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2" r:id="rId4"/>
    <p:sldId id="258" r:id="rId5"/>
    <p:sldId id="263" r:id="rId6"/>
    <p:sldId id="259" r:id="rId7"/>
    <p:sldId id="264" r:id="rId8"/>
    <p:sldId id="260" r:id="rId9"/>
    <p:sldId id="265" r:id="rId10"/>
    <p:sldId id="271" r:id="rId11"/>
    <p:sldId id="266" r:id="rId12"/>
    <p:sldId id="267" r:id="rId13"/>
    <p:sldId id="268" r:id="rId14"/>
    <p:sldId id="269" r:id="rId15"/>
    <p:sldId id="270" r:id="rId16"/>
    <p:sldId id="262" r:id="rId17"/>
    <p:sldId id="273" r:id="rId18"/>
    <p:sldId id="274" r:id="rId19"/>
    <p:sldId id="275" r:id="rId20"/>
    <p:sldId id="277" r:id="rId21"/>
    <p:sldId id="278" r:id="rId22"/>
    <p:sldId id="279" r:id="rId23"/>
    <p:sldId id="280" r:id="rId24"/>
    <p:sldId id="281" r:id="rId2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16" name="15 Marcador de número de diapositiva"/>
          <p:cNvSpPr>
            <a:spLocks noGrp="1"/>
          </p:cNvSpPr>
          <p:nvPr>
            <p:ph type="sldNum" sz="quarter" idx="11"/>
          </p:nvPr>
        </p:nvSpPr>
        <p:spPr/>
        <p:txBody>
          <a:bodyPr/>
          <a:lstStyle/>
          <a:p>
            <a:fld id="{6CD5719E-49DE-44C0-BD33-DA4F768FA2CB}"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E0307BB0-38A3-4E31-93AD-C5275F4D536B}" type="datetimeFigureOut">
              <a:rPr lang="es-MX" smtClean="0"/>
              <a:pPr/>
              <a:t>25/06/2012</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6CD5719E-49DE-44C0-BD33-DA4F768FA2CB}"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CD5719E-49DE-44C0-BD33-DA4F768FA2C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E0307BB0-38A3-4E31-93AD-C5275F4D536B}" type="datetimeFigureOut">
              <a:rPr lang="es-MX" smtClean="0"/>
              <a:pPr/>
              <a:t>25/06/2012</a:t>
            </a:fld>
            <a:endParaRPr lang="es-MX"/>
          </a:p>
        </p:txBody>
      </p:sp>
      <p:sp>
        <p:nvSpPr>
          <p:cNvPr id="9" name="8 Marcador de número de diapositiva"/>
          <p:cNvSpPr>
            <a:spLocks noGrp="1"/>
          </p:cNvSpPr>
          <p:nvPr>
            <p:ph type="sldNum" sz="quarter" idx="15"/>
          </p:nvPr>
        </p:nvSpPr>
        <p:spPr/>
        <p:txBody>
          <a:bodyPr/>
          <a:lstStyle/>
          <a:p>
            <a:fld id="{6CD5719E-49DE-44C0-BD33-DA4F768FA2CB}"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E0307BB0-38A3-4E31-93AD-C5275F4D536B}" type="datetimeFigureOut">
              <a:rPr lang="es-MX" smtClean="0"/>
              <a:pPr/>
              <a:t>25/06/2012</a:t>
            </a:fld>
            <a:endParaRPr lang="es-MX"/>
          </a:p>
        </p:txBody>
      </p:sp>
      <p:sp>
        <p:nvSpPr>
          <p:cNvPr id="9" name="8 Marcador de número de diapositiva"/>
          <p:cNvSpPr>
            <a:spLocks noGrp="1"/>
          </p:cNvSpPr>
          <p:nvPr>
            <p:ph type="sldNum" sz="quarter" idx="11"/>
          </p:nvPr>
        </p:nvSpPr>
        <p:spPr/>
        <p:txBody>
          <a:bodyPr/>
          <a:lstStyle/>
          <a:p>
            <a:fld id="{6CD5719E-49DE-44C0-BD33-DA4F768FA2CB}"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0307BB0-38A3-4E31-93AD-C5275F4D536B}" type="datetimeFigureOut">
              <a:rPr lang="es-MX" smtClean="0"/>
              <a:pPr/>
              <a:t>25/06/2012</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CD5719E-49DE-44C0-BD33-DA4F768FA2CB}"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MX" dirty="0" smtClean="0"/>
              <a:t>Ordenamiento Ecológico</a:t>
            </a:r>
          </a:p>
          <a:p>
            <a:r>
              <a:rPr lang="es-MX" dirty="0" smtClean="0"/>
              <a:t>Aplicación web</a:t>
            </a:r>
            <a:endParaRPr lang="es-MX" dirty="0"/>
          </a:p>
        </p:txBody>
      </p:sp>
      <p:sp>
        <p:nvSpPr>
          <p:cNvPr id="2" name="1 Título"/>
          <p:cNvSpPr>
            <a:spLocks noGrp="1"/>
          </p:cNvSpPr>
          <p:nvPr>
            <p:ph type="ctrTitle"/>
          </p:nvPr>
        </p:nvSpPr>
        <p:spPr/>
        <p:txBody>
          <a:bodyPr/>
          <a:lstStyle/>
          <a:p>
            <a:r>
              <a:rPr lang="es-MX" dirty="0" smtClean="0"/>
              <a:t>SEMARNAT</a:t>
            </a:r>
            <a:endParaRPr lang="es-MX" dirty="0"/>
          </a:p>
        </p:txBody>
      </p:sp>
    </p:spTree>
    <p:extLst>
      <p:ext uri="{BB962C8B-B14F-4D97-AF65-F5344CB8AC3E}">
        <p14:creationId xmlns:p14="http://schemas.microsoft.com/office/powerpoint/2010/main" val="123858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a:t>ROLES</a:t>
            </a:r>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412776"/>
            <a:ext cx="7344816" cy="4896544"/>
          </a:xfrm>
        </p:spPr>
      </p:pic>
    </p:spTree>
    <p:extLst>
      <p:ext uri="{BB962C8B-B14F-4D97-AF65-F5344CB8AC3E}">
        <p14:creationId xmlns:p14="http://schemas.microsoft.com/office/powerpoint/2010/main" val="1162569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err="1" smtClean="0"/>
              <a:t>Root</a:t>
            </a:r>
            <a:endParaRPr lang="es-MX" dirty="0" smtClean="0"/>
          </a:p>
          <a:p>
            <a:endParaRPr lang="es-MX" dirty="0"/>
          </a:p>
          <a:p>
            <a:pPr marL="0" indent="0" algn="just">
              <a:buNone/>
            </a:pPr>
            <a:r>
              <a:rPr lang="es-MX" dirty="0" smtClean="0"/>
              <a:t>Es una persona con conocimientos técnicos en tecnologías de la información. </a:t>
            </a:r>
          </a:p>
          <a:p>
            <a:pPr marL="0" indent="0" algn="just">
              <a:buNone/>
            </a:pPr>
            <a:r>
              <a:rPr lang="es-MX" dirty="0" smtClean="0"/>
              <a:t>Su función es crear, preparar y colocar en la ubicación adecuada los </a:t>
            </a:r>
            <a:r>
              <a:rPr lang="es-MX" dirty="0" err="1" smtClean="0"/>
              <a:t>mapsets</a:t>
            </a:r>
            <a:r>
              <a:rPr lang="es-MX" dirty="0" smtClean="0"/>
              <a:t> utilizados por cada Proceso de ordenamiento ecológico.</a:t>
            </a:r>
          </a:p>
          <a:p>
            <a:pPr marL="0" indent="0">
              <a:buNone/>
            </a:pPr>
            <a:endParaRPr lang="es-MX" dirty="0"/>
          </a:p>
          <a:p>
            <a:pPr marL="0" indent="0">
              <a:buNone/>
            </a:pPr>
            <a:endParaRPr lang="es-MX" dirty="0" smtClean="0"/>
          </a:p>
          <a:p>
            <a:pPr marL="0" indent="0">
              <a:buNone/>
            </a:pPr>
            <a:r>
              <a:rPr lang="es-MX" sz="2000" dirty="0" smtClean="0"/>
              <a:t>*</a:t>
            </a:r>
            <a:r>
              <a:rPr lang="es-MX" sz="2000" dirty="0" err="1" smtClean="0"/>
              <a:t>mapset</a:t>
            </a:r>
            <a:r>
              <a:rPr lang="es-MX" sz="2000" dirty="0" smtClean="0"/>
              <a:t>: carpeta con mapas utilizada por GRASS</a:t>
            </a:r>
            <a:endParaRPr lang="es-MX" sz="2000"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2518659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Root2</a:t>
            </a:r>
          </a:p>
          <a:p>
            <a:endParaRPr lang="es-MX" dirty="0"/>
          </a:p>
          <a:p>
            <a:pPr marL="0" indent="0" algn="just">
              <a:buNone/>
            </a:pPr>
            <a:r>
              <a:rPr lang="es-MX" dirty="0" smtClean="0"/>
              <a:t>Es la persona responsable de todos los programas de Ordenamiento ecológico a nivel institucional. </a:t>
            </a:r>
          </a:p>
          <a:p>
            <a:pPr marL="0" indent="0" algn="just">
              <a:buNone/>
            </a:pPr>
            <a:r>
              <a:rPr lang="es-MX" dirty="0" smtClean="0"/>
              <a:t>Este rol es pensado para un funcionario de la SEMARNAT.</a:t>
            </a:r>
          </a:p>
          <a:p>
            <a:endParaRPr lang="es-MX" dirty="0"/>
          </a:p>
          <a:p>
            <a:pPr marL="0" indent="0">
              <a:buNone/>
            </a:pPr>
            <a:endParaRPr lang="es-MX"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3484923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Administrador</a:t>
            </a:r>
          </a:p>
          <a:p>
            <a:pPr marL="0" indent="0">
              <a:buNone/>
            </a:pPr>
            <a:endParaRPr lang="es-MX" dirty="0" smtClean="0"/>
          </a:p>
          <a:p>
            <a:pPr marL="0" indent="0" algn="just">
              <a:buNone/>
            </a:pPr>
            <a:r>
              <a:rPr lang="es-MX" dirty="0" smtClean="0"/>
              <a:t>Es el responsable de estudio técnico. Este rol administra un Proceso de ordenamiento, crea la infraestructura necesaria para que los </a:t>
            </a:r>
            <a:r>
              <a:rPr lang="es-MX" i="1" dirty="0" smtClean="0"/>
              <a:t>operadores</a:t>
            </a:r>
            <a:r>
              <a:rPr lang="es-MX" dirty="0" smtClean="0"/>
              <a:t> realicen su trabajo dentro de un taller y al final genera el entregable que determina el mejor uso de suelo.</a:t>
            </a:r>
            <a:endParaRPr lang="es-MX"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2624995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Operador</a:t>
            </a:r>
          </a:p>
          <a:p>
            <a:endParaRPr lang="es-MX" dirty="0"/>
          </a:p>
          <a:p>
            <a:pPr marL="0" indent="0" algn="just">
              <a:buNone/>
            </a:pPr>
            <a:r>
              <a:rPr lang="es-MX" dirty="0" smtClean="0"/>
              <a:t>Es la persona que se encuentra en un taller de ordenamiento ecológico que junto con los sectores crean los mapas necesarios para poder determinar el mejor uso para un suelo.</a:t>
            </a:r>
            <a:endParaRPr lang="es-MX"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79452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Supervisor</a:t>
            </a:r>
          </a:p>
          <a:p>
            <a:endParaRPr lang="es-MX" dirty="0"/>
          </a:p>
          <a:p>
            <a:pPr marL="0" indent="0" algn="just">
              <a:buNone/>
            </a:pPr>
            <a:r>
              <a:rPr lang="es-MX" dirty="0" smtClean="0"/>
              <a:t>Esta persona tiene la habilidad de ver el trabajo realizado de todos los operadores responsables de sectores en un Proceso de ordenamiento con la finalidad de poder proporcionar comentarios o simplemente estar enterado del avance.</a:t>
            </a:r>
          </a:p>
          <a:p>
            <a:pPr marL="0" indent="0">
              <a:buNone/>
            </a:pPr>
            <a:endParaRPr lang="es-MX" dirty="0"/>
          </a:p>
          <a:p>
            <a:pPr marL="0" indent="0">
              <a:buNone/>
            </a:pPr>
            <a:endParaRPr lang="es-MX"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3502917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smtClean="0"/>
              <a:t>MÓDULOS</a:t>
            </a:r>
            <a:endParaRPr lang="es-MX" dirty="0"/>
          </a:p>
        </p:txBody>
      </p:sp>
      <p:pic>
        <p:nvPicPr>
          <p:cNvPr id="8" name="7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5656" y="1988840"/>
            <a:ext cx="6912768" cy="3096344"/>
          </a:xfrm>
        </p:spPr>
      </p:pic>
    </p:spTree>
    <p:extLst>
      <p:ext uri="{BB962C8B-B14F-4D97-AF65-F5344CB8AC3E}">
        <p14:creationId xmlns:p14="http://schemas.microsoft.com/office/powerpoint/2010/main" val="1530272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32" y="1916832"/>
            <a:ext cx="6552728" cy="4104456"/>
          </a:xfrm>
        </p:spPr>
      </p:pic>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280179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628800"/>
            <a:ext cx="7056784" cy="4572000"/>
          </a:xfrm>
        </p:spPr>
      </p:pic>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968787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a:t>MÓDULOS</a:t>
            </a:r>
          </a:p>
        </p:txBody>
      </p:sp>
      <p:pic>
        <p:nvPicPr>
          <p:cNvPr id="6" name="5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3688" y="2564904"/>
            <a:ext cx="5544616" cy="1944216"/>
          </a:xfrm>
        </p:spPr>
      </p:pic>
    </p:spTree>
    <p:extLst>
      <p:ext uri="{BB962C8B-B14F-4D97-AF65-F5344CB8AC3E}">
        <p14:creationId xmlns:p14="http://schemas.microsoft.com/office/powerpoint/2010/main" val="106868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Introducción</a:t>
            </a:r>
          </a:p>
          <a:p>
            <a:r>
              <a:rPr lang="es-MX" dirty="0" smtClean="0"/>
              <a:t>Arquitectura</a:t>
            </a:r>
          </a:p>
          <a:p>
            <a:r>
              <a:rPr lang="es-MX" dirty="0" smtClean="0"/>
              <a:t>Base de datos</a:t>
            </a:r>
          </a:p>
          <a:p>
            <a:r>
              <a:rPr lang="es-MX" dirty="0" smtClean="0"/>
              <a:t>Roles</a:t>
            </a:r>
          </a:p>
          <a:p>
            <a:r>
              <a:rPr lang="es-MX" dirty="0" smtClean="0"/>
              <a:t>Módulos</a:t>
            </a:r>
            <a:endParaRPr lang="es-MX" dirty="0"/>
          </a:p>
        </p:txBody>
      </p:sp>
      <p:sp>
        <p:nvSpPr>
          <p:cNvPr id="3" name="2 Título"/>
          <p:cNvSpPr>
            <a:spLocks noGrp="1"/>
          </p:cNvSpPr>
          <p:nvPr>
            <p:ph type="title"/>
          </p:nvPr>
        </p:nvSpPr>
        <p:spPr/>
        <p:txBody>
          <a:bodyPr/>
          <a:lstStyle/>
          <a:p>
            <a:pPr algn="ctr"/>
            <a:r>
              <a:rPr lang="es-MX" dirty="0" smtClean="0"/>
              <a:t>AGENDA</a:t>
            </a:r>
            <a:endParaRPr lang="es-MX" dirty="0"/>
          </a:p>
        </p:txBody>
      </p:sp>
    </p:spTree>
    <p:extLst>
      <p:ext uri="{BB962C8B-B14F-4D97-AF65-F5344CB8AC3E}">
        <p14:creationId xmlns:p14="http://schemas.microsoft.com/office/powerpoint/2010/main" val="2051948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1988840"/>
            <a:ext cx="7272808" cy="3816424"/>
          </a:xfrm>
        </p:spPr>
      </p:pic>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508245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sz="1600" dirty="0" smtClean="0"/>
              <a:t>Roles/Usuarios</a:t>
            </a:r>
          </a:p>
          <a:p>
            <a:pPr marL="0" indent="0">
              <a:buNone/>
            </a:pPr>
            <a:r>
              <a:rPr lang="es-MX" sz="1600" dirty="0"/>
              <a:t>Crea usuarios </a:t>
            </a:r>
            <a:r>
              <a:rPr lang="es-MX" sz="1600" dirty="0" smtClean="0"/>
              <a:t>con el perfil Root2.</a:t>
            </a:r>
          </a:p>
          <a:p>
            <a:pPr marL="0" indent="0">
              <a:buNone/>
            </a:pPr>
            <a:endParaRPr lang="es-MX" sz="1600" dirty="0"/>
          </a:p>
          <a:p>
            <a:r>
              <a:rPr lang="es-MX" sz="1600" dirty="0"/>
              <a:t>Registro </a:t>
            </a:r>
            <a:r>
              <a:rPr lang="es-MX" sz="1600" dirty="0" smtClean="0"/>
              <a:t>histórico</a:t>
            </a:r>
          </a:p>
          <a:p>
            <a:pPr marL="0" indent="0">
              <a:buNone/>
            </a:pPr>
            <a:r>
              <a:rPr lang="es-MX" sz="1600" dirty="0"/>
              <a:t>Registro de acciones realizadas en el sistema por los usuarios</a:t>
            </a:r>
            <a:r>
              <a:rPr lang="es-MX" sz="1600" dirty="0" smtClean="0"/>
              <a:t>. </a:t>
            </a:r>
          </a:p>
          <a:p>
            <a:pPr marL="0" indent="0">
              <a:buNone/>
            </a:pPr>
            <a:endParaRPr lang="es-MX" sz="1600" dirty="0"/>
          </a:p>
          <a:p>
            <a:r>
              <a:rPr lang="es-MX" sz="1600" dirty="0"/>
              <a:t>Registro de procesos : </a:t>
            </a:r>
            <a:r>
              <a:rPr lang="es-MX" sz="1600" dirty="0" smtClean="0"/>
              <a:t>alta </a:t>
            </a:r>
            <a:r>
              <a:rPr lang="es-MX" sz="1600" dirty="0"/>
              <a:t>procesos, </a:t>
            </a:r>
            <a:r>
              <a:rPr lang="es-MX" sz="1600" dirty="0" smtClean="0"/>
              <a:t>alta usuarios</a:t>
            </a:r>
          </a:p>
          <a:p>
            <a:pPr marL="0" indent="0">
              <a:buNone/>
            </a:pPr>
            <a:r>
              <a:rPr lang="es-MX" sz="1600" dirty="0"/>
              <a:t>- Creación de procesos de ordenamiento </a:t>
            </a:r>
            <a:r>
              <a:rPr lang="es-MX" sz="1600" dirty="0" smtClean="0"/>
              <a:t>ecológico.</a:t>
            </a:r>
            <a:endParaRPr lang="es-MX" sz="1600" dirty="0"/>
          </a:p>
          <a:p>
            <a:pPr marL="0" indent="0">
              <a:buNone/>
            </a:pPr>
            <a:r>
              <a:rPr lang="es-MX" sz="1600" dirty="0" smtClean="0"/>
              <a:t>- Crea </a:t>
            </a:r>
            <a:r>
              <a:rPr lang="es-MX" sz="1600" dirty="0"/>
              <a:t>usuarios de tipo </a:t>
            </a:r>
            <a:r>
              <a:rPr lang="es-MX" sz="1600" dirty="0" smtClean="0"/>
              <a:t>Administrador </a:t>
            </a:r>
            <a:r>
              <a:rPr lang="es-MX" sz="1600" dirty="0"/>
              <a:t>y </a:t>
            </a:r>
            <a:r>
              <a:rPr lang="es-MX" sz="1600" dirty="0" smtClean="0"/>
              <a:t>Supervisor.</a:t>
            </a:r>
          </a:p>
          <a:p>
            <a:pPr marL="0" indent="0">
              <a:buNone/>
            </a:pPr>
            <a:endParaRPr lang="es-MX" sz="1600" dirty="0" smtClean="0"/>
          </a:p>
          <a:p>
            <a:r>
              <a:rPr lang="es-MX" sz="1600" dirty="0"/>
              <a:t>Administración : </a:t>
            </a:r>
            <a:r>
              <a:rPr lang="es-MX" sz="1600" dirty="0" smtClean="0"/>
              <a:t>procesos</a:t>
            </a:r>
            <a:r>
              <a:rPr lang="es-MX" sz="1600" dirty="0"/>
              <a:t>, </a:t>
            </a:r>
            <a:r>
              <a:rPr lang="es-MX" sz="1600" dirty="0" smtClean="0"/>
              <a:t>usuarios </a:t>
            </a:r>
            <a:r>
              <a:rPr lang="es-MX" sz="1600" dirty="0"/>
              <a:t>de sistema</a:t>
            </a:r>
          </a:p>
          <a:p>
            <a:pPr marL="0" indent="0">
              <a:buNone/>
            </a:pPr>
            <a:r>
              <a:rPr lang="es-MX" sz="1600" dirty="0"/>
              <a:t>- Revisa los procesos, visualiza y los exporta a </a:t>
            </a:r>
            <a:r>
              <a:rPr lang="es-MX" sz="1600" dirty="0" err="1" smtClean="0"/>
              <a:t>excel</a:t>
            </a:r>
            <a:r>
              <a:rPr lang="es-MX" sz="1600" dirty="0" smtClean="0"/>
              <a:t>.</a:t>
            </a:r>
            <a:endParaRPr lang="es-MX" sz="1600" dirty="0"/>
          </a:p>
          <a:p>
            <a:pPr marL="0" indent="0">
              <a:buNone/>
            </a:pPr>
            <a:r>
              <a:rPr lang="es-MX" sz="1600" dirty="0"/>
              <a:t>- Revisa los usuarios creados y los puede </a:t>
            </a:r>
            <a:r>
              <a:rPr lang="es-MX" sz="1600" dirty="0" smtClean="0"/>
              <a:t>editar.</a:t>
            </a:r>
            <a:endParaRPr lang="es-MX" sz="1600" dirty="0"/>
          </a:p>
          <a:p>
            <a:pPr marL="0" indent="0">
              <a:buNone/>
            </a:pPr>
            <a:endParaRPr lang="es-MX" dirty="0"/>
          </a:p>
        </p:txBody>
      </p:sp>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3291726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sz="1600" dirty="0"/>
              <a:t>Preparación de procesos </a:t>
            </a:r>
            <a:r>
              <a:rPr lang="es-MX" sz="1600" dirty="0" smtClean="0"/>
              <a:t>: Preparar SIG</a:t>
            </a:r>
          </a:p>
          <a:p>
            <a:pPr marL="0" indent="0">
              <a:buNone/>
            </a:pPr>
            <a:r>
              <a:rPr lang="es-MX" sz="1600" dirty="0"/>
              <a:t>Descripción del Proceso de </a:t>
            </a:r>
            <a:r>
              <a:rPr lang="es-MX" sz="1600" dirty="0" smtClean="0"/>
              <a:t>ordenamiento.</a:t>
            </a:r>
          </a:p>
          <a:p>
            <a:pPr marL="0" indent="0">
              <a:buNone/>
            </a:pPr>
            <a:endParaRPr lang="es-MX" sz="1600" dirty="0"/>
          </a:p>
          <a:p>
            <a:r>
              <a:rPr lang="es-MX" sz="1600" dirty="0"/>
              <a:t>Preparación de procesos </a:t>
            </a:r>
            <a:r>
              <a:rPr lang="es-MX" sz="1600" dirty="0" smtClean="0"/>
              <a:t>: Alta </a:t>
            </a:r>
            <a:r>
              <a:rPr lang="es-MX" sz="1600" dirty="0"/>
              <a:t>de </a:t>
            </a:r>
            <a:r>
              <a:rPr lang="es-MX" sz="1600" dirty="0" smtClean="0"/>
              <a:t>usuarios</a:t>
            </a:r>
          </a:p>
          <a:p>
            <a:pPr marL="0" indent="0">
              <a:buNone/>
            </a:pPr>
            <a:r>
              <a:rPr lang="es-MX" sz="1600" dirty="0"/>
              <a:t>Crea </a:t>
            </a:r>
            <a:r>
              <a:rPr lang="es-MX" sz="1600" dirty="0" smtClean="0"/>
              <a:t>usuarios con rol operador .</a:t>
            </a:r>
          </a:p>
          <a:p>
            <a:pPr marL="0" indent="0">
              <a:buNone/>
            </a:pPr>
            <a:endParaRPr lang="es-MX" sz="1600" dirty="0"/>
          </a:p>
          <a:p>
            <a:r>
              <a:rPr lang="es-MX" sz="1600" dirty="0"/>
              <a:t>Preparación de procesos: Registro de </a:t>
            </a:r>
            <a:r>
              <a:rPr lang="es-MX" sz="1600" dirty="0" smtClean="0"/>
              <a:t>sectores</a:t>
            </a:r>
          </a:p>
          <a:p>
            <a:pPr marL="0" indent="0">
              <a:buNone/>
            </a:pPr>
            <a:r>
              <a:rPr lang="es-MX" sz="1600" dirty="0"/>
              <a:t>Crea los sectores que serán usados </a:t>
            </a:r>
            <a:r>
              <a:rPr lang="es-MX" sz="1600" dirty="0" smtClean="0"/>
              <a:t>por </a:t>
            </a:r>
            <a:r>
              <a:rPr lang="es-MX" sz="1600" dirty="0"/>
              <a:t>el </a:t>
            </a:r>
            <a:r>
              <a:rPr lang="es-MX" sz="1600" dirty="0" smtClean="0"/>
              <a:t>operador para la creación de mapas.</a:t>
            </a:r>
          </a:p>
          <a:p>
            <a:pPr marL="0" indent="0">
              <a:buNone/>
            </a:pPr>
            <a:endParaRPr lang="es-MX" sz="1600" dirty="0"/>
          </a:p>
          <a:p>
            <a:r>
              <a:rPr lang="es-MX" sz="1600" dirty="0"/>
              <a:t>Preparación de procesos: Asignar sectores a </a:t>
            </a:r>
            <a:r>
              <a:rPr lang="es-MX" sz="1600" dirty="0" smtClean="0"/>
              <a:t>operadores</a:t>
            </a:r>
          </a:p>
          <a:p>
            <a:pPr marL="0" indent="0">
              <a:buNone/>
            </a:pPr>
            <a:r>
              <a:rPr lang="es-MX" sz="1600" dirty="0"/>
              <a:t>Asigna </a:t>
            </a:r>
            <a:r>
              <a:rPr lang="es-MX" sz="1600" dirty="0" smtClean="0"/>
              <a:t>sectores a un operador par que trabaje con ellos.</a:t>
            </a:r>
          </a:p>
          <a:p>
            <a:pPr marL="0" indent="0">
              <a:buNone/>
            </a:pPr>
            <a:endParaRPr lang="es-MX" sz="1600" dirty="0"/>
          </a:p>
          <a:p>
            <a:r>
              <a:rPr lang="es-MX" sz="1600" dirty="0"/>
              <a:t>Preparación de procesos: Seleccionar capa para sectores </a:t>
            </a:r>
            <a:r>
              <a:rPr lang="es-MX" sz="1600" dirty="0" smtClean="0"/>
              <a:t>exportar/importar</a:t>
            </a:r>
          </a:p>
          <a:p>
            <a:pPr marL="0" indent="0">
              <a:buNone/>
            </a:pPr>
            <a:r>
              <a:rPr lang="es-MX" sz="1600" dirty="0"/>
              <a:t>Importa y exporta capas compatibles con </a:t>
            </a:r>
            <a:r>
              <a:rPr lang="es-MX" sz="1600" dirty="0" smtClean="0"/>
              <a:t>GRASS para ser utilizados por el operador.</a:t>
            </a:r>
            <a:endParaRPr lang="es-MX" sz="1600" dirty="0"/>
          </a:p>
        </p:txBody>
      </p:sp>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2789742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sz="1600" dirty="0"/>
              <a:t>Preparación de procesos: Seguimiento a </a:t>
            </a:r>
            <a:r>
              <a:rPr lang="es-MX" sz="1600" dirty="0" smtClean="0"/>
              <a:t>operadores</a:t>
            </a:r>
          </a:p>
          <a:p>
            <a:pPr marL="0" indent="0">
              <a:buNone/>
            </a:pPr>
            <a:r>
              <a:rPr lang="es-MX" sz="1600" dirty="0"/>
              <a:t>Visualiza el trabajo realizado por un </a:t>
            </a:r>
            <a:r>
              <a:rPr lang="es-MX" sz="1600" dirty="0" smtClean="0"/>
              <a:t>operador.</a:t>
            </a:r>
          </a:p>
          <a:p>
            <a:pPr marL="0" indent="0">
              <a:buNone/>
            </a:pPr>
            <a:endParaRPr lang="es-MX" sz="1600" dirty="0"/>
          </a:p>
          <a:p>
            <a:r>
              <a:rPr lang="es-MX" sz="1600" dirty="0"/>
              <a:t>Preparación de procesos: </a:t>
            </a:r>
            <a:r>
              <a:rPr lang="es-MX" sz="1600" dirty="0" smtClean="0"/>
              <a:t>Análisis </a:t>
            </a:r>
            <a:r>
              <a:rPr lang="es-MX" sz="1600" dirty="0"/>
              <a:t>de grupos de </a:t>
            </a:r>
            <a:r>
              <a:rPr lang="es-MX" sz="1600" dirty="0" smtClean="0"/>
              <a:t>aptitud</a:t>
            </a:r>
          </a:p>
          <a:p>
            <a:pPr marL="0" indent="0">
              <a:buNone/>
            </a:pPr>
            <a:r>
              <a:rPr lang="es-MX" sz="1600" dirty="0"/>
              <a:t>Genera el mapa grupo de aptitud a partir de los mapas de aptitud de los sectores </a:t>
            </a:r>
            <a:r>
              <a:rPr lang="es-MX" sz="1600" dirty="0" smtClean="0"/>
              <a:t>involucrados </a:t>
            </a:r>
            <a:r>
              <a:rPr lang="es-MX" sz="1600" dirty="0"/>
              <a:t>en </a:t>
            </a:r>
            <a:r>
              <a:rPr lang="es-MX" sz="1600" dirty="0" smtClean="0"/>
              <a:t>el </a:t>
            </a:r>
            <a:r>
              <a:rPr lang="es-MX" sz="1600" dirty="0"/>
              <a:t>Proceso de </a:t>
            </a:r>
            <a:r>
              <a:rPr lang="es-MX" sz="1600" dirty="0" smtClean="0"/>
              <a:t>ordenamiento</a:t>
            </a:r>
          </a:p>
          <a:p>
            <a:pPr marL="0" indent="0">
              <a:buNone/>
            </a:pPr>
            <a:endParaRPr lang="es-MX" sz="1600" dirty="0"/>
          </a:p>
          <a:p>
            <a:r>
              <a:rPr lang="es-MX" sz="1600" dirty="0"/>
              <a:t>Preparación de procesos: Función valor y análisis de </a:t>
            </a:r>
            <a:r>
              <a:rPr lang="es-MX" sz="1600" dirty="0" smtClean="0"/>
              <a:t>aptitud</a:t>
            </a:r>
          </a:p>
          <a:p>
            <a:pPr marL="0" indent="0">
              <a:buNone/>
            </a:pPr>
            <a:r>
              <a:rPr lang="es-MX" sz="1600" dirty="0"/>
              <a:t>Generación de mapas de valor y de aptitud para cada sector </a:t>
            </a:r>
            <a:r>
              <a:rPr lang="es-MX" sz="1600" dirty="0" smtClean="0"/>
              <a:t>asignado.</a:t>
            </a:r>
          </a:p>
          <a:p>
            <a:endParaRPr lang="es-MX" sz="2800" dirty="0"/>
          </a:p>
          <a:p>
            <a:pPr marL="0" indent="0">
              <a:buNone/>
            </a:pPr>
            <a:endParaRPr lang="es-MX" dirty="0"/>
          </a:p>
        </p:txBody>
      </p:sp>
      <p:sp>
        <p:nvSpPr>
          <p:cNvPr id="3" name="2 Título"/>
          <p:cNvSpPr>
            <a:spLocks noGrp="1"/>
          </p:cNvSpPr>
          <p:nvPr>
            <p:ph type="title"/>
          </p:nvPr>
        </p:nvSpPr>
        <p:spPr/>
        <p:txBody>
          <a:bodyPr/>
          <a:lstStyle/>
          <a:p>
            <a:pPr algn="ctr"/>
            <a:r>
              <a:rPr lang="es-MX" dirty="0"/>
              <a:t>MÓDULOS</a:t>
            </a:r>
          </a:p>
        </p:txBody>
      </p:sp>
    </p:spTree>
    <p:extLst>
      <p:ext uri="{BB962C8B-B14F-4D97-AF65-F5344CB8AC3E}">
        <p14:creationId xmlns:p14="http://schemas.microsoft.com/office/powerpoint/2010/main" val="311098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lgn="ctr"/>
            <a:r>
              <a:rPr lang="es-MX" dirty="0" smtClean="0"/>
              <a:t>GRACIAS</a:t>
            </a:r>
            <a:endParaRPr lang="es-MX" dirty="0"/>
          </a:p>
        </p:txBody>
      </p:sp>
      <p:sp>
        <p:nvSpPr>
          <p:cNvPr id="5" name="4 Marcador de texto"/>
          <p:cNvSpPr>
            <a:spLocks noGrp="1"/>
          </p:cNvSpPr>
          <p:nvPr>
            <p:ph type="body" idx="1"/>
          </p:nvPr>
        </p:nvSpPr>
        <p:spPr/>
        <p:txBody>
          <a:bodyPr/>
          <a:lstStyle/>
          <a:p>
            <a:r>
              <a:rPr lang="es-MX" dirty="0" err="1" smtClean="0"/>
              <a:t>IOFractal</a:t>
            </a:r>
            <a:endParaRPr lang="es-MX" dirty="0"/>
          </a:p>
        </p:txBody>
      </p:sp>
    </p:spTree>
    <p:extLst>
      <p:ext uri="{BB962C8B-B14F-4D97-AF65-F5344CB8AC3E}">
        <p14:creationId xmlns:p14="http://schemas.microsoft.com/office/powerpoint/2010/main" val="288439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MX" dirty="0" smtClean="0"/>
              <a:t>Con la finalidad de agilizar la etapa de diagnóstico del proceso de Ordenamiento Ecológico se generó  un sistema de soporte geográfico de decisiones (SSGD). Este sistema es una herramienta computacional que combina técnicas de análisis espacial con métodos de toma de decisiones y </a:t>
            </a:r>
            <a:r>
              <a:rPr lang="es-MX" dirty="0" err="1" smtClean="0"/>
              <a:t>geo</a:t>
            </a:r>
            <a:r>
              <a:rPr lang="es-MX" dirty="0" smtClean="0"/>
              <a:t>-visualización para realizar el análisis de aptitud del territorio. </a:t>
            </a:r>
          </a:p>
          <a:p>
            <a:pPr marL="0" indent="0">
              <a:buNone/>
            </a:pPr>
            <a:endParaRPr lang="es-MX" dirty="0"/>
          </a:p>
        </p:txBody>
      </p:sp>
      <p:sp>
        <p:nvSpPr>
          <p:cNvPr id="3" name="2 Título"/>
          <p:cNvSpPr>
            <a:spLocks noGrp="1"/>
          </p:cNvSpPr>
          <p:nvPr>
            <p:ph type="title"/>
          </p:nvPr>
        </p:nvSpPr>
        <p:spPr/>
        <p:txBody>
          <a:bodyPr/>
          <a:lstStyle/>
          <a:p>
            <a:pPr algn="ctr"/>
            <a:r>
              <a:rPr lang="es-MX" dirty="0" smtClean="0"/>
              <a:t>INTRODUCCIÓN</a:t>
            </a:r>
            <a:endParaRPr lang="es-MX" dirty="0"/>
          </a:p>
        </p:txBody>
      </p:sp>
    </p:spTree>
    <p:extLst>
      <p:ext uri="{BB962C8B-B14F-4D97-AF65-F5344CB8AC3E}">
        <p14:creationId xmlns:p14="http://schemas.microsoft.com/office/powerpoint/2010/main" val="33735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Modelo web cliente servidor utilizando el patrón de </a:t>
            </a:r>
            <a:r>
              <a:rPr lang="es-MX" smtClean="0"/>
              <a:t>diseño MVC.</a:t>
            </a:r>
            <a:endParaRPr lang="es-MX" dirty="0" smtClean="0"/>
          </a:p>
          <a:p>
            <a:r>
              <a:rPr lang="es-MX" dirty="0" smtClean="0"/>
              <a:t>Acceso a la aplicación a través de internet.</a:t>
            </a:r>
            <a:endParaRPr lang="es-MX" dirty="0"/>
          </a:p>
          <a:p>
            <a:r>
              <a:rPr lang="es-MX" dirty="0" err="1" smtClean="0"/>
              <a:t>Stack</a:t>
            </a:r>
            <a:r>
              <a:rPr lang="es-MX" dirty="0" smtClean="0"/>
              <a:t> de componentes de software open </a:t>
            </a:r>
            <a:r>
              <a:rPr lang="es-MX" dirty="0" err="1" smtClean="0"/>
              <a:t>source</a:t>
            </a:r>
            <a:r>
              <a:rPr lang="es-MX" dirty="0" smtClean="0"/>
              <a:t>.</a:t>
            </a:r>
          </a:p>
          <a:p>
            <a:pPr lvl="1"/>
            <a:r>
              <a:rPr lang="es-MX" dirty="0" smtClean="0"/>
              <a:t>Linux</a:t>
            </a:r>
          </a:p>
          <a:p>
            <a:pPr lvl="1"/>
            <a:r>
              <a:rPr lang="es-MX" dirty="0" smtClean="0"/>
              <a:t>GRASS</a:t>
            </a:r>
          </a:p>
          <a:p>
            <a:pPr lvl="1"/>
            <a:r>
              <a:rPr lang="es-MX" dirty="0" err="1" smtClean="0"/>
              <a:t>Python</a:t>
            </a:r>
            <a:endParaRPr lang="es-MX" dirty="0" smtClean="0"/>
          </a:p>
          <a:p>
            <a:pPr lvl="1"/>
            <a:r>
              <a:rPr lang="es-MX" dirty="0" smtClean="0"/>
              <a:t>Django</a:t>
            </a:r>
          </a:p>
          <a:p>
            <a:pPr lvl="1"/>
            <a:r>
              <a:rPr lang="es-MX" dirty="0" smtClean="0"/>
              <a:t>Apache Server</a:t>
            </a:r>
          </a:p>
          <a:p>
            <a:pPr lvl="1"/>
            <a:r>
              <a:rPr lang="es-MX" dirty="0" err="1" smtClean="0"/>
              <a:t>MySQL</a:t>
            </a:r>
            <a:endParaRPr lang="es-MX" dirty="0" smtClean="0"/>
          </a:p>
          <a:p>
            <a:pPr lvl="1"/>
            <a:r>
              <a:rPr lang="es-MX" dirty="0" smtClean="0"/>
              <a:t>HTML/</a:t>
            </a:r>
            <a:r>
              <a:rPr lang="es-MX" dirty="0" err="1" smtClean="0"/>
              <a:t>Javascript</a:t>
            </a:r>
            <a:r>
              <a:rPr lang="es-MX" dirty="0" smtClean="0"/>
              <a:t>/AJAX/JSON</a:t>
            </a:r>
          </a:p>
          <a:p>
            <a:pPr lvl="1"/>
            <a:endParaRPr lang="es-MX" dirty="0"/>
          </a:p>
        </p:txBody>
      </p:sp>
      <p:sp>
        <p:nvSpPr>
          <p:cNvPr id="3" name="2 Título"/>
          <p:cNvSpPr>
            <a:spLocks noGrp="1"/>
          </p:cNvSpPr>
          <p:nvPr>
            <p:ph type="title"/>
          </p:nvPr>
        </p:nvSpPr>
        <p:spPr/>
        <p:txBody>
          <a:bodyPr/>
          <a:lstStyle/>
          <a:p>
            <a:pPr algn="ctr"/>
            <a:r>
              <a:rPr lang="es-MX" dirty="0" smtClean="0"/>
              <a:t>ARQUITECTURA</a:t>
            </a:r>
            <a:endParaRPr lang="es-MX" dirty="0"/>
          </a:p>
        </p:txBody>
      </p:sp>
    </p:spTree>
    <p:extLst>
      <p:ext uri="{BB962C8B-B14F-4D97-AF65-F5344CB8AC3E}">
        <p14:creationId xmlns:p14="http://schemas.microsoft.com/office/powerpoint/2010/main" val="27912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a:t>ARQUITECTURA</a:t>
            </a:r>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8036" y="1524000"/>
            <a:ext cx="3027928" cy="4572000"/>
          </a:xfrm>
        </p:spPr>
      </p:pic>
    </p:spTree>
    <p:extLst>
      <p:ext uri="{BB962C8B-B14F-4D97-AF65-F5344CB8AC3E}">
        <p14:creationId xmlns:p14="http://schemas.microsoft.com/office/powerpoint/2010/main" val="317012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dirty="0" smtClean="0"/>
          </a:p>
          <a:p>
            <a:r>
              <a:rPr lang="es-MX" dirty="0" smtClean="0"/>
              <a:t>Base de datos relacional E-R</a:t>
            </a:r>
          </a:p>
          <a:p>
            <a:r>
              <a:rPr lang="es-MX" dirty="0" smtClean="0"/>
              <a:t>La base de datos en la aplicación es usada para persistir y administrar la información generada por la aplicación.</a:t>
            </a:r>
          </a:p>
          <a:p>
            <a:r>
              <a:rPr lang="es-MX" dirty="0" smtClean="0"/>
              <a:t>Ayuda a administrar las interacciones hechas hacia GRASS</a:t>
            </a:r>
            <a:endParaRPr lang="es-MX" dirty="0"/>
          </a:p>
        </p:txBody>
      </p:sp>
      <p:sp>
        <p:nvSpPr>
          <p:cNvPr id="3" name="2 Título"/>
          <p:cNvSpPr>
            <a:spLocks noGrp="1"/>
          </p:cNvSpPr>
          <p:nvPr>
            <p:ph type="title"/>
          </p:nvPr>
        </p:nvSpPr>
        <p:spPr/>
        <p:txBody>
          <a:bodyPr/>
          <a:lstStyle/>
          <a:p>
            <a:pPr algn="ctr"/>
            <a:r>
              <a:rPr lang="es-MX" dirty="0" smtClean="0"/>
              <a:t>BASE DE DATOS</a:t>
            </a:r>
            <a:endParaRPr lang="es-MX" dirty="0"/>
          </a:p>
        </p:txBody>
      </p:sp>
    </p:spTree>
    <p:extLst>
      <p:ext uri="{BB962C8B-B14F-4D97-AF65-F5344CB8AC3E}">
        <p14:creationId xmlns:p14="http://schemas.microsoft.com/office/powerpoint/2010/main" val="3091690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a:t>BASE DE DATOS</a:t>
            </a:r>
          </a:p>
        </p:txBody>
      </p:sp>
      <p:pic>
        <p:nvPicPr>
          <p:cNvPr id="9" name="8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0896" y="1524000"/>
            <a:ext cx="4122208" cy="4572000"/>
          </a:xfrm>
        </p:spPr>
      </p:pic>
    </p:spTree>
    <p:extLst>
      <p:ext uri="{BB962C8B-B14F-4D97-AF65-F5344CB8AC3E}">
        <p14:creationId xmlns:p14="http://schemas.microsoft.com/office/powerpoint/2010/main" val="328689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Cada usuario del sistema tiene asignado un rol.</a:t>
            </a:r>
          </a:p>
          <a:p>
            <a:r>
              <a:rPr lang="es-MX" dirty="0" smtClean="0"/>
              <a:t>Un rol es el conjunto de acciones que un usuario puede realizar sobre el sistema.</a:t>
            </a:r>
          </a:p>
          <a:p>
            <a:r>
              <a:rPr lang="es-MX" dirty="0" smtClean="0"/>
              <a:t>También se puede pensar un rol como un conjunto de permisos que un usuario tiene.</a:t>
            </a:r>
          </a:p>
          <a:p>
            <a:pPr marL="0" indent="0">
              <a:buNone/>
            </a:pPr>
            <a:r>
              <a:rPr lang="es-MX" dirty="0" smtClean="0"/>
              <a:t>Ejemplo: </a:t>
            </a:r>
          </a:p>
          <a:p>
            <a:pPr marL="0" indent="0">
              <a:buNone/>
            </a:pPr>
            <a:endParaRPr lang="es-MX" dirty="0"/>
          </a:p>
          <a:p>
            <a:pPr marL="0" indent="0">
              <a:buNone/>
            </a:pPr>
            <a:r>
              <a:rPr lang="es-MX" dirty="0" smtClean="0"/>
              <a:t>El rol </a:t>
            </a:r>
            <a:r>
              <a:rPr lang="es-MX" b="1" dirty="0" smtClean="0"/>
              <a:t>cajero</a:t>
            </a:r>
            <a:r>
              <a:rPr lang="es-MX" dirty="0" smtClean="0"/>
              <a:t> solamente puede ingresar dinero a la caja, pero el rol </a:t>
            </a:r>
            <a:r>
              <a:rPr lang="es-MX" b="1" dirty="0" smtClean="0"/>
              <a:t>supervisor</a:t>
            </a:r>
            <a:r>
              <a:rPr lang="es-MX" dirty="0" smtClean="0"/>
              <a:t> es el único que puede realizar corte de caja.</a:t>
            </a:r>
            <a:endParaRPr lang="es-MX" dirty="0"/>
          </a:p>
        </p:txBody>
      </p:sp>
      <p:sp>
        <p:nvSpPr>
          <p:cNvPr id="3" name="2 Título"/>
          <p:cNvSpPr>
            <a:spLocks noGrp="1"/>
          </p:cNvSpPr>
          <p:nvPr>
            <p:ph type="title"/>
          </p:nvPr>
        </p:nvSpPr>
        <p:spPr/>
        <p:txBody>
          <a:bodyPr/>
          <a:lstStyle/>
          <a:p>
            <a:pPr algn="ctr"/>
            <a:r>
              <a:rPr lang="es-MX" dirty="0" smtClean="0"/>
              <a:t>ROLES</a:t>
            </a:r>
            <a:endParaRPr lang="es-MX" dirty="0"/>
          </a:p>
        </p:txBody>
      </p:sp>
    </p:spTree>
    <p:extLst>
      <p:ext uri="{BB962C8B-B14F-4D97-AF65-F5344CB8AC3E}">
        <p14:creationId xmlns:p14="http://schemas.microsoft.com/office/powerpoint/2010/main" val="1637073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err="1" smtClean="0"/>
              <a:t>Root</a:t>
            </a:r>
            <a:endParaRPr lang="es-MX" dirty="0" smtClean="0"/>
          </a:p>
          <a:p>
            <a:endParaRPr lang="es-MX" dirty="0"/>
          </a:p>
          <a:p>
            <a:r>
              <a:rPr lang="es-MX" dirty="0" smtClean="0"/>
              <a:t>Root2</a:t>
            </a:r>
          </a:p>
          <a:p>
            <a:endParaRPr lang="es-MX" dirty="0"/>
          </a:p>
          <a:p>
            <a:r>
              <a:rPr lang="es-MX" dirty="0" smtClean="0"/>
              <a:t>Administrador</a:t>
            </a:r>
          </a:p>
          <a:p>
            <a:endParaRPr lang="es-MX" dirty="0"/>
          </a:p>
          <a:p>
            <a:r>
              <a:rPr lang="es-MX" dirty="0" smtClean="0"/>
              <a:t>Supervisor</a:t>
            </a:r>
          </a:p>
          <a:p>
            <a:endParaRPr lang="es-MX" dirty="0"/>
          </a:p>
          <a:p>
            <a:r>
              <a:rPr lang="es-MX" dirty="0" smtClean="0"/>
              <a:t>Operador</a:t>
            </a:r>
            <a:endParaRPr lang="es-MX" dirty="0"/>
          </a:p>
        </p:txBody>
      </p:sp>
      <p:sp>
        <p:nvSpPr>
          <p:cNvPr id="3" name="2 Título"/>
          <p:cNvSpPr>
            <a:spLocks noGrp="1"/>
          </p:cNvSpPr>
          <p:nvPr>
            <p:ph type="title"/>
          </p:nvPr>
        </p:nvSpPr>
        <p:spPr/>
        <p:txBody>
          <a:bodyPr/>
          <a:lstStyle/>
          <a:p>
            <a:pPr algn="ctr"/>
            <a:r>
              <a:rPr lang="es-MX" dirty="0"/>
              <a:t>ROLES</a:t>
            </a:r>
          </a:p>
        </p:txBody>
      </p:sp>
    </p:spTree>
    <p:extLst>
      <p:ext uri="{BB962C8B-B14F-4D97-AF65-F5344CB8AC3E}">
        <p14:creationId xmlns:p14="http://schemas.microsoft.com/office/powerpoint/2010/main" val="414191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1971</TotalTime>
  <Words>656</Words>
  <Application>Microsoft Office PowerPoint</Application>
  <PresentationFormat>Presentación en pantalla (4:3)</PresentationFormat>
  <Paragraphs>117</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Papel</vt:lpstr>
      <vt:lpstr>SEMARNAT</vt:lpstr>
      <vt:lpstr>AGENDA</vt:lpstr>
      <vt:lpstr>INTRODUCCIÓN</vt:lpstr>
      <vt:lpstr>ARQUITECTURA</vt:lpstr>
      <vt:lpstr>ARQUITECTURA</vt:lpstr>
      <vt:lpstr>BASE DE DATOS</vt:lpstr>
      <vt:lpstr>BASE DE DATOS</vt:lpstr>
      <vt:lpstr>ROLES</vt:lpstr>
      <vt:lpstr>ROLES</vt:lpstr>
      <vt:lpstr>ROLES</vt:lpstr>
      <vt:lpstr>ROLES</vt:lpstr>
      <vt:lpstr>ROLES</vt:lpstr>
      <vt:lpstr>ROLES</vt:lpstr>
      <vt:lpstr>ROLES</vt:lpstr>
      <vt:lpstr>ROLES</vt:lpstr>
      <vt:lpstr>MÓDULOS</vt:lpstr>
      <vt:lpstr>MÓDULOS</vt:lpstr>
      <vt:lpstr>MÓDULOS</vt:lpstr>
      <vt:lpstr>MÓDULOS</vt:lpstr>
      <vt:lpstr>MÓDULOS</vt:lpstr>
      <vt:lpstr>MÓDULOS</vt:lpstr>
      <vt:lpstr>MÓDULOS</vt:lpstr>
      <vt:lpstr>MÓDULOS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SEMARNAT</dc:title>
  <dc:creator>jules</dc:creator>
  <cp:lastModifiedBy>jules</cp:lastModifiedBy>
  <cp:revision>38</cp:revision>
  <dcterms:created xsi:type="dcterms:W3CDTF">2012-06-22T18:37:40Z</dcterms:created>
  <dcterms:modified xsi:type="dcterms:W3CDTF">2012-06-25T23:42:08Z</dcterms:modified>
</cp:coreProperties>
</file>