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71" r:id="rId6"/>
    <p:sldId id="268" r:id="rId7"/>
    <p:sldId id="269" r:id="rId8"/>
    <p:sldId id="270"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6361C9-F662-4F03-A5F0-8DCFF06C6812}" type="doc">
      <dgm:prSet loTypeId="urn:microsoft.com/office/officeart/2018/2/layout/IconLabelList" loCatId="icon" qsTypeId="urn:microsoft.com/office/officeart/2005/8/quickstyle/simple4" qsCatId="simple" csTypeId="urn:microsoft.com/office/officeart/2018/5/colors/Iconchunking_neutralbg_accent1_2" csCatId="accent1" phldr="1"/>
      <dgm:spPr/>
      <dgm:t>
        <a:bodyPr/>
        <a:lstStyle/>
        <a:p>
          <a:endParaRPr lang="en-US"/>
        </a:p>
      </dgm:t>
    </dgm:pt>
    <dgm:pt modelId="{C7555B16-DCB5-43F8-8703-F190491BA716}">
      <dgm:prSet/>
      <dgm:spPr/>
      <dgm:t>
        <a:bodyPr/>
        <a:lstStyle/>
        <a:p>
          <a:pPr>
            <a:lnSpc>
              <a:spcPct val="100000"/>
            </a:lnSpc>
          </a:pPr>
          <a:r>
            <a:rPr lang="fr-FR"/>
            <a:t>Répartition</a:t>
          </a:r>
          <a:r>
            <a:rPr lang="en-GB"/>
            <a:t> des taches</a:t>
          </a:r>
          <a:endParaRPr lang="en-US"/>
        </a:p>
      </dgm:t>
    </dgm:pt>
    <dgm:pt modelId="{65807955-8D8F-4FBD-AE22-67F288448A7E}" type="parTrans" cxnId="{B6C3EDA1-3A59-4F87-9194-F3F1CB75943D}">
      <dgm:prSet/>
      <dgm:spPr/>
      <dgm:t>
        <a:bodyPr/>
        <a:lstStyle/>
        <a:p>
          <a:endParaRPr lang="en-US"/>
        </a:p>
      </dgm:t>
    </dgm:pt>
    <dgm:pt modelId="{284E2BF8-4912-4131-8411-40B4BC4D5CFC}" type="sibTrans" cxnId="{B6C3EDA1-3A59-4F87-9194-F3F1CB75943D}">
      <dgm:prSet/>
      <dgm:spPr/>
      <dgm:t>
        <a:bodyPr/>
        <a:lstStyle/>
        <a:p>
          <a:endParaRPr lang="en-US"/>
        </a:p>
      </dgm:t>
    </dgm:pt>
    <dgm:pt modelId="{67A6F31E-12B1-4EF1-9306-DD1C5D3E7715}">
      <dgm:prSet/>
      <dgm:spPr/>
      <dgm:t>
        <a:bodyPr/>
        <a:lstStyle/>
        <a:p>
          <a:pPr>
            <a:lnSpc>
              <a:spcPct val="100000"/>
            </a:lnSpc>
          </a:pPr>
          <a:r>
            <a:rPr lang="fr-FR" dirty="0"/>
            <a:t>Diagramme de classe</a:t>
          </a:r>
          <a:endParaRPr lang="en-US" dirty="0"/>
        </a:p>
      </dgm:t>
    </dgm:pt>
    <dgm:pt modelId="{B52728DE-9040-4CB0-A68B-A92B2C01E885}" type="parTrans" cxnId="{EAD35898-B31F-49BD-B25E-595118DD7828}">
      <dgm:prSet/>
      <dgm:spPr/>
      <dgm:t>
        <a:bodyPr/>
        <a:lstStyle/>
        <a:p>
          <a:endParaRPr lang="en-US"/>
        </a:p>
      </dgm:t>
    </dgm:pt>
    <dgm:pt modelId="{E61E2197-7D7E-45D3-A900-0627D6B9E692}" type="sibTrans" cxnId="{EAD35898-B31F-49BD-B25E-595118DD7828}">
      <dgm:prSet/>
      <dgm:spPr/>
      <dgm:t>
        <a:bodyPr/>
        <a:lstStyle/>
        <a:p>
          <a:endParaRPr lang="en-US"/>
        </a:p>
      </dgm:t>
    </dgm:pt>
    <dgm:pt modelId="{B39C4FB3-50A0-494B-A43E-B941DB4A2915}">
      <dgm:prSet/>
      <dgm:spPr/>
      <dgm:t>
        <a:bodyPr/>
        <a:lstStyle/>
        <a:p>
          <a:pPr>
            <a:lnSpc>
              <a:spcPct val="100000"/>
            </a:lnSpc>
          </a:pPr>
          <a:r>
            <a:rPr lang="fr-FR"/>
            <a:t>Design de la maquette</a:t>
          </a:r>
          <a:endParaRPr lang="en-US"/>
        </a:p>
      </dgm:t>
    </dgm:pt>
    <dgm:pt modelId="{3EA39D0B-037F-48EE-B46F-DCDB44C45742}" type="parTrans" cxnId="{72BBCBAC-BD6E-443E-8ADE-F6BD5C8F2D06}">
      <dgm:prSet/>
      <dgm:spPr/>
      <dgm:t>
        <a:bodyPr/>
        <a:lstStyle/>
        <a:p>
          <a:endParaRPr lang="en-US"/>
        </a:p>
      </dgm:t>
    </dgm:pt>
    <dgm:pt modelId="{3B955960-2332-4AA7-BAA5-B70154FFE06E}" type="sibTrans" cxnId="{72BBCBAC-BD6E-443E-8ADE-F6BD5C8F2D06}">
      <dgm:prSet/>
      <dgm:spPr/>
      <dgm:t>
        <a:bodyPr/>
        <a:lstStyle/>
        <a:p>
          <a:endParaRPr lang="en-US"/>
        </a:p>
      </dgm:t>
    </dgm:pt>
    <dgm:pt modelId="{392E4539-EB8F-4FB3-BE88-EFEEA747A225}">
      <dgm:prSet/>
      <dgm:spPr/>
      <dgm:t>
        <a:bodyPr/>
        <a:lstStyle/>
        <a:p>
          <a:pPr>
            <a:lnSpc>
              <a:spcPct val="100000"/>
            </a:lnSpc>
          </a:pPr>
          <a:r>
            <a:rPr lang="fr-FR"/>
            <a:t>Versionning de GIT</a:t>
          </a:r>
          <a:endParaRPr lang="en-US"/>
        </a:p>
      </dgm:t>
    </dgm:pt>
    <dgm:pt modelId="{DA597796-F2FD-4D2B-8D00-11F887EB70DD}" type="parTrans" cxnId="{B74DAE1F-1E61-4211-95F9-632C0AB1E640}">
      <dgm:prSet/>
      <dgm:spPr/>
      <dgm:t>
        <a:bodyPr/>
        <a:lstStyle/>
        <a:p>
          <a:endParaRPr lang="en-US"/>
        </a:p>
      </dgm:t>
    </dgm:pt>
    <dgm:pt modelId="{D2923000-A5CC-4070-912F-687C5C45D94C}" type="sibTrans" cxnId="{B74DAE1F-1E61-4211-95F9-632C0AB1E640}">
      <dgm:prSet/>
      <dgm:spPr/>
      <dgm:t>
        <a:bodyPr/>
        <a:lstStyle/>
        <a:p>
          <a:endParaRPr lang="en-US"/>
        </a:p>
      </dgm:t>
    </dgm:pt>
    <dgm:pt modelId="{BA4B9310-FAF8-4764-AE87-D0896BC4ADF7}">
      <dgm:prSet/>
      <dgm:spPr/>
      <dgm:t>
        <a:bodyPr/>
        <a:lstStyle/>
        <a:p>
          <a:pPr>
            <a:lnSpc>
              <a:spcPct val="100000"/>
            </a:lnSpc>
          </a:pPr>
          <a:r>
            <a:rPr lang="fr-FR"/>
            <a:t>Bilans Individuels et Collectif</a:t>
          </a:r>
          <a:endParaRPr lang="en-US"/>
        </a:p>
      </dgm:t>
    </dgm:pt>
    <dgm:pt modelId="{F9DB636E-44B8-4AF5-824A-2FE8A83AF2BD}" type="parTrans" cxnId="{CD58B8CB-AFA0-42B3-9EF2-1DDE7F4D13D7}">
      <dgm:prSet/>
      <dgm:spPr/>
      <dgm:t>
        <a:bodyPr/>
        <a:lstStyle/>
        <a:p>
          <a:endParaRPr lang="en-US"/>
        </a:p>
      </dgm:t>
    </dgm:pt>
    <dgm:pt modelId="{72302774-E72B-4E49-A19D-76B1C76C1C7F}" type="sibTrans" cxnId="{CD58B8CB-AFA0-42B3-9EF2-1DDE7F4D13D7}">
      <dgm:prSet/>
      <dgm:spPr/>
      <dgm:t>
        <a:bodyPr/>
        <a:lstStyle/>
        <a:p>
          <a:endParaRPr lang="en-US"/>
        </a:p>
      </dgm:t>
    </dgm:pt>
    <dgm:pt modelId="{AC862658-D78A-4BF9-ACA7-02B7005A918D}">
      <dgm:prSet/>
      <dgm:spPr/>
      <dgm:t>
        <a:bodyPr/>
        <a:lstStyle/>
        <a:p>
          <a:pPr>
            <a:lnSpc>
              <a:spcPct val="100000"/>
            </a:lnSpc>
          </a:pPr>
          <a:r>
            <a:rPr lang="en-GB"/>
            <a:t>Sources</a:t>
          </a:r>
          <a:endParaRPr lang="en-US"/>
        </a:p>
      </dgm:t>
    </dgm:pt>
    <dgm:pt modelId="{0ECF6DF1-D356-464A-B12B-929D85CDD976}" type="parTrans" cxnId="{8D6D8736-B8AC-4550-ACC5-0C2E32A5FE3B}">
      <dgm:prSet/>
      <dgm:spPr/>
      <dgm:t>
        <a:bodyPr/>
        <a:lstStyle/>
        <a:p>
          <a:endParaRPr lang="en-US"/>
        </a:p>
      </dgm:t>
    </dgm:pt>
    <dgm:pt modelId="{6B8FCC8E-4D95-4CE5-9379-30D98084D395}" type="sibTrans" cxnId="{8D6D8736-B8AC-4550-ACC5-0C2E32A5FE3B}">
      <dgm:prSet/>
      <dgm:spPr/>
      <dgm:t>
        <a:bodyPr/>
        <a:lstStyle/>
        <a:p>
          <a:endParaRPr lang="en-US"/>
        </a:p>
      </dgm:t>
    </dgm:pt>
    <dgm:pt modelId="{24F27BE6-9B79-4B4B-A5DB-1FDF46FC7FF2}" type="pres">
      <dgm:prSet presAssocID="{156361C9-F662-4F03-A5F0-8DCFF06C6812}" presName="root" presStyleCnt="0">
        <dgm:presLayoutVars>
          <dgm:dir/>
          <dgm:resizeHandles val="exact"/>
        </dgm:presLayoutVars>
      </dgm:prSet>
      <dgm:spPr/>
    </dgm:pt>
    <dgm:pt modelId="{2989F061-BDA8-43E9-A21E-278AC668768D}" type="pres">
      <dgm:prSet presAssocID="{C7555B16-DCB5-43F8-8703-F190491BA716}" presName="compNode" presStyleCnt="0"/>
      <dgm:spPr/>
    </dgm:pt>
    <dgm:pt modelId="{5CEE73B5-CDF1-49F6-BFCA-0997E1F4DE9F}" type="pres">
      <dgm:prSet presAssocID="{C7555B16-DCB5-43F8-8703-F190491BA71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rker"/>
        </a:ext>
      </dgm:extLst>
    </dgm:pt>
    <dgm:pt modelId="{7BDEB115-9620-4316-A895-17021A2DA9C4}" type="pres">
      <dgm:prSet presAssocID="{C7555B16-DCB5-43F8-8703-F190491BA716}" presName="spaceRect" presStyleCnt="0"/>
      <dgm:spPr/>
    </dgm:pt>
    <dgm:pt modelId="{A56496E0-B2E4-4640-88E4-290FA408B5F0}" type="pres">
      <dgm:prSet presAssocID="{C7555B16-DCB5-43F8-8703-F190491BA716}" presName="textRect" presStyleLbl="revTx" presStyleIdx="0" presStyleCnt="6">
        <dgm:presLayoutVars>
          <dgm:chMax val="1"/>
          <dgm:chPref val="1"/>
        </dgm:presLayoutVars>
      </dgm:prSet>
      <dgm:spPr/>
    </dgm:pt>
    <dgm:pt modelId="{40B5107A-BC88-4CB9-9E79-1E7CBA28B8CD}" type="pres">
      <dgm:prSet presAssocID="{284E2BF8-4912-4131-8411-40B4BC4D5CFC}" presName="sibTrans" presStyleCnt="0"/>
      <dgm:spPr/>
    </dgm:pt>
    <dgm:pt modelId="{B549013F-A749-447F-8CF1-5189F5D9795B}" type="pres">
      <dgm:prSet presAssocID="{67A6F31E-12B1-4EF1-9306-DD1C5D3E7715}" presName="compNode" presStyleCnt="0"/>
      <dgm:spPr/>
    </dgm:pt>
    <dgm:pt modelId="{4CB546E0-1CF6-45C5-9773-DF4A98D0B1D4}" type="pres">
      <dgm:prSet presAssocID="{67A6F31E-12B1-4EF1-9306-DD1C5D3E771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Hiérarchie"/>
        </a:ext>
      </dgm:extLst>
    </dgm:pt>
    <dgm:pt modelId="{94C17BE5-DB0E-405E-A486-3FC7A287E4AF}" type="pres">
      <dgm:prSet presAssocID="{67A6F31E-12B1-4EF1-9306-DD1C5D3E7715}" presName="spaceRect" presStyleCnt="0"/>
      <dgm:spPr/>
    </dgm:pt>
    <dgm:pt modelId="{2BFF77CB-AD6C-4085-85C8-655F4912A265}" type="pres">
      <dgm:prSet presAssocID="{67A6F31E-12B1-4EF1-9306-DD1C5D3E7715}" presName="textRect" presStyleLbl="revTx" presStyleIdx="1" presStyleCnt="6">
        <dgm:presLayoutVars>
          <dgm:chMax val="1"/>
          <dgm:chPref val="1"/>
        </dgm:presLayoutVars>
      </dgm:prSet>
      <dgm:spPr/>
    </dgm:pt>
    <dgm:pt modelId="{5249DA02-EB60-42BD-BF52-6385870E8E6C}" type="pres">
      <dgm:prSet presAssocID="{E61E2197-7D7E-45D3-A900-0627D6B9E692}" presName="sibTrans" presStyleCnt="0"/>
      <dgm:spPr/>
    </dgm:pt>
    <dgm:pt modelId="{FFC60827-5958-45B0-881B-E600DA6B51F8}" type="pres">
      <dgm:prSet presAssocID="{B39C4FB3-50A0-494B-A43E-B941DB4A2915}" presName="compNode" presStyleCnt="0"/>
      <dgm:spPr/>
    </dgm:pt>
    <dgm:pt modelId="{E39FE596-BF08-4432-9B28-32BF8ADA48D7}" type="pres">
      <dgm:prSet presAssocID="{B39C4FB3-50A0-494B-A43E-B941DB4A291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asel"/>
        </a:ext>
      </dgm:extLst>
    </dgm:pt>
    <dgm:pt modelId="{C5C404EF-63B9-4A80-8988-43C5BEACA39E}" type="pres">
      <dgm:prSet presAssocID="{B39C4FB3-50A0-494B-A43E-B941DB4A2915}" presName="spaceRect" presStyleCnt="0"/>
      <dgm:spPr/>
    </dgm:pt>
    <dgm:pt modelId="{EDDA3FE9-C7D7-4F94-8E2F-AB4AF929A51A}" type="pres">
      <dgm:prSet presAssocID="{B39C4FB3-50A0-494B-A43E-B941DB4A2915}" presName="textRect" presStyleLbl="revTx" presStyleIdx="2" presStyleCnt="6">
        <dgm:presLayoutVars>
          <dgm:chMax val="1"/>
          <dgm:chPref val="1"/>
        </dgm:presLayoutVars>
      </dgm:prSet>
      <dgm:spPr/>
    </dgm:pt>
    <dgm:pt modelId="{C376B0FA-3219-4C32-9A5E-77465EFD0703}" type="pres">
      <dgm:prSet presAssocID="{3B955960-2332-4AA7-BAA5-B70154FFE06E}" presName="sibTrans" presStyleCnt="0"/>
      <dgm:spPr/>
    </dgm:pt>
    <dgm:pt modelId="{6FD92869-2343-4D88-9C93-A26692ADDC36}" type="pres">
      <dgm:prSet presAssocID="{392E4539-EB8F-4FB3-BE88-EFEEA747A225}" presName="compNode" presStyleCnt="0"/>
      <dgm:spPr/>
    </dgm:pt>
    <dgm:pt modelId="{7F0D0E42-3526-4BDD-B74B-82824DAE0B0E}" type="pres">
      <dgm:prSet presAssocID="{392E4539-EB8F-4FB3-BE88-EFEEA747A22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Network Diagram"/>
        </a:ext>
      </dgm:extLst>
    </dgm:pt>
    <dgm:pt modelId="{94886160-EBEA-4EAA-9382-B8043D710414}" type="pres">
      <dgm:prSet presAssocID="{392E4539-EB8F-4FB3-BE88-EFEEA747A225}" presName="spaceRect" presStyleCnt="0"/>
      <dgm:spPr/>
    </dgm:pt>
    <dgm:pt modelId="{2446F7C9-9B6E-4D8D-A325-EDC516FCFFF3}" type="pres">
      <dgm:prSet presAssocID="{392E4539-EB8F-4FB3-BE88-EFEEA747A225}" presName="textRect" presStyleLbl="revTx" presStyleIdx="3" presStyleCnt="6">
        <dgm:presLayoutVars>
          <dgm:chMax val="1"/>
          <dgm:chPref val="1"/>
        </dgm:presLayoutVars>
      </dgm:prSet>
      <dgm:spPr/>
    </dgm:pt>
    <dgm:pt modelId="{4875BCAF-264F-4E96-A8F5-F9748A5C9A50}" type="pres">
      <dgm:prSet presAssocID="{D2923000-A5CC-4070-912F-687C5C45D94C}" presName="sibTrans" presStyleCnt="0"/>
      <dgm:spPr/>
    </dgm:pt>
    <dgm:pt modelId="{2A94D7E4-E158-4D1A-8372-F21C8F325EC0}" type="pres">
      <dgm:prSet presAssocID="{BA4B9310-FAF8-4764-AE87-D0896BC4ADF7}" presName="compNode" presStyleCnt="0"/>
      <dgm:spPr/>
    </dgm:pt>
    <dgm:pt modelId="{4E3A1F62-7C42-42EE-80EF-34B2EAD4FF6C}" type="pres">
      <dgm:prSet presAssocID="{BA4B9310-FAF8-4764-AE87-D0896BC4ADF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roup"/>
        </a:ext>
      </dgm:extLst>
    </dgm:pt>
    <dgm:pt modelId="{3CF5EFB0-C009-4340-9EBD-3EAF0A82AFD2}" type="pres">
      <dgm:prSet presAssocID="{BA4B9310-FAF8-4764-AE87-D0896BC4ADF7}" presName="spaceRect" presStyleCnt="0"/>
      <dgm:spPr/>
    </dgm:pt>
    <dgm:pt modelId="{CAC21C6C-F015-4CB1-AE33-1904344C4342}" type="pres">
      <dgm:prSet presAssocID="{BA4B9310-FAF8-4764-AE87-D0896BC4ADF7}" presName="textRect" presStyleLbl="revTx" presStyleIdx="4" presStyleCnt="6">
        <dgm:presLayoutVars>
          <dgm:chMax val="1"/>
          <dgm:chPref val="1"/>
        </dgm:presLayoutVars>
      </dgm:prSet>
      <dgm:spPr/>
    </dgm:pt>
    <dgm:pt modelId="{9131905B-9481-42E8-8BDD-7B2D910EF2BC}" type="pres">
      <dgm:prSet presAssocID="{72302774-E72B-4E49-A19D-76B1C76C1C7F}" presName="sibTrans" presStyleCnt="0"/>
      <dgm:spPr/>
    </dgm:pt>
    <dgm:pt modelId="{2F7CA082-8F22-4CD2-9920-EA3C553D16CD}" type="pres">
      <dgm:prSet presAssocID="{AC862658-D78A-4BF9-ACA7-02B7005A918D}" presName="compNode" presStyleCnt="0"/>
      <dgm:spPr/>
    </dgm:pt>
    <dgm:pt modelId="{5A66D172-0601-4E05-8126-68ADCB2B7C3F}" type="pres">
      <dgm:prSet presAssocID="{AC862658-D78A-4BF9-ACA7-02B7005A918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Magnifying glass"/>
        </a:ext>
      </dgm:extLst>
    </dgm:pt>
    <dgm:pt modelId="{D83D1E32-6015-41E1-8B19-E0D35674C4D6}" type="pres">
      <dgm:prSet presAssocID="{AC862658-D78A-4BF9-ACA7-02B7005A918D}" presName="spaceRect" presStyleCnt="0"/>
      <dgm:spPr/>
    </dgm:pt>
    <dgm:pt modelId="{0D84DF9B-A65D-49B1-9001-3F9F2448945A}" type="pres">
      <dgm:prSet presAssocID="{AC862658-D78A-4BF9-ACA7-02B7005A918D}" presName="textRect" presStyleLbl="revTx" presStyleIdx="5" presStyleCnt="6">
        <dgm:presLayoutVars>
          <dgm:chMax val="1"/>
          <dgm:chPref val="1"/>
        </dgm:presLayoutVars>
      </dgm:prSet>
      <dgm:spPr/>
    </dgm:pt>
  </dgm:ptLst>
  <dgm:cxnLst>
    <dgm:cxn modelId="{A2BB3115-6C52-407F-8768-B078C4098536}" type="presOf" srcId="{67A6F31E-12B1-4EF1-9306-DD1C5D3E7715}" destId="{2BFF77CB-AD6C-4085-85C8-655F4912A265}" srcOrd="0" destOrd="0" presId="urn:microsoft.com/office/officeart/2018/2/layout/IconLabelList"/>
    <dgm:cxn modelId="{B74DAE1F-1E61-4211-95F9-632C0AB1E640}" srcId="{156361C9-F662-4F03-A5F0-8DCFF06C6812}" destId="{392E4539-EB8F-4FB3-BE88-EFEEA747A225}" srcOrd="3" destOrd="0" parTransId="{DA597796-F2FD-4D2B-8D00-11F887EB70DD}" sibTransId="{D2923000-A5CC-4070-912F-687C5C45D94C}"/>
    <dgm:cxn modelId="{8D6D8736-B8AC-4550-ACC5-0C2E32A5FE3B}" srcId="{156361C9-F662-4F03-A5F0-8DCFF06C6812}" destId="{AC862658-D78A-4BF9-ACA7-02B7005A918D}" srcOrd="5" destOrd="0" parTransId="{0ECF6DF1-D356-464A-B12B-929D85CDD976}" sibTransId="{6B8FCC8E-4D95-4CE5-9379-30D98084D395}"/>
    <dgm:cxn modelId="{97A9863A-24C8-417E-8BE0-F2174FFC4FEF}" type="presOf" srcId="{392E4539-EB8F-4FB3-BE88-EFEEA747A225}" destId="{2446F7C9-9B6E-4D8D-A325-EDC516FCFFF3}" srcOrd="0" destOrd="0" presId="urn:microsoft.com/office/officeart/2018/2/layout/IconLabelList"/>
    <dgm:cxn modelId="{70EB4779-649C-4682-A7A1-BE09AD240D76}" type="presOf" srcId="{C7555B16-DCB5-43F8-8703-F190491BA716}" destId="{A56496E0-B2E4-4640-88E4-290FA408B5F0}" srcOrd="0" destOrd="0" presId="urn:microsoft.com/office/officeart/2018/2/layout/IconLabelList"/>
    <dgm:cxn modelId="{760A4683-491C-44F7-B52D-517BCC416F86}" type="presOf" srcId="{B39C4FB3-50A0-494B-A43E-B941DB4A2915}" destId="{EDDA3FE9-C7D7-4F94-8E2F-AB4AF929A51A}" srcOrd="0" destOrd="0" presId="urn:microsoft.com/office/officeart/2018/2/layout/IconLabelList"/>
    <dgm:cxn modelId="{EAD35898-B31F-49BD-B25E-595118DD7828}" srcId="{156361C9-F662-4F03-A5F0-8DCFF06C6812}" destId="{67A6F31E-12B1-4EF1-9306-DD1C5D3E7715}" srcOrd="1" destOrd="0" parTransId="{B52728DE-9040-4CB0-A68B-A92B2C01E885}" sibTransId="{E61E2197-7D7E-45D3-A900-0627D6B9E692}"/>
    <dgm:cxn modelId="{B6C3EDA1-3A59-4F87-9194-F3F1CB75943D}" srcId="{156361C9-F662-4F03-A5F0-8DCFF06C6812}" destId="{C7555B16-DCB5-43F8-8703-F190491BA716}" srcOrd="0" destOrd="0" parTransId="{65807955-8D8F-4FBD-AE22-67F288448A7E}" sibTransId="{284E2BF8-4912-4131-8411-40B4BC4D5CFC}"/>
    <dgm:cxn modelId="{72BBCBAC-BD6E-443E-8ADE-F6BD5C8F2D06}" srcId="{156361C9-F662-4F03-A5F0-8DCFF06C6812}" destId="{B39C4FB3-50A0-494B-A43E-B941DB4A2915}" srcOrd="2" destOrd="0" parTransId="{3EA39D0B-037F-48EE-B46F-DCDB44C45742}" sibTransId="{3B955960-2332-4AA7-BAA5-B70154FFE06E}"/>
    <dgm:cxn modelId="{CD58B8CB-AFA0-42B3-9EF2-1DDE7F4D13D7}" srcId="{156361C9-F662-4F03-A5F0-8DCFF06C6812}" destId="{BA4B9310-FAF8-4764-AE87-D0896BC4ADF7}" srcOrd="4" destOrd="0" parTransId="{F9DB636E-44B8-4AF5-824A-2FE8A83AF2BD}" sibTransId="{72302774-E72B-4E49-A19D-76B1C76C1C7F}"/>
    <dgm:cxn modelId="{039CCDD5-48C5-47CA-A0C5-22BA410EA821}" type="presOf" srcId="{AC862658-D78A-4BF9-ACA7-02B7005A918D}" destId="{0D84DF9B-A65D-49B1-9001-3F9F2448945A}" srcOrd="0" destOrd="0" presId="urn:microsoft.com/office/officeart/2018/2/layout/IconLabelList"/>
    <dgm:cxn modelId="{E5B29BED-BE6F-46C4-8B6E-1399C9735EDC}" type="presOf" srcId="{BA4B9310-FAF8-4764-AE87-D0896BC4ADF7}" destId="{CAC21C6C-F015-4CB1-AE33-1904344C4342}" srcOrd="0" destOrd="0" presId="urn:microsoft.com/office/officeart/2018/2/layout/IconLabelList"/>
    <dgm:cxn modelId="{415846EE-F676-4479-B37F-AB54C57C6BD0}" type="presOf" srcId="{156361C9-F662-4F03-A5F0-8DCFF06C6812}" destId="{24F27BE6-9B79-4B4B-A5DB-1FDF46FC7FF2}" srcOrd="0" destOrd="0" presId="urn:microsoft.com/office/officeart/2018/2/layout/IconLabelList"/>
    <dgm:cxn modelId="{9837F7F9-6F2F-4EAE-BFA8-9B3177993FF0}" type="presParOf" srcId="{24F27BE6-9B79-4B4B-A5DB-1FDF46FC7FF2}" destId="{2989F061-BDA8-43E9-A21E-278AC668768D}" srcOrd="0" destOrd="0" presId="urn:microsoft.com/office/officeart/2018/2/layout/IconLabelList"/>
    <dgm:cxn modelId="{BEBDE75D-506C-436E-990B-AD72456B7351}" type="presParOf" srcId="{2989F061-BDA8-43E9-A21E-278AC668768D}" destId="{5CEE73B5-CDF1-49F6-BFCA-0997E1F4DE9F}" srcOrd="0" destOrd="0" presId="urn:microsoft.com/office/officeart/2018/2/layout/IconLabelList"/>
    <dgm:cxn modelId="{7C48AF09-4D5D-4ED0-8BF3-55D2A885910B}" type="presParOf" srcId="{2989F061-BDA8-43E9-A21E-278AC668768D}" destId="{7BDEB115-9620-4316-A895-17021A2DA9C4}" srcOrd="1" destOrd="0" presId="urn:microsoft.com/office/officeart/2018/2/layout/IconLabelList"/>
    <dgm:cxn modelId="{7195377A-6978-418F-83C7-FF82C9018C23}" type="presParOf" srcId="{2989F061-BDA8-43E9-A21E-278AC668768D}" destId="{A56496E0-B2E4-4640-88E4-290FA408B5F0}" srcOrd="2" destOrd="0" presId="urn:microsoft.com/office/officeart/2018/2/layout/IconLabelList"/>
    <dgm:cxn modelId="{1A2B8A2E-77BA-44CB-8C21-E9F0B3DDFCB2}" type="presParOf" srcId="{24F27BE6-9B79-4B4B-A5DB-1FDF46FC7FF2}" destId="{40B5107A-BC88-4CB9-9E79-1E7CBA28B8CD}" srcOrd="1" destOrd="0" presId="urn:microsoft.com/office/officeart/2018/2/layout/IconLabelList"/>
    <dgm:cxn modelId="{E1B409C0-5C44-401D-B08F-B86FEC92EB5A}" type="presParOf" srcId="{24F27BE6-9B79-4B4B-A5DB-1FDF46FC7FF2}" destId="{B549013F-A749-447F-8CF1-5189F5D9795B}" srcOrd="2" destOrd="0" presId="urn:microsoft.com/office/officeart/2018/2/layout/IconLabelList"/>
    <dgm:cxn modelId="{F7A516ED-0F99-44A8-AB37-7DD185095EF6}" type="presParOf" srcId="{B549013F-A749-447F-8CF1-5189F5D9795B}" destId="{4CB546E0-1CF6-45C5-9773-DF4A98D0B1D4}" srcOrd="0" destOrd="0" presId="urn:microsoft.com/office/officeart/2018/2/layout/IconLabelList"/>
    <dgm:cxn modelId="{8C1B4B64-BEC2-450D-996F-65D3E41EAAB4}" type="presParOf" srcId="{B549013F-A749-447F-8CF1-5189F5D9795B}" destId="{94C17BE5-DB0E-405E-A486-3FC7A287E4AF}" srcOrd="1" destOrd="0" presId="urn:microsoft.com/office/officeart/2018/2/layout/IconLabelList"/>
    <dgm:cxn modelId="{2571087F-C611-4FCC-BC78-34D8CCD69BBF}" type="presParOf" srcId="{B549013F-A749-447F-8CF1-5189F5D9795B}" destId="{2BFF77CB-AD6C-4085-85C8-655F4912A265}" srcOrd="2" destOrd="0" presId="urn:microsoft.com/office/officeart/2018/2/layout/IconLabelList"/>
    <dgm:cxn modelId="{9864289F-84BE-4FDF-899F-8330FCE56964}" type="presParOf" srcId="{24F27BE6-9B79-4B4B-A5DB-1FDF46FC7FF2}" destId="{5249DA02-EB60-42BD-BF52-6385870E8E6C}" srcOrd="3" destOrd="0" presId="urn:microsoft.com/office/officeart/2018/2/layout/IconLabelList"/>
    <dgm:cxn modelId="{D53E0E62-7EE8-4EA3-8047-36CE438CC4EA}" type="presParOf" srcId="{24F27BE6-9B79-4B4B-A5DB-1FDF46FC7FF2}" destId="{FFC60827-5958-45B0-881B-E600DA6B51F8}" srcOrd="4" destOrd="0" presId="urn:microsoft.com/office/officeart/2018/2/layout/IconLabelList"/>
    <dgm:cxn modelId="{346C03C0-9602-4DA0-882A-B04E11E4E238}" type="presParOf" srcId="{FFC60827-5958-45B0-881B-E600DA6B51F8}" destId="{E39FE596-BF08-4432-9B28-32BF8ADA48D7}" srcOrd="0" destOrd="0" presId="urn:microsoft.com/office/officeart/2018/2/layout/IconLabelList"/>
    <dgm:cxn modelId="{2733F356-8771-46CF-AF68-2B5A4D89FAC0}" type="presParOf" srcId="{FFC60827-5958-45B0-881B-E600DA6B51F8}" destId="{C5C404EF-63B9-4A80-8988-43C5BEACA39E}" srcOrd="1" destOrd="0" presId="urn:microsoft.com/office/officeart/2018/2/layout/IconLabelList"/>
    <dgm:cxn modelId="{44FCD75A-B900-43AC-A358-886A7AAA22D4}" type="presParOf" srcId="{FFC60827-5958-45B0-881B-E600DA6B51F8}" destId="{EDDA3FE9-C7D7-4F94-8E2F-AB4AF929A51A}" srcOrd="2" destOrd="0" presId="urn:microsoft.com/office/officeart/2018/2/layout/IconLabelList"/>
    <dgm:cxn modelId="{0A0905E6-04AF-43ED-AF6B-45EC3D3B249D}" type="presParOf" srcId="{24F27BE6-9B79-4B4B-A5DB-1FDF46FC7FF2}" destId="{C376B0FA-3219-4C32-9A5E-77465EFD0703}" srcOrd="5" destOrd="0" presId="urn:microsoft.com/office/officeart/2018/2/layout/IconLabelList"/>
    <dgm:cxn modelId="{D0FE2E88-5E2C-4E0D-9A2E-78459BCC7EED}" type="presParOf" srcId="{24F27BE6-9B79-4B4B-A5DB-1FDF46FC7FF2}" destId="{6FD92869-2343-4D88-9C93-A26692ADDC36}" srcOrd="6" destOrd="0" presId="urn:microsoft.com/office/officeart/2018/2/layout/IconLabelList"/>
    <dgm:cxn modelId="{00988A5F-A266-42CD-BECF-1F7FB8BE60E9}" type="presParOf" srcId="{6FD92869-2343-4D88-9C93-A26692ADDC36}" destId="{7F0D0E42-3526-4BDD-B74B-82824DAE0B0E}" srcOrd="0" destOrd="0" presId="urn:microsoft.com/office/officeart/2018/2/layout/IconLabelList"/>
    <dgm:cxn modelId="{9AE2B7C4-4B70-411F-A0FD-3250CD697829}" type="presParOf" srcId="{6FD92869-2343-4D88-9C93-A26692ADDC36}" destId="{94886160-EBEA-4EAA-9382-B8043D710414}" srcOrd="1" destOrd="0" presId="urn:microsoft.com/office/officeart/2018/2/layout/IconLabelList"/>
    <dgm:cxn modelId="{62212553-0F41-4C94-BB1E-36B3E5AD828A}" type="presParOf" srcId="{6FD92869-2343-4D88-9C93-A26692ADDC36}" destId="{2446F7C9-9B6E-4D8D-A325-EDC516FCFFF3}" srcOrd="2" destOrd="0" presId="urn:microsoft.com/office/officeart/2018/2/layout/IconLabelList"/>
    <dgm:cxn modelId="{BD441A9D-CC3C-431D-B5E8-EFE2B5A65255}" type="presParOf" srcId="{24F27BE6-9B79-4B4B-A5DB-1FDF46FC7FF2}" destId="{4875BCAF-264F-4E96-A8F5-F9748A5C9A50}" srcOrd="7" destOrd="0" presId="urn:microsoft.com/office/officeart/2018/2/layout/IconLabelList"/>
    <dgm:cxn modelId="{85D3FEA5-C2F8-46E7-A4E4-2DF95CF9EFA8}" type="presParOf" srcId="{24F27BE6-9B79-4B4B-A5DB-1FDF46FC7FF2}" destId="{2A94D7E4-E158-4D1A-8372-F21C8F325EC0}" srcOrd="8" destOrd="0" presId="urn:microsoft.com/office/officeart/2018/2/layout/IconLabelList"/>
    <dgm:cxn modelId="{A4ACD06C-D730-48FD-A11D-BB3BB87B5A8F}" type="presParOf" srcId="{2A94D7E4-E158-4D1A-8372-F21C8F325EC0}" destId="{4E3A1F62-7C42-42EE-80EF-34B2EAD4FF6C}" srcOrd="0" destOrd="0" presId="urn:microsoft.com/office/officeart/2018/2/layout/IconLabelList"/>
    <dgm:cxn modelId="{E77FBE59-0A42-426B-8C3A-11B2BA2EB844}" type="presParOf" srcId="{2A94D7E4-E158-4D1A-8372-F21C8F325EC0}" destId="{3CF5EFB0-C009-4340-9EBD-3EAF0A82AFD2}" srcOrd="1" destOrd="0" presId="urn:microsoft.com/office/officeart/2018/2/layout/IconLabelList"/>
    <dgm:cxn modelId="{D9185D61-EBCC-42A4-B8C7-95BD35FC188B}" type="presParOf" srcId="{2A94D7E4-E158-4D1A-8372-F21C8F325EC0}" destId="{CAC21C6C-F015-4CB1-AE33-1904344C4342}" srcOrd="2" destOrd="0" presId="urn:microsoft.com/office/officeart/2018/2/layout/IconLabelList"/>
    <dgm:cxn modelId="{3C1DCBC4-A61F-49B5-8C20-7859E86A2F63}" type="presParOf" srcId="{24F27BE6-9B79-4B4B-A5DB-1FDF46FC7FF2}" destId="{9131905B-9481-42E8-8BDD-7B2D910EF2BC}" srcOrd="9" destOrd="0" presId="urn:microsoft.com/office/officeart/2018/2/layout/IconLabelList"/>
    <dgm:cxn modelId="{99F8A933-E43A-4C1D-B97E-8B409714256E}" type="presParOf" srcId="{24F27BE6-9B79-4B4B-A5DB-1FDF46FC7FF2}" destId="{2F7CA082-8F22-4CD2-9920-EA3C553D16CD}" srcOrd="10" destOrd="0" presId="urn:microsoft.com/office/officeart/2018/2/layout/IconLabelList"/>
    <dgm:cxn modelId="{96D0F018-7D84-4DF9-B04E-F4FDC64CACBB}" type="presParOf" srcId="{2F7CA082-8F22-4CD2-9920-EA3C553D16CD}" destId="{5A66D172-0601-4E05-8126-68ADCB2B7C3F}" srcOrd="0" destOrd="0" presId="urn:microsoft.com/office/officeart/2018/2/layout/IconLabelList"/>
    <dgm:cxn modelId="{55605AEC-526E-4BFC-9806-71A38C9A7754}" type="presParOf" srcId="{2F7CA082-8F22-4CD2-9920-EA3C553D16CD}" destId="{D83D1E32-6015-41E1-8B19-E0D35674C4D6}" srcOrd="1" destOrd="0" presId="urn:microsoft.com/office/officeart/2018/2/layout/IconLabelList"/>
    <dgm:cxn modelId="{A39198DE-245E-4F12-A26D-8549452301D6}" type="presParOf" srcId="{2F7CA082-8F22-4CD2-9920-EA3C553D16CD}" destId="{0D84DF9B-A65D-49B1-9001-3F9F2448945A}"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E73B5-CDF1-49F6-BFCA-0997E1F4DE9F}">
      <dsp:nvSpPr>
        <dsp:cNvPr id="0" name=""/>
        <dsp:cNvSpPr/>
      </dsp:nvSpPr>
      <dsp:spPr>
        <a:xfrm>
          <a:off x="418263" y="1192741"/>
          <a:ext cx="677109" cy="677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A56496E0-B2E4-4640-88E4-290FA408B5F0}">
      <dsp:nvSpPr>
        <dsp:cNvPr id="0" name=""/>
        <dsp:cNvSpPr/>
      </dsp:nvSpPr>
      <dsp:spPr>
        <a:xfrm>
          <a:off x="4474"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fr-FR" sz="1500" kern="1200"/>
            <a:t>Répartition</a:t>
          </a:r>
          <a:r>
            <a:rPr lang="en-GB" sz="1500" kern="1200"/>
            <a:t> des taches</a:t>
          </a:r>
          <a:endParaRPr lang="en-US" sz="1500" kern="1200"/>
        </a:p>
      </dsp:txBody>
      <dsp:txXfrm>
        <a:off x="4474" y="2103752"/>
        <a:ext cx="1504687" cy="601875"/>
      </dsp:txXfrm>
    </dsp:sp>
    <dsp:sp modelId="{4CB546E0-1CF6-45C5-9773-DF4A98D0B1D4}">
      <dsp:nvSpPr>
        <dsp:cNvPr id="0" name=""/>
        <dsp:cNvSpPr/>
      </dsp:nvSpPr>
      <dsp:spPr>
        <a:xfrm>
          <a:off x="2186271" y="1192741"/>
          <a:ext cx="677109" cy="677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2BFF77CB-AD6C-4085-85C8-655F4912A265}">
      <dsp:nvSpPr>
        <dsp:cNvPr id="0" name=""/>
        <dsp:cNvSpPr/>
      </dsp:nvSpPr>
      <dsp:spPr>
        <a:xfrm>
          <a:off x="1772482"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fr-FR" sz="1500" kern="1200" dirty="0"/>
            <a:t>Diagramme de classe</a:t>
          </a:r>
          <a:endParaRPr lang="en-US" sz="1500" kern="1200" dirty="0"/>
        </a:p>
      </dsp:txBody>
      <dsp:txXfrm>
        <a:off x="1772482" y="2103752"/>
        <a:ext cx="1504687" cy="601875"/>
      </dsp:txXfrm>
    </dsp:sp>
    <dsp:sp modelId="{E39FE596-BF08-4432-9B28-32BF8ADA48D7}">
      <dsp:nvSpPr>
        <dsp:cNvPr id="0" name=""/>
        <dsp:cNvSpPr/>
      </dsp:nvSpPr>
      <dsp:spPr>
        <a:xfrm>
          <a:off x="3954278" y="1192741"/>
          <a:ext cx="677109" cy="677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EDDA3FE9-C7D7-4F94-8E2F-AB4AF929A51A}">
      <dsp:nvSpPr>
        <dsp:cNvPr id="0" name=""/>
        <dsp:cNvSpPr/>
      </dsp:nvSpPr>
      <dsp:spPr>
        <a:xfrm>
          <a:off x="3540489"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fr-FR" sz="1500" kern="1200"/>
            <a:t>Design de la maquette</a:t>
          </a:r>
          <a:endParaRPr lang="en-US" sz="1500" kern="1200"/>
        </a:p>
      </dsp:txBody>
      <dsp:txXfrm>
        <a:off x="3540489" y="2103752"/>
        <a:ext cx="1504687" cy="601875"/>
      </dsp:txXfrm>
    </dsp:sp>
    <dsp:sp modelId="{7F0D0E42-3526-4BDD-B74B-82824DAE0B0E}">
      <dsp:nvSpPr>
        <dsp:cNvPr id="0" name=""/>
        <dsp:cNvSpPr/>
      </dsp:nvSpPr>
      <dsp:spPr>
        <a:xfrm>
          <a:off x="5722286" y="1192741"/>
          <a:ext cx="677109" cy="677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2446F7C9-9B6E-4D8D-A325-EDC516FCFFF3}">
      <dsp:nvSpPr>
        <dsp:cNvPr id="0" name=""/>
        <dsp:cNvSpPr/>
      </dsp:nvSpPr>
      <dsp:spPr>
        <a:xfrm>
          <a:off x="5308497"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fr-FR" sz="1500" kern="1200"/>
            <a:t>Versionning de GIT</a:t>
          </a:r>
          <a:endParaRPr lang="en-US" sz="1500" kern="1200"/>
        </a:p>
      </dsp:txBody>
      <dsp:txXfrm>
        <a:off x="5308497" y="2103752"/>
        <a:ext cx="1504687" cy="601875"/>
      </dsp:txXfrm>
    </dsp:sp>
    <dsp:sp modelId="{4E3A1F62-7C42-42EE-80EF-34B2EAD4FF6C}">
      <dsp:nvSpPr>
        <dsp:cNvPr id="0" name=""/>
        <dsp:cNvSpPr/>
      </dsp:nvSpPr>
      <dsp:spPr>
        <a:xfrm>
          <a:off x="7490294" y="1192741"/>
          <a:ext cx="677109" cy="6771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CAC21C6C-F015-4CB1-AE33-1904344C4342}">
      <dsp:nvSpPr>
        <dsp:cNvPr id="0" name=""/>
        <dsp:cNvSpPr/>
      </dsp:nvSpPr>
      <dsp:spPr>
        <a:xfrm>
          <a:off x="7076505"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fr-FR" sz="1500" kern="1200"/>
            <a:t>Bilans Individuels et Collectif</a:t>
          </a:r>
          <a:endParaRPr lang="en-US" sz="1500" kern="1200"/>
        </a:p>
      </dsp:txBody>
      <dsp:txXfrm>
        <a:off x="7076505" y="2103752"/>
        <a:ext cx="1504687" cy="601875"/>
      </dsp:txXfrm>
    </dsp:sp>
    <dsp:sp modelId="{5A66D172-0601-4E05-8126-68ADCB2B7C3F}">
      <dsp:nvSpPr>
        <dsp:cNvPr id="0" name=""/>
        <dsp:cNvSpPr/>
      </dsp:nvSpPr>
      <dsp:spPr>
        <a:xfrm>
          <a:off x="9258302" y="1192741"/>
          <a:ext cx="677109" cy="6771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D84DF9B-A65D-49B1-9001-3F9F2448945A}">
      <dsp:nvSpPr>
        <dsp:cNvPr id="0" name=""/>
        <dsp:cNvSpPr/>
      </dsp:nvSpPr>
      <dsp:spPr>
        <a:xfrm>
          <a:off x="8844513" y="210375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Sources</a:t>
          </a:r>
          <a:endParaRPr lang="en-US" sz="1500" kern="1200"/>
        </a:p>
      </dsp:txBody>
      <dsp:txXfrm>
        <a:off x="8844513" y="2103752"/>
        <a:ext cx="1504687" cy="60187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1E630-1A17-47BB-8E51-E36442B46547}" type="datetimeFigureOut">
              <a:rPr lang="en-GB" smtClean="0"/>
              <a:t>07/06/2020</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D1BA98-EAF2-4831-98A9-30AFD76BEA03}" type="slidenum">
              <a:rPr lang="en-GB" smtClean="0"/>
              <a:t>‹N°›</a:t>
            </a:fld>
            <a:endParaRPr lang="en-GB"/>
          </a:p>
        </p:txBody>
      </p:sp>
    </p:spTree>
    <p:extLst>
      <p:ext uri="{BB962C8B-B14F-4D97-AF65-F5344CB8AC3E}">
        <p14:creationId xmlns:p14="http://schemas.microsoft.com/office/powerpoint/2010/main" val="27270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6CB31B9-E248-4916-B11E-E69C28791DD9}" type="datetimeFigureOut">
              <a:rPr lang="en-GB" smtClean="0"/>
              <a:t>06/06/2020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2114AD-F2A9-4375-A002-1A76FC4F6BE4}" type="slidenum">
              <a:rPr lang="en-GB" smtClean="0"/>
              <a:t>‹N°›</a:t>
            </a:fld>
            <a:endParaRPr lang="en-GB"/>
          </a:p>
        </p:txBody>
      </p:sp>
    </p:spTree>
    <p:extLst>
      <p:ext uri="{BB962C8B-B14F-4D97-AF65-F5344CB8AC3E}">
        <p14:creationId xmlns:p14="http://schemas.microsoft.com/office/powerpoint/2010/main" val="2426714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6CB31B9-E248-4916-B11E-E69C28791DD9}" type="datetimeFigureOut">
              <a:rPr lang="en-GB" smtClean="0"/>
              <a:t>06/06/2020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2114AD-F2A9-4375-A002-1A76FC4F6BE4}" type="slidenum">
              <a:rPr lang="en-GB" smtClean="0"/>
              <a:t>‹N°›</a:t>
            </a:fld>
            <a:endParaRPr lang="en-GB"/>
          </a:p>
        </p:txBody>
      </p:sp>
    </p:spTree>
    <p:extLst>
      <p:ext uri="{BB962C8B-B14F-4D97-AF65-F5344CB8AC3E}">
        <p14:creationId xmlns:p14="http://schemas.microsoft.com/office/powerpoint/2010/main" val="235670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6CB31B9-E248-4916-B11E-E69C28791DD9}" type="datetimeFigureOut">
              <a:rPr lang="en-GB" smtClean="0"/>
              <a:t>06/06/2020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2114AD-F2A9-4375-A002-1A76FC4F6BE4}" type="slidenum">
              <a:rPr lang="en-GB" smtClean="0"/>
              <a:t>‹N°›</a:t>
            </a:fld>
            <a:endParaRPr lang="en-GB"/>
          </a:p>
        </p:txBody>
      </p:sp>
    </p:spTree>
    <p:extLst>
      <p:ext uri="{BB962C8B-B14F-4D97-AF65-F5344CB8AC3E}">
        <p14:creationId xmlns:p14="http://schemas.microsoft.com/office/powerpoint/2010/main" val="3942163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6CB31B9-E248-4916-B11E-E69C28791DD9}" type="datetimeFigureOut">
              <a:rPr lang="en-GB" smtClean="0"/>
              <a:t>06/06/2020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2114AD-F2A9-4375-A002-1A76FC4F6BE4}" type="slidenum">
              <a:rPr lang="en-GB" smtClean="0"/>
              <a:t>‹N°›</a:t>
            </a:fld>
            <a:endParaRPr lang="en-GB"/>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9304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6CB31B9-E248-4916-B11E-E69C28791DD9}" type="datetimeFigureOut">
              <a:rPr lang="en-GB" smtClean="0"/>
              <a:t>06/06/2020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2114AD-F2A9-4375-A002-1A76FC4F6BE4}" type="slidenum">
              <a:rPr lang="en-GB" smtClean="0"/>
              <a:t>‹N°›</a:t>
            </a:fld>
            <a:endParaRPr lang="en-GB"/>
          </a:p>
        </p:txBody>
      </p:sp>
    </p:spTree>
    <p:extLst>
      <p:ext uri="{BB962C8B-B14F-4D97-AF65-F5344CB8AC3E}">
        <p14:creationId xmlns:p14="http://schemas.microsoft.com/office/powerpoint/2010/main" val="1401254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A6CB31B9-E248-4916-B11E-E69C28791DD9}" type="datetimeFigureOut">
              <a:rPr lang="en-GB" smtClean="0"/>
              <a:t>06/06/2020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42114AD-F2A9-4375-A002-1A76FC4F6BE4}" type="slidenum">
              <a:rPr lang="en-GB" smtClean="0"/>
              <a:t>‹N°›</a:t>
            </a:fld>
            <a:endParaRPr lang="en-GB"/>
          </a:p>
        </p:txBody>
      </p:sp>
    </p:spTree>
    <p:extLst>
      <p:ext uri="{BB962C8B-B14F-4D97-AF65-F5344CB8AC3E}">
        <p14:creationId xmlns:p14="http://schemas.microsoft.com/office/powerpoint/2010/main" val="3775711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A6CB31B9-E248-4916-B11E-E69C28791DD9}" type="datetimeFigureOut">
              <a:rPr lang="en-GB" smtClean="0"/>
              <a:t>06/06/2020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42114AD-F2A9-4375-A002-1A76FC4F6BE4}" type="slidenum">
              <a:rPr lang="en-GB" smtClean="0"/>
              <a:t>‹N°›</a:t>
            </a:fld>
            <a:endParaRPr lang="en-GB"/>
          </a:p>
        </p:txBody>
      </p:sp>
    </p:spTree>
    <p:extLst>
      <p:ext uri="{BB962C8B-B14F-4D97-AF65-F5344CB8AC3E}">
        <p14:creationId xmlns:p14="http://schemas.microsoft.com/office/powerpoint/2010/main" val="3114497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6CB31B9-E248-4916-B11E-E69C28791DD9}" type="datetimeFigureOut">
              <a:rPr lang="en-GB" smtClean="0"/>
              <a:t>06/06/2020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2114AD-F2A9-4375-A002-1A76FC4F6BE4}" type="slidenum">
              <a:rPr lang="en-GB" smtClean="0"/>
              <a:t>‹N°›</a:t>
            </a:fld>
            <a:endParaRPr lang="en-GB"/>
          </a:p>
        </p:txBody>
      </p:sp>
    </p:spTree>
    <p:extLst>
      <p:ext uri="{BB962C8B-B14F-4D97-AF65-F5344CB8AC3E}">
        <p14:creationId xmlns:p14="http://schemas.microsoft.com/office/powerpoint/2010/main" val="3200944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6CB31B9-E248-4916-B11E-E69C28791DD9}" type="datetimeFigureOut">
              <a:rPr lang="en-GB" smtClean="0"/>
              <a:t>06/06/2020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2114AD-F2A9-4375-A002-1A76FC4F6BE4}" type="slidenum">
              <a:rPr lang="en-GB" smtClean="0"/>
              <a:t>‹N°›</a:t>
            </a:fld>
            <a:endParaRPr lang="en-GB"/>
          </a:p>
        </p:txBody>
      </p:sp>
    </p:spTree>
    <p:extLst>
      <p:ext uri="{BB962C8B-B14F-4D97-AF65-F5344CB8AC3E}">
        <p14:creationId xmlns:p14="http://schemas.microsoft.com/office/powerpoint/2010/main" val="381320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6CB31B9-E248-4916-B11E-E69C28791DD9}" type="datetimeFigureOut">
              <a:rPr lang="en-GB" smtClean="0"/>
              <a:t>06/06/2020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2114AD-F2A9-4375-A002-1A76FC4F6BE4}" type="slidenum">
              <a:rPr lang="en-GB" smtClean="0"/>
              <a:t>‹N°›</a:t>
            </a:fld>
            <a:endParaRPr lang="en-GB"/>
          </a:p>
        </p:txBody>
      </p:sp>
    </p:spTree>
    <p:extLst>
      <p:ext uri="{BB962C8B-B14F-4D97-AF65-F5344CB8AC3E}">
        <p14:creationId xmlns:p14="http://schemas.microsoft.com/office/powerpoint/2010/main" val="1484092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6CB31B9-E248-4916-B11E-E69C28791DD9}" type="datetimeFigureOut">
              <a:rPr lang="en-GB" smtClean="0"/>
              <a:t>06/06/2020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2114AD-F2A9-4375-A002-1A76FC4F6BE4}" type="slidenum">
              <a:rPr lang="en-GB" smtClean="0"/>
              <a:t>‹N°›</a:t>
            </a:fld>
            <a:endParaRPr lang="en-GB"/>
          </a:p>
        </p:txBody>
      </p:sp>
    </p:spTree>
    <p:extLst>
      <p:ext uri="{BB962C8B-B14F-4D97-AF65-F5344CB8AC3E}">
        <p14:creationId xmlns:p14="http://schemas.microsoft.com/office/powerpoint/2010/main" val="2196978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6CB31B9-E248-4916-B11E-E69C28791DD9}" type="datetimeFigureOut">
              <a:rPr lang="en-GB" smtClean="0"/>
              <a:t>06/06/2020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2114AD-F2A9-4375-A002-1A76FC4F6BE4}" type="slidenum">
              <a:rPr lang="en-GB" smtClean="0"/>
              <a:t>‹N°›</a:t>
            </a:fld>
            <a:endParaRPr lang="en-GB"/>
          </a:p>
        </p:txBody>
      </p:sp>
    </p:spTree>
    <p:extLst>
      <p:ext uri="{BB962C8B-B14F-4D97-AF65-F5344CB8AC3E}">
        <p14:creationId xmlns:p14="http://schemas.microsoft.com/office/powerpoint/2010/main" val="216259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6CB31B9-E248-4916-B11E-E69C28791DD9}" type="datetimeFigureOut">
              <a:rPr lang="en-GB" smtClean="0"/>
              <a:t>06/06/2020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42114AD-F2A9-4375-A002-1A76FC4F6BE4}" type="slidenum">
              <a:rPr lang="en-GB" smtClean="0"/>
              <a:t>‹N°›</a:t>
            </a:fld>
            <a:endParaRPr lang="en-GB"/>
          </a:p>
        </p:txBody>
      </p:sp>
    </p:spTree>
    <p:extLst>
      <p:ext uri="{BB962C8B-B14F-4D97-AF65-F5344CB8AC3E}">
        <p14:creationId xmlns:p14="http://schemas.microsoft.com/office/powerpoint/2010/main" val="26875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6CB31B9-E248-4916-B11E-E69C28791DD9}" type="datetimeFigureOut">
              <a:rPr lang="en-GB" smtClean="0"/>
              <a:t>06/06/2020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42114AD-F2A9-4375-A002-1A76FC4F6BE4}" type="slidenum">
              <a:rPr lang="en-GB" smtClean="0"/>
              <a:t>‹N°›</a:t>
            </a:fld>
            <a:endParaRPr lang="en-GB"/>
          </a:p>
        </p:txBody>
      </p:sp>
    </p:spTree>
    <p:extLst>
      <p:ext uri="{BB962C8B-B14F-4D97-AF65-F5344CB8AC3E}">
        <p14:creationId xmlns:p14="http://schemas.microsoft.com/office/powerpoint/2010/main" val="397272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CB31B9-E248-4916-B11E-E69C28791DD9}" type="datetimeFigureOut">
              <a:rPr lang="en-GB" smtClean="0"/>
              <a:t>06/06/2020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42114AD-F2A9-4375-A002-1A76FC4F6BE4}" type="slidenum">
              <a:rPr lang="en-GB" smtClean="0"/>
              <a:t>‹N°›</a:t>
            </a:fld>
            <a:endParaRPr lang="en-GB"/>
          </a:p>
        </p:txBody>
      </p:sp>
    </p:spTree>
    <p:extLst>
      <p:ext uri="{BB962C8B-B14F-4D97-AF65-F5344CB8AC3E}">
        <p14:creationId xmlns:p14="http://schemas.microsoft.com/office/powerpoint/2010/main" val="3016298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6CB31B9-E248-4916-B11E-E69C28791DD9}" type="datetimeFigureOut">
              <a:rPr lang="en-GB" smtClean="0"/>
              <a:t>06/06/2020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2114AD-F2A9-4375-A002-1A76FC4F6BE4}" type="slidenum">
              <a:rPr lang="en-GB" smtClean="0"/>
              <a:t>‹N°›</a:t>
            </a:fld>
            <a:endParaRPr lang="en-GB"/>
          </a:p>
        </p:txBody>
      </p:sp>
    </p:spTree>
    <p:extLst>
      <p:ext uri="{BB962C8B-B14F-4D97-AF65-F5344CB8AC3E}">
        <p14:creationId xmlns:p14="http://schemas.microsoft.com/office/powerpoint/2010/main" val="4140129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6CB31B9-E248-4916-B11E-E69C28791DD9}" type="datetimeFigureOut">
              <a:rPr lang="en-GB" smtClean="0"/>
              <a:t>06/06/2020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2114AD-F2A9-4375-A002-1A76FC4F6BE4}" type="slidenum">
              <a:rPr lang="en-GB" smtClean="0"/>
              <a:t>‹N°›</a:t>
            </a:fld>
            <a:endParaRPr lang="en-GB"/>
          </a:p>
        </p:txBody>
      </p:sp>
    </p:spTree>
    <p:extLst>
      <p:ext uri="{BB962C8B-B14F-4D97-AF65-F5344CB8AC3E}">
        <p14:creationId xmlns:p14="http://schemas.microsoft.com/office/powerpoint/2010/main" val="239466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6CB31B9-E248-4916-B11E-E69C28791DD9}" type="datetimeFigureOut">
              <a:rPr lang="en-GB" smtClean="0"/>
              <a:t>06/06/2020</a:t>
            </a:fld>
            <a:endParaRPr lang="en-GB"/>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42114AD-F2A9-4375-A002-1A76FC4F6BE4}" type="slidenum">
              <a:rPr lang="en-GB" smtClean="0"/>
              <a:t>‹N°›</a:t>
            </a:fld>
            <a:endParaRPr lang="en-GB"/>
          </a:p>
        </p:txBody>
      </p:sp>
    </p:spTree>
    <p:extLst>
      <p:ext uri="{BB962C8B-B14F-4D97-AF65-F5344CB8AC3E}">
        <p14:creationId xmlns:p14="http://schemas.microsoft.com/office/powerpoint/2010/main" val="1473054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github.com/sosthenee/Java_Project" TargetMode="Externa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s://docs.spring.io/spring-data/data-jpa/docs/1.1.x/reference/html/#jpa.query-methods.query-creation" TargetMode="External"/><Relationship Id="rId3" Type="http://schemas.openxmlformats.org/officeDocument/2006/relationships/hyperlink" Target="https://openclassrooms.com/fr/courses/26832-apprenez-a-programmer-en-java/23366-positionnez-des-boutons" TargetMode="External"/><Relationship Id="rId7" Type="http://schemas.openxmlformats.org/officeDocument/2006/relationships/hyperlink" Target="https://pedago-ece.campusonline.me/pluginfile.php/233754/mod_resource/content/1/JFreeChart.pdf" TargetMode="External"/><Relationship Id="rId12" Type="http://schemas.openxmlformats.org/officeDocument/2006/relationships/hyperlink" Target="https://stackoverflow.com/questions/5258596/how-to-avoid-firing-actionlistener-event-of-jcombobox-when-an-item-is-get-added"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openclassrooms.com/fr/courses/26832-apprenez-a-programmer-en-java/25335-gerez-les-interfaces-de-tableaux" TargetMode="External"/><Relationship Id="rId11" Type="http://schemas.openxmlformats.org/officeDocument/2006/relationships/hyperlink" Target="https://docs.oracle.com/javase/7/docs/api/javax/swing/JComboBox.html" TargetMode="External"/><Relationship Id="rId5" Type="http://schemas.openxmlformats.org/officeDocument/2006/relationships/hyperlink" Target="https://stackoverflow.com/questions/14306125/how-to-use-actionlistener-on-a-combobox-to-give-a-variable-a-value" TargetMode="External"/><Relationship Id="rId10" Type="http://schemas.openxmlformats.org/officeDocument/2006/relationships/hyperlink" Target="https://www.geeksforgeeks.org/singleton-class-java/#:~:text=Singleton%20Class%20in%20Java,to%20the%20first%20instance%20created" TargetMode="External"/><Relationship Id="rId4" Type="http://schemas.openxmlformats.org/officeDocument/2006/relationships/hyperlink" Target="https://openclassrooms.com/fr/courses/26832-apprenez-a-programmer-en-java/24770-gerez-des-menus-et-des-boites-de-dialogue" TargetMode="External"/><Relationship Id="rId9" Type="http://schemas.openxmlformats.org/officeDocument/2006/relationships/hyperlink" Target="https://www.baeldung.com/spring-data-jpa-query"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FC186A-5A9F-4A9A-A72D-DFBBE9934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29" name="Rectangle 28">
            <a:extLst>
              <a:ext uri="{FF2B5EF4-FFF2-40B4-BE49-F238E27FC236}">
                <a16:creationId xmlns:a16="http://schemas.microsoft.com/office/drawing/2014/main" id="{E8EE1E2B-262B-4EE5-9AB3-125FAB1A8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611C14B2-EA7D-4C35-AEDF-CFE7309F5491}"/>
              </a:ext>
            </a:extLst>
          </p:cNvPr>
          <p:cNvSpPr>
            <a:spLocks noGrp="1"/>
          </p:cNvSpPr>
          <p:nvPr>
            <p:ph type="ctrTitle"/>
          </p:nvPr>
        </p:nvSpPr>
        <p:spPr>
          <a:xfrm>
            <a:off x="4377626" y="966851"/>
            <a:ext cx="6889930" cy="4626864"/>
          </a:xfrm>
          <a:effectLst/>
        </p:spPr>
        <p:txBody>
          <a:bodyPr anchor="ctr">
            <a:normAutofit/>
          </a:bodyPr>
          <a:lstStyle/>
          <a:p>
            <a:pPr algn="l"/>
            <a:r>
              <a:rPr lang="fr-FR" sz="5000" dirty="0"/>
              <a:t>Projet Java ING3</a:t>
            </a:r>
          </a:p>
        </p:txBody>
      </p:sp>
      <p:sp>
        <p:nvSpPr>
          <p:cNvPr id="3" name="Sous-titre 2">
            <a:extLst>
              <a:ext uri="{FF2B5EF4-FFF2-40B4-BE49-F238E27FC236}">
                <a16:creationId xmlns:a16="http://schemas.microsoft.com/office/drawing/2014/main" id="{3FECA026-0D9A-49AC-806B-92FDFBCCE5E7}"/>
              </a:ext>
            </a:extLst>
          </p:cNvPr>
          <p:cNvSpPr>
            <a:spLocks noGrp="1"/>
          </p:cNvSpPr>
          <p:nvPr>
            <p:ph type="subTitle" idx="1"/>
          </p:nvPr>
        </p:nvSpPr>
        <p:spPr>
          <a:xfrm>
            <a:off x="247650" y="966851"/>
            <a:ext cx="3647374" cy="4626864"/>
          </a:xfrm>
          <a:effectLst/>
        </p:spPr>
        <p:txBody>
          <a:bodyPr anchor="ctr">
            <a:normAutofit/>
          </a:bodyPr>
          <a:lstStyle/>
          <a:p>
            <a:pPr algn="r"/>
            <a:r>
              <a:rPr lang="en-GB" sz="1600" dirty="0"/>
              <a:t>MARZE Oscar </a:t>
            </a:r>
          </a:p>
          <a:p>
            <a:pPr algn="r"/>
            <a:r>
              <a:rPr lang="en-GB" sz="1600" dirty="0"/>
              <a:t>PAULTRE DE LAMOTTE </a:t>
            </a:r>
            <a:r>
              <a:rPr lang="en-GB" sz="1600" dirty="0" err="1"/>
              <a:t>Sosthène</a:t>
            </a:r>
            <a:r>
              <a:rPr lang="en-GB" sz="1600" dirty="0"/>
              <a:t>  </a:t>
            </a:r>
          </a:p>
          <a:p>
            <a:pPr algn="r"/>
            <a:r>
              <a:rPr lang="en-GB" sz="1600" dirty="0"/>
              <a:t>TEIXEIRA Tiago</a:t>
            </a:r>
          </a:p>
        </p:txBody>
      </p:sp>
      <p:cxnSp>
        <p:nvCxnSpPr>
          <p:cNvPr id="31" name="Straight Connector 30">
            <a:extLst>
              <a:ext uri="{FF2B5EF4-FFF2-40B4-BE49-F238E27FC236}">
                <a16:creationId xmlns:a16="http://schemas.microsoft.com/office/drawing/2014/main" id="{862CADB7-E9BE-4376-8036-0D21CBDC96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95014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Image 28">
            <a:extLst>
              <a:ext uri="{FF2B5EF4-FFF2-40B4-BE49-F238E27FC236}">
                <a16:creationId xmlns:a16="http://schemas.microsoft.com/office/drawing/2014/main" id="{BF197100-B33F-4886-8C1F-8790B105B95D}"/>
              </a:ext>
            </a:extLst>
          </p:cNvPr>
          <p:cNvPicPr>
            <a:picLocks noChangeAspect="1"/>
          </p:cNvPicPr>
          <p:nvPr/>
        </p:nvPicPr>
        <p:blipFill>
          <a:blip r:embed="rId2"/>
          <a:stretch>
            <a:fillRect/>
          </a:stretch>
        </p:blipFill>
        <p:spPr>
          <a:xfrm>
            <a:off x="165069" y="1459148"/>
            <a:ext cx="5930927" cy="3058774"/>
          </a:xfrm>
          <a:prstGeom prst="rect">
            <a:avLst/>
          </a:prstGeom>
        </p:spPr>
      </p:pic>
      <p:sp>
        <p:nvSpPr>
          <p:cNvPr id="2" name="Titre 1">
            <a:extLst>
              <a:ext uri="{FF2B5EF4-FFF2-40B4-BE49-F238E27FC236}">
                <a16:creationId xmlns:a16="http://schemas.microsoft.com/office/drawing/2014/main" id="{611C14B2-EA7D-4C35-AEDF-CFE7309F5491}"/>
              </a:ext>
            </a:extLst>
          </p:cNvPr>
          <p:cNvSpPr>
            <a:spLocks noGrp="1"/>
          </p:cNvSpPr>
          <p:nvPr>
            <p:ph type="ctrTitle"/>
          </p:nvPr>
        </p:nvSpPr>
        <p:spPr>
          <a:xfrm>
            <a:off x="389618" y="341856"/>
            <a:ext cx="5706382" cy="1049867"/>
          </a:xfrm>
        </p:spPr>
        <p:txBody>
          <a:bodyPr>
            <a:normAutofit/>
          </a:bodyPr>
          <a:lstStyle/>
          <a:p>
            <a:r>
              <a:rPr lang="fr-FR" sz="4400" dirty="0"/>
              <a:t>Wireframes</a:t>
            </a:r>
          </a:p>
        </p:txBody>
      </p:sp>
      <p:sp>
        <p:nvSpPr>
          <p:cNvPr id="7" name="ZoneTexte 6">
            <a:extLst>
              <a:ext uri="{FF2B5EF4-FFF2-40B4-BE49-F238E27FC236}">
                <a16:creationId xmlns:a16="http://schemas.microsoft.com/office/drawing/2014/main" id="{1ED6DFE1-61EB-4BBC-902A-18C892C804DE}"/>
              </a:ext>
            </a:extLst>
          </p:cNvPr>
          <p:cNvSpPr txBox="1"/>
          <p:nvPr/>
        </p:nvSpPr>
        <p:spPr>
          <a:xfrm>
            <a:off x="6320901" y="1608623"/>
            <a:ext cx="3559945" cy="307777"/>
          </a:xfrm>
          <a:prstGeom prst="rect">
            <a:avLst/>
          </a:prstGeom>
          <a:noFill/>
        </p:spPr>
        <p:txBody>
          <a:bodyPr wrap="square" rtlCol="0">
            <a:spAutoFit/>
          </a:bodyPr>
          <a:lstStyle/>
          <a:p>
            <a:r>
              <a:rPr lang="en-GB" sz="1400" dirty="0" err="1"/>
              <a:t>JTabbedPane</a:t>
            </a:r>
            <a:endParaRPr lang="en-GB" sz="1400" dirty="0"/>
          </a:p>
        </p:txBody>
      </p:sp>
      <p:sp>
        <p:nvSpPr>
          <p:cNvPr id="11" name="ZoneTexte 10">
            <a:extLst>
              <a:ext uri="{FF2B5EF4-FFF2-40B4-BE49-F238E27FC236}">
                <a16:creationId xmlns:a16="http://schemas.microsoft.com/office/drawing/2014/main" id="{8C36F2DA-FB27-4FFA-BFDD-B836B2969E09}"/>
              </a:ext>
            </a:extLst>
          </p:cNvPr>
          <p:cNvSpPr txBox="1"/>
          <p:nvPr/>
        </p:nvSpPr>
        <p:spPr>
          <a:xfrm>
            <a:off x="6320901" y="1952486"/>
            <a:ext cx="681918" cy="307777"/>
          </a:xfrm>
          <a:prstGeom prst="rect">
            <a:avLst/>
          </a:prstGeom>
          <a:noFill/>
        </p:spPr>
        <p:txBody>
          <a:bodyPr wrap="none" rtlCol="0">
            <a:spAutoFit/>
          </a:bodyPr>
          <a:lstStyle/>
          <a:p>
            <a:r>
              <a:rPr lang="en-GB" sz="1400" dirty="0" err="1"/>
              <a:t>JTable</a:t>
            </a:r>
            <a:endParaRPr lang="en-GB" sz="1600" dirty="0"/>
          </a:p>
        </p:txBody>
      </p:sp>
      <p:cxnSp>
        <p:nvCxnSpPr>
          <p:cNvPr id="15" name="Connecteur droit avec flèche 14">
            <a:extLst>
              <a:ext uri="{FF2B5EF4-FFF2-40B4-BE49-F238E27FC236}">
                <a16:creationId xmlns:a16="http://schemas.microsoft.com/office/drawing/2014/main" id="{1A9F3C1D-6FDE-4C8A-9549-DB89C37E678A}"/>
              </a:ext>
            </a:extLst>
          </p:cNvPr>
          <p:cNvCxnSpPr/>
          <p:nvPr/>
        </p:nvCxnSpPr>
        <p:spPr>
          <a:xfrm>
            <a:off x="389618" y="4465467"/>
            <a:ext cx="0" cy="59480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A33DD353-C689-4A57-BFEB-DE22E3A6AD7D}"/>
              </a:ext>
            </a:extLst>
          </p:cNvPr>
          <p:cNvSpPr txBox="1"/>
          <p:nvPr/>
        </p:nvSpPr>
        <p:spPr>
          <a:xfrm>
            <a:off x="389618" y="4829453"/>
            <a:ext cx="1654043" cy="307777"/>
          </a:xfrm>
          <a:prstGeom prst="rect">
            <a:avLst/>
          </a:prstGeom>
          <a:noFill/>
        </p:spPr>
        <p:txBody>
          <a:bodyPr wrap="none" rtlCol="0">
            <a:spAutoFit/>
          </a:bodyPr>
          <a:lstStyle/>
          <a:p>
            <a:r>
              <a:rPr lang="en-GB" sz="1400" dirty="0"/>
              <a:t>Panel du </a:t>
            </a:r>
            <a:r>
              <a:rPr lang="en-GB" sz="1400" dirty="0" err="1"/>
              <a:t>calendrier</a:t>
            </a:r>
            <a:endParaRPr lang="en-GB" sz="1400" dirty="0"/>
          </a:p>
        </p:txBody>
      </p:sp>
      <p:cxnSp>
        <p:nvCxnSpPr>
          <p:cNvPr id="18" name="Connecteur droit avec flèche 17">
            <a:extLst>
              <a:ext uri="{FF2B5EF4-FFF2-40B4-BE49-F238E27FC236}">
                <a16:creationId xmlns:a16="http://schemas.microsoft.com/office/drawing/2014/main" id="{FD922988-6519-4E32-81B3-8BD0899237D2}"/>
              </a:ext>
            </a:extLst>
          </p:cNvPr>
          <p:cNvCxnSpPr>
            <a:cxnSpLocks/>
          </p:cNvCxnSpPr>
          <p:nvPr/>
        </p:nvCxnSpPr>
        <p:spPr>
          <a:xfrm>
            <a:off x="165069" y="2203135"/>
            <a:ext cx="0" cy="341643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8612EEB4-8D7D-4A6C-BB71-F14ED2713ABC}"/>
              </a:ext>
            </a:extLst>
          </p:cNvPr>
          <p:cNvSpPr txBox="1"/>
          <p:nvPr/>
        </p:nvSpPr>
        <p:spPr>
          <a:xfrm>
            <a:off x="389618" y="5172741"/>
            <a:ext cx="1641219" cy="307777"/>
          </a:xfrm>
          <a:prstGeom prst="rect">
            <a:avLst/>
          </a:prstGeom>
          <a:noFill/>
        </p:spPr>
        <p:txBody>
          <a:bodyPr wrap="none" rtlCol="0">
            <a:spAutoFit/>
          </a:bodyPr>
          <a:lstStyle/>
          <a:p>
            <a:r>
              <a:rPr lang="en-GB" sz="1400" dirty="0"/>
              <a:t>Panel des </a:t>
            </a:r>
            <a:r>
              <a:rPr lang="en-GB" sz="1400" dirty="0" err="1"/>
              <a:t>semaines</a:t>
            </a:r>
            <a:endParaRPr lang="en-GB" sz="1400" dirty="0"/>
          </a:p>
        </p:txBody>
      </p:sp>
      <p:cxnSp>
        <p:nvCxnSpPr>
          <p:cNvPr id="22" name="Connecteur droit avec flèche 21">
            <a:extLst>
              <a:ext uri="{FF2B5EF4-FFF2-40B4-BE49-F238E27FC236}">
                <a16:creationId xmlns:a16="http://schemas.microsoft.com/office/drawing/2014/main" id="{E7CA0CDA-C349-4C33-AC5C-F021272AB382}"/>
              </a:ext>
            </a:extLst>
          </p:cNvPr>
          <p:cNvCxnSpPr/>
          <p:nvPr/>
        </p:nvCxnSpPr>
        <p:spPr>
          <a:xfrm>
            <a:off x="2450237" y="4527610"/>
            <a:ext cx="0" cy="80787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87DF9C56-F68B-458F-AD01-9370CDB6A964}"/>
              </a:ext>
            </a:extLst>
          </p:cNvPr>
          <p:cNvSpPr txBox="1"/>
          <p:nvPr/>
        </p:nvSpPr>
        <p:spPr>
          <a:xfrm>
            <a:off x="2498539" y="5060272"/>
            <a:ext cx="1323824" cy="307777"/>
          </a:xfrm>
          <a:prstGeom prst="rect">
            <a:avLst/>
          </a:prstGeom>
          <a:noFill/>
        </p:spPr>
        <p:txBody>
          <a:bodyPr wrap="none" rtlCol="0">
            <a:spAutoFit/>
          </a:bodyPr>
          <a:lstStyle/>
          <a:p>
            <a:r>
              <a:rPr lang="en-GB" sz="1400" dirty="0"/>
              <a:t>Panel principal</a:t>
            </a:r>
          </a:p>
        </p:txBody>
      </p:sp>
      <p:sp>
        <p:nvSpPr>
          <p:cNvPr id="24" name="ZoneTexte 23">
            <a:extLst>
              <a:ext uri="{FF2B5EF4-FFF2-40B4-BE49-F238E27FC236}">
                <a16:creationId xmlns:a16="http://schemas.microsoft.com/office/drawing/2014/main" id="{F3457BDF-73ED-49D9-9EBC-73FB78EA5EB2}"/>
              </a:ext>
            </a:extLst>
          </p:cNvPr>
          <p:cNvSpPr txBox="1"/>
          <p:nvPr/>
        </p:nvSpPr>
        <p:spPr>
          <a:xfrm>
            <a:off x="6320901" y="2805344"/>
            <a:ext cx="5800077" cy="1477328"/>
          </a:xfrm>
          <a:prstGeom prst="rect">
            <a:avLst/>
          </a:prstGeom>
          <a:noFill/>
        </p:spPr>
        <p:txBody>
          <a:bodyPr wrap="square" rtlCol="0">
            <a:spAutoFit/>
          </a:bodyPr>
          <a:lstStyle/>
          <a:p>
            <a:r>
              <a:rPr lang="en-GB" dirty="0"/>
              <a:t>Les boutons </a:t>
            </a:r>
            <a:r>
              <a:rPr lang="en-GB" dirty="0" err="1"/>
              <a:t>permettant</a:t>
            </a:r>
            <a:r>
              <a:rPr lang="en-GB" dirty="0"/>
              <a:t> </a:t>
            </a:r>
            <a:r>
              <a:rPr lang="en-GB" dirty="0" err="1"/>
              <a:t>d’acceder</a:t>
            </a:r>
            <a:r>
              <a:rPr lang="en-GB" dirty="0"/>
              <a:t> aux </a:t>
            </a:r>
            <a:r>
              <a:rPr lang="en-GB" dirty="0" err="1"/>
              <a:t>semaines</a:t>
            </a:r>
            <a:r>
              <a:rPr lang="en-GB" dirty="0"/>
              <a:t> </a:t>
            </a:r>
            <a:r>
              <a:rPr lang="en-GB" dirty="0" err="1"/>
              <a:t>sont</a:t>
            </a:r>
            <a:r>
              <a:rPr lang="en-GB" dirty="0"/>
              <a:t> dans un </a:t>
            </a:r>
            <a:r>
              <a:rPr lang="en-GB" dirty="0" err="1"/>
              <a:t>GridLayout</a:t>
            </a:r>
            <a:r>
              <a:rPr lang="en-GB" dirty="0"/>
              <a:t>(1,52) scrollable. </a:t>
            </a:r>
          </a:p>
          <a:p>
            <a:r>
              <a:rPr lang="en-GB" dirty="0"/>
              <a:t>Le panel principal </a:t>
            </a:r>
            <a:r>
              <a:rPr lang="en-GB" dirty="0" err="1"/>
              <a:t>est</a:t>
            </a:r>
            <a:r>
              <a:rPr lang="en-GB" dirty="0"/>
              <a:t> </a:t>
            </a:r>
            <a:r>
              <a:rPr lang="en-GB" dirty="0" err="1"/>
              <a:t>organisé</a:t>
            </a:r>
            <a:r>
              <a:rPr lang="en-GB" dirty="0"/>
              <a:t> par un </a:t>
            </a:r>
            <a:r>
              <a:rPr lang="en-GB" dirty="0" err="1"/>
              <a:t>BorderLayout</a:t>
            </a:r>
            <a:r>
              <a:rPr lang="en-GB" dirty="0"/>
              <a:t> : le panel des </a:t>
            </a:r>
            <a:r>
              <a:rPr lang="en-GB" dirty="0" err="1"/>
              <a:t>semaines</a:t>
            </a:r>
            <a:r>
              <a:rPr lang="en-GB" dirty="0"/>
              <a:t> </a:t>
            </a:r>
            <a:r>
              <a:rPr lang="en-GB" dirty="0" err="1"/>
              <a:t>est</a:t>
            </a:r>
            <a:r>
              <a:rPr lang="en-GB" dirty="0"/>
              <a:t> </a:t>
            </a:r>
            <a:r>
              <a:rPr lang="en-GB" dirty="0" err="1"/>
              <a:t>placé</a:t>
            </a:r>
            <a:r>
              <a:rPr lang="en-GB" dirty="0"/>
              <a:t> au NORTH et le panel de du </a:t>
            </a:r>
            <a:r>
              <a:rPr lang="en-GB" dirty="0" err="1"/>
              <a:t>calendrier</a:t>
            </a:r>
            <a:r>
              <a:rPr lang="en-GB" dirty="0"/>
              <a:t> </a:t>
            </a:r>
            <a:r>
              <a:rPr lang="en-GB" dirty="0" err="1"/>
              <a:t>est</a:t>
            </a:r>
            <a:r>
              <a:rPr lang="en-GB" dirty="0"/>
              <a:t> place au CENTER.</a:t>
            </a:r>
          </a:p>
        </p:txBody>
      </p:sp>
      <p:sp>
        <p:nvSpPr>
          <p:cNvPr id="31" name="Rectangle 30">
            <a:extLst>
              <a:ext uri="{FF2B5EF4-FFF2-40B4-BE49-F238E27FC236}">
                <a16:creationId xmlns:a16="http://schemas.microsoft.com/office/drawing/2014/main" id="{1347170D-F73F-4544-B4C7-0A55E9B197E8}"/>
              </a:ext>
            </a:extLst>
          </p:cNvPr>
          <p:cNvSpPr/>
          <p:nvPr/>
        </p:nvSpPr>
        <p:spPr>
          <a:xfrm>
            <a:off x="199098" y="2106374"/>
            <a:ext cx="5862868" cy="261892"/>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2" name="Rectangle 31">
            <a:extLst>
              <a:ext uri="{FF2B5EF4-FFF2-40B4-BE49-F238E27FC236}">
                <a16:creationId xmlns:a16="http://schemas.microsoft.com/office/drawing/2014/main" id="{931F1A64-1A6D-49CD-B547-05F6A6D44FEC}"/>
              </a:ext>
            </a:extLst>
          </p:cNvPr>
          <p:cNvSpPr/>
          <p:nvPr/>
        </p:nvSpPr>
        <p:spPr>
          <a:xfrm>
            <a:off x="199099" y="2403777"/>
            <a:ext cx="5862868" cy="2061690"/>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3" name="Rectangle 32">
            <a:extLst>
              <a:ext uri="{FF2B5EF4-FFF2-40B4-BE49-F238E27FC236}">
                <a16:creationId xmlns:a16="http://schemas.microsoft.com/office/drawing/2014/main" id="{B884686E-B27B-48C9-BC96-D982BD30E14F}"/>
              </a:ext>
            </a:extLst>
          </p:cNvPr>
          <p:cNvSpPr/>
          <p:nvPr/>
        </p:nvSpPr>
        <p:spPr>
          <a:xfrm>
            <a:off x="199098" y="2041864"/>
            <a:ext cx="5896893" cy="2476058"/>
          </a:xfrm>
          <a:prstGeom prst="rect">
            <a:avLst/>
          </a:prstGeom>
          <a:noFill/>
          <a:ln w="381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cxnSp>
        <p:nvCxnSpPr>
          <p:cNvPr id="35" name="Connecteur : en angle 34">
            <a:extLst>
              <a:ext uri="{FF2B5EF4-FFF2-40B4-BE49-F238E27FC236}">
                <a16:creationId xmlns:a16="http://schemas.microsoft.com/office/drawing/2014/main" id="{28C3193F-FAA7-4169-8145-2A2ACEF8067C}"/>
              </a:ext>
            </a:extLst>
          </p:cNvPr>
          <p:cNvCxnSpPr>
            <a:cxnSpLocks/>
            <a:stCxn id="7" idx="1"/>
          </p:cNvCxnSpPr>
          <p:nvPr/>
        </p:nvCxnSpPr>
        <p:spPr>
          <a:xfrm rot="10800000" flipV="1">
            <a:off x="2030837" y="1762511"/>
            <a:ext cx="4290064" cy="9689"/>
          </a:xfrm>
          <a:prstGeom prst="bentConnector3">
            <a:avLst>
              <a:gd name="adj1" fmla="val 129"/>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 en angle 40">
            <a:extLst>
              <a:ext uri="{FF2B5EF4-FFF2-40B4-BE49-F238E27FC236}">
                <a16:creationId xmlns:a16="http://schemas.microsoft.com/office/drawing/2014/main" id="{9EDF0942-9BD8-4CB4-A3A6-FEDA31F6BF79}"/>
              </a:ext>
            </a:extLst>
          </p:cNvPr>
          <p:cNvCxnSpPr>
            <a:stCxn id="11" idx="1"/>
          </p:cNvCxnSpPr>
          <p:nvPr/>
        </p:nvCxnSpPr>
        <p:spPr>
          <a:xfrm rot="10800000" flipV="1">
            <a:off x="3275861" y="2106374"/>
            <a:ext cx="3045041" cy="1322625"/>
          </a:xfrm>
          <a:prstGeom prst="bentConnector3">
            <a:avLst>
              <a:gd name="adj1" fmla="val 3644"/>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486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 20">
            <a:extLst>
              <a:ext uri="{FF2B5EF4-FFF2-40B4-BE49-F238E27FC236}">
                <a16:creationId xmlns:a16="http://schemas.microsoft.com/office/drawing/2014/main" id="{AA70E77F-ECE3-4276-84A9-9C1D11885FEF}"/>
              </a:ext>
            </a:extLst>
          </p:cNvPr>
          <p:cNvPicPr>
            <a:picLocks noChangeAspect="1"/>
          </p:cNvPicPr>
          <p:nvPr/>
        </p:nvPicPr>
        <p:blipFill>
          <a:blip r:embed="rId2"/>
          <a:stretch>
            <a:fillRect/>
          </a:stretch>
        </p:blipFill>
        <p:spPr>
          <a:xfrm>
            <a:off x="398728" y="1628598"/>
            <a:ext cx="6451015" cy="3369428"/>
          </a:xfrm>
          <a:prstGeom prst="rect">
            <a:avLst/>
          </a:prstGeom>
        </p:spPr>
      </p:pic>
      <p:sp>
        <p:nvSpPr>
          <p:cNvPr id="2" name="Titre 1">
            <a:extLst>
              <a:ext uri="{FF2B5EF4-FFF2-40B4-BE49-F238E27FC236}">
                <a16:creationId xmlns:a16="http://schemas.microsoft.com/office/drawing/2014/main" id="{611C14B2-EA7D-4C35-AEDF-CFE7309F5491}"/>
              </a:ext>
            </a:extLst>
          </p:cNvPr>
          <p:cNvSpPr>
            <a:spLocks noGrp="1"/>
          </p:cNvSpPr>
          <p:nvPr>
            <p:ph type="ctrTitle"/>
          </p:nvPr>
        </p:nvSpPr>
        <p:spPr>
          <a:xfrm>
            <a:off x="389618" y="341856"/>
            <a:ext cx="5706382" cy="1049867"/>
          </a:xfrm>
        </p:spPr>
        <p:txBody>
          <a:bodyPr>
            <a:normAutofit/>
          </a:bodyPr>
          <a:lstStyle/>
          <a:p>
            <a:r>
              <a:rPr lang="fr-FR" sz="4400" dirty="0"/>
              <a:t>Wireframes</a:t>
            </a:r>
          </a:p>
        </p:txBody>
      </p:sp>
      <p:sp>
        <p:nvSpPr>
          <p:cNvPr id="4" name="Rectangle 3">
            <a:extLst>
              <a:ext uri="{FF2B5EF4-FFF2-40B4-BE49-F238E27FC236}">
                <a16:creationId xmlns:a16="http://schemas.microsoft.com/office/drawing/2014/main" id="{2CFE6895-66F0-4608-BE57-9E940D94EED2}"/>
              </a:ext>
            </a:extLst>
          </p:cNvPr>
          <p:cNvSpPr/>
          <p:nvPr/>
        </p:nvSpPr>
        <p:spPr>
          <a:xfrm>
            <a:off x="389618" y="1631189"/>
            <a:ext cx="6432791" cy="304143"/>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 name="Rectangle 4">
            <a:extLst>
              <a:ext uri="{FF2B5EF4-FFF2-40B4-BE49-F238E27FC236}">
                <a16:creationId xmlns:a16="http://schemas.microsoft.com/office/drawing/2014/main" id="{97B94385-F8ED-49B8-9EE4-15B7A29A45BE}"/>
              </a:ext>
            </a:extLst>
          </p:cNvPr>
          <p:cNvSpPr/>
          <p:nvPr/>
        </p:nvSpPr>
        <p:spPr>
          <a:xfrm>
            <a:off x="452761" y="2172208"/>
            <a:ext cx="6280872" cy="2676814"/>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cxnSp>
        <p:nvCxnSpPr>
          <p:cNvPr id="7" name="Connecteur droit avec flèche 6">
            <a:extLst>
              <a:ext uri="{FF2B5EF4-FFF2-40B4-BE49-F238E27FC236}">
                <a16:creationId xmlns:a16="http://schemas.microsoft.com/office/drawing/2014/main" id="{037BB0E9-810B-4DD8-B161-7BE3273F7E64}"/>
              </a:ext>
            </a:extLst>
          </p:cNvPr>
          <p:cNvCxnSpPr>
            <a:cxnSpLocks/>
            <a:endCxn id="4" idx="3"/>
          </p:cNvCxnSpPr>
          <p:nvPr/>
        </p:nvCxnSpPr>
        <p:spPr>
          <a:xfrm flipH="1">
            <a:off x="6822409" y="1783261"/>
            <a:ext cx="107871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523A2825-FF67-4E80-A71B-D7FE0600CB82}"/>
              </a:ext>
            </a:extLst>
          </p:cNvPr>
          <p:cNvSpPr txBox="1"/>
          <p:nvPr/>
        </p:nvSpPr>
        <p:spPr>
          <a:xfrm>
            <a:off x="7989903" y="1598594"/>
            <a:ext cx="2032986" cy="307777"/>
          </a:xfrm>
          <a:prstGeom prst="rect">
            <a:avLst/>
          </a:prstGeom>
          <a:noFill/>
        </p:spPr>
        <p:txBody>
          <a:bodyPr wrap="square" rtlCol="0">
            <a:spAutoFit/>
          </a:bodyPr>
          <a:lstStyle/>
          <a:p>
            <a:r>
              <a:rPr lang="en-GB" sz="1400" dirty="0"/>
              <a:t>Panel de la navbar</a:t>
            </a:r>
          </a:p>
        </p:txBody>
      </p:sp>
      <p:cxnSp>
        <p:nvCxnSpPr>
          <p:cNvPr id="14" name="Connecteur droit avec flèche 13">
            <a:extLst>
              <a:ext uri="{FF2B5EF4-FFF2-40B4-BE49-F238E27FC236}">
                <a16:creationId xmlns:a16="http://schemas.microsoft.com/office/drawing/2014/main" id="{FDCA62B4-5FA8-410C-93EC-23438C22484E}"/>
              </a:ext>
            </a:extLst>
          </p:cNvPr>
          <p:cNvCxnSpPr/>
          <p:nvPr/>
        </p:nvCxnSpPr>
        <p:spPr>
          <a:xfrm flipH="1">
            <a:off x="6822409" y="2272683"/>
            <a:ext cx="1078717"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1C3835FA-1D79-4668-A0B7-ACD5588F2A17}"/>
              </a:ext>
            </a:extLst>
          </p:cNvPr>
          <p:cNvSpPr txBox="1"/>
          <p:nvPr/>
        </p:nvSpPr>
        <p:spPr>
          <a:xfrm>
            <a:off x="7989903" y="2118794"/>
            <a:ext cx="1323824" cy="307777"/>
          </a:xfrm>
          <a:prstGeom prst="rect">
            <a:avLst/>
          </a:prstGeom>
          <a:noFill/>
        </p:spPr>
        <p:txBody>
          <a:bodyPr wrap="none" rtlCol="0">
            <a:spAutoFit/>
          </a:bodyPr>
          <a:lstStyle/>
          <a:p>
            <a:r>
              <a:rPr lang="en-GB" sz="1400" dirty="0"/>
              <a:t>Panel principal</a:t>
            </a:r>
          </a:p>
        </p:txBody>
      </p:sp>
      <p:cxnSp>
        <p:nvCxnSpPr>
          <p:cNvPr id="18" name="Connecteur droit avec flèche 17">
            <a:extLst>
              <a:ext uri="{FF2B5EF4-FFF2-40B4-BE49-F238E27FC236}">
                <a16:creationId xmlns:a16="http://schemas.microsoft.com/office/drawing/2014/main" id="{264B02DA-F31F-4CCE-84FC-408245CAC76B}"/>
              </a:ext>
            </a:extLst>
          </p:cNvPr>
          <p:cNvCxnSpPr/>
          <p:nvPr/>
        </p:nvCxnSpPr>
        <p:spPr>
          <a:xfrm flipH="1">
            <a:off x="6822408" y="3355759"/>
            <a:ext cx="1078718"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673E1782-6EBA-416F-BD9D-B1CAB11EF5F9}"/>
              </a:ext>
            </a:extLst>
          </p:cNvPr>
          <p:cNvSpPr txBox="1"/>
          <p:nvPr/>
        </p:nvSpPr>
        <p:spPr>
          <a:xfrm>
            <a:off x="7989903" y="3192979"/>
            <a:ext cx="3413691" cy="307777"/>
          </a:xfrm>
          <a:prstGeom prst="rect">
            <a:avLst/>
          </a:prstGeom>
          <a:noFill/>
        </p:spPr>
        <p:txBody>
          <a:bodyPr wrap="none" rtlCol="0">
            <a:spAutoFit/>
          </a:bodyPr>
          <a:lstStyle/>
          <a:p>
            <a:r>
              <a:rPr lang="en-GB" sz="1400" dirty="0"/>
              <a:t>Panel de </a:t>
            </a:r>
            <a:r>
              <a:rPr lang="en-GB" sz="1400" dirty="0" err="1"/>
              <a:t>l’onglet</a:t>
            </a:r>
            <a:r>
              <a:rPr lang="en-GB" sz="1400" dirty="0"/>
              <a:t> “</a:t>
            </a:r>
            <a:r>
              <a:rPr lang="en-GB" sz="1400" dirty="0" err="1"/>
              <a:t>Recapitulatif</a:t>
            </a:r>
            <a:r>
              <a:rPr lang="en-GB" sz="1400" dirty="0"/>
              <a:t> des </a:t>
            </a:r>
            <a:r>
              <a:rPr lang="en-GB" sz="1400" dirty="0" err="1"/>
              <a:t>cours</a:t>
            </a:r>
            <a:r>
              <a:rPr lang="en-GB" sz="1400" dirty="0"/>
              <a:t>”</a:t>
            </a:r>
          </a:p>
        </p:txBody>
      </p:sp>
      <p:sp>
        <p:nvSpPr>
          <p:cNvPr id="20" name="ZoneTexte 19">
            <a:extLst>
              <a:ext uri="{FF2B5EF4-FFF2-40B4-BE49-F238E27FC236}">
                <a16:creationId xmlns:a16="http://schemas.microsoft.com/office/drawing/2014/main" id="{AE0F9ED0-0682-4C8E-A8FE-A43065CF4832}"/>
              </a:ext>
            </a:extLst>
          </p:cNvPr>
          <p:cNvSpPr txBox="1"/>
          <p:nvPr/>
        </p:nvSpPr>
        <p:spPr>
          <a:xfrm>
            <a:off x="7361768" y="4110361"/>
            <a:ext cx="4691688" cy="1477328"/>
          </a:xfrm>
          <a:prstGeom prst="rect">
            <a:avLst/>
          </a:prstGeom>
          <a:noFill/>
        </p:spPr>
        <p:txBody>
          <a:bodyPr wrap="square" rtlCol="0">
            <a:spAutoFit/>
          </a:bodyPr>
          <a:lstStyle/>
          <a:p>
            <a:r>
              <a:rPr lang="en-GB" dirty="0" err="1"/>
              <a:t>Ici</a:t>
            </a:r>
            <a:r>
              <a:rPr lang="en-GB" dirty="0"/>
              <a:t>, le panel principal </a:t>
            </a:r>
            <a:r>
              <a:rPr lang="en-GB" dirty="0" err="1"/>
              <a:t>contient</a:t>
            </a:r>
            <a:r>
              <a:rPr lang="en-GB" dirty="0"/>
              <a:t> la </a:t>
            </a:r>
            <a:r>
              <a:rPr lang="en-GB" dirty="0" err="1"/>
              <a:t>JTable</a:t>
            </a:r>
            <a:r>
              <a:rPr lang="en-GB" dirty="0"/>
              <a:t> pour le </a:t>
            </a:r>
            <a:r>
              <a:rPr lang="en-GB" dirty="0" err="1"/>
              <a:t>récapitulatif</a:t>
            </a:r>
            <a:r>
              <a:rPr lang="en-GB" dirty="0"/>
              <a:t> des </a:t>
            </a:r>
            <a:r>
              <a:rPr lang="en-GB" dirty="0" err="1"/>
              <a:t>cours</a:t>
            </a:r>
            <a:r>
              <a:rPr lang="en-GB" dirty="0"/>
              <a:t>. Ce panel </a:t>
            </a:r>
            <a:r>
              <a:rPr lang="en-GB" dirty="0" err="1"/>
              <a:t>est</a:t>
            </a:r>
            <a:r>
              <a:rPr lang="en-GB" dirty="0"/>
              <a:t> </a:t>
            </a:r>
            <a:r>
              <a:rPr lang="en-GB" dirty="0" err="1"/>
              <a:t>ensuite</a:t>
            </a:r>
            <a:r>
              <a:rPr lang="en-GB" dirty="0"/>
              <a:t> </a:t>
            </a:r>
            <a:r>
              <a:rPr lang="en-GB" dirty="0" err="1"/>
              <a:t>ajouté</a:t>
            </a:r>
            <a:r>
              <a:rPr lang="en-GB" dirty="0"/>
              <a:t> avec la navbar à </a:t>
            </a:r>
            <a:r>
              <a:rPr lang="en-GB" dirty="0" err="1"/>
              <a:t>l’onglet</a:t>
            </a:r>
            <a:r>
              <a:rPr lang="en-GB" dirty="0"/>
              <a:t> du </a:t>
            </a:r>
            <a:r>
              <a:rPr lang="en-GB" dirty="0" err="1"/>
              <a:t>JTabbedPane</a:t>
            </a:r>
            <a:r>
              <a:rPr lang="en-GB" dirty="0"/>
              <a:t>.</a:t>
            </a:r>
            <a:br>
              <a:rPr lang="en-GB" dirty="0"/>
            </a:br>
            <a:endParaRPr lang="en-GB" dirty="0"/>
          </a:p>
        </p:txBody>
      </p:sp>
      <p:sp>
        <p:nvSpPr>
          <p:cNvPr id="22" name="Rectangle 21">
            <a:extLst>
              <a:ext uri="{FF2B5EF4-FFF2-40B4-BE49-F238E27FC236}">
                <a16:creationId xmlns:a16="http://schemas.microsoft.com/office/drawing/2014/main" id="{73F10631-45F4-45A0-8A8E-72855279D92A}"/>
              </a:ext>
            </a:extLst>
          </p:cNvPr>
          <p:cNvSpPr/>
          <p:nvPr/>
        </p:nvSpPr>
        <p:spPr>
          <a:xfrm>
            <a:off x="398728" y="2118794"/>
            <a:ext cx="6451015" cy="2879224"/>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966271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1C14B2-EA7D-4C35-AEDF-CFE7309F5491}"/>
              </a:ext>
            </a:extLst>
          </p:cNvPr>
          <p:cNvSpPr>
            <a:spLocks noGrp="1"/>
          </p:cNvSpPr>
          <p:nvPr>
            <p:ph type="ctrTitle"/>
          </p:nvPr>
        </p:nvSpPr>
        <p:spPr>
          <a:xfrm>
            <a:off x="389618" y="341856"/>
            <a:ext cx="5706382" cy="1049867"/>
          </a:xfrm>
        </p:spPr>
        <p:txBody>
          <a:bodyPr>
            <a:normAutofit/>
          </a:bodyPr>
          <a:lstStyle/>
          <a:p>
            <a:r>
              <a:rPr lang="fr-FR" sz="4400" dirty="0"/>
              <a:t>Wireframes</a:t>
            </a:r>
          </a:p>
        </p:txBody>
      </p:sp>
      <p:sp>
        <p:nvSpPr>
          <p:cNvPr id="4" name="ZoneTexte 3">
            <a:extLst>
              <a:ext uri="{FF2B5EF4-FFF2-40B4-BE49-F238E27FC236}">
                <a16:creationId xmlns:a16="http://schemas.microsoft.com/office/drawing/2014/main" id="{CB2C14D2-4179-41C1-AF6C-6AA0597C912F}"/>
              </a:ext>
            </a:extLst>
          </p:cNvPr>
          <p:cNvSpPr txBox="1"/>
          <p:nvPr/>
        </p:nvSpPr>
        <p:spPr>
          <a:xfrm>
            <a:off x="4162425" y="1743075"/>
            <a:ext cx="7639957" cy="1477328"/>
          </a:xfrm>
          <a:prstGeom prst="rect">
            <a:avLst/>
          </a:prstGeom>
          <a:noFill/>
        </p:spPr>
        <p:txBody>
          <a:bodyPr wrap="square" rtlCol="0">
            <a:spAutoFit/>
          </a:bodyPr>
          <a:lstStyle/>
          <a:p>
            <a:r>
              <a:rPr lang="en-GB" dirty="0" err="1"/>
              <a:t>Cette</a:t>
            </a:r>
            <a:r>
              <a:rPr lang="en-GB" dirty="0"/>
              <a:t> frame </a:t>
            </a:r>
            <a:r>
              <a:rPr lang="en-GB" dirty="0" err="1"/>
              <a:t>s’affiche</a:t>
            </a:r>
            <a:r>
              <a:rPr lang="en-GB" dirty="0"/>
              <a:t> </a:t>
            </a:r>
            <a:r>
              <a:rPr lang="en-GB" dirty="0" err="1"/>
              <a:t>lorsque</a:t>
            </a:r>
            <a:r>
              <a:rPr lang="en-GB" dirty="0"/>
              <a:t> </a:t>
            </a:r>
            <a:r>
              <a:rPr lang="en-GB" dirty="0" err="1"/>
              <a:t>il</a:t>
            </a:r>
            <a:r>
              <a:rPr lang="en-GB" dirty="0"/>
              <a:t> y a un </a:t>
            </a:r>
            <a:r>
              <a:rPr lang="en-GB" dirty="0" err="1"/>
              <a:t>clic</a:t>
            </a:r>
            <a:r>
              <a:rPr lang="en-GB" dirty="0"/>
              <a:t> sur </a:t>
            </a:r>
            <a:r>
              <a:rPr lang="en-GB" dirty="0" err="1"/>
              <a:t>une</a:t>
            </a:r>
            <a:r>
              <a:rPr lang="en-GB" dirty="0"/>
              <a:t> des cases du </a:t>
            </a:r>
            <a:r>
              <a:rPr lang="en-GB" dirty="0" err="1"/>
              <a:t>calendrier</a:t>
            </a:r>
            <a:r>
              <a:rPr lang="en-GB" dirty="0"/>
              <a:t>.</a:t>
            </a:r>
            <a:br>
              <a:rPr lang="en-GB" dirty="0"/>
            </a:br>
            <a:r>
              <a:rPr lang="en-GB" dirty="0"/>
              <a:t>La frame </a:t>
            </a:r>
            <a:r>
              <a:rPr lang="en-GB" dirty="0" err="1"/>
              <a:t>est</a:t>
            </a:r>
            <a:r>
              <a:rPr lang="en-GB" dirty="0"/>
              <a:t> </a:t>
            </a:r>
            <a:r>
              <a:rPr lang="en-GB" dirty="0" err="1"/>
              <a:t>organisé</a:t>
            </a:r>
            <a:r>
              <a:rPr lang="en-GB" dirty="0"/>
              <a:t> </a:t>
            </a:r>
            <a:r>
              <a:rPr lang="en-GB" dirty="0" err="1"/>
              <a:t>en</a:t>
            </a:r>
            <a:r>
              <a:rPr lang="en-GB" dirty="0"/>
              <a:t> </a:t>
            </a:r>
            <a:r>
              <a:rPr lang="en-GB" dirty="0" err="1"/>
              <a:t>BorderLayout</a:t>
            </a:r>
            <a:r>
              <a:rPr lang="en-GB" dirty="0"/>
              <a:t> et </a:t>
            </a:r>
            <a:r>
              <a:rPr lang="en-GB" dirty="0" err="1"/>
              <a:t>est</a:t>
            </a:r>
            <a:r>
              <a:rPr lang="en-GB" dirty="0"/>
              <a:t> </a:t>
            </a:r>
            <a:r>
              <a:rPr lang="en-GB" dirty="0" err="1"/>
              <a:t>composée</a:t>
            </a:r>
            <a:r>
              <a:rPr lang="en-GB" dirty="0"/>
              <a:t> de deux panels ( </a:t>
            </a:r>
            <a:r>
              <a:rPr lang="en-GB" dirty="0" err="1"/>
              <a:t>en</a:t>
            </a:r>
            <a:br>
              <a:rPr lang="en-GB" dirty="0"/>
            </a:br>
            <a:r>
              <a:rPr lang="en-GB" dirty="0"/>
              <a:t>rouge et vert). Le panel rouge </a:t>
            </a:r>
            <a:r>
              <a:rPr lang="en-GB" dirty="0" err="1"/>
              <a:t>est</a:t>
            </a:r>
            <a:r>
              <a:rPr lang="en-GB" dirty="0"/>
              <a:t> un </a:t>
            </a:r>
            <a:r>
              <a:rPr lang="en-GB" dirty="0" err="1"/>
              <a:t>GridLayout</a:t>
            </a:r>
            <a:r>
              <a:rPr lang="en-GB" dirty="0"/>
              <a:t>(15,2) </a:t>
            </a:r>
            <a:r>
              <a:rPr lang="en-GB" dirty="0" err="1"/>
              <a:t>permettant</a:t>
            </a:r>
            <a:r>
              <a:rPr lang="en-GB" dirty="0"/>
              <a:t> </a:t>
            </a:r>
            <a:r>
              <a:rPr lang="en-GB" dirty="0" err="1"/>
              <a:t>d’organisé</a:t>
            </a:r>
            <a:r>
              <a:rPr lang="en-GB" dirty="0"/>
              <a:t> les </a:t>
            </a:r>
            <a:r>
              <a:rPr lang="en-GB" dirty="0" err="1"/>
              <a:t>JComboBox</a:t>
            </a:r>
            <a:r>
              <a:rPr lang="en-GB" dirty="0"/>
              <a:t> et les </a:t>
            </a:r>
            <a:r>
              <a:rPr lang="en-GB" dirty="0" err="1"/>
              <a:t>Jlabel</a:t>
            </a:r>
            <a:r>
              <a:rPr lang="en-GB" dirty="0"/>
              <a:t>. Le dernier panel </a:t>
            </a:r>
            <a:r>
              <a:rPr lang="en-GB" dirty="0" err="1"/>
              <a:t>permet</a:t>
            </a:r>
            <a:r>
              <a:rPr lang="en-GB" dirty="0"/>
              <a:t> </a:t>
            </a:r>
            <a:r>
              <a:rPr lang="en-GB" dirty="0" err="1"/>
              <a:t>l’ajout</a:t>
            </a:r>
            <a:r>
              <a:rPr lang="en-GB" dirty="0"/>
              <a:t> d’un bouton </a:t>
            </a:r>
            <a:r>
              <a:rPr lang="en-GB" dirty="0" err="1"/>
              <a:t>permettant</a:t>
            </a:r>
            <a:r>
              <a:rPr lang="en-GB" dirty="0"/>
              <a:t> de </a:t>
            </a:r>
            <a:r>
              <a:rPr lang="en-GB" dirty="0" err="1"/>
              <a:t>valider</a:t>
            </a:r>
            <a:r>
              <a:rPr lang="en-GB" dirty="0"/>
              <a:t> la modification. </a:t>
            </a:r>
          </a:p>
        </p:txBody>
      </p:sp>
      <p:pic>
        <p:nvPicPr>
          <p:cNvPr id="5" name="Image 4">
            <a:extLst>
              <a:ext uri="{FF2B5EF4-FFF2-40B4-BE49-F238E27FC236}">
                <a16:creationId xmlns:a16="http://schemas.microsoft.com/office/drawing/2014/main" id="{01FCB8AC-7876-4375-8CA8-A12F4CC3474C}"/>
              </a:ext>
            </a:extLst>
          </p:cNvPr>
          <p:cNvPicPr>
            <a:picLocks noChangeAspect="1"/>
          </p:cNvPicPr>
          <p:nvPr/>
        </p:nvPicPr>
        <p:blipFill>
          <a:blip r:embed="rId2"/>
          <a:stretch>
            <a:fillRect/>
          </a:stretch>
        </p:blipFill>
        <p:spPr>
          <a:xfrm>
            <a:off x="389618" y="1391723"/>
            <a:ext cx="2538942" cy="5466277"/>
          </a:xfrm>
          <a:prstGeom prst="rect">
            <a:avLst/>
          </a:prstGeom>
        </p:spPr>
      </p:pic>
      <p:sp>
        <p:nvSpPr>
          <p:cNvPr id="6" name="Rectangle 5">
            <a:extLst>
              <a:ext uri="{FF2B5EF4-FFF2-40B4-BE49-F238E27FC236}">
                <a16:creationId xmlns:a16="http://schemas.microsoft.com/office/drawing/2014/main" id="{BE523061-7362-4068-BECB-A62F93270FB0}"/>
              </a:ext>
            </a:extLst>
          </p:cNvPr>
          <p:cNvSpPr/>
          <p:nvPr/>
        </p:nvSpPr>
        <p:spPr>
          <a:xfrm>
            <a:off x="442348" y="1580225"/>
            <a:ext cx="2433481" cy="476342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7" name="Rectangle 6">
            <a:extLst>
              <a:ext uri="{FF2B5EF4-FFF2-40B4-BE49-F238E27FC236}">
                <a16:creationId xmlns:a16="http://schemas.microsoft.com/office/drawing/2014/main" id="{5115A088-445D-4686-9C62-82C657BC6360}"/>
              </a:ext>
            </a:extLst>
          </p:cNvPr>
          <p:cNvSpPr/>
          <p:nvPr/>
        </p:nvSpPr>
        <p:spPr>
          <a:xfrm>
            <a:off x="442348" y="6445188"/>
            <a:ext cx="2433481" cy="337352"/>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453175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1C14B2-EA7D-4C35-AEDF-CFE7309F5491}"/>
              </a:ext>
            </a:extLst>
          </p:cNvPr>
          <p:cNvSpPr>
            <a:spLocks noGrp="1"/>
          </p:cNvSpPr>
          <p:nvPr>
            <p:ph type="ctrTitle"/>
          </p:nvPr>
        </p:nvSpPr>
        <p:spPr>
          <a:xfrm>
            <a:off x="389618" y="341856"/>
            <a:ext cx="5706382" cy="1049867"/>
          </a:xfrm>
        </p:spPr>
        <p:txBody>
          <a:bodyPr>
            <a:normAutofit/>
          </a:bodyPr>
          <a:lstStyle/>
          <a:p>
            <a:r>
              <a:rPr lang="fr-FR" sz="4400" dirty="0" err="1"/>
              <a:t>Versionning</a:t>
            </a:r>
            <a:r>
              <a:rPr lang="fr-FR" sz="4400" dirty="0"/>
              <a:t> GIT</a:t>
            </a:r>
          </a:p>
        </p:txBody>
      </p:sp>
      <p:sp>
        <p:nvSpPr>
          <p:cNvPr id="3" name="ZoneTexte 2">
            <a:extLst>
              <a:ext uri="{FF2B5EF4-FFF2-40B4-BE49-F238E27FC236}">
                <a16:creationId xmlns:a16="http://schemas.microsoft.com/office/drawing/2014/main" id="{D83151E9-E856-45D5-B6B2-AF0F86150943}"/>
              </a:ext>
            </a:extLst>
          </p:cNvPr>
          <p:cNvSpPr txBox="1"/>
          <p:nvPr/>
        </p:nvSpPr>
        <p:spPr>
          <a:xfrm>
            <a:off x="1143000" y="2228671"/>
            <a:ext cx="5341719" cy="923330"/>
          </a:xfrm>
          <a:prstGeom prst="rect">
            <a:avLst/>
          </a:prstGeom>
          <a:noFill/>
        </p:spPr>
        <p:txBody>
          <a:bodyPr wrap="none" rtlCol="0">
            <a:spAutoFit/>
          </a:bodyPr>
          <a:lstStyle/>
          <a:p>
            <a:r>
              <a:rPr lang="en-GB" dirty="0">
                <a:solidFill>
                  <a:srgbClr val="FFFFFF"/>
                </a:solidFill>
              </a:rPr>
              <a:t>Login : </a:t>
            </a:r>
            <a:r>
              <a:rPr lang="en-GB" dirty="0" err="1">
                <a:solidFill>
                  <a:srgbClr val="FFFFFF"/>
                </a:solidFill>
              </a:rPr>
              <a:t>oscarmarze</a:t>
            </a:r>
            <a:endParaRPr lang="en-GB" dirty="0">
              <a:solidFill>
                <a:srgbClr val="FFFFFF"/>
              </a:solidFill>
            </a:endParaRPr>
          </a:p>
          <a:p>
            <a:r>
              <a:rPr lang="en-GB" dirty="0">
                <a:solidFill>
                  <a:srgbClr val="FFFFFF"/>
                </a:solidFill>
              </a:rPr>
              <a:t>Mot de </a:t>
            </a:r>
            <a:r>
              <a:rPr lang="en-GB" dirty="0" err="1">
                <a:solidFill>
                  <a:srgbClr val="FFFFFF"/>
                </a:solidFill>
              </a:rPr>
              <a:t>passe</a:t>
            </a:r>
            <a:r>
              <a:rPr lang="en-GB" dirty="0">
                <a:solidFill>
                  <a:srgbClr val="FFFFFF"/>
                </a:solidFill>
              </a:rPr>
              <a:t> : piscineece!1234</a:t>
            </a:r>
          </a:p>
          <a:p>
            <a:r>
              <a:rPr lang="en-GB" dirty="0">
                <a:solidFill>
                  <a:srgbClr val="FFFFFF"/>
                </a:solidFill>
              </a:rPr>
              <a:t>Lien git: </a:t>
            </a:r>
            <a:r>
              <a:rPr lang="fr-FR" dirty="0">
                <a:hlinkClick r:id="rId2"/>
              </a:rPr>
              <a:t>https://github.com/sosthenee/Java_Project</a:t>
            </a:r>
            <a:endParaRPr lang="en-GB" dirty="0"/>
          </a:p>
        </p:txBody>
      </p:sp>
      <p:pic>
        <p:nvPicPr>
          <p:cNvPr id="5" name="Image 4">
            <a:extLst>
              <a:ext uri="{FF2B5EF4-FFF2-40B4-BE49-F238E27FC236}">
                <a16:creationId xmlns:a16="http://schemas.microsoft.com/office/drawing/2014/main" id="{F6CC1F10-913C-4E41-BB20-25E5D908F25A}"/>
              </a:ext>
            </a:extLst>
          </p:cNvPr>
          <p:cNvPicPr>
            <a:picLocks noChangeAspect="1"/>
          </p:cNvPicPr>
          <p:nvPr/>
        </p:nvPicPr>
        <p:blipFill>
          <a:blip r:embed="rId3"/>
          <a:stretch>
            <a:fillRect/>
          </a:stretch>
        </p:blipFill>
        <p:spPr>
          <a:xfrm>
            <a:off x="1143000" y="3429000"/>
            <a:ext cx="1781175" cy="1876425"/>
          </a:xfrm>
          <a:prstGeom prst="rect">
            <a:avLst/>
          </a:prstGeom>
        </p:spPr>
      </p:pic>
      <p:pic>
        <p:nvPicPr>
          <p:cNvPr id="6" name="Image 5">
            <a:extLst>
              <a:ext uri="{FF2B5EF4-FFF2-40B4-BE49-F238E27FC236}">
                <a16:creationId xmlns:a16="http://schemas.microsoft.com/office/drawing/2014/main" id="{075A5DD9-B20C-4E18-AA7A-B78EDCBBD9C3}"/>
              </a:ext>
            </a:extLst>
          </p:cNvPr>
          <p:cNvPicPr>
            <a:picLocks noChangeAspect="1"/>
          </p:cNvPicPr>
          <p:nvPr/>
        </p:nvPicPr>
        <p:blipFill>
          <a:blip r:embed="rId4"/>
          <a:stretch>
            <a:fillRect/>
          </a:stretch>
        </p:blipFill>
        <p:spPr>
          <a:xfrm>
            <a:off x="3252787" y="3467268"/>
            <a:ext cx="8758238" cy="477463"/>
          </a:xfrm>
          <a:prstGeom prst="rect">
            <a:avLst/>
          </a:prstGeom>
        </p:spPr>
      </p:pic>
    </p:spTree>
    <p:extLst>
      <p:ext uri="{BB962C8B-B14F-4D97-AF65-F5344CB8AC3E}">
        <p14:creationId xmlns:p14="http://schemas.microsoft.com/office/powerpoint/2010/main" val="545171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1C14B2-EA7D-4C35-AEDF-CFE7309F5491}"/>
              </a:ext>
            </a:extLst>
          </p:cNvPr>
          <p:cNvSpPr>
            <a:spLocks noGrp="1"/>
          </p:cNvSpPr>
          <p:nvPr>
            <p:ph type="ctrTitle"/>
          </p:nvPr>
        </p:nvSpPr>
        <p:spPr>
          <a:xfrm>
            <a:off x="0" y="0"/>
            <a:ext cx="1625613" cy="654876"/>
          </a:xfrm>
        </p:spPr>
        <p:txBody>
          <a:bodyPr>
            <a:normAutofit fontScale="90000"/>
          </a:bodyPr>
          <a:lstStyle/>
          <a:p>
            <a:r>
              <a:rPr lang="fr-FR" sz="4400" dirty="0"/>
              <a:t>Bilans</a:t>
            </a:r>
          </a:p>
        </p:txBody>
      </p:sp>
      <p:graphicFrame>
        <p:nvGraphicFramePr>
          <p:cNvPr id="3" name="Tableau 3">
            <a:extLst>
              <a:ext uri="{FF2B5EF4-FFF2-40B4-BE49-F238E27FC236}">
                <a16:creationId xmlns:a16="http://schemas.microsoft.com/office/drawing/2014/main" id="{E22FDCC3-23A7-4EEE-B05F-78313255F89F}"/>
              </a:ext>
            </a:extLst>
          </p:cNvPr>
          <p:cNvGraphicFramePr>
            <a:graphicFrameLocks noGrp="1"/>
          </p:cNvGraphicFramePr>
          <p:nvPr>
            <p:extLst>
              <p:ext uri="{D42A27DB-BD31-4B8C-83A1-F6EECF244321}">
                <p14:modId xmlns:p14="http://schemas.microsoft.com/office/powerpoint/2010/main" val="4255544020"/>
              </p:ext>
            </p:extLst>
          </p:nvPr>
        </p:nvGraphicFramePr>
        <p:xfrm>
          <a:off x="156346" y="654876"/>
          <a:ext cx="11879308" cy="6122994"/>
        </p:xfrm>
        <a:graphic>
          <a:graphicData uri="http://schemas.openxmlformats.org/drawingml/2006/table">
            <a:tbl>
              <a:tblPr firstRow="1" bandRow="1">
                <a:tableStyleId>{9D7B26C5-4107-4FEC-AEDC-1716B250A1EF}</a:tableStyleId>
              </a:tblPr>
              <a:tblGrid>
                <a:gridCol w="1871190">
                  <a:extLst>
                    <a:ext uri="{9D8B030D-6E8A-4147-A177-3AD203B41FA5}">
                      <a16:colId xmlns:a16="http://schemas.microsoft.com/office/drawing/2014/main" val="4066039044"/>
                    </a:ext>
                  </a:extLst>
                </a:gridCol>
                <a:gridCol w="10008118">
                  <a:extLst>
                    <a:ext uri="{9D8B030D-6E8A-4147-A177-3AD203B41FA5}">
                      <a16:colId xmlns:a16="http://schemas.microsoft.com/office/drawing/2014/main" val="2235386831"/>
                    </a:ext>
                  </a:extLst>
                </a:gridCol>
              </a:tblGrid>
              <a:tr h="1953150">
                <a:tc>
                  <a:txBody>
                    <a:bodyPr/>
                    <a:lstStyle/>
                    <a:p>
                      <a:r>
                        <a:rPr lang="en-GB" b="0" dirty="0"/>
                        <a:t>Oscar</a:t>
                      </a:r>
                    </a:p>
                  </a:txBody>
                  <a:tcPr/>
                </a:tc>
                <a:tc>
                  <a:txBody>
                    <a:bodyPr/>
                    <a:lstStyle/>
                    <a:p>
                      <a:r>
                        <a:rPr lang="fr-FR" b="0" noProof="0" dirty="0"/>
                        <a:t>Ce projet était un sujet intéressant, il m’a permis de me faire progresser en Java et de découvrir les concepts de MVC et DAO. N’ayant jamais fait de Java, j’ai trouvé que développer  avec Swing était un peu compliqué à comprendre et à mettre en place. J’ai beaucoup augmenté mes compétences en Swing. C’était très agréable de travailler avec ce groupe. Nous avons pu nous rendre compte de la difficulté logistique qu’était la gestion d’un emploi du temps de différentes promotions, groupe, élèves, enseignants, salles… </a:t>
                      </a:r>
                    </a:p>
                  </a:txBody>
                  <a:tcPr/>
                </a:tc>
                <a:extLst>
                  <a:ext uri="{0D108BD9-81ED-4DB2-BD59-A6C34878D82A}">
                    <a16:rowId xmlns:a16="http://schemas.microsoft.com/office/drawing/2014/main" val="1900385935"/>
                  </a:ext>
                </a:extLst>
              </a:tr>
              <a:tr h="1336366">
                <a:tc>
                  <a:txBody>
                    <a:bodyPr/>
                    <a:lstStyle/>
                    <a:p>
                      <a:r>
                        <a:rPr lang="en-GB" dirty="0" err="1"/>
                        <a:t>Sosthène</a:t>
                      </a:r>
                      <a:endParaRPr lang="en-GB" dirty="0"/>
                    </a:p>
                  </a:txBody>
                  <a:tcPr/>
                </a:tc>
                <a:tc>
                  <a:txBody>
                    <a:bodyPr/>
                    <a:lstStyle/>
                    <a:p>
                      <a:r>
                        <a:rPr lang="fr-FR" sz="1800" b="0" i="0" kern="1200" dirty="0">
                          <a:solidFill>
                            <a:schemeClr val="tx1"/>
                          </a:solidFill>
                          <a:effectLst/>
                          <a:latin typeface="+mn-lt"/>
                          <a:ea typeface="+mn-ea"/>
                          <a:cs typeface="+mn-cs"/>
                        </a:rPr>
                        <a:t>Le choix de passer par un ORM m'a permis de progresser sur l'utilisation de </a:t>
                      </a:r>
                      <a:r>
                        <a:rPr lang="fr-FR" sz="1800" b="0" i="0" kern="1200" dirty="0" err="1">
                          <a:solidFill>
                            <a:schemeClr val="tx1"/>
                          </a:solidFill>
                          <a:effectLst/>
                          <a:latin typeface="+mn-lt"/>
                          <a:ea typeface="+mn-ea"/>
                          <a:cs typeface="+mn-cs"/>
                        </a:rPr>
                        <a:t>framework</a:t>
                      </a:r>
                      <a:r>
                        <a:rPr lang="fr-FR" sz="1800" b="0" i="0" kern="1200" dirty="0">
                          <a:solidFill>
                            <a:schemeClr val="tx1"/>
                          </a:solidFill>
                          <a:effectLst/>
                          <a:latin typeface="+mn-lt"/>
                          <a:ea typeface="+mn-ea"/>
                          <a:cs typeface="+mn-cs"/>
                        </a:rPr>
                        <a:t> et de son implémentation dans le code Il m'a aussi permis de confirmer ma compréhension du pattern MVC et de revoir le design pattern Singleton par exemple. J'ai appris a utiliser les "</a:t>
                      </a:r>
                      <a:r>
                        <a:rPr lang="fr-FR" sz="1800" b="0" i="0" kern="1200" dirty="0" err="1">
                          <a:solidFill>
                            <a:schemeClr val="tx1"/>
                          </a:solidFill>
                          <a:effectLst/>
                          <a:latin typeface="+mn-lt"/>
                          <a:ea typeface="+mn-ea"/>
                          <a:cs typeface="+mn-cs"/>
                        </a:rPr>
                        <a:t>context</a:t>
                      </a:r>
                      <a:r>
                        <a:rPr lang="fr-FR" sz="1800" b="0" i="0" kern="1200" dirty="0">
                          <a:solidFill>
                            <a:schemeClr val="tx1"/>
                          </a:solidFill>
                          <a:effectLst/>
                          <a:latin typeface="+mn-lt"/>
                          <a:ea typeface="+mn-ea"/>
                          <a:cs typeface="+mn-cs"/>
                        </a:rPr>
                        <a:t>" et les "Bean" . Je me suis très bien intégré dans cette équipe avec laquelle je n'avais jamais travaillé</a:t>
                      </a:r>
                      <a:endParaRPr lang="en-GB" dirty="0"/>
                    </a:p>
                  </a:txBody>
                  <a:tcPr/>
                </a:tc>
                <a:extLst>
                  <a:ext uri="{0D108BD9-81ED-4DB2-BD59-A6C34878D82A}">
                    <a16:rowId xmlns:a16="http://schemas.microsoft.com/office/drawing/2014/main" val="275731482"/>
                  </a:ext>
                </a:extLst>
              </a:tr>
              <a:tr h="1644758">
                <a:tc>
                  <a:txBody>
                    <a:bodyPr/>
                    <a:lstStyle/>
                    <a:p>
                      <a:r>
                        <a:rPr lang="en-GB" dirty="0"/>
                        <a:t>Tiago</a:t>
                      </a:r>
                    </a:p>
                  </a:txBody>
                  <a:tcPr/>
                </a:tc>
                <a:tc>
                  <a:txBody>
                    <a:bodyPr/>
                    <a:lstStyle/>
                    <a:p>
                      <a:r>
                        <a:rPr lang="fr-FR" sz="1800" b="0" i="0" kern="1200" dirty="0">
                          <a:solidFill>
                            <a:schemeClr val="tx1"/>
                          </a:solidFill>
                          <a:effectLst/>
                          <a:latin typeface="+mn-lt"/>
                          <a:ea typeface="+mn-ea"/>
                          <a:cs typeface="+mn-cs"/>
                        </a:rPr>
                        <a:t>Avec quelques connaissances en java, j'ai a travers ce projet découvert le </a:t>
                      </a:r>
                      <a:r>
                        <a:rPr lang="fr-FR" sz="1800" b="0" i="0" kern="1200" dirty="0" err="1">
                          <a:solidFill>
                            <a:schemeClr val="tx1"/>
                          </a:solidFill>
                          <a:effectLst/>
                          <a:latin typeface="+mn-lt"/>
                          <a:ea typeface="+mn-ea"/>
                          <a:cs typeface="+mn-cs"/>
                        </a:rPr>
                        <a:t>framework</a:t>
                      </a:r>
                      <a:r>
                        <a:rPr lang="fr-FR" sz="1800" b="0" i="0" kern="1200" dirty="0">
                          <a:solidFill>
                            <a:schemeClr val="tx1"/>
                          </a:solidFill>
                          <a:effectLst/>
                          <a:latin typeface="+mn-lt"/>
                          <a:ea typeface="+mn-ea"/>
                          <a:cs typeface="+mn-cs"/>
                        </a:rPr>
                        <a:t> </a:t>
                      </a:r>
                      <a:r>
                        <a:rPr lang="fr-FR" sz="1800" b="0" i="0" kern="1200" dirty="0" err="1">
                          <a:solidFill>
                            <a:schemeClr val="tx1"/>
                          </a:solidFill>
                          <a:effectLst/>
                          <a:latin typeface="+mn-lt"/>
                          <a:ea typeface="+mn-ea"/>
                          <a:cs typeface="+mn-cs"/>
                        </a:rPr>
                        <a:t>spring</a:t>
                      </a:r>
                      <a:r>
                        <a:rPr lang="fr-FR" sz="1800" b="0" i="0" kern="1200" dirty="0">
                          <a:solidFill>
                            <a:schemeClr val="tx1"/>
                          </a:solidFill>
                          <a:effectLst/>
                          <a:latin typeface="+mn-lt"/>
                          <a:ea typeface="+mn-ea"/>
                          <a:cs typeface="+mn-cs"/>
                        </a:rPr>
                        <a:t>, ce </a:t>
                      </a:r>
                      <a:r>
                        <a:rPr lang="fr-FR" sz="1800" b="0" i="0" kern="1200" dirty="0" err="1">
                          <a:solidFill>
                            <a:schemeClr val="tx1"/>
                          </a:solidFill>
                          <a:effectLst/>
                          <a:latin typeface="+mn-lt"/>
                          <a:ea typeface="+mn-ea"/>
                          <a:cs typeface="+mn-cs"/>
                        </a:rPr>
                        <a:t>framework</a:t>
                      </a:r>
                      <a:r>
                        <a:rPr lang="fr-FR" sz="1800" b="0" i="0" kern="1200" dirty="0">
                          <a:solidFill>
                            <a:schemeClr val="tx1"/>
                          </a:solidFill>
                          <a:effectLst/>
                          <a:latin typeface="+mn-lt"/>
                          <a:ea typeface="+mn-ea"/>
                          <a:cs typeface="+mn-cs"/>
                        </a:rPr>
                        <a:t> basé sur le développement web a été compliquer à mettre en place pour une application bureau mais il m'a apporté de nombreuses connaissances comme l'utilisation de Bean ou encore les injections de dépendances. Pour ce projet j'ai apprécié l’équipe avec laquelle j'ai travaillé notamment pour la bonne répartition des tâches ainsi que la communication.</a:t>
                      </a:r>
                      <a:endParaRPr lang="en-GB" dirty="0"/>
                    </a:p>
                  </a:txBody>
                  <a:tcPr/>
                </a:tc>
                <a:extLst>
                  <a:ext uri="{0D108BD9-81ED-4DB2-BD59-A6C34878D82A}">
                    <a16:rowId xmlns:a16="http://schemas.microsoft.com/office/drawing/2014/main" val="4260287248"/>
                  </a:ext>
                </a:extLst>
              </a:tr>
              <a:tr h="1159411">
                <a:tc>
                  <a:txBody>
                    <a:bodyPr/>
                    <a:lstStyle/>
                    <a:p>
                      <a:r>
                        <a:rPr lang="en-GB" dirty="0"/>
                        <a:t>Groupe</a:t>
                      </a:r>
                    </a:p>
                  </a:txBody>
                  <a:tcPr/>
                </a:tc>
                <a:tc>
                  <a:txBody>
                    <a:bodyPr/>
                    <a:lstStyle/>
                    <a:p>
                      <a:r>
                        <a:rPr lang="fr-FR" noProof="0" dirty="0"/>
                        <a:t>Pour résumé ce projet, nous avons tous augmenté nos compétences en Java dans des domaines différents (Swing, utilisation d’ORM, découverte du pattern MVC ou encore le </a:t>
                      </a:r>
                      <a:r>
                        <a:rPr lang="fr-FR" noProof="0" dirty="0" err="1"/>
                        <a:t>framework</a:t>
                      </a:r>
                      <a:r>
                        <a:rPr lang="fr-FR" noProof="0" dirty="0"/>
                        <a:t> </a:t>
                      </a:r>
                      <a:r>
                        <a:rPr lang="fr-FR" noProof="0" dirty="0" err="1"/>
                        <a:t>spring</a:t>
                      </a:r>
                      <a:r>
                        <a:rPr lang="fr-FR" noProof="0" dirty="0"/>
                        <a:t>). Nous avons tous apprécié travailler ensemble sur ce projet et nous somme plutôt fier du travail que nous avons accompli.</a:t>
                      </a:r>
                    </a:p>
                  </a:txBody>
                  <a:tcPr/>
                </a:tc>
                <a:extLst>
                  <a:ext uri="{0D108BD9-81ED-4DB2-BD59-A6C34878D82A}">
                    <a16:rowId xmlns:a16="http://schemas.microsoft.com/office/drawing/2014/main" val="2452543510"/>
                  </a:ext>
                </a:extLst>
              </a:tr>
            </a:tbl>
          </a:graphicData>
        </a:graphic>
      </p:graphicFrame>
    </p:spTree>
    <p:extLst>
      <p:ext uri="{BB962C8B-B14F-4D97-AF65-F5344CB8AC3E}">
        <p14:creationId xmlns:p14="http://schemas.microsoft.com/office/powerpoint/2010/main" val="4011846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1C14B2-EA7D-4C35-AEDF-CFE7309F5491}"/>
              </a:ext>
            </a:extLst>
          </p:cNvPr>
          <p:cNvSpPr>
            <a:spLocks noGrp="1"/>
          </p:cNvSpPr>
          <p:nvPr>
            <p:ph type="ctrTitle"/>
          </p:nvPr>
        </p:nvSpPr>
        <p:spPr>
          <a:xfrm>
            <a:off x="834013" y="1115568"/>
            <a:ext cx="3487616" cy="4626864"/>
          </a:xfrm>
        </p:spPr>
        <p:txBody>
          <a:bodyPr vert="horz" lIns="91440" tIns="45720" rIns="91440" bIns="45720" rtlCol="0" anchor="ctr">
            <a:normAutofit/>
          </a:bodyPr>
          <a:lstStyle/>
          <a:p>
            <a:pPr algn="l"/>
            <a:r>
              <a:rPr lang="en-US" sz="3600" dirty="0"/>
              <a:t>Sources</a:t>
            </a:r>
          </a:p>
        </p:txBody>
      </p:sp>
      <p:cxnSp>
        <p:nvCxnSpPr>
          <p:cNvPr id="11" name="Straight Connector 10">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3748B5DE-888A-4F6F-B348-74DD0DA9761E}"/>
              </a:ext>
            </a:extLst>
          </p:cNvPr>
          <p:cNvSpPr txBox="1"/>
          <p:nvPr/>
        </p:nvSpPr>
        <p:spPr>
          <a:xfrm>
            <a:off x="5105398" y="1115568"/>
            <a:ext cx="6245352" cy="4626864"/>
          </a:xfrm>
          <a:prstGeom prst="rect">
            <a:avLst/>
          </a:prstGeom>
        </p:spPr>
        <p:txBody>
          <a:bodyPr vert="horz" lIns="91440" tIns="45720" rIns="91440" bIns="45720" rtlCol="0" anchor="ctr">
            <a:normAutofit/>
          </a:bodyPr>
          <a:lstStyle/>
          <a:p>
            <a:pPr marL="171450" indent="-171450">
              <a:lnSpc>
                <a:spcPct val="90000"/>
              </a:lnSpc>
              <a:spcBef>
                <a:spcPct val="20000"/>
              </a:spcBef>
              <a:spcAft>
                <a:spcPts val="600"/>
              </a:spcAft>
              <a:buClr>
                <a:schemeClr val="tx2"/>
              </a:buClr>
              <a:buSzPct val="70000"/>
              <a:buFont typeface="Wingdings 2" charset="2"/>
              <a:buChar char="-"/>
            </a:pPr>
            <a:r>
              <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3"/>
              </a:rPr>
              <a:t>https://openclassrooms.com/fr/courses/26832-apprenez-a-programmer-en-java/23366-positionnez-des-boutons</a:t>
            </a:r>
            <a:endPar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171450" indent="-171450">
              <a:lnSpc>
                <a:spcPct val="90000"/>
              </a:lnSpc>
              <a:spcBef>
                <a:spcPct val="20000"/>
              </a:spcBef>
              <a:spcAft>
                <a:spcPts val="600"/>
              </a:spcAft>
              <a:buClr>
                <a:schemeClr val="tx2"/>
              </a:buClr>
              <a:buSzPct val="70000"/>
              <a:buFont typeface="Wingdings 2" charset="2"/>
              <a:buChar char="-"/>
            </a:pPr>
            <a:r>
              <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4"/>
              </a:rPr>
              <a:t>https://openclassrooms.com/fr/courses/26832-apprenez-a-programmer-en-java/24770-gerez-des-menus-et-des-boites-de-dialogue</a:t>
            </a:r>
            <a:r>
              <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p>
          <a:p>
            <a:pPr marL="171450" indent="-171450">
              <a:lnSpc>
                <a:spcPct val="90000"/>
              </a:lnSpc>
              <a:spcBef>
                <a:spcPct val="20000"/>
              </a:spcBef>
              <a:spcAft>
                <a:spcPts val="600"/>
              </a:spcAft>
              <a:buClr>
                <a:schemeClr val="tx2"/>
              </a:buClr>
              <a:buSzPct val="70000"/>
              <a:buFont typeface="Wingdings 2" charset="2"/>
              <a:buChar char="-"/>
            </a:pPr>
            <a:r>
              <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5"/>
              </a:rPr>
              <a:t>https://stackoverflow.com/questions/14306125/how-to-use-actionlistener-on-a-combobox-to-give-a-variable-a-value</a:t>
            </a:r>
            <a:endPar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171450" indent="-171450">
              <a:lnSpc>
                <a:spcPct val="90000"/>
              </a:lnSpc>
              <a:spcBef>
                <a:spcPct val="20000"/>
              </a:spcBef>
              <a:spcAft>
                <a:spcPts val="600"/>
              </a:spcAft>
              <a:buClr>
                <a:schemeClr val="tx2"/>
              </a:buClr>
              <a:buSzPct val="70000"/>
              <a:buFont typeface="Wingdings 2" charset="2"/>
              <a:buChar char="-"/>
            </a:pPr>
            <a:r>
              <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6"/>
              </a:rPr>
              <a:t>https://openclassrooms.com/fr/courses/26832-apprenez-a-programmer-en-java/25335-gerez-les-interfaces-de-tableaux</a:t>
            </a:r>
            <a:endPar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171450" indent="-171450">
              <a:lnSpc>
                <a:spcPct val="90000"/>
              </a:lnSpc>
              <a:spcBef>
                <a:spcPct val="20000"/>
              </a:spcBef>
              <a:spcAft>
                <a:spcPts val="600"/>
              </a:spcAft>
              <a:buClr>
                <a:schemeClr val="tx2"/>
              </a:buClr>
              <a:buSzPct val="70000"/>
              <a:buFont typeface="Wingdings 2" charset="2"/>
              <a:buChar char="-"/>
            </a:pPr>
            <a:r>
              <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7"/>
              </a:rPr>
              <a:t>https://pedago-ece.campusonline.me/pluginfile.php/233754/mod_resource/content/1/JFreeChart.pdf</a:t>
            </a:r>
            <a:endPar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171450" indent="-171450">
              <a:lnSpc>
                <a:spcPct val="90000"/>
              </a:lnSpc>
              <a:spcBef>
                <a:spcPct val="20000"/>
              </a:spcBef>
              <a:spcAft>
                <a:spcPts val="600"/>
              </a:spcAft>
              <a:buClr>
                <a:schemeClr val="tx2"/>
              </a:buClr>
              <a:buSzPct val="70000"/>
              <a:buFont typeface="Wingdings 2" charset="2"/>
              <a:buChar char="-"/>
            </a:pPr>
            <a:r>
              <a:rPr lang="en-US" sz="10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8"/>
              </a:rPr>
              <a:t>https://docs.spring.io/spring-data/data-jpa/docs/1.1.x/reference/html/#jpa.query-methods.query-creation</a:t>
            </a:r>
            <a:endParaRPr lang="en-US" sz="10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171450" indent="-171450">
              <a:lnSpc>
                <a:spcPct val="90000"/>
              </a:lnSpc>
              <a:spcBef>
                <a:spcPct val="20000"/>
              </a:spcBef>
              <a:spcAft>
                <a:spcPts val="600"/>
              </a:spcAft>
              <a:buClr>
                <a:schemeClr val="tx2"/>
              </a:buClr>
              <a:buSzPct val="70000"/>
              <a:buFont typeface="Wingdings 2" charset="2"/>
              <a:buChar char="-"/>
            </a:pPr>
            <a:r>
              <a:rPr lang="en-US" sz="10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9"/>
              </a:rPr>
              <a:t>https://www.baeldung.com/spring-data-jpa-query</a:t>
            </a:r>
            <a:endParaRPr lang="en-US" sz="10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171450" indent="-171450">
              <a:lnSpc>
                <a:spcPct val="90000"/>
              </a:lnSpc>
              <a:spcBef>
                <a:spcPct val="20000"/>
              </a:spcBef>
              <a:spcAft>
                <a:spcPts val="600"/>
              </a:spcAft>
              <a:buClr>
                <a:schemeClr val="tx2"/>
              </a:buClr>
              <a:buSzPct val="70000"/>
              <a:buFont typeface="Wingdings 2" charset="2"/>
              <a:buChar char="-"/>
            </a:pPr>
            <a:r>
              <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7"/>
              </a:rPr>
              <a:t>https://pedago-ece.campusonline.me/pluginfile.php/233754/mod_resource/content/1/JFreeChart.pdf</a:t>
            </a:r>
            <a:endPar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171450" indent="-171450">
              <a:lnSpc>
                <a:spcPct val="90000"/>
              </a:lnSpc>
              <a:spcBef>
                <a:spcPct val="20000"/>
              </a:spcBef>
              <a:spcAft>
                <a:spcPts val="600"/>
              </a:spcAft>
              <a:buClr>
                <a:schemeClr val="tx2"/>
              </a:buClr>
              <a:buSzPct val="70000"/>
              <a:buFont typeface="Wingdings 2" charset="2"/>
              <a:buChar char="-"/>
            </a:pPr>
            <a:r>
              <a:rPr lang="en-US" sz="1000" dirty="0">
                <a:ln>
                  <a:solidFill>
                    <a:schemeClr val="bg1">
                      <a:lumMod val="75000"/>
                      <a:lumOff val="25000"/>
                      <a:alpha val="10000"/>
                    </a:schemeClr>
                  </a:solidFill>
                </a:ln>
                <a:solidFill>
                  <a:schemeClr val="accent1">
                    <a:lumMod val="60000"/>
                    <a:lumOff val="40000"/>
                  </a:schemeClr>
                </a:solidFill>
                <a:effectLst>
                  <a:outerShdw blurRad="9525" dist="25400" dir="14640000" algn="tl" rotWithShape="0">
                    <a:schemeClr val="bg1">
                      <a:alpha val="30000"/>
                    </a:schemeClr>
                  </a:outerShdw>
                </a:effectLst>
              </a:rPr>
              <a:t>https://openclassrooms.com/fr/courses/4668056-construisez-des-microservices/5122425-decouvrez-le-framework-spring-bootOpenClassrooms</a:t>
            </a:r>
          </a:p>
          <a:p>
            <a:pPr marL="171450" indent="-171450">
              <a:lnSpc>
                <a:spcPct val="90000"/>
              </a:lnSpc>
              <a:spcBef>
                <a:spcPct val="20000"/>
              </a:spcBef>
              <a:spcAft>
                <a:spcPts val="600"/>
              </a:spcAft>
              <a:buClr>
                <a:schemeClr val="tx2"/>
              </a:buClr>
              <a:buSzPct val="70000"/>
              <a:buFont typeface="Wingdings 2" charset="2"/>
              <a:buChar char="-"/>
            </a:pPr>
            <a:r>
              <a:rPr lang="en-US" sz="10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10" tooltip="https://www.geeksforgeeks.org/singleton-class-java/#:~:text=Singleton%20Class%20in%20Java,to%20the%20first%20instance%20created"/>
              </a:rPr>
              <a:t>https://www.geeksforgeeks.org/singleton-class-java/#:~:text=Singleton%20Class%20in%20Java,to%20the%20first%20instance%20created</a:t>
            </a:r>
            <a:endParaRPr lang="en-US" sz="10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171450" indent="-171450">
              <a:lnSpc>
                <a:spcPct val="90000"/>
              </a:lnSpc>
              <a:spcBef>
                <a:spcPct val="20000"/>
              </a:spcBef>
              <a:spcAft>
                <a:spcPts val="600"/>
              </a:spcAft>
              <a:buClr>
                <a:schemeClr val="tx2"/>
              </a:buClr>
              <a:buSzPct val="70000"/>
              <a:buFont typeface="Wingdings 2" charset="2"/>
              <a:buChar char="-"/>
            </a:pPr>
            <a:r>
              <a:rPr lang="en-US" sz="10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11" tooltip="https://docs.oracle.com/javase/7/docs/api/javax/swing/JComboBox.html"/>
              </a:rPr>
              <a:t>https://docs.oracle.com/javase/7/docs/api/javax/swing/JComboBox.html</a:t>
            </a:r>
            <a:endParaRPr lang="en-US" sz="10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171450" indent="-171450">
              <a:lnSpc>
                <a:spcPct val="90000"/>
              </a:lnSpc>
              <a:spcBef>
                <a:spcPct val="20000"/>
              </a:spcBef>
              <a:spcAft>
                <a:spcPts val="600"/>
              </a:spcAft>
              <a:buClr>
                <a:schemeClr val="tx2"/>
              </a:buClr>
              <a:buSzPct val="70000"/>
              <a:buFont typeface="Wingdings 2" charset="2"/>
              <a:buChar char="-"/>
            </a:pPr>
            <a:r>
              <a:rPr lang="en-US" sz="10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12" tooltip="https://stackoverflow.com/questions/5258596/how-to-avoid-firing-actionlistener-event-of-jcombobox-when-an-item-is-get-added"/>
              </a:rPr>
              <a:t>https://stackoverflow.com/questions/5258596/how-to-avoid-firing-actionlistener-event-of-jcombobox-when-an-item-is-get-added</a:t>
            </a:r>
            <a:endPar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171450" indent="-171450">
              <a:lnSpc>
                <a:spcPct val="90000"/>
              </a:lnSpc>
              <a:spcBef>
                <a:spcPct val="20000"/>
              </a:spcBef>
              <a:spcAft>
                <a:spcPts val="600"/>
              </a:spcAft>
              <a:buClr>
                <a:schemeClr val="tx2"/>
              </a:buClr>
              <a:buSzPct val="70000"/>
              <a:buFont typeface="Wingdings 2" charset="2"/>
              <a:buChar char="-"/>
            </a:pPr>
            <a:endParaRPr lang="en-US" sz="1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390177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1C14B2-EA7D-4C35-AEDF-CFE7309F5491}"/>
              </a:ext>
            </a:extLst>
          </p:cNvPr>
          <p:cNvSpPr>
            <a:spLocks noGrp="1"/>
          </p:cNvSpPr>
          <p:nvPr>
            <p:ph type="ctrTitle"/>
          </p:nvPr>
        </p:nvSpPr>
        <p:spPr>
          <a:xfrm>
            <a:off x="913795" y="609600"/>
            <a:ext cx="10353762" cy="970450"/>
          </a:xfrm>
        </p:spPr>
        <p:txBody>
          <a:bodyPr vert="horz" lIns="91440" tIns="45720" rIns="91440" bIns="45720" rtlCol="0" anchor="ctr">
            <a:normAutofit/>
          </a:bodyPr>
          <a:lstStyle/>
          <a:p>
            <a:r>
              <a:rPr lang="en-US" sz="4000"/>
              <a:t>Sommaire</a:t>
            </a:r>
          </a:p>
        </p:txBody>
      </p:sp>
      <p:pic>
        <p:nvPicPr>
          <p:cNvPr id="17" name="Picture 16">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8" name="ZoneTexte 5">
            <a:extLst>
              <a:ext uri="{FF2B5EF4-FFF2-40B4-BE49-F238E27FC236}">
                <a16:creationId xmlns:a16="http://schemas.microsoft.com/office/drawing/2014/main" id="{DC7C4371-A9FC-4B08-963E-D331D1F635CE}"/>
              </a:ext>
            </a:extLst>
          </p:cNvPr>
          <p:cNvGraphicFramePr/>
          <p:nvPr>
            <p:extLst>
              <p:ext uri="{D42A27DB-BD31-4B8C-83A1-F6EECF244321}">
                <p14:modId xmlns:p14="http://schemas.microsoft.com/office/powerpoint/2010/main" val="3476265248"/>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5316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1C14B2-EA7D-4C35-AEDF-CFE7309F5491}"/>
              </a:ext>
            </a:extLst>
          </p:cNvPr>
          <p:cNvSpPr>
            <a:spLocks noGrp="1"/>
          </p:cNvSpPr>
          <p:nvPr>
            <p:ph type="ctrTitle"/>
          </p:nvPr>
        </p:nvSpPr>
        <p:spPr>
          <a:xfrm>
            <a:off x="389618" y="341856"/>
            <a:ext cx="5706382" cy="1049867"/>
          </a:xfrm>
        </p:spPr>
        <p:txBody>
          <a:bodyPr>
            <a:normAutofit/>
          </a:bodyPr>
          <a:lstStyle/>
          <a:p>
            <a:r>
              <a:rPr lang="fr-FR" sz="4400" dirty="0"/>
              <a:t>Répartitions des taches</a:t>
            </a:r>
          </a:p>
        </p:txBody>
      </p:sp>
      <p:graphicFrame>
        <p:nvGraphicFramePr>
          <p:cNvPr id="3" name="Tableau 3">
            <a:extLst>
              <a:ext uri="{FF2B5EF4-FFF2-40B4-BE49-F238E27FC236}">
                <a16:creationId xmlns:a16="http://schemas.microsoft.com/office/drawing/2014/main" id="{C1202478-038C-4D03-B195-E1194E46B75B}"/>
              </a:ext>
            </a:extLst>
          </p:cNvPr>
          <p:cNvGraphicFramePr>
            <a:graphicFrameLocks noGrp="1"/>
          </p:cNvGraphicFramePr>
          <p:nvPr>
            <p:extLst>
              <p:ext uri="{D42A27DB-BD31-4B8C-83A1-F6EECF244321}">
                <p14:modId xmlns:p14="http://schemas.microsoft.com/office/powerpoint/2010/main" val="1636078840"/>
              </p:ext>
            </p:extLst>
          </p:nvPr>
        </p:nvGraphicFramePr>
        <p:xfrm>
          <a:off x="2517806" y="3058160"/>
          <a:ext cx="7156387" cy="741680"/>
        </p:xfrm>
        <a:graphic>
          <a:graphicData uri="http://schemas.openxmlformats.org/drawingml/2006/table">
            <a:tbl>
              <a:tblPr firstRow="1" bandRow="1">
                <a:tableStyleId>{3B4B98B0-60AC-42C2-AFA5-B58CD77FA1E5}</a:tableStyleId>
              </a:tblPr>
              <a:tblGrid>
                <a:gridCol w="1789097">
                  <a:extLst>
                    <a:ext uri="{9D8B030D-6E8A-4147-A177-3AD203B41FA5}">
                      <a16:colId xmlns:a16="http://schemas.microsoft.com/office/drawing/2014/main" val="4229217837"/>
                    </a:ext>
                  </a:extLst>
                </a:gridCol>
                <a:gridCol w="1789097">
                  <a:extLst>
                    <a:ext uri="{9D8B030D-6E8A-4147-A177-3AD203B41FA5}">
                      <a16:colId xmlns:a16="http://schemas.microsoft.com/office/drawing/2014/main" val="323085312"/>
                    </a:ext>
                  </a:extLst>
                </a:gridCol>
                <a:gridCol w="1031526">
                  <a:extLst>
                    <a:ext uri="{9D8B030D-6E8A-4147-A177-3AD203B41FA5}">
                      <a16:colId xmlns:a16="http://schemas.microsoft.com/office/drawing/2014/main" val="892066960"/>
                    </a:ext>
                  </a:extLst>
                </a:gridCol>
                <a:gridCol w="2546667">
                  <a:extLst>
                    <a:ext uri="{9D8B030D-6E8A-4147-A177-3AD203B41FA5}">
                      <a16:colId xmlns:a16="http://schemas.microsoft.com/office/drawing/2014/main" val="3007892879"/>
                    </a:ext>
                  </a:extLst>
                </a:gridCol>
              </a:tblGrid>
              <a:tr h="370840">
                <a:tc>
                  <a:txBody>
                    <a:bodyPr/>
                    <a:lstStyle/>
                    <a:p>
                      <a:r>
                        <a:rPr lang="fr-FR" noProof="0" dirty="0"/>
                        <a:t>Modèle</a:t>
                      </a:r>
                    </a:p>
                  </a:txBody>
                  <a:tcPr/>
                </a:tc>
                <a:tc>
                  <a:txBody>
                    <a:bodyPr/>
                    <a:lstStyle/>
                    <a:p>
                      <a:r>
                        <a:rPr lang="fr-FR" noProof="0" dirty="0"/>
                        <a:t>Contrôleur</a:t>
                      </a:r>
                    </a:p>
                  </a:txBody>
                  <a:tcPr/>
                </a:tc>
                <a:tc>
                  <a:txBody>
                    <a:bodyPr/>
                    <a:lstStyle/>
                    <a:p>
                      <a:r>
                        <a:rPr lang="en-GB" dirty="0"/>
                        <a:t>Vue </a:t>
                      </a:r>
                    </a:p>
                  </a:txBody>
                  <a:tcPr/>
                </a:tc>
                <a:tc>
                  <a:txBody>
                    <a:bodyPr/>
                    <a:lstStyle/>
                    <a:p>
                      <a:r>
                        <a:rPr lang="en-GB" dirty="0"/>
                        <a:t>DAO</a:t>
                      </a:r>
                    </a:p>
                  </a:txBody>
                  <a:tcPr/>
                </a:tc>
                <a:extLst>
                  <a:ext uri="{0D108BD9-81ED-4DB2-BD59-A6C34878D82A}">
                    <a16:rowId xmlns:a16="http://schemas.microsoft.com/office/drawing/2014/main" val="1798664892"/>
                  </a:ext>
                </a:extLst>
              </a:tr>
              <a:tr h="370840">
                <a:tc>
                  <a:txBody>
                    <a:bodyPr/>
                    <a:lstStyle/>
                    <a:p>
                      <a:r>
                        <a:rPr lang="en-GB" dirty="0"/>
                        <a:t>Tiago/</a:t>
                      </a:r>
                      <a:r>
                        <a:rPr lang="en-GB" dirty="0" err="1"/>
                        <a:t>Sosthène</a:t>
                      </a:r>
                      <a:endParaRPr lang="en-GB" dirty="0"/>
                    </a:p>
                  </a:txBody>
                  <a:tcPr/>
                </a:tc>
                <a:tc>
                  <a:txBody>
                    <a:bodyPr/>
                    <a:lstStyle/>
                    <a:p>
                      <a:r>
                        <a:rPr lang="en-GB" dirty="0" err="1"/>
                        <a:t>Sosthène</a:t>
                      </a:r>
                      <a:r>
                        <a:rPr lang="en-GB" dirty="0"/>
                        <a:t>/Tiago</a:t>
                      </a:r>
                    </a:p>
                  </a:txBody>
                  <a:tcPr/>
                </a:tc>
                <a:tc>
                  <a:txBody>
                    <a:bodyPr/>
                    <a:lstStyle/>
                    <a:p>
                      <a:r>
                        <a:rPr lang="en-GB" dirty="0"/>
                        <a:t>Oscar</a:t>
                      </a:r>
                    </a:p>
                  </a:txBody>
                  <a:tcPr/>
                </a:tc>
                <a:tc>
                  <a:txBody>
                    <a:bodyPr/>
                    <a:lstStyle/>
                    <a:p>
                      <a:r>
                        <a:rPr lang="en-GB" dirty="0"/>
                        <a:t>Tiago</a:t>
                      </a:r>
                    </a:p>
                  </a:txBody>
                  <a:tcPr/>
                </a:tc>
                <a:extLst>
                  <a:ext uri="{0D108BD9-81ED-4DB2-BD59-A6C34878D82A}">
                    <a16:rowId xmlns:a16="http://schemas.microsoft.com/office/drawing/2014/main" val="826792798"/>
                  </a:ext>
                </a:extLst>
              </a:tr>
            </a:tbl>
          </a:graphicData>
        </a:graphic>
      </p:graphicFrame>
    </p:spTree>
    <p:extLst>
      <p:ext uri="{BB962C8B-B14F-4D97-AF65-F5344CB8AC3E}">
        <p14:creationId xmlns:p14="http://schemas.microsoft.com/office/powerpoint/2010/main" val="135058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1C14B2-EA7D-4C35-AEDF-CFE7309F5491}"/>
              </a:ext>
            </a:extLst>
          </p:cNvPr>
          <p:cNvSpPr>
            <a:spLocks noGrp="1"/>
          </p:cNvSpPr>
          <p:nvPr>
            <p:ph type="ctrTitle"/>
          </p:nvPr>
        </p:nvSpPr>
        <p:spPr>
          <a:xfrm>
            <a:off x="1370693" y="4511814"/>
            <a:ext cx="9440034" cy="1130260"/>
          </a:xfrm>
        </p:spPr>
        <p:txBody>
          <a:bodyPr>
            <a:normAutofit/>
          </a:bodyPr>
          <a:lstStyle/>
          <a:p>
            <a:r>
              <a:rPr lang="fr-FR" sz="4800"/>
              <a:t>Modèle relationnel</a:t>
            </a:r>
          </a:p>
        </p:txBody>
      </p:sp>
      <p:pic>
        <p:nvPicPr>
          <p:cNvPr id="15" name="Picture 14">
            <a:extLst>
              <a:ext uri="{FF2B5EF4-FFF2-40B4-BE49-F238E27FC236}">
                <a16:creationId xmlns:a16="http://schemas.microsoft.com/office/drawing/2014/main" id="{D04C0182-96E7-4A1B-8EAB-F910C2F3ED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28022" y="547807"/>
            <a:ext cx="10935956" cy="3816806"/>
          </a:xfrm>
          <a:prstGeom prst="rect">
            <a:avLst/>
          </a:prstGeom>
        </p:spPr>
      </p:pic>
      <p:pic>
        <p:nvPicPr>
          <p:cNvPr id="10" name="Picture 2">
            <a:extLst>
              <a:ext uri="{FF2B5EF4-FFF2-40B4-BE49-F238E27FC236}">
                <a16:creationId xmlns:a16="http://schemas.microsoft.com/office/drawing/2014/main" id="{327C9661-A1E9-4965-B6A4-84EE5D7B0B8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48079" y="810924"/>
            <a:ext cx="5101771" cy="320136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Une image contenant capture d’écran&#10;&#10;Description générée automatiquement">
            <a:extLst>
              <a:ext uri="{FF2B5EF4-FFF2-40B4-BE49-F238E27FC236}">
                <a16:creationId xmlns:a16="http://schemas.microsoft.com/office/drawing/2014/main" id="{D0989112-DD94-4F1B-8CA7-85309BE361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571" y="931923"/>
            <a:ext cx="5102352" cy="2959364"/>
          </a:xfrm>
          <a:prstGeom prst="rect">
            <a:avLst/>
          </a:prstGeom>
        </p:spPr>
      </p:pic>
    </p:spTree>
    <p:extLst>
      <p:ext uri="{BB962C8B-B14F-4D97-AF65-F5344CB8AC3E}">
        <p14:creationId xmlns:p14="http://schemas.microsoft.com/office/powerpoint/2010/main" val="539639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C2EACE-4755-481B-A0F0-90EE2255CF64}"/>
              </a:ext>
            </a:extLst>
          </p:cNvPr>
          <p:cNvSpPr>
            <a:spLocks noGrp="1"/>
          </p:cNvSpPr>
          <p:nvPr>
            <p:ph type="title"/>
          </p:nvPr>
        </p:nvSpPr>
        <p:spPr>
          <a:xfrm>
            <a:off x="0" y="0"/>
            <a:ext cx="1677005" cy="970450"/>
          </a:xfrm>
        </p:spPr>
        <p:txBody>
          <a:bodyPr/>
          <a:lstStyle/>
          <a:p>
            <a:r>
              <a:rPr lang="en-GB" dirty="0"/>
              <a:t>MVC</a:t>
            </a:r>
          </a:p>
        </p:txBody>
      </p:sp>
      <p:pic>
        <p:nvPicPr>
          <p:cNvPr id="5" name="Image 4">
            <a:extLst>
              <a:ext uri="{FF2B5EF4-FFF2-40B4-BE49-F238E27FC236}">
                <a16:creationId xmlns:a16="http://schemas.microsoft.com/office/drawing/2014/main" id="{071CDDE5-1BC3-4786-B283-D4FCD989648F}"/>
              </a:ext>
            </a:extLst>
          </p:cNvPr>
          <p:cNvPicPr>
            <a:picLocks noChangeAspect="1"/>
          </p:cNvPicPr>
          <p:nvPr/>
        </p:nvPicPr>
        <p:blipFill rotWithShape="1">
          <a:blip r:embed="rId2">
            <a:extLst>
              <a:ext uri="{28A0092B-C50C-407E-A947-70E740481C1C}">
                <a14:useLocalDpi xmlns:a14="http://schemas.microsoft.com/office/drawing/2010/main" val="0"/>
              </a:ext>
            </a:extLst>
          </a:blip>
          <a:srcRect b="31111"/>
          <a:stretch/>
        </p:blipFill>
        <p:spPr>
          <a:xfrm>
            <a:off x="1677005" y="970450"/>
            <a:ext cx="8820341" cy="5756129"/>
          </a:xfrm>
          <a:prstGeom prst="rect">
            <a:avLst/>
          </a:prstGeom>
        </p:spPr>
      </p:pic>
    </p:spTree>
    <p:extLst>
      <p:ext uri="{BB962C8B-B14F-4D97-AF65-F5344CB8AC3E}">
        <p14:creationId xmlns:p14="http://schemas.microsoft.com/office/powerpoint/2010/main" val="4144621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1C14B2-EA7D-4C35-AEDF-CFE7309F5491}"/>
              </a:ext>
            </a:extLst>
          </p:cNvPr>
          <p:cNvSpPr>
            <a:spLocks noGrp="1"/>
          </p:cNvSpPr>
          <p:nvPr>
            <p:ph type="ctrTitle"/>
          </p:nvPr>
        </p:nvSpPr>
        <p:spPr>
          <a:xfrm>
            <a:off x="0" y="27709"/>
            <a:ext cx="1126836" cy="685883"/>
          </a:xfrm>
        </p:spPr>
        <p:txBody>
          <a:bodyPr>
            <a:normAutofit fontScale="90000"/>
          </a:bodyPr>
          <a:lstStyle/>
          <a:p>
            <a:r>
              <a:rPr lang="fr-FR" sz="4400" dirty="0"/>
              <a:t>Vue</a:t>
            </a:r>
          </a:p>
        </p:txBody>
      </p:sp>
      <p:pic>
        <p:nvPicPr>
          <p:cNvPr id="4" name="Image 3">
            <a:extLst>
              <a:ext uri="{FF2B5EF4-FFF2-40B4-BE49-F238E27FC236}">
                <a16:creationId xmlns:a16="http://schemas.microsoft.com/office/drawing/2014/main" id="{C1968511-60A2-4447-B57F-F636828B1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836" y="713592"/>
            <a:ext cx="10146046" cy="5895975"/>
          </a:xfrm>
          <a:prstGeom prst="rect">
            <a:avLst/>
          </a:prstGeom>
        </p:spPr>
      </p:pic>
    </p:spTree>
    <p:extLst>
      <p:ext uri="{BB962C8B-B14F-4D97-AF65-F5344CB8AC3E}">
        <p14:creationId xmlns:p14="http://schemas.microsoft.com/office/powerpoint/2010/main" val="2857981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1C14B2-EA7D-4C35-AEDF-CFE7309F5491}"/>
              </a:ext>
            </a:extLst>
          </p:cNvPr>
          <p:cNvSpPr>
            <a:spLocks noGrp="1"/>
          </p:cNvSpPr>
          <p:nvPr>
            <p:ph type="ctrTitle"/>
          </p:nvPr>
        </p:nvSpPr>
        <p:spPr>
          <a:xfrm>
            <a:off x="0" y="27709"/>
            <a:ext cx="3089429" cy="685883"/>
          </a:xfrm>
        </p:spPr>
        <p:txBody>
          <a:bodyPr>
            <a:normAutofit fontScale="90000"/>
          </a:bodyPr>
          <a:lstStyle/>
          <a:p>
            <a:r>
              <a:rPr lang="fr-FR" sz="4400" dirty="0"/>
              <a:t>Contrôleur</a:t>
            </a:r>
          </a:p>
        </p:txBody>
      </p:sp>
      <p:pic>
        <p:nvPicPr>
          <p:cNvPr id="5" name="Image 4" descr="Une image contenant capture d’écran&#10;&#10;Description générée automatiquement">
            <a:extLst>
              <a:ext uri="{FF2B5EF4-FFF2-40B4-BE49-F238E27FC236}">
                <a16:creationId xmlns:a16="http://schemas.microsoft.com/office/drawing/2014/main" id="{84EDCD5B-209E-4F64-A1AC-F9DC8E483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86" y="843137"/>
            <a:ext cx="11194227" cy="5891904"/>
          </a:xfrm>
          <a:prstGeom prst="rect">
            <a:avLst/>
          </a:prstGeom>
        </p:spPr>
      </p:pic>
    </p:spTree>
    <p:extLst>
      <p:ext uri="{BB962C8B-B14F-4D97-AF65-F5344CB8AC3E}">
        <p14:creationId xmlns:p14="http://schemas.microsoft.com/office/powerpoint/2010/main" val="2027525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1C14B2-EA7D-4C35-AEDF-CFE7309F5491}"/>
              </a:ext>
            </a:extLst>
          </p:cNvPr>
          <p:cNvSpPr>
            <a:spLocks noGrp="1"/>
          </p:cNvSpPr>
          <p:nvPr>
            <p:ph type="ctrTitle"/>
          </p:nvPr>
        </p:nvSpPr>
        <p:spPr>
          <a:xfrm>
            <a:off x="-1" y="27709"/>
            <a:ext cx="1971675" cy="685883"/>
          </a:xfrm>
        </p:spPr>
        <p:txBody>
          <a:bodyPr>
            <a:normAutofit fontScale="90000"/>
          </a:bodyPr>
          <a:lstStyle/>
          <a:p>
            <a:r>
              <a:rPr lang="fr-FR" sz="4400" dirty="0"/>
              <a:t>Modèle</a:t>
            </a:r>
          </a:p>
        </p:txBody>
      </p:sp>
      <p:pic>
        <p:nvPicPr>
          <p:cNvPr id="5" name="Image 4">
            <a:extLst>
              <a:ext uri="{FF2B5EF4-FFF2-40B4-BE49-F238E27FC236}">
                <a16:creationId xmlns:a16="http://schemas.microsoft.com/office/drawing/2014/main" id="{6C8C58FE-8C3C-4AEE-AEB6-9833267073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674" y="708140"/>
            <a:ext cx="8855879" cy="6122151"/>
          </a:xfrm>
          <a:prstGeom prst="rect">
            <a:avLst/>
          </a:prstGeom>
        </p:spPr>
      </p:pic>
    </p:spTree>
    <p:extLst>
      <p:ext uri="{BB962C8B-B14F-4D97-AF65-F5344CB8AC3E}">
        <p14:creationId xmlns:p14="http://schemas.microsoft.com/office/powerpoint/2010/main" val="2854623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capture d’écran&#10;&#10;Description générée automatiquement">
            <a:extLst>
              <a:ext uri="{FF2B5EF4-FFF2-40B4-BE49-F238E27FC236}">
                <a16:creationId xmlns:a16="http://schemas.microsoft.com/office/drawing/2014/main" id="{461744D9-1970-4CD9-9476-F417FF914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611C14B2-EA7D-4C35-AEDF-CFE7309F5491}"/>
              </a:ext>
            </a:extLst>
          </p:cNvPr>
          <p:cNvSpPr>
            <a:spLocks noGrp="1"/>
          </p:cNvSpPr>
          <p:nvPr>
            <p:ph type="ctrTitle"/>
          </p:nvPr>
        </p:nvSpPr>
        <p:spPr>
          <a:xfrm>
            <a:off x="0" y="0"/>
            <a:ext cx="2593279" cy="592733"/>
          </a:xfrm>
        </p:spPr>
        <p:txBody>
          <a:bodyPr>
            <a:normAutofit fontScale="90000"/>
          </a:bodyPr>
          <a:lstStyle/>
          <a:p>
            <a:r>
              <a:rPr lang="fr-FR" sz="4400" dirty="0">
                <a:solidFill>
                  <a:schemeClr val="tx2">
                    <a:lumMod val="25000"/>
                  </a:schemeClr>
                </a:solidFill>
              </a:rPr>
              <a:t>Storyboard</a:t>
            </a:r>
          </a:p>
        </p:txBody>
      </p:sp>
    </p:spTree>
    <p:extLst>
      <p:ext uri="{BB962C8B-B14F-4D97-AF65-F5344CB8AC3E}">
        <p14:creationId xmlns:p14="http://schemas.microsoft.com/office/powerpoint/2010/main" val="3080863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Ardois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756</Words>
  <Application>Microsoft Office PowerPoint</Application>
  <PresentationFormat>Grand écran</PresentationFormat>
  <Paragraphs>67</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Calisto MT</vt:lpstr>
      <vt:lpstr>Wingdings 2</vt:lpstr>
      <vt:lpstr>Ardoise</vt:lpstr>
      <vt:lpstr>Projet Java ING3</vt:lpstr>
      <vt:lpstr>Sommaire</vt:lpstr>
      <vt:lpstr>Répartitions des taches</vt:lpstr>
      <vt:lpstr>Modèle relationnel</vt:lpstr>
      <vt:lpstr>MVC</vt:lpstr>
      <vt:lpstr>Vue</vt:lpstr>
      <vt:lpstr>Contrôleur</vt:lpstr>
      <vt:lpstr>Modèle</vt:lpstr>
      <vt:lpstr>Storyboard</vt:lpstr>
      <vt:lpstr>Wireframes</vt:lpstr>
      <vt:lpstr>Wireframes</vt:lpstr>
      <vt:lpstr>Wireframes</vt:lpstr>
      <vt:lpstr>Versionning GIT</vt:lpstr>
      <vt:lpstr>Bilans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Java ING3</dc:title>
  <dc:creator>Oscar MARZE</dc:creator>
  <cp:lastModifiedBy>Oscar MARZE</cp:lastModifiedBy>
  <cp:revision>1</cp:revision>
  <dcterms:created xsi:type="dcterms:W3CDTF">2020-06-07T20:21:14Z</dcterms:created>
  <dcterms:modified xsi:type="dcterms:W3CDTF">2020-06-07T20:21:50Z</dcterms:modified>
</cp:coreProperties>
</file>