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28"/>
  </p:notesMasterIdLst>
  <p:sldIdLst>
    <p:sldId id="256" r:id="rId6"/>
    <p:sldId id="257" r:id="rId7"/>
    <p:sldId id="266" r:id="rId8"/>
    <p:sldId id="259" r:id="rId9"/>
    <p:sldId id="276" r:id="rId10"/>
    <p:sldId id="267" r:id="rId11"/>
    <p:sldId id="268" r:id="rId12"/>
    <p:sldId id="269" r:id="rId13"/>
    <p:sldId id="270" r:id="rId14"/>
    <p:sldId id="271" r:id="rId15"/>
    <p:sldId id="284" r:id="rId16"/>
    <p:sldId id="274" r:id="rId17"/>
    <p:sldId id="277" r:id="rId18"/>
    <p:sldId id="278" r:id="rId19"/>
    <p:sldId id="279" r:id="rId20"/>
    <p:sldId id="273" r:id="rId21"/>
    <p:sldId id="280" r:id="rId22"/>
    <p:sldId id="281" r:id="rId23"/>
    <p:sldId id="282" r:id="rId24"/>
    <p:sldId id="275" r:id="rId25"/>
    <p:sldId id="283" r:id="rId26"/>
    <p:sldId id="265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Nome do curso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43620" y="1691075"/>
            <a:ext cx="71576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A média final para aprovação deve ser maior ou igual a 6,0 pontos. Essa nota será a soma das notas da prova semestral (PS), avaliação multidisciplinar (AM) e a nota de avaliação continuada (NAC) da seguinte forma: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7124" y="697543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AVALIAÇÃO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Gotham-Bold"/>
                <a:cs typeface="Gotham-Bold"/>
              </a:rPr>
              <a:t>8</a:t>
            </a:r>
            <a:endParaRPr lang="en-US" sz="12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690255" y="5084618"/>
            <a:ext cx="5763490" cy="800219"/>
            <a:chOff x="1690255" y="5084618"/>
            <a:chExt cx="5763490" cy="800219"/>
          </a:xfrm>
        </p:grpSpPr>
        <p:sp>
          <p:nvSpPr>
            <p:cNvPr id="9" name="Retângulo 8"/>
            <p:cNvSpPr/>
            <p:nvPr/>
          </p:nvSpPr>
          <p:spPr>
            <a:xfrm>
              <a:off x="1690255" y="5084618"/>
              <a:ext cx="5763490" cy="638330"/>
            </a:xfrm>
            <a:prstGeom prst="rect">
              <a:avLst/>
            </a:prstGeom>
            <a:scene3d>
              <a:camera prst="orthographicFront"/>
              <a:lightRig rig="soft" dir="t"/>
            </a:scene3d>
            <a:sp3d prstMaterial="metal"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1690255" y="5084618"/>
              <a:ext cx="576349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smtClean="0"/>
                <a:t>PS*0,5 + AM*0,3 + NAC*0,2 ≥ 6,0</a:t>
              </a:r>
              <a:endParaRPr lang="en-US" sz="2800" dirty="0" smtClean="0">
                <a:solidFill>
                  <a:srgbClr val="303030"/>
                </a:solidFill>
                <a:latin typeface="Arial" pitchFamily="34" charset="0"/>
                <a:cs typeface="Arial" pitchFamily="34" charset="0"/>
              </a:endParaRPr>
            </a:p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8"/>
          <p:cNvSpPr>
            <a:spLocks/>
          </p:cNvSpPr>
          <p:nvPr/>
        </p:nvSpPr>
        <p:spPr bwMode="auto">
          <a:xfrm>
            <a:off x="394626" y="1628800"/>
            <a:ext cx="8487508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>
              <a:tabLst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defRPr/>
            </a:pPr>
            <a:r>
              <a:rPr lang="pt-BR" altLang="pt-BR" sz="2000" dirty="0" smtClean="0">
                <a:solidFill>
                  <a:schemeClr val="tx1">
                    <a:lumMod val="50000"/>
                  </a:schemeClr>
                </a:solidFill>
                <a:latin typeface="+mn-lt"/>
                <a:sym typeface="Comic Sans MS" pitchFamily="66" charset="0"/>
              </a:rPr>
              <a:t>O aluno deve atender a </a:t>
            </a:r>
            <a:r>
              <a:rPr lang="pt-BR" altLang="pt-BR" sz="2000" dirty="0" smtClean="0">
                <a:solidFill>
                  <a:schemeClr val="tx1">
                    <a:lumMod val="50000"/>
                  </a:schemeClr>
                </a:solidFill>
                <a:latin typeface="+mn-lt"/>
                <a:sym typeface="Comic Sans MS Bold" charset="0"/>
              </a:rPr>
              <a:t>frequência mínima</a:t>
            </a:r>
            <a:r>
              <a:rPr lang="pt-BR" altLang="pt-BR" sz="2000" dirty="0" smtClean="0">
                <a:solidFill>
                  <a:schemeClr val="tx1">
                    <a:lumMod val="50000"/>
                  </a:schemeClr>
                </a:solidFill>
                <a:latin typeface="+mn-lt"/>
                <a:sym typeface="Comic Sans MS" pitchFamily="66" charset="0"/>
              </a:rPr>
              <a:t> de </a:t>
            </a:r>
            <a:r>
              <a:rPr lang="pt-BR" altLang="pt-BR" sz="2000" b="1" dirty="0" smtClean="0">
                <a:solidFill>
                  <a:schemeClr val="tx1">
                    <a:lumMod val="50000"/>
                  </a:schemeClr>
                </a:solidFill>
                <a:latin typeface="+mn-lt"/>
                <a:sym typeface="Comic Sans MS Bold" charset="0"/>
              </a:rPr>
              <a:t>75%</a:t>
            </a:r>
            <a:r>
              <a:rPr lang="pt-BR" altLang="pt-BR" sz="2000" b="1" dirty="0" smtClean="0">
                <a:solidFill>
                  <a:schemeClr val="tx1">
                    <a:lumMod val="50000"/>
                  </a:schemeClr>
                </a:solidFill>
                <a:latin typeface="+mn-lt"/>
                <a:sym typeface="Comic Sans MS" pitchFamily="66" charset="0"/>
              </a:rPr>
              <a:t> </a:t>
            </a:r>
            <a:r>
              <a:rPr lang="pt-BR" altLang="pt-BR" sz="2000" dirty="0" smtClean="0">
                <a:solidFill>
                  <a:schemeClr val="tx1">
                    <a:lumMod val="50000"/>
                  </a:schemeClr>
                </a:solidFill>
                <a:latin typeface="+mn-lt"/>
                <a:sym typeface="Comic Sans MS" pitchFamily="66" charset="0"/>
              </a:rPr>
              <a:t>(setenta e cinco por cento) às aulas e demais atividades escolares, caso contrário será </a:t>
            </a:r>
            <a:r>
              <a:rPr lang="pt-BR" altLang="pt-BR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Comic Sans MS Bold" charset="0"/>
              </a:rPr>
              <a:t>REPROVADO</a:t>
            </a:r>
            <a:r>
              <a:rPr lang="pt-BR" altLang="pt-BR" sz="2000" dirty="0" smtClean="0">
                <a:latin typeface="+mn-lt"/>
                <a:sym typeface="Comic Sans MS" pitchFamily="66" charset="0"/>
              </a:rPr>
              <a:t>.</a:t>
            </a:r>
          </a:p>
        </p:txBody>
      </p:sp>
      <p:pic>
        <p:nvPicPr>
          <p:cNvPr id="5" name="Picture 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1553" y="45727"/>
            <a:ext cx="1723474" cy="15830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8"/>
          <p:cNvSpPr>
            <a:spLocks/>
          </p:cNvSpPr>
          <p:nvPr/>
        </p:nvSpPr>
        <p:spPr bwMode="auto">
          <a:xfrm>
            <a:off x="328246" y="3053562"/>
            <a:ext cx="8487508" cy="297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60363" indent="-360363" algn="l">
              <a:tabLst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pt-BR" altLang="pt-BR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Comic Sans MS Bold" charset="0"/>
              </a:rPr>
              <a:t>IMPORTANTE</a:t>
            </a:r>
          </a:p>
          <a:p>
            <a:pPr algn="just">
              <a:defRPr/>
            </a:pPr>
            <a:endParaRPr lang="pt-BR" altLang="pt-BR" sz="3200" dirty="0" smtClean="0">
              <a:solidFill>
                <a:srgbClr val="FF0000"/>
              </a:solidFill>
              <a:latin typeface="+mn-lt"/>
              <a:sym typeface="Comic Sans MS" pitchFamily="66" charset="0"/>
            </a:endParaRPr>
          </a:p>
          <a:p>
            <a:pPr algn="just">
              <a:buClr>
                <a:srgbClr val="FF0000"/>
              </a:buClr>
              <a:buSzPct val="100000"/>
              <a:buFont typeface="Wingdings" pitchFamily="2" charset="2"/>
              <a:buChar char="ü"/>
              <a:defRPr/>
            </a:pPr>
            <a:r>
              <a:rPr lang="pt-BR" altLang="pt-BR" sz="2000" dirty="0" smtClean="0">
                <a:solidFill>
                  <a:srgbClr val="FF0000"/>
                </a:solidFill>
                <a:latin typeface="+mn-lt"/>
                <a:sym typeface="Comic Sans MS Bold" charset="0"/>
              </a:rPr>
              <a:t>O CONTROLE</a:t>
            </a:r>
            <a:r>
              <a:rPr lang="pt-BR" altLang="pt-BR" sz="2000" dirty="0" smtClean="0">
                <a:solidFill>
                  <a:srgbClr val="FF0000"/>
                </a:solidFill>
                <a:latin typeface="+mn-lt"/>
                <a:sym typeface="Comic Sans MS" pitchFamily="66" charset="0"/>
              </a:rPr>
              <a:t> SOBRE O NÚMERO DE FALTAS </a:t>
            </a:r>
            <a:r>
              <a:rPr lang="pt-BR" altLang="pt-BR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Comic Sans MS Bold" charset="0"/>
              </a:rPr>
              <a:t>É RESPONSABILIDADE DO ALUNO</a:t>
            </a:r>
            <a:r>
              <a:rPr lang="pt-BR" altLang="pt-BR" sz="2000" dirty="0" smtClean="0">
                <a:solidFill>
                  <a:srgbClr val="FF0000"/>
                </a:solidFill>
                <a:latin typeface="+mn-lt"/>
                <a:sym typeface="Comic Sans MS" pitchFamily="66" charset="0"/>
              </a:rPr>
              <a:t>.</a:t>
            </a:r>
          </a:p>
          <a:p>
            <a:pPr algn="just">
              <a:buClr>
                <a:srgbClr val="FF0000"/>
              </a:buClr>
              <a:buSzPct val="100000"/>
              <a:buFont typeface="Wingdings" pitchFamily="2" charset="2"/>
              <a:buChar char="ü"/>
              <a:defRPr/>
            </a:pPr>
            <a:endParaRPr lang="pt-BR" altLang="pt-BR" sz="1800" dirty="0" smtClean="0">
              <a:latin typeface="+mn-lt"/>
              <a:cs typeface="Times New Roman" pitchFamily="18" charset="0"/>
            </a:endParaRPr>
          </a:p>
          <a:p>
            <a:pPr algn="just">
              <a:buClr>
                <a:srgbClr val="FF0000"/>
              </a:buClr>
              <a:buSzPct val="100000"/>
              <a:buFont typeface="Wingdings" pitchFamily="2" charset="2"/>
              <a:buChar char="ü"/>
              <a:defRPr/>
            </a:pPr>
            <a:r>
              <a:rPr lang="pt-BR" altLang="pt-BR" sz="2000" dirty="0" smtClean="0">
                <a:solidFill>
                  <a:srgbClr val="FF0000"/>
                </a:solidFill>
                <a:latin typeface="+mn-lt"/>
                <a:sym typeface="Comic Sans MS" pitchFamily="66" charset="0"/>
              </a:rPr>
              <a:t>SERÁ COMPUTADA PRESENÇA SOMENTE PARA OS </a:t>
            </a:r>
            <a:r>
              <a:rPr lang="pt-BR" altLang="pt-BR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Comic Sans MS Bold" charset="0"/>
              </a:rPr>
              <a:t>ALUNOS PRESENTES</a:t>
            </a:r>
            <a:r>
              <a:rPr lang="pt-BR" altLang="pt-BR" sz="2000" dirty="0" smtClean="0">
                <a:solidFill>
                  <a:srgbClr val="FF0000"/>
                </a:solidFill>
                <a:latin typeface="+mn-lt"/>
                <a:sym typeface="Comic Sans MS" pitchFamily="66" charset="0"/>
              </a:rPr>
              <a:t> NO HORÁRIO DA CHAMADA.</a:t>
            </a:r>
          </a:p>
        </p:txBody>
      </p:sp>
      <p:sp>
        <p:nvSpPr>
          <p:cNvPr id="7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1"/>
          <p:cNvSpPr txBox="1"/>
          <p:nvPr/>
        </p:nvSpPr>
        <p:spPr>
          <a:xfrm>
            <a:off x="8426945" y="6216481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Gotham-Bold"/>
                <a:cs typeface="Gotham-Bold"/>
              </a:rPr>
              <a:t>8-1</a:t>
            </a:r>
            <a:endParaRPr lang="en-US" sz="12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pic>
        <p:nvPicPr>
          <p:cNvPr id="10" name="Picture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5027" y="192882"/>
            <a:ext cx="997107" cy="272893"/>
          </a:xfrm>
          <a:prstGeom prst="rect">
            <a:avLst/>
          </a:prstGeom>
        </p:spPr>
      </p:pic>
      <p:sp>
        <p:nvSpPr>
          <p:cNvPr id="11" name="TextBox 15"/>
          <p:cNvSpPr txBox="1"/>
          <p:nvPr/>
        </p:nvSpPr>
        <p:spPr>
          <a:xfrm>
            <a:off x="947124" y="697543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FALTAS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62644" y="82993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303030"/>
                </a:solidFill>
                <a:latin typeface="Gotham-Bold"/>
                <a:cs typeface="Gotham-Bold"/>
              </a:rPr>
              <a:t>1º </a:t>
            </a:r>
            <a:r>
              <a:rPr lang="en-US" sz="2000" dirty="0" err="1" smtClean="0">
                <a:solidFill>
                  <a:srgbClr val="303030"/>
                </a:solidFill>
                <a:latin typeface="Gotham-Bold"/>
                <a:cs typeface="Gotham-Bold"/>
              </a:rPr>
              <a:t>semestre</a:t>
            </a:r>
            <a:endParaRPr lang="en-US" sz="2000" dirty="0">
              <a:solidFill>
                <a:srgbClr val="303030"/>
              </a:solidFill>
              <a:latin typeface="Gotham-Bold"/>
              <a:cs typeface="Gotham-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083" y="1287789"/>
            <a:ext cx="86010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400" dirty="0" smtClean="0"/>
              <a:t>Unidade I – </a:t>
            </a:r>
            <a:r>
              <a:rPr lang="pt-BR" sz="2400" b="1" dirty="0" smtClean="0"/>
              <a:t>Introdução dos conceitos de qualidade e os Guias da qualidade de software.</a:t>
            </a:r>
            <a:endParaRPr lang="pt-BR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/>
              <a:t> Fundamentação teórica sobre qualidade: o conceito da qualidade.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/>
              <a:t> Visão geral das normas ISO, aplicadas ao processo de software (série 9000, 9126, 12207, 14000, 15504-</a:t>
            </a:r>
            <a:r>
              <a:rPr lang="pt-BR" sz="2400" dirty="0" err="1" smtClean="0"/>
              <a:t>Spice</a:t>
            </a:r>
            <a:r>
              <a:rPr lang="pt-BR" sz="2400" dirty="0" smtClean="0"/>
              <a:t>, 17000).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/>
              <a:t> Introdução ao CMMi, seus objetivos e reconhecimento.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/>
              <a:t> Níveis de Capacidade e Maturidade de Software segundo o CMMi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/>
              <a:t> Áreas de Processo do CMMi e seus objetivos de desenvolvimento da qualidade.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/>
              <a:t> Visão geral da MPS.BR, seus objetivos e reconhecimento. 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/>
              <a:t> Similaridades e diferenças entre a MPS.BR e o CMMi.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/>
              <a:t> Processos de certificação da qualidade e auditoria da qualidade.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7124" y="32345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CONTEÚDO </a:t>
            </a:r>
            <a:r>
              <a:rPr lang="en-US" sz="2800" dirty="0" smtClean="0">
                <a:solidFill>
                  <a:srgbClr val="303030"/>
                </a:solidFill>
                <a:latin typeface="Gotham-Book"/>
                <a:cs typeface="Gotham-Book"/>
              </a:rPr>
              <a:t>DO CURSO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418394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42237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49784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Gotham-Bold"/>
                <a:cs typeface="Gotham-Bold"/>
              </a:rPr>
              <a:t>9</a:t>
            </a:r>
            <a:endParaRPr lang="en-US" sz="12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62644" y="98468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303030"/>
                </a:solidFill>
                <a:latin typeface="Gotham-Bold"/>
                <a:cs typeface="Gotham-Bold"/>
              </a:rPr>
              <a:t>1º </a:t>
            </a:r>
            <a:r>
              <a:rPr lang="en-US" sz="2000" dirty="0" err="1" smtClean="0">
                <a:solidFill>
                  <a:srgbClr val="303030"/>
                </a:solidFill>
                <a:latin typeface="Gotham-Bold"/>
                <a:cs typeface="Gotham-Bold"/>
              </a:rPr>
              <a:t>semestre</a:t>
            </a:r>
            <a:endParaRPr lang="en-US" sz="2000" dirty="0">
              <a:solidFill>
                <a:srgbClr val="303030"/>
              </a:solidFill>
              <a:latin typeface="Gotham-Bold"/>
              <a:cs typeface="Gotham-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491" y="1315925"/>
            <a:ext cx="79364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pt-BR" sz="2400" dirty="0" smtClean="0"/>
              <a:t> Certificação profissional em qualidade.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/>
              <a:t> Dimensões de avaliação da qualidade de produto e processo de software.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/>
              <a:t> Influência da qualidade sobre a Governança de TI - Visão geral do COBIT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/>
              <a:t> Associação das Áreas de Processos do CMMi com as  Áreas de Conhecimento e Grupos de Processos do </a:t>
            </a:r>
            <a:r>
              <a:rPr lang="pt-BR" sz="2400" dirty="0" err="1" smtClean="0"/>
              <a:t>PMBoK</a:t>
            </a:r>
            <a:r>
              <a:rPr lang="pt-BR" sz="2400" dirty="0" smtClean="0"/>
              <a:t>, integração com ITIL e COBIT.</a:t>
            </a:r>
          </a:p>
          <a:p>
            <a:pPr lvl="0" algn="just"/>
            <a:r>
              <a:rPr lang="pt-BR" sz="2400" dirty="0" smtClean="0"/>
              <a:t>Unidade II – </a:t>
            </a:r>
            <a:r>
              <a:rPr lang="pt-BR" sz="2400" b="1" dirty="0" smtClean="0"/>
              <a:t>Definição do processo de software.</a:t>
            </a:r>
            <a:endParaRPr lang="pt-BR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/>
              <a:t> Desafio de definir um processo de software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/>
              <a:t> Prática de definição de processos de trabalho com BPMN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/>
              <a:t> Atividades da qualidade dentro dos ciclos de vida e processos de software.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7124" y="32345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CONTEÚDO </a:t>
            </a:r>
            <a:r>
              <a:rPr lang="en-US" sz="2800" dirty="0" smtClean="0">
                <a:solidFill>
                  <a:srgbClr val="303030"/>
                </a:solidFill>
                <a:latin typeface="Gotham-Book"/>
                <a:cs typeface="Gotham-Book"/>
              </a:rPr>
              <a:t>DO CURSO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418394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Gotham-Bold"/>
                <a:cs typeface="Gotham-Bold"/>
              </a:rPr>
              <a:t>9</a:t>
            </a:r>
            <a:endParaRPr lang="en-US" sz="12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62644" y="98468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303030"/>
                </a:solidFill>
                <a:latin typeface="Gotham-Bold"/>
                <a:cs typeface="Gotham-Bold"/>
              </a:rPr>
              <a:t>1º </a:t>
            </a:r>
            <a:r>
              <a:rPr lang="en-US" sz="2000" dirty="0" err="1" smtClean="0">
                <a:solidFill>
                  <a:srgbClr val="303030"/>
                </a:solidFill>
                <a:latin typeface="Gotham-Bold"/>
                <a:cs typeface="Gotham-Bold"/>
              </a:rPr>
              <a:t>semestre</a:t>
            </a:r>
            <a:endParaRPr lang="en-US" sz="2000" dirty="0">
              <a:solidFill>
                <a:srgbClr val="303030"/>
              </a:solidFill>
              <a:latin typeface="Gotham-Bold"/>
              <a:cs typeface="Gotham-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491" y="1386265"/>
            <a:ext cx="7936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400" dirty="0" smtClean="0"/>
              <a:t>Unidade III – </a:t>
            </a:r>
            <a:r>
              <a:rPr lang="pt-BR" sz="2400" b="1" dirty="0" smtClean="0"/>
              <a:t>Estimativa e planejamento de projetos.</a:t>
            </a:r>
            <a:endParaRPr lang="pt-BR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/>
              <a:t> Estimativa de esforço, custo de </a:t>
            </a:r>
            <a:r>
              <a:rPr lang="pt-BR" sz="2400" dirty="0" err="1" smtClean="0"/>
              <a:t>mão-de-obra</a:t>
            </a:r>
            <a:r>
              <a:rPr lang="pt-BR" sz="2400" dirty="0" smtClean="0"/>
              <a:t> e prazo de projetos com APF (análise de pontos de função) para orientar processos dos grupos de processos de Iniciação e Planejamento do </a:t>
            </a:r>
            <a:r>
              <a:rPr lang="pt-BR" sz="2400" dirty="0" err="1" smtClean="0"/>
              <a:t>PMBoK</a:t>
            </a:r>
            <a:r>
              <a:rPr lang="pt-BR" sz="2400" dirty="0" smtClean="0"/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/>
              <a:t> Planejamento de aquisições e seus custos.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/>
              <a:t> Distribuição dos custos por atividade e a sua relação com as estimativas originais de gastos com </a:t>
            </a:r>
            <a:r>
              <a:rPr lang="pt-BR" sz="2400" dirty="0" err="1" smtClean="0"/>
              <a:t>mão-de-obra</a:t>
            </a:r>
            <a:r>
              <a:rPr lang="pt-BR" sz="2400" dirty="0" smtClean="0"/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/>
              <a:t> </a:t>
            </a:r>
            <a:r>
              <a:rPr lang="pt-BR" sz="2400" dirty="0" err="1" smtClean="0"/>
              <a:t>Pitch</a:t>
            </a:r>
            <a:r>
              <a:rPr lang="pt-BR" sz="2400" dirty="0" smtClean="0"/>
              <a:t> de projeto, TAP (termo de abertura) e </a:t>
            </a:r>
            <a:r>
              <a:rPr lang="pt-BR" sz="2400" dirty="0" err="1" smtClean="0"/>
              <a:t>Kickoff</a:t>
            </a:r>
            <a:r>
              <a:rPr lang="pt-BR" sz="2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7124" y="32345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CONTEÚDO </a:t>
            </a:r>
            <a:r>
              <a:rPr lang="en-US" sz="2800" dirty="0" smtClean="0">
                <a:solidFill>
                  <a:srgbClr val="303030"/>
                </a:solidFill>
                <a:latin typeface="Gotham-Book"/>
                <a:cs typeface="Gotham-Book"/>
              </a:rPr>
              <a:t>DO CURSO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418394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Gotham-Bold"/>
                <a:cs typeface="Gotham-Bold"/>
              </a:rPr>
              <a:t>9</a:t>
            </a:r>
            <a:endParaRPr lang="en-US" sz="12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62644" y="98468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303030"/>
                </a:solidFill>
                <a:latin typeface="Gotham-Bold"/>
                <a:cs typeface="Gotham-Bold"/>
              </a:rPr>
              <a:t>1º </a:t>
            </a:r>
            <a:r>
              <a:rPr lang="en-US" sz="2000" dirty="0" err="1" smtClean="0">
                <a:solidFill>
                  <a:srgbClr val="303030"/>
                </a:solidFill>
                <a:latin typeface="Gotham-Bold"/>
                <a:cs typeface="Gotham-Bold"/>
              </a:rPr>
              <a:t>semestre</a:t>
            </a:r>
            <a:endParaRPr lang="en-US" sz="2000" dirty="0">
              <a:solidFill>
                <a:srgbClr val="303030"/>
              </a:solidFill>
              <a:latin typeface="Gotham-Bold"/>
              <a:cs typeface="Gotham-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491" y="1386265"/>
            <a:ext cx="7936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400" dirty="0" smtClean="0"/>
              <a:t>Unidade IV – </a:t>
            </a:r>
            <a:r>
              <a:rPr lang="pt-BR" sz="2400" b="1" dirty="0" smtClean="0"/>
              <a:t>Controle de projetos</a:t>
            </a:r>
            <a:endParaRPr lang="pt-BR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/>
              <a:t>Gerenciamento </a:t>
            </a:r>
            <a:r>
              <a:rPr lang="pt-BR" sz="2400" dirty="0" smtClean="0"/>
              <a:t>de requisitos como fundamento da qualidades.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/>
              <a:t> </a:t>
            </a:r>
            <a:r>
              <a:rPr lang="pt-BR" sz="2400" dirty="0" err="1" smtClean="0"/>
              <a:t>Rastreabilidade</a:t>
            </a:r>
            <a:r>
              <a:rPr lang="pt-BR" sz="2400" dirty="0" smtClean="0"/>
              <a:t> de Requisitos.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/>
              <a:t> Aplicação de software de apoio a gestão de requisitos - </a:t>
            </a:r>
            <a:r>
              <a:rPr lang="pt-BR" sz="2400" b="1" dirty="0" smtClean="0"/>
              <a:t>GIT Hub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/>
              <a:t> Práticas de gestão de mudanças.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/>
              <a:t> Práticas de gestão de liberação de software (fases da liberação, objetivos e atividades).</a:t>
            </a:r>
            <a:endParaRPr lang="en-US" sz="24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7124" y="32345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CONTEÚDO </a:t>
            </a:r>
            <a:r>
              <a:rPr lang="en-US" sz="2800" dirty="0" smtClean="0">
                <a:solidFill>
                  <a:srgbClr val="303030"/>
                </a:solidFill>
                <a:latin typeface="Gotham-Book"/>
                <a:cs typeface="Gotham-Book"/>
              </a:rPr>
              <a:t>DO CURSO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418394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Gotham-Bold"/>
                <a:cs typeface="Gotham-Bold"/>
              </a:rPr>
              <a:t>9</a:t>
            </a:r>
            <a:endParaRPr lang="en-US" sz="12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62644" y="88769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303030"/>
                </a:solidFill>
                <a:latin typeface="Gotham-Bold"/>
                <a:cs typeface="Gotham-Bold"/>
              </a:rPr>
              <a:t>2º </a:t>
            </a:r>
            <a:r>
              <a:rPr lang="en-US" sz="2000" dirty="0" err="1" smtClean="0">
                <a:solidFill>
                  <a:srgbClr val="303030"/>
                </a:solidFill>
                <a:latin typeface="Gotham-Bold"/>
                <a:cs typeface="Gotham-Bold"/>
              </a:rPr>
              <a:t>semestre</a:t>
            </a:r>
            <a:endParaRPr lang="en-US" sz="2000" dirty="0">
              <a:solidFill>
                <a:srgbClr val="303030"/>
              </a:solidFill>
              <a:latin typeface="Gotham-Bold"/>
              <a:cs typeface="Gotham-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5379" y="1275425"/>
            <a:ext cx="801614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000" dirty="0" smtClean="0"/>
              <a:t>Unidade V - </a:t>
            </a:r>
            <a:r>
              <a:rPr lang="pt-BR" sz="2000" b="1" dirty="0" smtClean="0"/>
              <a:t>Apresentação de Projeto</a:t>
            </a:r>
            <a:endParaRPr lang="pt-BR" sz="2000" dirty="0" smtClean="0"/>
          </a:p>
          <a:p>
            <a:pPr lvl="1" algn="just">
              <a:buFont typeface="Arial" pitchFamily="34" charset="0"/>
              <a:buChar char="•"/>
            </a:pPr>
            <a:r>
              <a:rPr lang="pt-BR" sz="2000" dirty="0" smtClean="0"/>
              <a:t> </a:t>
            </a:r>
            <a:r>
              <a:rPr lang="pt-BR" sz="2000" dirty="0" err="1" smtClean="0"/>
              <a:t>Pitch</a:t>
            </a:r>
            <a:endParaRPr lang="pt-BR" sz="2000" dirty="0" smtClean="0"/>
          </a:p>
          <a:p>
            <a:pPr lvl="1" algn="just">
              <a:buFont typeface="Arial" pitchFamily="34" charset="0"/>
              <a:buChar char="•"/>
            </a:pPr>
            <a:r>
              <a:rPr lang="pt-BR" sz="2000" dirty="0" smtClean="0"/>
              <a:t> </a:t>
            </a:r>
            <a:r>
              <a:rPr lang="pt-BR" sz="2000" dirty="0" err="1" smtClean="0"/>
              <a:t>Storytelling</a:t>
            </a:r>
            <a:endParaRPr lang="pt-BR" sz="2000" dirty="0" smtClean="0"/>
          </a:p>
          <a:p>
            <a:pPr lvl="1" algn="just">
              <a:buFont typeface="Arial" pitchFamily="34" charset="0"/>
              <a:buChar char="•"/>
            </a:pPr>
            <a:r>
              <a:rPr lang="pt-BR" sz="2000" dirty="0" smtClean="0"/>
              <a:t> Planilhas orçamentárias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000" dirty="0" smtClean="0"/>
              <a:t> Fluxo de caixa de projeto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000" dirty="0" smtClean="0"/>
              <a:t> ROI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000" dirty="0" smtClean="0"/>
              <a:t> Técnicas de comunicação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000" dirty="0" smtClean="0"/>
              <a:t> Técnicas de negociação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000" dirty="0" smtClean="0"/>
              <a:t> Dinâmica de apresentação para investidores</a:t>
            </a:r>
          </a:p>
          <a:p>
            <a:pPr algn="just"/>
            <a:r>
              <a:rPr lang="pt-BR" sz="2000" dirty="0" smtClean="0"/>
              <a:t> </a:t>
            </a:r>
          </a:p>
          <a:p>
            <a:pPr lvl="0" algn="just"/>
            <a:r>
              <a:rPr lang="pt-BR" sz="2000" dirty="0" smtClean="0"/>
              <a:t>Unidade VI – </a:t>
            </a:r>
            <a:r>
              <a:rPr lang="pt-BR" sz="2000" b="1" dirty="0" smtClean="0"/>
              <a:t>Teste e gestão quantitativa da qualidade para liberação de software</a:t>
            </a:r>
            <a:endParaRPr lang="pt-BR" sz="2000" dirty="0" smtClean="0"/>
          </a:p>
          <a:p>
            <a:pPr lvl="1" algn="just">
              <a:buFont typeface="Arial" pitchFamily="34" charset="0"/>
              <a:buChar char="•"/>
            </a:pPr>
            <a:r>
              <a:rPr lang="pt-BR" sz="2000" dirty="0" smtClean="0"/>
              <a:t> Importância dos testes de software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000" dirty="0" smtClean="0"/>
              <a:t> Estratégias de testes.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000" dirty="0" smtClean="0"/>
              <a:t> Níveis de testes.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000" dirty="0" smtClean="0"/>
              <a:t> Tipos de testes.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000" dirty="0" smtClean="0"/>
              <a:t> Técnicas de testes.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7124" y="281893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CONTEÚDO </a:t>
            </a:r>
            <a:r>
              <a:rPr lang="en-US" sz="2800" dirty="0" smtClean="0">
                <a:solidFill>
                  <a:srgbClr val="303030"/>
                </a:solidFill>
                <a:latin typeface="Gotham-Book"/>
                <a:cs typeface="Gotham-Book"/>
              </a:rPr>
              <a:t>DO CURSO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37682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Gotham-Bold"/>
                <a:cs typeface="Gotham-Bold"/>
              </a:rPr>
              <a:t>10</a:t>
            </a:r>
            <a:endParaRPr lang="en-US" sz="12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62644" y="88769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303030"/>
                </a:solidFill>
                <a:latin typeface="Gotham-Bold"/>
                <a:cs typeface="Gotham-Bold"/>
              </a:rPr>
              <a:t>2º </a:t>
            </a:r>
            <a:r>
              <a:rPr lang="en-US" sz="2000" dirty="0" err="1" smtClean="0">
                <a:solidFill>
                  <a:srgbClr val="303030"/>
                </a:solidFill>
                <a:latin typeface="Gotham-Bold"/>
                <a:cs typeface="Gotham-Bold"/>
              </a:rPr>
              <a:t>semestre</a:t>
            </a:r>
            <a:endParaRPr lang="en-US" sz="2000" dirty="0">
              <a:solidFill>
                <a:srgbClr val="303030"/>
              </a:solidFill>
              <a:latin typeface="Gotham-Bold"/>
              <a:cs typeface="Gotham-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2369" y="1275425"/>
            <a:ext cx="82891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pt-BR" sz="2200" dirty="0" smtClean="0"/>
              <a:t> Elaboração de casos de teste comportamental para cada nível de teste (testes com base em caso de uso, teste de limites, teste de condição, teste de enlace, teste de equivalência).</a:t>
            </a:r>
          </a:p>
          <a:p>
            <a:pPr lvl="1">
              <a:buFont typeface="Arial" pitchFamily="34" charset="0"/>
              <a:buChar char="•"/>
            </a:pPr>
            <a:r>
              <a:rPr lang="pt-BR" sz="2200" dirty="0" smtClean="0"/>
              <a:t> Roteiros de testes.</a:t>
            </a:r>
          </a:p>
          <a:p>
            <a:pPr lvl="1">
              <a:buFont typeface="Arial" pitchFamily="34" charset="0"/>
              <a:buChar char="•"/>
            </a:pPr>
            <a:r>
              <a:rPr lang="pt-BR" sz="2200" dirty="0" smtClean="0"/>
              <a:t> Plano de testes.</a:t>
            </a:r>
          </a:p>
          <a:p>
            <a:pPr lvl="1">
              <a:buFont typeface="Arial" pitchFamily="34" charset="0"/>
              <a:buChar char="•"/>
            </a:pPr>
            <a:r>
              <a:rPr lang="pt-BR" sz="2200" dirty="0" smtClean="0"/>
              <a:t> Registros de aplicação de testes.</a:t>
            </a:r>
          </a:p>
          <a:p>
            <a:pPr lvl="1">
              <a:buFont typeface="Arial" pitchFamily="34" charset="0"/>
              <a:buChar char="•"/>
            </a:pPr>
            <a:r>
              <a:rPr lang="pt-BR" sz="2200" dirty="0" smtClean="0"/>
              <a:t> Automação de testes - teoria e prática com ferramentas.</a:t>
            </a:r>
          </a:p>
          <a:p>
            <a:pPr lvl="1">
              <a:buFont typeface="Arial" pitchFamily="34" charset="0"/>
              <a:buChar char="•"/>
            </a:pPr>
            <a:r>
              <a:rPr lang="pt-BR" sz="2200" dirty="0" smtClean="0"/>
              <a:t> Desenvolvimento orientado a testes (BDD e TDD)</a:t>
            </a:r>
          </a:p>
          <a:p>
            <a:pPr lvl="1">
              <a:buFont typeface="Arial" pitchFamily="34" charset="0"/>
              <a:buChar char="•"/>
            </a:pPr>
            <a:r>
              <a:rPr lang="pt-BR" sz="2200" dirty="0" smtClean="0"/>
              <a:t> Gestão quantitativa da qualidade das entregas do projeto (produto)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7124" y="281893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CONTEÚDO </a:t>
            </a:r>
            <a:r>
              <a:rPr lang="en-US" sz="2800" dirty="0" smtClean="0">
                <a:solidFill>
                  <a:srgbClr val="303030"/>
                </a:solidFill>
                <a:latin typeface="Gotham-Book"/>
                <a:cs typeface="Gotham-Book"/>
              </a:rPr>
              <a:t>DO CURSO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37682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Gotham-Bold"/>
                <a:cs typeface="Gotham-Bold"/>
              </a:rPr>
              <a:t>10</a:t>
            </a:r>
            <a:endParaRPr lang="en-US" sz="12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62644" y="88769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303030"/>
                </a:solidFill>
                <a:latin typeface="Gotham-Bold"/>
                <a:cs typeface="Gotham-Bold"/>
              </a:rPr>
              <a:t>2º </a:t>
            </a:r>
            <a:r>
              <a:rPr lang="en-US" sz="2000" dirty="0" err="1" smtClean="0">
                <a:solidFill>
                  <a:srgbClr val="303030"/>
                </a:solidFill>
                <a:latin typeface="Gotham-Bold"/>
                <a:cs typeface="Gotham-Bold"/>
              </a:rPr>
              <a:t>semestre</a:t>
            </a:r>
            <a:endParaRPr lang="en-US" sz="2000" dirty="0">
              <a:solidFill>
                <a:srgbClr val="303030"/>
              </a:solidFill>
              <a:latin typeface="Gotham-Bold"/>
              <a:cs typeface="Gotham-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644" y="1275425"/>
            <a:ext cx="81188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pt-BR" sz="2000" dirty="0" smtClean="0"/>
              <a:t> Comunicação e seus registros (Atas, Justificativas de Desvios e Ações corretivas, Lições aprendidas).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000" dirty="0" smtClean="0"/>
              <a:t> Gerenciamento de mudanças no curso do projeto.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000" dirty="0" smtClean="0"/>
              <a:t> Reporte consolidado de projeto e programa.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000" dirty="0" smtClean="0"/>
              <a:t> Critérios para liberação de software.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000" dirty="0" smtClean="0"/>
              <a:t> Controle de versão / release / </a:t>
            </a:r>
            <a:r>
              <a:rPr lang="pt-BR" sz="2000" dirty="0" err="1" smtClean="0"/>
              <a:t>pack</a:t>
            </a:r>
            <a:r>
              <a:rPr lang="pt-BR" sz="2000" dirty="0" smtClean="0"/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000" dirty="0" smtClean="0"/>
              <a:t> Encerramento de projetos com qualidade: homologação de entregas; encerramento parcial e geral de projeto, encerramento de contratos de aquisições.</a:t>
            </a:r>
          </a:p>
          <a:p>
            <a:pPr lvl="0" algn="just"/>
            <a:r>
              <a:rPr lang="pt-BR" sz="2000" dirty="0" smtClean="0"/>
              <a:t>Unidade VII – </a:t>
            </a:r>
            <a:r>
              <a:rPr lang="pt-BR" sz="2000" b="1" dirty="0" smtClean="0"/>
              <a:t>Gerenciamento Consolidado de Resultados e Melhoria Contínua.</a:t>
            </a:r>
            <a:endParaRPr lang="pt-BR" sz="2000" dirty="0" smtClean="0"/>
          </a:p>
          <a:p>
            <a:pPr lvl="1" algn="just">
              <a:buFont typeface="Arial" pitchFamily="34" charset="0"/>
              <a:buChar char="•"/>
            </a:pPr>
            <a:r>
              <a:rPr lang="pt-BR" sz="2000" dirty="0" smtClean="0"/>
              <a:t> Gerenciamento Estatístico de Processos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000" dirty="0" smtClean="0"/>
              <a:t> Guarda de métricas históricas de projetos e seu impacto na avaliação da qualidade atual e melhoria.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000" dirty="0" smtClean="0"/>
              <a:t> Noções de amostragem.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7124" y="281893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CONTEÚDO </a:t>
            </a:r>
            <a:r>
              <a:rPr lang="en-US" sz="2800" dirty="0" smtClean="0">
                <a:solidFill>
                  <a:srgbClr val="303030"/>
                </a:solidFill>
                <a:latin typeface="Gotham-Book"/>
                <a:cs typeface="Gotham-Book"/>
              </a:rPr>
              <a:t>DO CURSO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37682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Gotham-Bold"/>
                <a:cs typeface="Gotham-Bold"/>
              </a:rPr>
              <a:t>10</a:t>
            </a:r>
            <a:endParaRPr lang="en-US" sz="12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62644" y="88769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303030"/>
                </a:solidFill>
                <a:latin typeface="Gotham-Bold"/>
                <a:cs typeface="Gotham-Bold"/>
              </a:rPr>
              <a:t>2º </a:t>
            </a:r>
            <a:r>
              <a:rPr lang="en-US" sz="2000" dirty="0" err="1" smtClean="0">
                <a:solidFill>
                  <a:srgbClr val="303030"/>
                </a:solidFill>
                <a:latin typeface="Gotham-Bold"/>
                <a:cs typeface="Gotham-Bold"/>
              </a:rPr>
              <a:t>semestre</a:t>
            </a:r>
            <a:endParaRPr lang="en-US" sz="2000" dirty="0">
              <a:solidFill>
                <a:srgbClr val="303030"/>
              </a:solidFill>
              <a:latin typeface="Gotham-Bold"/>
              <a:cs typeface="Gotham-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0166" y="1430173"/>
            <a:ext cx="77511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pt-BR" sz="2200" dirty="0" smtClean="0"/>
              <a:t> Variabilidade nos processos de software e a necessidade do controle por estatística.</a:t>
            </a:r>
          </a:p>
          <a:p>
            <a:pPr lvl="1">
              <a:buFont typeface="Arial" pitchFamily="34" charset="0"/>
              <a:buChar char="•"/>
            </a:pPr>
            <a:r>
              <a:rPr lang="pt-BR" sz="2200" dirty="0" smtClean="0"/>
              <a:t> Noções de gráficos de controle.</a:t>
            </a:r>
          </a:p>
          <a:p>
            <a:pPr lvl="1">
              <a:buFont typeface="Arial" pitchFamily="34" charset="0"/>
              <a:buChar char="•"/>
            </a:pPr>
            <a:r>
              <a:rPr lang="pt-BR" sz="2200" dirty="0" smtClean="0"/>
              <a:t> Melhoria Contínua de Processos</a:t>
            </a:r>
          </a:p>
          <a:p>
            <a:pPr lvl="1">
              <a:buFont typeface="Arial" pitchFamily="34" charset="0"/>
              <a:buChar char="•"/>
            </a:pPr>
            <a:r>
              <a:rPr lang="pt-BR" sz="2200" dirty="0" smtClean="0"/>
              <a:t> Ciclo de melhoria contínua.</a:t>
            </a:r>
          </a:p>
          <a:p>
            <a:pPr lvl="1">
              <a:buFont typeface="Arial" pitchFamily="34" charset="0"/>
              <a:buChar char="•"/>
            </a:pPr>
            <a:r>
              <a:rPr lang="pt-BR" sz="2200" dirty="0" smtClean="0"/>
              <a:t> Ferramentas e práticas de análise de desvios: 5W2H, Análise de Causa de </a:t>
            </a:r>
            <a:r>
              <a:rPr lang="pt-BR" sz="2200" dirty="0" err="1" smtClean="0"/>
              <a:t>Ishikawa</a:t>
            </a:r>
            <a:r>
              <a:rPr lang="pt-BR" sz="2200" dirty="0" smtClean="0"/>
              <a:t>.</a:t>
            </a:r>
          </a:p>
          <a:p>
            <a:pPr lvl="1"/>
            <a:endParaRPr lang="pt-BR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947124" y="281893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CONTEÚDO </a:t>
            </a:r>
            <a:r>
              <a:rPr lang="en-US" sz="2800" dirty="0" smtClean="0">
                <a:solidFill>
                  <a:srgbClr val="303030"/>
                </a:solidFill>
                <a:latin typeface="Gotham-Book"/>
                <a:cs typeface="Gotham-Book"/>
              </a:rPr>
              <a:t>DO CURSO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37682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Gotham-Bold"/>
                <a:cs typeface="Gotham-Bold"/>
              </a:rPr>
              <a:t>10</a:t>
            </a:r>
            <a:endParaRPr lang="en-US" sz="12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/>
          <a:srcRect l="21424" r="22056"/>
          <a:stretch/>
        </p:blipFill>
        <p:spPr>
          <a:xfrm>
            <a:off x="0" y="2631013"/>
            <a:ext cx="9155651" cy="27898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2919" y="6295596"/>
            <a:ext cx="3617077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303030"/>
                </a:solidFill>
                <a:latin typeface="Gotham-Bold"/>
                <a:cs typeface="Gotham-Bold"/>
              </a:rPr>
              <a:t>FEVEREIRO/2020</a:t>
            </a:r>
            <a:endParaRPr lang="en-US" sz="1400" dirty="0">
              <a:solidFill>
                <a:srgbClr val="303030"/>
              </a:solidFill>
              <a:latin typeface="Gotham-Bold"/>
              <a:cs typeface="Gotham-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426945" y="6216481"/>
            <a:ext cx="249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Gotham-Bold"/>
                <a:cs typeface="Gotham-Bold"/>
              </a:rPr>
              <a:t>1</a:t>
            </a:r>
            <a:endParaRPr lang="en-US" sz="12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1882" y="3039003"/>
            <a:ext cx="7166918" cy="986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>
                <a:solidFill>
                  <a:srgbClr val="FFFFFF"/>
                </a:solidFill>
                <a:latin typeface="Gotham-Bold"/>
                <a:cs typeface="Gotham-Bold"/>
              </a:rPr>
              <a:t>ANÁLISE E DESENVOLVIMENTO DE SISTEMAS</a:t>
            </a:r>
            <a:endParaRPr lang="en-US" sz="32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1881" y="4030560"/>
            <a:ext cx="81321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/>
                </a:solidFill>
              </a:rPr>
              <a:t>PROJETO DE SISTEMAS APLICADO AS MELHORES PRÁTICAS EM QUALIDADE DE SOFTWARE E GOVERNANÇA DE TI</a:t>
            </a:r>
            <a:endParaRPr lang="en-US" sz="2200" dirty="0">
              <a:solidFill>
                <a:schemeClr val="bg1"/>
              </a:solidFill>
              <a:latin typeface="Gotham-Book"/>
              <a:cs typeface="Gotham-Boo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1882" y="4898189"/>
            <a:ext cx="361707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FFFF"/>
                </a:solidFill>
                <a:latin typeface="Gotham-Bold"/>
                <a:cs typeface="Gotham-Bold"/>
              </a:rPr>
              <a:t>PROF. Me. PAULO SAMPAIO</a:t>
            </a:r>
            <a:endParaRPr lang="en-US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7966" y="3145118"/>
            <a:ext cx="72000" cy="1726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60" y="716095"/>
            <a:ext cx="5107564" cy="605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MOLINARI</a:t>
            </a:r>
            <a:r>
              <a:rPr lang="pt-BR" sz="1600" dirty="0" smtClean="0"/>
              <a:t>, Leonardo. Testes de Software – Produzindo Sistemas Melhores e Mais Confiáveis, 4a. Edição. Editora </a:t>
            </a:r>
            <a:r>
              <a:rPr lang="pt-BR" sz="1600" dirty="0" err="1" smtClean="0"/>
              <a:t>Erica</a:t>
            </a:r>
            <a:r>
              <a:rPr lang="pt-BR" sz="1600" dirty="0" smtClean="0"/>
              <a:t>, 2013.</a:t>
            </a:r>
          </a:p>
          <a:p>
            <a:r>
              <a:rPr lang="pt-BR" sz="1600" dirty="0" smtClean="0"/>
              <a:t> </a:t>
            </a:r>
          </a:p>
          <a:p>
            <a:r>
              <a:rPr lang="pt-BR" sz="1600" b="1" dirty="0" smtClean="0"/>
              <a:t>MOLINARI</a:t>
            </a:r>
            <a:r>
              <a:rPr lang="pt-BR" sz="1600" dirty="0" smtClean="0"/>
              <a:t>, Leonardo. Inovação e </a:t>
            </a:r>
            <a:r>
              <a:rPr lang="pt-BR" sz="1600" dirty="0" err="1" smtClean="0"/>
              <a:t>Automacão</a:t>
            </a:r>
            <a:r>
              <a:rPr lang="pt-BR" sz="1600" dirty="0" smtClean="0"/>
              <a:t> de Testes de Software, 1</a:t>
            </a:r>
            <a:r>
              <a:rPr lang="pt-BR" sz="1600" baseline="30000" dirty="0" smtClean="0"/>
              <a:t>a</a:t>
            </a:r>
            <a:r>
              <a:rPr lang="pt-BR" sz="1600" dirty="0" smtClean="0"/>
              <a:t> edição. Érica, 2010.</a:t>
            </a:r>
          </a:p>
          <a:p>
            <a:r>
              <a:rPr lang="pt-BR" sz="1600" dirty="0" smtClean="0"/>
              <a:t> </a:t>
            </a:r>
          </a:p>
          <a:p>
            <a:r>
              <a:rPr lang="pt-BR" sz="1600" b="1" dirty="0" smtClean="0"/>
              <a:t>PRESSMAN</a:t>
            </a:r>
            <a:r>
              <a:rPr lang="pt-BR" sz="1600" dirty="0" smtClean="0"/>
              <a:t>, Roger S..  Engenharia de software. - Uma abordagem profissional, 7ª edição. São Paulo, AMGH, 2011.</a:t>
            </a:r>
          </a:p>
          <a:p>
            <a:r>
              <a:rPr lang="pt-BR" sz="1600" dirty="0" smtClean="0"/>
              <a:t> </a:t>
            </a:r>
          </a:p>
          <a:p>
            <a:r>
              <a:rPr lang="pt-BR" sz="1600" b="1" dirty="0" err="1" smtClean="0"/>
              <a:t>Guide</a:t>
            </a:r>
            <a:r>
              <a:rPr lang="pt-BR" sz="1600" b="1" dirty="0" smtClean="0"/>
              <a:t> to </a:t>
            </a:r>
            <a:r>
              <a:rPr lang="pt-BR" sz="1600" b="1" dirty="0" err="1" smtClean="0"/>
              <a:t>the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Scrum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Body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of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Knowledge</a:t>
            </a:r>
            <a:r>
              <a:rPr lang="pt-BR" sz="1600" b="1" dirty="0" smtClean="0"/>
              <a:t> (</a:t>
            </a:r>
            <a:r>
              <a:rPr lang="pt-BR" sz="1600" b="1" dirty="0" err="1" smtClean="0"/>
              <a:t>SBOKtm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Guide</a:t>
            </a:r>
            <a:r>
              <a:rPr lang="pt-BR" sz="1600" b="1" dirty="0" smtClean="0"/>
              <a:t>)</a:t>
            </a:r>
            <a:r>
              <a:rPr lang="pt-BR" sz="1600" dirty="0" smtClean="0"/>
              <a:t>, 2013.</a:t>
            </a:r>
          </a:p>
          <a:p>
            <a:r>
              <a:rPr lang="pt-BR" sz="1600" dirty="0" smtClean="0"/>
              <a:t> </a:t>
            </a:r>
          </a:p>
          <a:p>
            <a:r>
              <a:rPr lang="pt-BR" sz="1600" b="1" dirty="0" smtClean="0"/>
              <a:t>SURJAN, </a:t>
            </a:r>
            <a:r>
              <a:rPr lang="pt-BR" sz="1600" b="1" dirty="0" err="1" smtClean="0"/>
              <a:t>Jakov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Trofo</a:t>
            </a:r>
            <a:r>
              <a:rPr lang="pt-BR" sz="1600" b="1" dirty="0" smtClean="0"/>
              <a:t> - </a:t>
            </a:r>
            <a:r>
              <a:rPr lang="pt-BR" sz="1600" b="1" dirty="0" err="1" smtClean="0"/>
              <a:t>Stelutti</a:t>
            </a:r>
            <a:r>
              <a:rPr lang="pt-BR" sz="1600" b="1" dirty="0" smtClean="0"/>
              <a:t>, Danilo - Fonseca, Douglas Henrique da - Oliveira, José Fabio Saraiva de.</a:t>
            </a:r>
            <a:r>
              <a:rPr lang="pt-BR" sz="1600" dirty="0" smtClean="0"/>
              <a:t> Sistema de gestão de projetos baseado na metodologia ágil </a:t>
            </a:r>
            <a:r>
              <a:rPr lang="pt-BR" sz="1600" dirty="0" err="1" smtClean="0"/>
              <a:t>scrum</a:t>
            </a:r>
            <a:r>
              <a:rPr lang="pt-BR" sz="1600" b="1" dirty="0" smtClean="0"/>
              <a:t> ,</a:t>
            </a:r>
            <a:r>
              <a:rPr lang="pt-BR" sz="1600" dirty="0" smtClean="0"/>
              <a:t> 2011.</a:t>
            </a:r>
            <a:r>
              <a:rPr lang="pt-BR" sz="1600" b="1" dirty="0" smtClean="0"/>
              <a:t> </a:t>
            </a:r>
            <a:endParaRPr lang="pt-BR" sz="1600" dirty="0" smtClean="0"/>
          </a:p>
          <a:p>
            <a:r>
              <a:rPr lang="pt-BR" sz="1600" dirty="0" smtClean="0"/>
              <a:t> </a:t>
            </a:r>
          </a:p>
          <a:p>
            <a:r>
              <a:rPr lang="pt-BR" sz="1600" b="1" dirty="0" smtClean="0"/>
              <a:t>HIRAMA, KECHI.</a:t>
            </a:r>
            <a:r>
              <a:rPr lang="pt-BR" sz="1600" dirty="0" smtClean="0"/>
              <a:t> Engenharia de Software: qualidade e produtividade com tecnologia. Editora </a:t>
            </a:r>
            <a:r>
              <a:rPr lang="pt-BR" sz="1600" dirty="0" err="1" smtClean="0"/>
              <a:t>Elsevier</a:t>
            </a:r>
            <a:r>
              <a:rPr lang="pt-BR" sz="1600" dirty="0" smtClean="0"/>
              <a:t>, Rio de Janeiro, 2011.</a:t>
            </a:r>
          </a:p>
          <a:p>
            <a:pPr marL="285750" indent="-285750">
              <a:lnSpc>
                <a:spcPct val="90000"/>
              </a:lnSpc>
              <a:buClr>
                <a:srgbClr val="303030"/>
              </a:buClr>
            </a:pPr>
            <a:endParaRPr lang="en-US" sz="1600" dirty="0" smtClean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28189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37682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26945" y="6216481"/>
            <a:ext cx="3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Gotham-Bold"/>
                <a:cs typeface="Gotham-Bold"/>
              </a:rPr>
              <a:t>11</a:t>
            </a:r>
            <a:endParaRPr lang="en-US" sz="12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868103" y="360170"/>
            <a:ext cx="118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BÁSICA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272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60" y="716095"/>
            <a:ext cx="5107564" cy="595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SOMMERVILLE,</a:t>
            </a:r>
            <a:r>
              <a:rPr lang="pt-BR" sz="1600" dirty="0" smtClean="0"/>
              <a:t> Ian; Engenharia de Software.  9ª edição.  Ed. </a:t>
            </a:r>
            <a:r>
              <a:rPr lang="pt-BR" sz="1600" dirty="0" err="1" smtClean="0"/>
              <a:t>Prentice</a:t>
            </a:r>
            <a:r>
              <a:rPr lang="pt-BR" sz="1600" dirty="0" smtClean="0"/>
              <a:t> Hall, 2011.</a:t>
            </a:r>
          </a:p>
          <a:p>
            <a:endParaRPr lang="pt-BR" sz="1600" dirty="0" smtClean="0"/>
          </a:p>
          <a:p>
            <a:r>
              <a:rPr lang="pt-BR" sz="1600" b="1" dirty="0" smtClean="0"/>
              <a:t>LÉLIS, </a:t>
            </a:r>
            <a:r>
              <a:rPr lang="pt-BR" sz="1600" dirty="0" err="1" smtClean="0"/>
              <a:t>Eliacy</a:t>
            </a:r>
            <a:r>
              <a:rPr lang="pt-BR" sz="1600" dirty="0" smtClean="0"/>
              <a:t> Cavalcanti. Gestão da Qualidade. Editora Pearson, São Paulo, 2012.</a:t>
            </a:r>
          </a:p>
          <a:p>
            <a:endParaRPr lang="pt-BR" sz="1600" dirty="0" smtClean="0"/>
          </a:p>
          <a:p>
            <a:r>
              <a:rPr lang="pt-BR" sz="1600" b="1" dirty="0" smtClean="0"/>
              <a:t>PEARSON, </a:t>
            </a:r>
            <a:r>
              <a:rPr lang="pt-BR" sz="1600" dirty="0" smtClean="0"/>
              <a:t>Academia</a:t>
            </a:r>
            <a:r>
              <a:rPr lang="pt-BR" sz="1600" b="1" dirty="0" smtClean="0"/>
              <a:t>. </a:t>
            </a:r>
            <a:r>
              <a:rPr lang="pt-BR" sz="1600" dirty="0" smtClean="0"/>
              <a:t>OSM - Uma visão contemporânea - Ed. Pearson, São Paulo, 2011.</a:t>
            </a:r>
          </a:p>
          <a:p>
            <a:endParaRPr lang="pt-BR" sz="1600" dirty="0" smtClean="0"/>
          </a:p>
          <a:p>
            <a:r>
              <a:rPr lang="pt-BR" sz="1600" b="1" dirty="0" smtClean="0"/>
              <a:t>SELEME,</a:t>
            </a:r>
            <a:r>
              <a:rPr lang="pt-BR" sz="1600" dirty="0" smtClean="0"/>
              <a:t>Robson, </a:t>
            </a:r>
            <a:r>
              <a:rPr lang="pt-BR" sz="1600" b="1" dirty="0" smtClean="0"/>
              <a:t>STADLER</a:t>
            </a:r>
            <a:r>
              <a:rPr lang="pt-BR" sz="1600" dirty="0" smtClean="0"/>
              <a:t>, Humberto. Controle da Qualidade - As ferramentas essenciais: Ed. Intersaberes, 2005.</a:t>
            </a:r>
          </a:p>
          <a:p>
            <a:endParaRPr lang="pt-BR" sz="1600" dirty="0" smtClean="0"/>
          </a:p>
          <a:p>
            <a:r>
              <a:rPr lang="pt-BR" sz="1600" b="1" dirty="0" smtClean="0"/>
              <a:t>MAXIMIANO, </a:t>
            </a:r>
            <a:r>
              <a:rPr lang="pt-BR" sz="1600" dirty="0" smtClean="0"/>
              <a:t>Antonio Cesar </a:t>
            </a:r>
            <a:r>
              <a:rPr lang="pt-BR" sz="1600" dirty="0" err="1" smtClean="0"/>
              <a:t>Amaru</a:t>
            </a:r>
            <a:r>
              <a:rPr lang="pt-BR" sz="1600" dirty="0" smtClean="0"/>
              <a:t>. Teoria Geral da Administração. 6ª Edição. Atlas, 2010.</a:t>
            </a:r>
          </a:p>
          <a:p>
            <a:endParaRPr lang="pt-BR" sz="1600" dirty="0" smtClean="0"/>
          </a:p>
          <a:p>
            <a:r>
              <a:rPr lang="pt-BR" sz="1600" dirty="0" smtClean="0"/>
              <a:t>COBIT 5, ISACA. USA, 2014  - Disponível para acesso online gratuito em ISACA.org.</a:t>
            </a:r>
          </a:p>
          <a:p>
            <a:endParaRPr lang="pt-BR" sz="1600" dirty="0" smtClean="0"/>
          </a:p>
          <a:p>
            <a:r>
              <a:rPr lang="pt-BR" sz="1600" dirty="0" smtClean="0"/>
              <a:t>CMMi V3. SEI - Software </a:t>
            </a:r>
            <a:r>
              <a:rPr lang="pt-BR" sz="1600" dirty="0" err="1" smtClean="0"/>
              <a:t>Engineering</a:t>
            </a:r>
            <a:r>
              <a:rPr lang="pt-BR" sz="1600" dirty="0" smtClean="0"/>
              <a:t> </a:t>
            </a:r>
            <a:r>
              <a:rPr lang="pt-BR" sz="1600" dirty="0" err="1" smtClean="0"/>
              <a:t>Institute</a:t>
            </a:r>
            <a:r>
              <a:rPr lang="pt-BR" sz="1600" dirty="0" smtClean="0"/>
              <a:t>., USA, 2007.  Disponível na biblioteca online da </a:t>
            </a:r>
            <a:r>
              <a:rPr lang="pt-BR" sz="1600" dirty="0" err="1" smtClean="0"/>
              <a:t>Carnegie</a:t>
            </a:r>
            <a:r>
              <a:rPr lang="pt-BR" sz="1600" dirty="0" smtClean="0"/>
              <a:t> </a:t>
            </a:r>
            <a:r>
              <a:rPr lang="pt-BR" sz="1600" dirty="0" err="1" smtClean="0"/>
              <a:t>Melon</a:t>
            </a:r>
            <a:r>
              <a:rPr lang="pt-BR" sz="1600" dirty="0" smtClean="0"/>
              <a:t> </a:t>
            </a:r>
            <a:r>
              <a:rPr lang="pt-BR" sz="1600" dirty="0" err="1" smtClean="0"/>
              <a:t>University</a:t>
            </a:r>
            <a:r>
              <a:rPr lang="pt-BR" sz="1600" dirty="0" smtClean="0"/>
              <a:t>.</a:t>
            </a:r>
            <a:endParaRPr lang="en-US" sz="1600" dirty="0" smtClean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28189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37682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26945" y="6216481"/>
            <a:ext cx="3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Gotham-Bold"/>
                <a:cs typeface="Gotham-Bold"/>
              </a:rPr>
              <a:t>11</a:t>
            </a:r>
            <a:endParaRPr lang="en-US" sz="12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3718560" y="291978"/>
            <a:ext cx="202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COMPLEMENTAR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272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2020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Paulo </a:t>
            </a:r>
            <a:r>
              <a:rPr kumimoji="1" lang="en-US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Sampaio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26945" y="6216481"/>
            <a:ext cx="280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Gotham-Bold"/>
                <a:cs typeface="Gotham-Bold"/>
              </a:rPr>
              <a:t>2</a:t>
            </a:r>
            <a:endParaRPr lang="en-US" sz="12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0" y="90172"/>
            <a:ext cx="9143999" cy="64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endParaRPr lang="pt-BR" sz="2000" b="1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pt-BR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pt-B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Paulo </a:t>
            </a:r>
            <a:r>
              <a:rPr lang="pt-B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Sergio Sampaio</a:t>
            </a:r>
            <a:r>
              <a:rPr lang="pt-BR" sz="2000" b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Graduado em Matemática 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Bacharelado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 ênfase em Sistemas de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Informação (2001)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Especialista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em Gestão de Projetos pela Fundação Carlos Alberto 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Vanzolini – USP (2006). Professor universitário há 12 anos.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22 anos de atuação em TI (07 como Gerente de Projetos de Desenvolvimento e Infraestrutura)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Professor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no curso de graduação da FIAP (cursos TDS, ENG, SI e TIN) desde 2011.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Certificado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PMP (Project Management Professional) pelo PMI (Project Management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Institute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 desde Setembro/2005. 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Certificado PMI-RMP (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Risk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Management Professional) pela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mesma instituição desde Agosto/2013.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Mestre em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Comunicação Social pela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UMESP (2013).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Tem paixão por viajar de motocicleta </a:t>
            </a:r>
            <a:endParaRPr lang="pt-BR" sz="2000" b="1" dirty="0">
              <a:solidFill>
                <a:srgbClr val="5C5C5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95288" y="836613"/>
            <a:ext cx="8229600" cy="504825"/>
          </a:xfrm>
          <a:prstGeom prst="rect">
            <a:avLst/>
          </a:prstGeom>
        </p:spPr>
        <p:txBody>
          <a:bodyPr/>
          <a:lstStyle/>
          <a:p>
            <a:pPr defTabSz="914400" eaLnBrk="0" hangingPunct="0">
              <a:defRPr/>
            </a:pPr>
            <a:r>
              <a:rPr lang="pt-BR" sz="2000" b="1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pt-BR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23" name="Imagem 22" descr="DSC0766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0180" y="13648"/>
            <a:ext cx="1818564" cy="2424752"/>
          </a:xfrm>
          <a:prstGeom prst="rect">
            <a:avLst/>
          </a:prstGeom>
        </p:spPr>
      </p:pic>
      <p:pic>
        <p:nvPicPr>
          <p:cNvPr id="24" name="Imagem 23" descr="DSC0766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43614" y="4405056"/>
            <a:ext cx="1809000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47124" y="697543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CONTEÚDO </a:t>
            </a:r>
            <a:r>
              <a:rPr lang="en-US" sz="2800" dirty="0" smtClean="0">
                <a:solidFill>
                  <a:srgbClr val="303030"/>
                </a:solidFill>
                <a:latin typeface="Gotham-Book"/>
                <a:cs typeface="Gotham-Book"/>
              </a:rPr>
              <a:t>DO CURSO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80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Gotham-Bold"/>
                <a:cs typeface="Gotham-Bold"/>
              </a:rPr>
              <a:t>3</a:t>
            </a:r>
            <a:endParaRPr lang="en-US" sz="12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5" name="TextBox 10"/>
          <p:cNvSpPr txBox="1"/>
          <p:nvPr/>
        </p:nvSpPr>
        <p:spPr>
          <a:xfrm>
            <a:off x="662644" y="1495615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303030"/>
                </a:solidFill>
                <a:latin typeface="Gotham-Bold"/>
                <a:cs typeface="Gotham-Bold"/>
              </a:rPr>
              <a:t>EMENTA</a:t>
            </a:r>
            <a:endParaRPr lang="en-US" sz="2000" dirty="0">
              <a:solidFill>
                <a:srgbClr val="303030"/>
              </a:solidFill>
              <a:latin typeface="Gotham-Bold"/>
              <a:cs typeface="Gotham-Bold"/>
            </a:endParaRPr>
          </a:p>
        </p:txBody>
      </p:sp>
      <p:sp>
        <p:nvSpPr>
          <p:cNvPr id="17" name="TextBox 12"/>
          <p:cNvSpPr txBox="1"/>
          <p:nvPr/>
        </p:nvSpPr>
        <p:spPr>
          <a:xfrm>
            <a:off x="1043620" y="2161719"/>
            <a:ext cx="71576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smtClean="0"/>
              <a:t>Visão conceitual e de mercado da importância e aplicabilidade da qualidade de software na governança  de TI e </a:t>
            </a:r>
            <a:r>
              <a:rPr lang="pt-BR" sz="2400" dirty="0" err="1" smtClean="0"/>
              <a:t>e</a:t>
            </a:r>
            <a:r>
              <a:rPr lang="pt-BR" sz="2400" dirty="0" smtClean="0"/>
              <a:t> nos projetos de software. </a:t>
            </a:r>
          </a:p>
          <a:p>
            <a:pPr algn="just"/>
            <a:endParaRPr lang="pt-BR" sz="2400" dirty="0" smtClean="0"/>
          </a:p>
          <a:p>
            <a:pPr algn="just">
              <a:buFont typeface="Arial" pitchFamily="34" charset="0"/>
              <a:buChar char="•"/>
            </a:pPr>
            <a:r>
              <a:rPr lang="pt-BR" sz="2400" dirty="0" smtClean="0"/>
              <a:t> Aplicação de métricas  na avaliação quantitativa da qualidade e em estimativas de software. Uso de métodos ágeis na condução de projetos. </a:t>
            </a:r>
          </a:p>
          <a:p>
            <a:pPr algn="just"/>
            <a:endParaRPr lang="pt-BR" sz="2400" dirty="0" smtClean="0"/>
          </a:p>
          <a:p>
            <a:pPr algn="just">
              <a:buFont typeface="Arial" pitchFamily="34" charset="0"/>
              <a:buChar char="•"/>
            </a:pPr>
            <a:r>
              <a:rPr lang="pt-BR" sz="2400" dirty="0" smtClean="0"/>
              <a:t> Modelos de maturidade e capacidade para desenvolvimento e avaliação da qualidade e em desenvolvimento de software com base em normas ISO, CMMi e </a:t>
            </a:r>
            <a:r>
              <a:rPr lang="pt-BR" sz="2400" dirty="0" err="1" smtClean="0"/>
              <a:t>MPS-br</a:t>
            </a:r>
            <a:r>
              <a:rPr lang="pt-BR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47124" y="697543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CONTEÚDO </a:t>
            </a:r>
            <a:r>
              <a:rPr lang="en-US" sz="2800" dirty="0" smtClean="0">
                <a:solidFill>
                  <a:srgbClr val="303030"/>
                </a:solidFill>
                <a:latin typeface="Gotham-Book"/>
                <a:cs typeface="Gotham-Book"/>
              </a:rPr>
              <a:t>DO CURSO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80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Gotham-Bold"/>
                <a:cs typeface="Gotham-Bold"/>
              </a:rPr>
              <a:t>3</a:t>
            </a:r>
            <a:endParaRPr lang="en-US" sz="12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5" name="TextBox 10"/>
          <p:cNvSpPr txBox="1"/>
          <p:nvPr/>
        </p:nvSpPr>
        <p:spPr>
          <a:xfrm>
            <a:off x="662644" y="1467479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303030"/>
                </a:solidFill>
                <a:latin typeface="Gotham-Bold"/>
                <a:cs typeface="Gotham-Bold"/>
              </a:rPr>
              <a:t>EMENTA</a:t>
            </a:r>
            <a:endParaRPr lang="en-US" sz="2000" dirty="0">
              <a:solidFill>
                <a:srgbClr val="303030"/>
              </a:solidFill>
              <a:latin typeface="Gotham-Bold"/>
              <a:cs typeface="Gotham-Bold"/>
            </a:endParaRPr>
          </a:p>
        </p:txBody>
      </p:sp>
      <p:sp>
        <p:nvSpPr>
          <p:cNvPr id="17" name="TextBox 12"/>
          <p:cNvSpPr txBox="1"/>
          <p:nvPr/>
        </p:nvSpPr>
        <p:spPr>
          <a:xfrm>
            <a:off x="1043620" y="1922563"/>
            <a:ext cx="71576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 smtClean="0"/>
          </a:p>
          <a:p>
            <a:pPr>
              <a:buFont typeface="Arial" pitchFamily="34" charset="0"/>
              <a:buChar char="•"/>
            </a:pPr>
            <a:r>
              <a:rPr lang="pt-BR" sz="2400" dirty="0" smtClean="0"/>
              <a:t> Técnicas de inspeção de software, princípios e técnicas de testes de software, desenvolvimento orientado a testes, automação dos testes, casos de teste e gerenciamento do processo de testes.</a:t>
            </a:r>
          </a:p>
          <a:p>
            <a:endParaRPr lang="pt-BR" sz="2400" dirty="0" smtClean="0"/>
          </a:p>
          <a:p>
            <a:pPr>
              <a:buFont typeface="Arial" pitchFamily="34" charset="0"/>
              <a:buChar char="•"/>
            </a:pPr>
            <a:r>
              <a:rPr lang="pt-BR" sz="2400" dirty="0" smtClean="0"/>
              <a:t> Enquadramento das práticas de qualidade dentro das boas práticas de gerenciamento de projetos, tendo como referência o </a:t>
            </a:r>
            <a:r>
              <a:rPr lang="pt-BR" sz="2400" dirty="0" err="1" smtClean="0"/>
              <a:t>PMBoK</a:t>
            </a:r>
            <a:r>
              <a:rPr lang="pt-BR" sz="2400" dirty="0" smtClean="0"/>
              <a:t> e os modelos clássico e ágil de processo de produção de software.</a:t>
            </a:r>
            <a:endParaRPr lang="en-US" sz="2400" dirty="0">
              <a:solidFill>
                <a:srgbClr val="30303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43620" y="936525"/>
            <a:ext cx="71576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/>
              <a:t> Desenvolver as competências gerenciais sobre o processo de produção de software, com objetivos de garantir a qualidade do produto final e o desempenho adequado do processo.</a:t>
            </a:r>
          </a:p>
          <a:p>
            <a:pPr>
              <a:buFont typeface="Arial" pitchFamily="34" charset="0"/>
              <a:buChar char="•"/>
            </a:pPr>
            <a:endParaRPr lang="pt-BR" sz="2400" dirty="0" smtClean="0"/>
          </a:p>
          <a:p>
            <a:pPr>
              <a:buFont typeface="Arial" pitchFamily="34" charset="0"/>
              <a:buChar char="•"/>
            </a:pPr>
            <a:r>
              <a:rPr lang="pt-BR" sz="2400" dirty="0" smtClean="0"/>
              <a:t> Conhecer e aplicar controles sobre os processos de produção de software para administrar adequadamente a eficácia, eficiência e efetividade e gerar um produto de software que cumpra com os objetivos da qualidade, atendendo as necessidades de patrocinadores, clientes e equipes que cuidarão da sustentação do produto.</a:t>
            </a:r>
          </a:p>
          <a:p>
            <a:pPr>
              <a:buFont typeface="Arial" pitchFamily="34" charset="0"/>
              <a:buChar char="•"/>
            </a:pPr>
            <a:endParaRPr lang="pt-BR" sz="2400" dirty="0" smtClean="0"/>
          </a:p>
          <a:p>
            <a:pPr>
              <a:buFont typeface="Arial" pitchFamily="34" charset="0"/>
              <a:buChar char="•"/>
            </a:pPr>
            <a:r>
              <a:rPr lang="pt-BR" sz="2400" dirty="0" smtClean="0"/>
              <a:t> Adquirir conhecimento fundamental para participar de processos de auditoria da qualidade para certificação ou dentro de um programa de melhoria contínua.</a:t>
            </a:r>
            <a:endParaRPr lang="en-US" sz="24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7124" y="303639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OBJETIVOS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398575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Gotham-Bold"/>
                <a:cs typeface="Gotham-Bold"/>
              </a:rPr>
              <a:t>4</a:t>
            </a:r>
            <a:endParaRPr lang="en-US" sz="12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4572" y="894098"/>
            <a:ext cx="82915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pt-BR" sz="2400" dirty="0" smtClean="0"/>
              <a:t> Desenvolver o </a:t>
            </a:r>
            <a:r>
              <a:rPr lang="pt-BR" sz="2400" b="1" dirty="0" smtClean="0"/>
              <a:t>Plano de Qualidade </a:t>
            </a:r>
            <a:r>
              <a:rPr lang="pt-BR" sz="2400" dirty="0" smtClean="0"/>
              <a:t>dentro de um planejamento de projetos integrado, de forma a garantir a governança. 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400" dirty="0" smtClean="0"/>
              <a:t> Alinhar os </a:t>
            </a:r>
            <a:r>
              <a:rPr lang="pt-BR" sz="2400" b="1" dirty="0" smtClean="0"/>
              <a:t>Planos do Projeto</a:t>
            </a:r>
            <a:r>
              <a:rPr lang="pt-BR" sz="2400" dirty="0" smtClean="0"/>
              <a:t> (escopo, custo, tempo, risco, qualidade, recursos humanos, gerenciamento de partes interessadas, aquisições, comunicação, integração) e plano geral, observando requisitos de avaliação da qualidade.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400" dirty="0" smtClean="0"/>
              <a:t> Utilizar cálculo de </a:t>
            </a:r>
            <a:r>
              <a:rPr lang="pt-BR" sz="2400" b="1" dirty="0" smtClean="0"/>
              <a:t>Pontos de Função</a:t>
            </a:r>
            <a:r>
              <a:rPr lang="pt-BR" sz="2400" dirty="0" smtClean="0"/>
              <a:t> e </a:t>
            </a:r>
            <a:r>
              <a:rPr lang="pt-BR" sz="2400" b="1" dirty="0" smtClean="0"/>
              <a:t>Objetos</a:t>
            </a:r>
            <a:r>
              <a:rPr lang="pt-BR" sz="2400" dirty="0" smtClean="0"/>
              <a:t> para estimar projetos de software.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400" dirty="0" smtClean="0"/>
              <a:t> Gerenciamento do processo produtivo de software com métricas e controle estatístico de processos.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400" dirty="0" smtClean="0"/>
              <a:t>Planejar, projetar e aplicar testes de produto, cumprindo níveis, tipos e técnicas específicas que atendem os princípios de </a:t>
            </a:r>
            <a:r>
              <a:rPr lang="pt-BR" sz="2400" b="1" dirty="0" smtClean="0"/>
              <a:t>BDD</a:t>
            </a:r>
            <a:r>
              <a:rPr lang="pt-BR" sz="2400" dirty="0" smtClean="0"/>
              <a:t> (</a:t>
            </a:r>
            <a:r>
              <a:rPr lang="pt-BR" sz="2400" dirty="0" err="1" smtClean="0"/>
              <a:t>Behavior</a:t>
            </a:r>
            <a:r>
              <a:rPr lang="pt-BR" sz="2400" dirty="0" smtClean="0"/>
              <a:t> </a:t>
            </a:r>
            <a:r>
              <a:rPr lang="pt-BR" sz="2400" dirty="0" err="1" smtClean="0"/>
              <a:t>Driven</a:t>
            </a:r>
            <a:r>
              <a:rPr lang="pt-BR" sz="2400" dirty="0" smtClean="0"/>
              <a:t> </a:t>
            </a:r>
            <a:r>
              <a:rPr lang="pt-BR" sz="2400" dirty="0" err="1" smtClean="0"/>
              <a:t>Development</a:t>
            </a:r>
            <a:r>
              <a:rPr lang="pt-BR" sz="2400" dirty="0" smtClean="0"/>
              <a:t>) e </a:t>
            </a:r>
            <a:r>
              <a:rPr lang="pt-BR" sz="2400" b="1" dirty="0" smtClean="0"/>
              <a:t>TDD</a:t>
            </a:r>
            <a:r>
              <a:rPr lang="pt-BR" sz="2400" dirty="0" smtClean="0"/>
              <a:t> (</a:t>
            </a:r>
            <a:r>
              <a:rPr lang="pt-BR" sz="2400" dirty="0" err="1" smtClean="0"/>
              <a:t>Test</a:t>
            </a:r>
            <a:r>
              <a:rPr lang="pt-BR" sz="2400" dirty="0" smtClean="0"/>
              <a:t> </a:t>
            </a:r>
            <a:r>
              <a:rPr lang="pt-BR" sz="2400" dirty="0" err="1" smtClean="0"/>
              <a:t>Driven</a:t>
            </a:r>
            <a:r>
              <a:rPr lang="pt-BR" sz="2400" dirty="0" smtClean="0"/>
              <a:t> </a:t>
            </a:r>
            <a:r>
              <a:rPr lang="pt-BR" sz="2400" dirty="0" err="1" smtClean="0"/>
              <a:t>Development</a:t>
            </a:r>
            <a:r>
              <a:rPr lang="pt-BR" sz="2400" dirty="0" smtClean="0"/>
              <a:t>).</a:t>
            </a:r>
            <a:endParaRPr lang="pt-BR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47124" y="261435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COMPETÊNCIAS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356371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436445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5119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Gotham-Bold"/>
                <a:cs typeface="Gotham-Bold"/>
              </a:rPr>
              <a:t>5</a:t>
            </a:r>
            <a:endParaRPr lang="en-US" sz="12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1692" y="781128"/>
            <a:ext cx="847443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200" dirty="0" smtClean="0"/>
              <a:t>Aumentar o nível de maturidade e capacidade em desenvolvimento de software com qualidade;</a:t>
            </a:r>
          </a:p>
          <a:p>
            <a:pPr>
              <a:buFont typeface="Wingdings" pitchFamily="2" charset="2"/>
              <a:buChar char="§"/>
            </a:pPr>
            <a:r>
              <a:rPr lang="pt-BR" sz="2200" dirty="0" smtClean="0"/>
              <a:t> Criar controles para gerenciamento de requisitos;</a:t>
            </a:r>
          </a:p>
          <a:p>
            <a:pPr>
              <a:buFont typeface="Wingdings" pitchFamily="2" charset="2"/>
              <a:buChar char="§"/>
            </a:pPr>
            <a:r>
              <a:rPr lang="pt-BR" sz="2200" dirty="0" smtClean="0"/>
              <a:t> Entender e identificar as etapas do processo de medição funcional e estrutural do software;</a:t>
            </a:r>
          </a:p>
          <a:p>
            <a:pPr>
              <a:buFont typeface="Wingdings" pitchFamily="2" charset="2"/>
              <a:buChar char="§"/>
            </a:pPr>
            <a:r>
              <a:rPr lang="pt-BR" sz="2200" dirty="0" smtClean="0"/>
              <a:t> Calcular tamanho de software de acordo com seus requisitos funcionais, possibilitando estimativas de resultado de esforço, custo e prazo;</a:t>
            </a:r>
          </a:p>
          <a:p>
            <a:pPr>
              <a:buFont typeface="Wingdings" pitchFamily="2" charset="2"/>
              <a:buChar char="§"/>
            </a:pPr>
            <a:r>
              <a:rPr lang="pt-BR" sz="2200" dirty="0" smtClean="0"/>
              <a:t> Diferenciar níveis de teste, técnicas e tipos de teste;</a:t>
            </a:r>
          </a:p>
          <a:p>
            <a:pPr>
              <a:buFont typeface="Wingdings" pitchFamily="2" charset="2"/>
              <a:buChar char="§"/>
            </a:pPr>
            <a:r>
              <a:rPr lang="pt-BR" sz="2200" dirty="0" smtClean="0"/>
              <a:t> Utilizar técnicas para planejar, aplicar e registrar resultados de testes;</a:t>
            </a:r>
          </a:p>
          <a:p>
            <a:pPr>
              <a:buFont typeface="Wingdings" pitchFamily="2" charset="2"/>
              <a:buChar char="§"/>
            </a:pPr>
            <a:r>
              <a:rPr lang="pt-BR" sz="2200" dirty="0" smtClean="0"/>
              <a:t> Criar e executar casos, roteiros e planos de teste;</a:t>
            </a:r>
          </a:p>
          <a:p>
            <a:pPr>
              <a:buFont typeface="Wingdings" pitchFamily="2" charset="2"/>
              <a:buChar char="§"/>
            </a:pPr>
            <a:r>
              <a:rPr lang="pt-BR" sz="2200" dirty="0" smtClean="0"/>
              <a:t> Fazer uso de ferramentas de planejamento, controle e automação teste baseadas em software e ferramentas CASE (auxílio computacional a engenharia de software);</a:t>
            </a:r>
          </a:p>
          <a:p>
            <a:pPr>
              <a:buFont typeface="Wingdings" pitchFamily="2" charset="2"/>
              <a:buChar char="§"/>
            </a:pPr>
            <a:r>
              <a:rPr lang="pt-BR" sz="2200" dirty="0" smtClean="0"/>
              <a:t> Aplicar de forma integrada as práticas de gerenciamento de projetos com as práticas da qualidade.</a:t>
            </a:r>
            <a:endParaRPr lang="en-US" sz="2200" dirty="0">
              <a:solidFill>
                <a:srgbClr val="30303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7124" y="261435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HABILIDADES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356371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Gotham-Bold"/>
                <a:cs typeface="Gotham-Bold"/>
              </a:rPr>
              <a:t>6</a:t>
            </a:r>
            <a:endParaRPr lang="en-US" sz="12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43620" y="1367511"/>
            <a:ext cx="71576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t-BR" sz="3200" dirty="0" smtClean="0"/>
              <a:t> Leitura e Compreensão da Apostila Central. </a:t>
            </a:r>
          </a:p>
          <a:p>
            <a:pPr>
              <a:buFont typeface="Wingdings" pitchFamily="2" charset="2"/>
              <a:buChar char="q"/>
            </a:pPr>
            <a:r>
              <a:rPr lang="pt-BR" sz="3200" dirty="0" smtClean="0"/>
              <a:t> Aulas dinâmicas com desenvolvimento permanente de um projeto de disciplina. </a:t>
            </a:r>
          </a:p>
          <a:p>
            <a:pPr>
              <a:buFont typeface="Wingdings" pitchFamily="2" charset="2"/>
              <a:buChar char="q"/>
            </a:pPr>
            <a:r>
              <a:rPr lang="pt-BR" sz="3200" dirty="0" smtClean="0"/>
              <a:t> Utilização de Vídeos </a:t>
            </a:r>
            <a:r>
              <a:rPr lang="pt-BR" sz="3200" dirty="0" smtClean="0"/>
              <a:t>complementares </a:t>
            </a:r>
            <a:r>
              <a:rPr lang="pt-BR" sz="3200" dirty="0" smtClean="0"/>
              <a:t>ao conteúdo. </a:t>
            </a:r>
          </a:p>
          <a:p>
            <a:pPr>
              <a:buFont typeface="Wingdings" pitchFamily="2" charset="2"/>
              <a:buChar char="q"/>
            </a:pPr>
            <a:r>
              <a:rPr lang="pt-BR" sz="3200" dirty="0" smtClean="0"/>
              <a:t> Utilização de artigos para estudos de caso. </a:t>
            </a:r>
          </a:p>
          <a:p>
            <a:pPr>
              <a:buFont typeface="Wingdings" pitchFamily="2" charset="2"/>
              <a:buChar char="q"/>
            </a:pPr>
            <a:r>
              <a:rPr lang="pt-BR" sz="3200" dirty="0" smtClean="0"/>
              <a:t> Prática de projetos da disciplina e multidisciplinar.</a:t>
            </a:r>
            <a:endParaRPr lang="pt-BR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947124" y="697543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METODOLOGIA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Gotham-Bold"/>
                <a:cs typeface="Gotham-Bold"/>
              </a:rPr>
              <a:t>7</a:t>
            </a:r>
            <a:endParaRPr lang="en-US" sz="12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544</TotalTime>
  <Words>1673</Words>
  <Application>Microsoft Office PowerPoint</Application>
  <PresentationFormat>Apresentação na tela (4:3)</PresentationFormat>
  <Paragraphs>203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22</vt:i4>
      </vt:variant>
    </vt:vector>
  </HeadingPairs>
  <TitlesOfParts>
    <vt:vector size="36" baseType="lpstr">
      <vt:lpstr>Arial</vt:lpstr>
      <vt:lpstr>Calibri</vt:lpstr>
      <vt:lpstr>Comic Sans MS</vt:lpstr>
      <vt:lpstr>Comic Sans MS Bold</vt:lpstr>
      <vt:lpstr>Gotham-Bold</vt:lpstr>
      <vt:lpstr>Gotham-Book</vt:lpstr>
      <vt:lpstr>Times New Roman</vt:lpstr>
      <vt:lpstr>Verdana</vt:lpstr>
      <vt:lpstr>Wingdings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PAULO SERGIO SAMPAIO</cp:lastModifiedBy>
  <cp:revision>151</cp:revision>
  <dcterms:created xsi:type="dcterms:W3CDTF">2015-01-30T10:46:50Z</dcterms:created>
  <dcterms:modified xsi:type="dcterms:W3CDTF">2020-02-06T00:14:44Z</dcterms:modified>
</cp:coreProperties>
</file>