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8"/>
  </p:notesMasterIdLst>
  <p:sldIdLst>
    <p:sldId id="256" r:id="rId6"/>
    <p:sldId id="257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1" r:id="rId23"/>
    <p:sldId id="299" r:id="rId24"/>
    <p:sldId id="300" r:id="rId25"/>
    <p:sldId id="283" r:id="rId26"/>
    <p:sldId id="265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youtube.com/watch?v=M7w3bjSbMrg&amp;feature=relate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books.google.com.br/books?hl=pt-BR&amp;lr=&amp;id=MkAchF17jmkC&amp;oi=fnd&amp;pg=PA1&amp;dq=governan%C3%A7a+de+ti&amp;ots=FbooibEF4u&amp;sig=LdSsm2D5ph6nrxjzDQtu9fN_CFI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youtube.com/watch?v=agGXZ0YV7O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youtube.com/watch?v=M7w3bjSbMrg&amp;feature=related" TargetMode="External"/><Relationship Id="rId5" Type="http://schemas.openxmlformats.org/officeDocument/2006/relationships/image" Target="../media/image6.emf"/><Relationship Id="rId10" Type="http://schemas.openxmlformats.org/officeDocument/2006/relationships/hyperlink" Target="http://www.isaca.org/Knowledge-Center/COBIT/Pages/Overview.aspx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axelos.com/best-practice-solutions/iti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519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09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Governança de TI 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77224"/>
            <a:ext cx="8183880" cy="4187952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1669376"/>
            <a:ext cx="6553200" cy="25908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“É o conjunto </a:t>
            </a:r>
            <a:r>
              <a:rPr lang="pt-BR" sz="2200" b="1" dirty="0">
                <a:solidFill>
                  <a:schemeClr val="tx1"/>
                </a:solidFill>
              </a:rPr>
              <a:t>de práticas, padrões e relacionamentos </a:t>
            </a:r>
            <a:r>
              <a:rPr lang="pt-BR" sz="2200" b="1" dirty="0" smtClean="0">
                <a:solidFill>
                  <a:schemeClr val="tx1"/>
                </a:solidFill>
              </a:rPr>
              <a:t>estruturados </a:t>
            </a:r>
            <a:r>
              <a:rPr lang="pt-BR" sz="2200" b="1" dirty="0">
                <a:solidFill>
                  <a:schemeClr val="tx1"/>
                </a:solidFill>
              </a:rPr>
              <a:t>com a finalidade de </a:t>
            </a:r>
            <a:r>
              <a:rPr lang="pt-BR" sz="2200" b="1" dirty="0" smtClean="0">
                <a:solidFill>
                  <a:schemeClr val="tx1"/>
                </a:solidFill>
              </a:rPr>
              <a:t>estabalecer processos, procedimentos e controles a fim de minimizar/mitigar </a:t>
            </a:r>
            <a:r>
              <a:rPr lang="pt-BR" sz="2200" b="1" dirty="0">
                <a:solidFill>
                  <a:schemeClr val="tx1"/>
                </a:solidFill>
              </a:rPr>
              <a:t>os riscos, ampliar o desempenho, otimizar a aplicação de recursos, reduzir os custos, suportar as melhores decisões e </a:t>
            </a:r>
            <a:r>
              <a:rPr lang="pt-BR" sz="2200" b="1" dirty="0" smtClean="0">
                <a:solidFill>
                  <a:schemeClr val="tx1"/>
                </a:solidFill>
              </a:rPr>
              <a:t>consequentemente </a:t>
            </a:r>
            <a:r>
              <a:rPr lang="pt-BR" sz="2200" b="1" dirty="0">
                <a:solidFill>
                  <a:schemeClr val="tx1"/>
                </a:solidFill>
              </a:rPr>
              <a:t>alinhar TI aos negócios</a:t>
            </a:r>
            <a:r>
              <a:rPr lang="pt-BR" sz="2200" b="1" dirty="0" smtClean="0">
                <a:solidFill>
                  <a:schemeClr val="tx1"/>
                </a:solidFill>
              </a:rPr>
              <a:t>”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6560012"/>
              </p:ext>
            </p:extLst>
          </p:nvPr>
        </p:nvGraphicFramePr>
        <p:xfrm>
          <a:off x="2895601" y="4417336"/>
          <a:ext cx="2800919" cy="1900239"/>
        </p:xfrm>
        <a:graphic>
          <a:graphicData uri="http://schemas.openxmlformats.org/presentationml/2006/ole">
            <p:oleObj spid="_x0000_s1026" name="Clip" r:id="rId3" imgW="4582562" imgH="2981608" progId="">
              <p:embed/>
            </p:oleObj>
          </a:graphicData>
        </a:graphic>
      </p:graphicFrame>
      <p:pic>
        <p:nvPicPr>
          <p:cNvPr id="6" name="Picture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96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Governança de TI 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08" y="2000664"/>
            <a:ext cx="8183880" cy="4187952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767" y="1661540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ITIL 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(Information Technology Infrastructure Library)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767" y="3064416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CMMI</a:t>
            </a:r>
            <a:endParaRPr lang="pt-BR" sz="1600" b="1" dirty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(Capability Maturity Model Integration)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767" y="4512216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SIX 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SIGMA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78788" y="1661540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COBIT 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(Control objectives for information and Related technology)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90161" y="3064416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PMBOK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90161" y="4515059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ISO/IEC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20000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85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 smtClean="0"/>
              <a:t>Agenda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7048"/>
            <a:ext cx="8183880" cy="4187952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Conceito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Governança TI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ITIL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COBIT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ITIL</a:t>
            </a:r>
          </a:p>
          <a:p>
            <a:pPr lvl="1"/>
            <a:r>
              <a:rPr lang="pt-BR" dirty="0" smtClean="0"/>
              <a:t>Histórico</a:t>
            </a:r>
          </a:p>
          <a:p>
            <a:pPr lvl="1"/>
            <a:r>
              <a:rPr lang="pt-BR" dirty="0" smtClean="0"/>
              <a:t>Estrutura</a:t>
            </a:r>
          </a:p>
          <a:p>
            <a:pPr lvl="1"/>
            <a:r>
              <a:rPr lang="pt-BR" dirty="0" smtClean="0"/>
              <a:t>Aplicação </a:t>
            </a:r>
          </a:p>
          <a:p>
            <a:pPr lvl="1"/>
            <a:r>
              <a:rPr lang="pt-BR" dirty="0" smtClean="0"/>
              <a:t>Referências e Links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30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 smtClean="0"/>
              <a:t>ITIL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7048"/>
            <a:ext cx="8183880" cy="4187952"/>
          </a:xfrm>
        </p:spPr>
        <p:txBody>
          <a:bodyPr>
            <a:normAutofit/>
          </a:bodyPr>
          <a:lstStyle/>
          <a:p>
            <a:pPr lvl="1"/>
            <a:endParaRPr lang="pt-BR" dirty="0" smtClean="0"/>
          </a:p>
          <a:p>
            <a:pPr marL="347472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391399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6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 smtClean="0"/>
              <a:t>ITIL – Benefícios 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990600"/>
            <a:ext cx="6553200" cy="47244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pt-BR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2400" b="1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</a:rPr>
              <a:t>Melhor alinhamento e comunicação entre a área de TI e as áreas de Negócio da empresa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sz="2400" b="1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</a:rPr>
              <a:t>Maior agilidade para atender mudanças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sz="2400" b="1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</a:rPr>
              <a:t>Melhor visibilidade de custos e ROI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sz="2400" b="1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</a:rPr>
              <a:t>Melhoria de qualidade quanto ao atendimento dos níveis de serviço, disponibilidade, entrega de serviços e redução de retrabalho</a:t>
            </a:r>
            <a:endParaRPr lang="pt-BR" sz="24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68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 smtClean="0"/>
              <a:t>ITIL – Estrutura 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51045" y="3675200"/>
            <a:ext cx="6553200" cy="28194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Estratégia de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Desenho de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Transição de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Operação de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Melhoria contínua de Serviço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251045" y="1066799"/>
            <a:ext cx="6553200" cy="1887415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000" b="1" dirty="0" smtClean="0">
              <a:solidFill>
                <a:schemeClr val="tx1"/>
              </a:solidFill>
            </a:endParaRPr>
          </a:p>
          <a:p>
            <a:pPr algn="just"/>
            <a:r>
              <a:rPr lang="pt-BR" sz="2000" b="1" dirty="0" smtClean="0">
                <a:solidFill>
                  <a:schemeClr val="tx1"/>
                </a:solidFill>
              </a:rPr>
              <a:t>Serviço: meio de entregar valor aos clientes, com o propósito de satisfazer suas necessidades minimizando riscos e melhorando os resultados obtidos.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97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Exemplos de Serviços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9951"/>
            <a:ext cx="8183880" cy="520152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 de Email </a:t>
            </a:r>
          </a:p>
          <a:p>
            <a:pPr lvl="1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Disponível 24x7 em todo o mundo</a:t>
            </a:r>
          </a:p>
          <a:p>
            <a:pPr lvl="1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Arquivos anexos criptografados</a:t>
            </a:r>
          </a:p>
          <a:p>
            <a:pPr lvl="1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incremental diário</a:t>
            </a:r>
          </a:p>
          <a:p>
            <a:pPr lvl="1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Capacidade de envio com tráfego de 20Mb  </a:t>
            </a:r>
          </a:p>
          <a:p>
            <a:pPr lvl="1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Indisponibilidade máxima de 20min/mês</a:t>
            </a:r>
          </a:p>
          <a:p>
            <a:pPr marL="347472" lvl="1" indent="0">
              <a:buNone/>
            </a:pP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do Helpdesk e nível de serviço</a:t>
            </a: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versões e configuração</a:t>
            </a: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mudanças 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testes e do ciclo de vida de desenvolvimento de sistemas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94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Projeto Rede Nova Fábrica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7469" y="1747923"/>
            <a:ext cx="2362199" cy="4653887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Estratégia de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Desenho de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Transição de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Operação de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Melhoria contínua de Serviço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7469" y="2586124"/>
            <a:ext cx="8229599" cy="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8842" y="3424324"/>
            <a:ext cx="8229599" cy="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7468" y="4262524"/>
            <a:ext cx="8229599" cy="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8842" y="5100724"/>
            <a:ext cx="8229599" cy="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176937" y="2052724"/>
            <a:ext cx="49473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214468" y="2890924"/>
            <a:ext cx="49473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214468" y="3729124"/>
            <a:ext cx="49473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214468" y="4643524"/>
            <a:ext cx="49473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214468" y="5557924"/>
            <a:ext cx="49473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24068" y="1747923"/>
            <a:ext cx="4952999" cy="4572002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Planejamento de nova fábrica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Crescimento de 50% usuários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Plano de projeto / ROI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Capacidade?Disponibilidade?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Arquitetura e padrões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Nível de serviço atual e novo?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Executar Plano de implantação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Migração de Rede/Servidores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Gerenciamento da Rede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Extração de indicadores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Plano de Ação com melhorias identificadas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68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Exemplo de aplicação - ITIL</a:t>
            </a:r>
            <a:endParaRPr lang="en-US" dirty="0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058" y="1462553"/>
            <a:ext cx="62198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1364110" y="6280879"/>
            <a:ext cx="676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4"/>
              </a:rPr>
              <a:t>http://www.youtube.com/watch?v=M7w3bjSbMrg&amp;</a:t>
            </a:r>
            <a:r>
              <a:rPr lang="pt-BR" dirty="0" err="1" smtClean="0">
                <a:hlinkClick r:id="rId4"/>
              </a:rPr>
              <a:t>feature</a:t>
            </a:r>
            <a:r>
              <a:rPr lang="pt-BR" dirty="0" smtClean="0">
                <a:hlinkClick r:id="rId4"/>
              </a:rPr>
              <a:t>=</a:t>
            </a:r>
            <a:r>
              <a:rPr lang="pt-BR" dirty="0" err="1" smtClean="0">
                <a:hlinkClick r:id="rId4"/>
              </a:rPr>
              <a:t>related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236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Casos de Sucesso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66564"/>
            <a:ext cx="8183880" cy="5105400"/>
          </a:xfrm>
        </p:spPr>
        <p:txBody>
          <a:bodyPr>
            <a:noAutofit/>
          </a:bodyPr>
          <a:lstStyle/>
          <a:p>
            <a:pPr algn="just"/>
            <a:r>
              <a:rPr lang="pt-BR" sz="1800" b="1" dirty="0" err="1" smtClean="0">
                <a:solidFill>
                  <a:srgbClr val="C00000"/>
                </a:solidFill>
              </a:rPr>
              <a:t>Procter&amp;Gambler</a:t>
            </a:r>
            <a:r>
              <a:rPr lang="pt-BR" sz="1800" dirty="0" smtClean="0"/>
              <a:t> que inicialmente reduziu em 10% as chamadas no </a:t>
            </a:r>
            <a:r>
              <a:rPr lang="pt-BR" sz="1800" dirty="0" err="1" smtClean="0"/>
              <a:t>Helpdesk</a:t>
            </a:r>
            <a:r>
              <a:rPr lang="pt-BR" sz="1800" dirty="0" smtClean="0"/>
              <a:t> após implantação do ITIL® e em um segundo momento do projeto reduziu entre 6 e 8% os custos operacionais de tecnologia.</a:t>
            </a:r>
          </a:p>
          <a:p>
            <a:pPr algn="just"/>
            <a:r>
              <a:rPr lang="pt-BR" sz="1800" dirty="0" smtClean="0"/>
              <a:t>Integração </a:t>
            </a:r>
            <a:r>
              <a:rPr lang="pt-BR" sz="1800" dirty="0"/>
              <a:t>do sistema de inventário com o helpdesk, prazo 5 dias, que reduziu em até 50% do tempo de atendimento pois o atendente já chega no usuário sabendo as configurações do equipamento de hardware e software, slots ocupados, tipo de memória, software instalados, relatório dos últimos </a:t>
            </a:r>
            <a:r>
              <a:rPr lang="pt-BR" sz="1800" dirty="0" smtClean="0"/>
              <a:t>atendimentos...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</a:rPr>
              <a:t>Caterpillar</a:t>
            </a:r>
            <a:r>
              <a:rPr lang="pt-BR" sz="1800" dirty="0" smtClean="0"/>
              <a:t> </a:t>
            </a:r>
            <a:r>
              <a:rPr lang="pt-BR" sz="1800" dirty="0"/>
              <a:t>que após aplicar os princípios das melhores </a:t>
            </a:r>
            <a:r>
              <a:rPr lang="pt-BR" sz="1800" dirty="0" smtClean="0"/>
              <a:t>práticas </a:t>
            </a:r>
            <a:r>
              <a:rPr lang="pt-BR" sz="1800" dirty="0"/>
              <a:t>aumentou de </a:t>
            </a:r>
            <a:r>
              <a:rPr lang="pt-BR" sz="1800" dirty="0" smtClean="0"/>
              <a:t>60% </a:t>
            </a:r>
            <a:r>
              <a:rPr lang="pt-BR" sz="1800" dirty="0"/>
              <a:t>para 90% o nível de acerto do Helpdesk para os incidentes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Implantação </a:t>
            </a:r>
            <a:r>
              <a:rPr lang="pt-BR" sz="1800" dirty="0"/>
              <a:t>do sistema de distribuição de patches, prazo dois dias, que eliminou em mais de 95% dos custos de atualizações de segurança do </a:t>
            </a:r>
            <a:r>
              <a:rPr lang="pt-BR" sz="1800" dirty="0" smtClean="0"/>
              <a:t>Windows</a:t>
            </a:r>
          </a:p>
          <a:p>
            <a:pPr algn="just"/>
            <a:r>
              <a:rPr lang="pt-BR" sz="1800" dirty="0"/>
              <a:t>Duas ou mais mudanças simultâneas foram realizadas e paralisaram o sistema de vendas por 10 horas. A empresa perdeu 1.000 vendas ao valor médio de R$ </a:t>
            </a:r>
            <a:r>
              <a:rPr lang="pt-BR" sz="1800" dirty="0" smtClean="0"/>
              <a:t>80 cada </a:t>
            </a:r>
            <a:r>
              <a:rPr lang="pt-BR" sz="1800" dirty="0"/>
              <a:t>ao longo do ano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/>
              <a:t>Devido a um defeito no hardware do disco do servidor de database marketing, o sistema ficou indisponível por 4 horas. Durante a recuperação 100 usuários foram </a:t>
            </a:r>
            <a:r>
              <a:rPr lang="pt-BR" sz="1800" dirty="0" smtClean="0"/>
              <a:t>afetados, e poderia ter demorado semanas caso não existisse um </a:t>
            </a:r>
            <a:r>
              <a:rPr lang="pt-BR" sz="1800" dirty="0"/>
              <a:t>disco espelho configurado.</a:t>
            </a:r>
            <a:br>
              <a:rPr lang="pt-BR" sz="1800" dirty="0"/>
            </a:br>
            <a:endParaRPr lang="pt-BR" sz="1800" dirty="0"/>
          </a:p>
          <a:p>
            <a:pPr algn="just"/>
            <a:endParaRPr lang="pt-BR" sz="1800" dirty="0" smtClean="0"/>
          </a:p>
          <a:p>
            <a:pPr algn="just"/>
            <a:endParaRPr lang="en-US" sz="1800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840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l="21424" r="22056"/>
          <a:stretch/>
        </p:blipFill>
        <p:spPr>
          <a:xfrm>
            <a:off x="0" y="263101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303030"/>
                </a:solidFill>
                <a:latin typeface="Gotham-Bold"/>
                <a:cs typeface="Gotham-Bold"/>
              </a:rPr>
              <a:t>FEVEREIRO/2020</a:t>
            </a:r>
            <a:endParaRPr lang="en-US" sz="14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039003"/>
            <a:ext cx="7166918" cy="9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rgbClr val="FFFFFF"/>
                </a:solidFill>
                <a:latin typeface="Gotham-Bold"/>
                <a:cs typeface="Gotham-Bold"/>
              </a:rPr>
              <a:t>ANÁLISE E DESENVOLVIMENTO DE SISTEMAS</a:t>
            </a:r>
            <a:endParaRPr lang="en-US" sz="32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1881" y="4030560"/>
            <a:ext cx="81321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PROJETO DE SISTEMAS APLICADO AS MELHORES PRÁTICAS EM QUALIDADE DE SOFTWARE E GOVERNANÇA DE TI</a:t>
            </a:r>
            <a:endParaRPr lang="en-US" sz="22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2" y="4898189"/>
            <a:ext cx="36170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FFFF"/>
                </a:solidFill>
                <a:latin typeface="Gotham-Bold"/>
                <a:cs typeface="Gotham-Bold"/>
              </a:rPr>
              <a:t>PROF. Me. PAULO SAMPAIO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44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111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Dúvidas / Questões</a:t>
            </a:r>
            <a:br>
              <a:rPr lang="pt-BR" sz="4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43000"/>
            <a:ext cx="8183880" cy="51054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8800" dirty="0" smtClean="0"/>
          </a:p>
          <a:p>
            <a:pPr marL="0" indent="0">
              <a:buNone/>
            </a:pPr>
            <a:r>
              <a:rPr lang="pt-BR" sz="8800" dirty="0"/>
              <a:t> </a:t>
            </a:r>
            <a:r>
              <a:rPr lang="pt-BR" sz="8800" dirty="0" smtClean="0"/>
              <a:t>       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539099"/>
            <a:ext cx="30289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3562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28189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360624" y="1143000"/>
            <a:ext cx="5326175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>
                <a:hlinkClick r:id="rId6"/>
              </a:rPr>
              <a:t>http://</a:t>
            </a:r>
            <a:r>
              <a:rPr lang="pt-BR" sz="1800" dirty="0" smtClean="0">
                <a:hlinkClick r:id="rId6"/>
              </a:rPr>
              <a:t>www.youtube.com/watch?v=M7w3bjSbMrg&amp;</a:t>
            </a:r>
            <a:r>
              <a:rPr lang="pt-BR" sz="1800" dirty="0" err="1" smtClean="0">
                <a:hlinkClick r:id="rId6"/>
              </a:rPr>
              <a:t>feature</a:t>
            </a:r>
            <a:r>
              <a:rPr lang="pt-BR" sz="1800" dirty="0" smtClean="0">
                <a:hlinkClick r:id="rId6"/>
              </a:rPr>
              <a:t>=</a:t>
            </a:r>
            <a:r>
              <a:rPr lang="pt-BR" sz="1800" dirty="0" err="1" smtClean="0">
                <a:hlinkClick r:id="rId6"/>
              </a:rPr>
              <a:t>related</a:t>
            </a:r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>
                <a:hlinkClick r:id="rId7"/>
              </a:rPr>
              <a:t>https://www.youtube.com/watch?v=agGXZ0YV7Og</a:t>
            </a:r>
            <a:r>
              <a:rPr lang="pt-BR" sz="1800" dirty="0" smtClean="0"/>
              <a:t>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>
                <a:hlinkClick r:id="rId8"/>
              </a:rPr>
              <a:t>Livro GOVERNANÇA de TI – Ricardo Mansur</a:t>
            </a:r>
          </a:p>
          <a:p>
            <a:pPr marL="0" indent="0" algn="just">
              <a:buNone/>
            </a:pPr>
            <a:r>
              <a:rPr lang="pt-BR" sz="1800" u="sng" dirty="0" smtClean="0">
                <a:hlinkClick r:id="rId8"/>
              </a:rPr>
              <a:t>http</a:t>
            </a:r>
            <a:r>
              <a:rPr lang="pt-BR" sz="1800" u="sng" dirty="0">
                <a:hlinkClick r:id="rId8"/>
              </a:rPr>
              <a:t>://books.google.com.br/books?hl=pt-BR&amp;lr=&amp;id=MkAchF17jmkC&amp;oi=fnd&amp;pg=PA1&amp;dq=governança+de+ti&amp;ots=FbooibEF4u&amp;sig=LdSsm2D5ph6nrxjzDQtu9fN_CFI#v=onepage&amp;q=governan%C3%A7a%20de%20ti&amp;f=false</a:t>
            </a:r>
            <a:endParaRPr lang="en-US" sz="1800" dirty="0"/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>
                <a:hlinkClick r:id="rId9"/>
              </a:rPr>
              <a:t>https://www.axelos.com/best-practice-solutions/itil</a:t>
            </a:r>
            <a:r>
              <a:rPr lang="pt-BR" sz="1800" dirty="0" smtClean="0"/>
              <a:t> </a:t>
            </a:r>
          </a:p>
          <a:p>
            <a:pPr algn="just">
              <a:buNone/>
            </a:pPr>
            <a:endParaRPr lang="pt-BR" sz="1800" dirty="0"/>
          </a:p>
          <a:p>
            <a:pPr algn="just"/>
            <a:r>
              <a:rPr lang="pt-BR" sz="1800" dirty="0">
                <a:hlinkClick r:id="rId10"/>
              </a:rPr>
              <a:t>http://</a:t>
            </a:r>
            <a:r>
              <a:rPr lang="pt-BR" sz="1800" dirty="0" smtClean="0">
                <a:hlinkClick r:id="rId10"/>
              </a:rPr>
              <a:t>www.isaca.org/Knowledge-Center/COBIT/Pages/Overview.aspx</a:t>
            </a:r>
            <a:endParaRPr lang="pt-BR" sz="1800" dirty="0" smtClean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2020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Paulo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Sampaio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959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ITIL e</a:t>
            </a:r>
            <a:br>
              <a:rPr lang="en-US" dirty="0" smtClean="0"/>
            </a:br>
            <a:r>
              <a:rPr lang="en-US" dirty="0" smtClean="0"/>
              <a:t>GOVERNAN</a:t>
            </a:r>
            <a:r>
              <a:rPr lang="pt-BR" dirty="0" smtClean="0"/>
              <a:t>ÇA </a:t>
            </a:r>
            <a:r>
              <a:rPr lang="pt-BR" dirty="0"/>
              <a:t>d</a:t>
            </a:r>
            <a:r>
              <a:rPr lang="pt-BR" dirty="0" smtClean="0"/>
              <a:t>e TI (COBIT)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80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 smtClean="0"/>
              <a:t>Agenda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7048"/>
            <a:ext cx="8183880" cy="4187952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/>
              <a:t>Conceito</a:t>
            </a:r>
          </a:p>
          <a:p>
            <a:pPr lvl="1"/>
            <a:r>
              <a:rPr lang="pt-BR" dirty="0" smtClean="0"/>
              <a:t>Governança TI</a:t>
            </a:r>
          </a:p>
          <a:p>
            <a:pPr lvl="1"/>
            <a:r>
              <a:rPr lang="pt-BR" dirty="0"/>
              <a:t>ITIL</a:t>
            </a:r>
          </a:p>
          <a:p>
            <a:pPr lvl="1"/>
            <a:r>
              <a:rPr lang="pt-BR" dirty="0" smtClean="0"/>
              <a:t>COBIT</a:t>
            </a:r>
          </a:p>
          <a:p>
            <a:pPr lvl="1"/>
            <a:endParaRPr lang="pt-BR" dirty="0" smtClean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ITIL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Histórico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Estrutura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Aplicação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Referências e Links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3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2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Governança Corportiva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7048"/>
            <a:ext cx="8183880" cy="4187952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447800"/>
            <a:ext cx="6553200" cy="13716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“O que não se pode medir, não se pode controlar.” (Peter Drucker)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9200" y="3429000"/>
            <a:ext cx="6553200" cy="13716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“As boas práticas de governança corporativa têm a finalidade de aumentar o valor da sociedade, facilitar seu acesso ao capital e contribuir quanto à sua estabilidade financeira.” (fonte: IBGE)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5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Controle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0876" y="5975572"/>
            <a:ext cx="8229600" cy="5967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mudei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pergunta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rain wre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71546"/>
            <a:ext cx="5857916" cy="4786346"/>
          </a:xfrm>
          <a:prstGeom prst="rect">
            <a:avLst/>
          </a:prstGeom>
          <a:noFill/>
        </p:spPr>
      </p:pic>
      <p:pic>
        <p:nvPicPr>
          <p:cNvPr id="5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19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211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Qualidade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613" y="1283672"/>
            <a:ext cx="69627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2819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Governança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7048"/>
            <a:ext cx="8183880" cy="4187952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2000" dirty="0" smtClean="0"/>
              <a:t>Quantas mudanças de software/hardware existem por semana na sua empresa? Quais tipos?</a:t>
            </a:r>
          </a:p>
          <a:p>
            <a:r>
              <a:rPr lang="pt-BR" sz="2000" dirty="0" smtClean="0"/>
              <a:t>Qual é o custo/benefício de servidores espelho? Qual escopo para comprar ou manter este serviço?</a:t>
            </a:r>
          </a:p>
          <a:p>
            <a:r>
              <a:rPr lang="pt-BR" sz="2000" dirty="0" smtClean="0"/>
              <a:t>Qual volume de chamados de rede? Preciso manter uma operação de 100 analistas 24x7?</a:t>
            </a:r>
          </a:p>
          <a:p>
            <a:r>
              <a:rPr lang="pt-BR" sz="2000" dirty="0" smtClean="0"/>
              <a:t>Qual a disponibilidade e nível de serviço esperado pela equipe de vendas?</a:t>
            </a:r>
          </a:p>
          <a:p>
            <a:r>
              <a:rPr lang="pt-BR" sz="2000" dirty="0" smtClean="0"/>
              <a:t>Todas as equipes de TI sabem a quem comunicar e a quem escalar problemas ? Quais são urgentes e realmente impactantes para o negócio da empresa?</a:t>
            </a:r>
          </a:p>
          <a:p>
            <a:r>
              <a:rPr lang="pt-BR" sz="2000" dirty="0" smtClean="0"/>
              <a:t>Quais são as oportunidades, ameaças, potencialidades e fragilidades do ambiente ? </a:t>
            </a:r>
          </a:p>
          <a:p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en-US" sz="2000" dirty="0"/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5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335740" y="2184579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CRISE 90’s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2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Governança Corportiva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77224"/>
            <a:ext cx="8183880" cy="4187952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4336376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TRANSPARÊNCIA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5193342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INDEPENDÊNCIA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0" y="4260176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PRESTAÇÃO DE CONTAS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4179" y="1638100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BUG DO 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MILÊNIO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572704"/>
            <a:ext cx="2743200" cy="1143000"/>
          </a:xfrm>
          <a:prstGeom prst="roundRect">
            <a:avLst/>
          </a:prstGeom>
          <a:solidFill>
            <a:srgbClr val="0070C0">
              <a:alpha val="61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BOLHA DA INTERNET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519684" y="3327578"/>
            <a:ext cx="423081" cy="627798"/>
          </a:xfrm>
          <a:prstGeom prst="downArrow">
            <a:avLst>
              <a:gd name="adj1" fmla="val 629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38200" y="3955376"/>
            <a:ext cx="7772400" cy="238096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6800" y="3955376"/>
            <a:ext cx="366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 SOX e Governança de TI</a:t>
            </a:r>
            <a:endParaRPr lang="en-US" b="1" dirty="0"/>
          </a:p>
        </p:txBody>
      </p:sp>
      <p:pic>
        <p:nvPicPr>
          <p:cNvPr id="13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622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584</TotalTime>
  <Words>825</Words>
  <Application>Microsoft Office PowerPoint</Application>
  <PresentationFormat>Apresentação na tela (4:3)</PresentationFormat>
  <Paragraphs>202</Paragraphs>
  <Slides>22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5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Default Theme</vt:lpstr>
      <vt:lpstr>1_Personalizar design</vt:lpstr>
      <vt:lpstr>2_Personalizar design</vt:lpstr>
      <vt:lpstr>Black</vt:lpstr>
      <vt:lpstr>Office Theme</vt:lpstr>
      <vt:lpstr>Clip</vt:lpstr>
      <vt:lpstr>Slide 1</vt:lpstr>
      <vt:lpstr>Slide 2</vt:lpstr>
      <vt:lpstr>ITIL e GOVERNANÇA de TI (COBIT)</vt:lpstr>
      <vt:lpstr>  Agenda </vt:lpstr>
      <vt:lpstr>  Governança Corportiva </vt:lpstr>
      <vt:lpstr>  Controle </vt:lpstr>
      <vt:lpstr> Qualidade </vt:lpstr>
      <vt:lpstr> Governança :</vt:lpstr>
      <vt:lpstr>  Governança Corportiva </vt:lpstr>
      <vt:lpstr>  Governança de TI  </vt:lpstr>
      <vt:lpstr>Governança de TI  </vt:lpstr>
      <vt:lpstr>  Agenda </vt:lpstr>
      <vt:lpstr>  ITIL </vt:lpstr>
      <vt:lpstr>  ITIL – Benefícios  </vt:lpstr>
      <vt:lpstr>  ITIL – Estrutura  </vt:lpstr>
      <vt:lpstr>Exemplos de Serviços </vt:lpstr>
      <vt:lpstr>Projeto Rede Nova Fábrica </vt:lpstr>
      <vt:lpstr>Exemplo de aplicação - ITIL</vt:lpstr>
      <vt:lpstr>Casos de Sucesso </vt:lpstr>
      <vt:lpstr> Dúvidas / Questões </vt:lpstr>
      <vt:lpstr>Slide 21</vt:lpstr>
      <vt:lpstr>Slide 22</vt:lpstr>
    </vt:vector>
  </TitlesOfParts>
  <Company>FIAP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Paulo Sampaio</cp:lastModifiedBy>
  <cp:revision>158</cp:revision>
  <dcterms:created xsi:type="dcterms:W3CDTF">2015-01-30T10:46:50Z</dcterms:created>
  <dcterms:modified xsi:type="dcterms:W3CDTF">2020-02-13T11:29:16Z</dcterms:modified>
</cp:coreProperties>
</file>