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6" r:id="rId4"/>
    <p:sldId id="287" r:id="rId5"/>
    <p:sldId id="307" r:id="rId6"/>
    <p:sldId id="308" r:id="rId7"/>
    <p:sldId id="309" r:id="rId8"/>
    <p:sldId id="282" r:id="rId9"/>
    <p:sldId id="310" r:id="rId10"/>
    <p:sldId id="311" r:id="rId11"/>
    <p:sldId id="312" r:id="rId12"/>
    <p:sldId id="313" r:id="rId13"/>
    <p:sldId id="314" r:id="rId14"/>
    <p:sldId id="319" r:id="rId15"/>
    <p:sldId id="320" r:id="rId16"/>
    <p:sldId id="318" r:id="rId17"/>
    <p:sldId id="280" r:id="rId18"/>
  </p:sldIdLst>
  <p:sldSz cx="18288000" cy="10287000"/>
  <p:notesSz cx="6858000" cy="9144000"/>
  <p:embeddedFontLst>
    <p:embeddedFont>
      <p:font typeface="Montserrat Classic Bold" pitchFamily="2" charset="77"/>
      <p:regular r:id="rId20"/>
      <p:bold r:id="rId21"/>
    </p:embeddedFont>
    <p:embeddedFont>
      <p:font typeface="Oswald Bold" pitchFamily="2" charset="7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 autoAdjust="0"/>
    <p:restoredTop sz="94555" autoAdjust="0"/>
  </p:normalViewPr>
  <p:slideViewPr>
    <p:cSldViewPr>
      <p:cViewPr varScale="1">
        <p:scale>
          <a:sx n="130" d="100"/>
          <a:sy n="130" d="100"/>
        </p:scale>
        <p:origin x="59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55" d="100"/>
          <a:sy n="155" d="100"/>
        </p:scale>
        <p:origin x="92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FB36-B230-594A-B97E-4F1C1A005E13}" type="datetimeFigureOut">
              <a:rPr lang="en-VN" smtClean="0"/>
              <a:t>19/03/2024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E1B3-4290-BD49-84F1-52F42E5EEA2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713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AE1B3-4290-BD49-84F1-52F42E5EEA28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15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AE1B3-4290-BD49-84F1-52F42E5EEA28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186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9E09EDE-262D-CB5F-515B-510901DB01E1}"/>
              </a:ext>
            </a:extLst>
          </p:cNvPr>
          <p:cNvSpPr txBox="1">
            <a:spLocks/>
          </p:cNvSpPr>
          <p:nvPr userDrawn="1"/>
        </p:nvSpPr>
        <p:spPr>
          <a:xfrm>
            <a:off x="4381500" y="342900"/>
            <a:ext cx="952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888287" cy="2413000"/>
          </a:xfrm>
        </p:spPr>
        <p:txBody>
          <a:bodyPr anchor="t">
            <a:noAutofit/>
          </a:bodyPr>
          <a:lstStyle>
            <a:lvl1pPr algn="l">
              <a:defRPr sz="6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3086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086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812" y="27051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2" y="33448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7" y="27051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7" y="33448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95300"/>
            <a:ext cx="5072743" cy="2228850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495300"/>
            <a:ext cx="12192000" cy="8686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9" y="2748643"/>
            <a:ext cx="5072743" cy="64579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0" y="342900"/>
            <a:ext cx="952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835" y="30099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8200" y="956310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5FF91E99-1146-C6AF-7A7D-A588B2757F0E}"/>
              </a:ext>
            </a:extLst>
          </p:cNvPr>
          <p:cNvGrpSpPr/>
          <p:nvPr userDrawn="1"/>
        </p:nvGrpSpPr>
        <p:grpSpPr>
          <a:xfrm>
            <a:off x="228600" y="9258300"/>
            <a:ext cx="932820" cy="693452"/>
            <a:chOff x="0" y="0"/>
            <a:chExt cx="1243760" cy="92460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FEB4DB5-F1C6-3F8A-0E53-42915BB4EAF0}"/>
                </a:ext>
              </a:extLst>
            </p:cNvPr>
            <p:cNvSpPr/>
            <p:nvPr/>
          </p:nvSpPr>
          <p:spPr>
            <a:xfrm>
              <a:off x="244781" y="0"/>
              <a:ext cx="754199" cy="754199"/>
            </a:xfrm>
            <a:custGeom>
              <a:avLst/>
              <a:gdLst/>
              <a:ahLst/>
              <a:cxnLst/>
              <a:rect l="l" t="t" r="r" b="b"/>
              <a:pathLst>
                <a:path w="754199" h="754199">
                  <a:moveTo>
                    <a:pt x="0" y="0"/>
                  </a:moveTo>
                  <a:lnTo>
                    <a:pt x="754198" y="0"/>
                  </a:lnTo>
                  <a:lnTo>
                    <a:pt x="754198" y="754199"/>
                  </a:lnTo>
                  <a:lnTo>
                    <a:pt x="0" y="754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299F1F1B-6FB1-907A-A192-7F7FEF332019}"/>
                </a:ext>
              </a:extLst>
            </p:cNvPr>
            <p:cNvSpPr txBox="1"/>
            <p:nvPr/>
          </p:nvSpPr>
          <p:spPr>
            <a:xfrm>
              <a:off x="0" y="735149"/>
              <a:ext cx="1243760" cy="1894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97"/>
                </a:lnSpc>
                <a:spcBef>
                  <a:spcPct val="0"/>
                </a:spcBef>
              </a:pPr>
              <a:r>
                <a:rPr lang="en-US" sz="867" spc="85">
                  <a:solidFill>
                    <a:srgbClr val="231F20"/>
                  </a:solidFill>
                  <a:latin typeface="Montserrat Classic Bold"/>
                </a:rPr>
                <a:t>SOTAZK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236346" y="2019298"/>
            <a:ext cx="9815307" cy="5686425"/>
            <a:chOff x="0" y="-53344"/>
            <a:chExt cx="1895495" cy="1098141"/>
          </a:xfrm>
        </p:grpSpPr>
        <p:sp>
          <p:nvSpPr>
            <p:cNvPr id="4" name="Freeform 4"/>
            <p:cNvSpPr/>
            <p:nvPr/>
          </p:nvSpPr>
          <p:spPr>
            <a:xfrm>
              <a:off x="0" y="-53344"/>
              <a:ext cx="1895495" cy="1098141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25460" y="2019300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+mj-lt"/>
                <a:cs typeface="Calibri" panose="020F0502020204030204" pitchFamily="34" charset="0"/>
              </a:rPr>
              <a:t>ZKP</a:t>
            </a:r>
            <a:r>
              <a:rPr lang="en-US" sz="16437" spc="1610" dirty="0">
                <a:solidFill>
                  <a:srgbClr val="231F20"/>
                </a:solidFill>
                <a:latin typeface="+mj-lt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7232" y="4773847"/>
            <a:ext cx="9815307" cy="117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+mj-lt"/>
              </a:rPr>
              <a:t>OVERALL (Part 1)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466EA5-63F4-6A19-7B8D-DBB3B469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</a:t>
            </a:fld>
            <a:endParaRPr lang="en-US" dirty="0">
              <a:latin typeface="+mj-lt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9F89780-EA32-7B55-1785-4BEC6F9BE2D8}"/>
              </a:ext>
            </a:extLst>
          </p:cNvPr>
          <p:cNvSpPr txBox="1"/>
          <p:nvPr/>
        </p:nvSpPr>
        <p:spPr>
          <a:xfrm>
            <a:off x="4225459" y="6671209"/>
            <a:ext cx="9815307" cy="1034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3000" spc="692" dirty="0">
                <a:solidFill>
                  <a:srgbClr val="231F20"/>
                </a:solidFill>
                <a:latin typeface="+mj-lt"/>
              </a:rPr>
              <a:t>Harry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2127"/>
            <a:ext cx="7888287" cy="2413000"/>
          </a:xfrm>
        </p:spPr>
        <p:txBody>
          <a:bodyPr/>
          <a:lstStyle/>
          <a:p>
            <a:r>
              <a:rPr lang="en-US" dirty="0"/>
              <a:t>Transform 1: Program to Gates</a:t>
            </a:r>
            <a:endParaRPr lang="en-V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8C7FF10-77CE-9244-41C4-8E07CB97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402" y="382127"/>
            <a:ext cx="5405598" cy="9047028"/>
          </a:xfrm>
          <a:prstGeom prst="rect">
            <a:avLst/>
          </a:prstGeom>
        </p:spPr>
      </p:pic>
      <p:sp>
        <p:nvSpPr>
          <p:cNvPr id="8" name="Content Placeholder 30">
            <a:extLst>
              <a:ext uri="{FF2B5EF4-FFF2-40B4-BE49-F238E27FC236}">
                <a16:creationId xmlns:a16="http://schemas.microsoft.com/office/drawing/2014/main" id="{6E51A05C-2359-F8A1-828C-060EB11CA9D1}"/>
              </a:ext>
            </a:extLst>
          </p:cNvPr>
          <p:cNvSpPr txBox="1">
            <a:spLocks/>
          </p:cNvSpPr>
          <p:nvPr/>
        </p:nvSpPr>
        <p:spPr>
          <a:xfrm>
            <a:off x="722313" y="3703637"/>
            <a:ext cx="4459288" cy="287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19 ^ 3 + 19 + 5 = ?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AutoNum type="arabicPeriod"/>
            </a:pPr>
            <a:r>
              <a:rPr lang="en-US" sz="2000" dirty="0"/>
              <a:t>19 * 19 = 361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361 * 19 = 6859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6859 + 19 = 6878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6878 + 5 = 6883</a:t>
            </a:r>
          </a:p>
        </p:txBody>
      </p:sp>
    </p:spTree>
    <p:extLst>
      <p:ext uri="{BB962C8B-B14F-4D97-AF65-F5344CB8AC3E}">
        <p14:creationId xmlns:p14="http://schemas.microsoft.com/office/powerpoint/2010/main" val="393044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2127"/>
            <a:ext cx="7888287" cy="2413000"/>
          </a:xfrm>
        </p:spPr>
        <p:txBody>
          <a:bodyPr/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Transform 2: Gates to R1CS</a:t>
            </a:r>
            <a:endParaRPr lang="en-V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37039-1F11-7044-1B78-184C80A3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2" y="1138986"/>
            <a:ext cx="8115108" cy="80090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B83CD-BC48-C8E7-13FF-E0E09D6FE2F6}"/>
              </a:ext>
            </a:extLst>
          </p:cNvPr>
          <p:cNvCxnSpPr>
            <a:cxnSpLocks/>
          </p:cNvCxnSpPr>
          <p:nvPr/>
        </p:nvCxnSpPr>
        <p:spPr>
          <a:xfrm>
            <a:off x="11277600" y="2663277"/>
            <a:ext cx="3581400" cy="27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AB94E8-440C-0CA6-10D9-332BD768BB6D}"/>
              </a:ext>
            </a:extLst>
          </p:cNvPr>
          <p:cNvCxnSpPr>
            <a:cxnSpLocks/>
          </p:cNvCxnSpPr>
          <p:nvPr/>
        </p:nvCxnSpPr>
        <p:spPr>
          <a:xfrm>
            <a:off x="11578476" y="2663277"/>
            <a:ext cx="3280524" cy="1489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A91B5-9AB3-4079-6DDE-A0AF85D0C142}"/>
              </a:ext>
            </a:extLst>
          </p:cNvPr>
          <p:cNvCxnSpPr>
            <a:cxnSpLocks/>
          </p:cNvCxnSpPr>
          <p:nvPr/>
        </p:nvCxnSpPr>
        <p:spPr>
          <a:xfrm>
            <a:off x="10103221" y="2663277"/>
            <a:ext cx="5746379" cy="2785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549B0-D58B-B23A-7D33-15DD240AB826}"/>
              </a:ext>
            </a:extLst>
          </p:cNvPr>
          <p:cNvCxnSpPr>
            <a:cxnSpLocks/>
          </p:cNvCxnSpPr>
          <p:nvPr/>
        </p:nvCxnSpPr>
        <p:spPr>
          <a:xfrm>
            <a:off x="11658600" y="3029715"/>
            <a:ext cx="4648200" cy="361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452148-E729-020B-688E-448E9E063695}"/>
              </a:ext>
            </a:extLst>
          </p:cNvPr>
          <p:cNvCxnSpPr>
            <a:cxnSpLocks/>
          </p:cNvCxnSpPr>
          <p:nvPr/>
        </p:nvCxnSpPr>
        <p:spPr>
          <a:xfrm>
            <a:off x="11277600" y="3138363"/>
            <a:ext cx="3581400" cy="30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Photo Effects And Filters For Any Unique Look | Learn BeFunky">
            <a:extLst>
              <a:ext uri="{FF2B5EF4-FFF2-40B4-BE49-F238E27FC236}">
                <a16:creationId xmlns:a16="http://schemas.microsoft.com/office/drawing/2014/main" id="{6631A99D-1B06-48AA-4E4E-EA5280A5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3645855"/>
            <a:ext cx="5410200" cy="36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D5F19B-2C70-1321-05B8-B3C66E8A752E}"/>
              </a:ext>
            </a:extLst>
          </p:cNvPr>
          <p:cNvCxnSpPr>
            <a:cxnSpLocks/>
          </p:cNvCxnSpPr>
          <p:nvPr/>
        </p:nvCxnSpPr>
        <p:spPr>
          <a:xfrm>
            <a:off x="10172890" y="3189377"/>
            <a:ext cx="6667312" cy="271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7A0013-89E6-E720-CA06-DDFC65665D31}"/>
              </a:ext>
            </a:extLst>
          </p:cNvPr>
          <p:cNvSpPr/>
          <p:nvPr/>
        </p:nvSpPr>
        <p:spPr>
          <a:xfrm>
            <a:off x="14249400" y="4519338"/>
            <a:ext cx="381000" cy="3581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2127"/>
            <a:ext cx="7888287" cy="2413000"/>
          </a:xfrm>
        </p:spPr>
        <p:txBody>
          <a:bodyPr/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Transform 4: </a:t>
            </a:r>
            <a:br>
              <a:rPr lang="en-US" sz="6000" kern="1200" dirty="0">
                <a:latin typeface="+mj-lt"/>
                <a:ea typeface="+mj-ea"/>
                <a:cs typeface="+mj-cs"/>
              </a:rPr>
            </a:br>
            <a:r>
              <a:rPr lang="en-US" sz="6000" kern="1200" dirty="0">
                <a:latin typeface="+mj-lt"/>
                <a:ea typeface="+mj-ea"/>
                <a:cs typeface="+mj-cs"/>
              </a:rPr>
              <a:t>Checking the QAP</a:t>
            </a:r>
            <a:endParaRPr lang="en-V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C4EA63-E7FB-E645-5E9A-A903D354D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64" b="1"/>
          <a:stretch/>
        </p:blipFill>
        <p:spPr>
          <a:xfrm>
            <a:off x="8001000" y="1181100"/>
            <a:ext cx="9941588" cy="73495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D9B814-4F6D-0E98-4471-9823F2A50B48}"/>
              </a:ext>
            </a:extLst>
          </p:cNvPr>
          <p:cNvSpPr txBox="1"/>
          <p:nvPr/>
        </p:nvSpPr>
        <p:spPr>
          <a:xfrm>
            <a:off x="722313" y="4789557"/>
            <a:ext cx="400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The whole process is done correctly if we can find suitable (h)</a:t>
            </a:r>
          </a:p>
        </p:txBody>
      </p:sp>
    </p:spTree>
    <p:extLst>
      <p:ext uri="{BB962C8B-B14F-4D97-AF65-F5344CB8AC3E}">
        <p14:creationId xmlns:p14="http://schemas.microsoft.com/office/powerpoint/2010/main" val="194069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2127"/>
            <a:ext cx="7888287" cy="2413000"/>
          </a:xfrm>
        </p:spPr>
        <p:txBody>
          <a:bodyPr/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APPENDIX: How TO DIVIDE 2 POLYNOMIALS</a:t>
            </a:r>
            <a:endParaRPr lang="en-V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A8C23B0-550B-DF27-E3CC-2FAB471F3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51"/>
          <a:stretch/>
        </p:blipFill>
        <p:spPr>
          <a:xfrm>
            <a:off x="8915400" y="2933700"/>
            <a:ext cx="7118656" cy="44958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F9F6B5-D2FE-8E3E-48FA-FB5CD1EF3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26"/>
          <a:stretch/>
        </p:blipFill>
        <p:spPr>
          <a:xfrm>
            <a:off x="762000" y="2933700"/>
            <a:ext cx="6553200" cy="56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7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 vs Optimistic Rollups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4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7EDC74-ECA9-5578-D992-0C12B5ED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599" y="2804541"/>
            <a:ext cx="9172391" cy="46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7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5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4" descr="L2 comparison">
            <a:extLst>
              <a:ext uri="{FF2B5EF4-FFF2-40B4-BE49-F238E27FC236}">
                <a16:creationId xmlns:a16="http://schemas.microsoft.com/office/drawing/2014/main" id="{E9F22283-1919-9047-63F0-0BCB0259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000" y="2017248"/>
            <a:ext cx="7791283" cy="625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5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6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7264-6BA2-CF53-6ACC-1D7B7D090D2C}"/>
              </a:ext>
            </a:extLst>
          </p:cNvPr>
          <p:cNvSpPr txBox="1"/>
          <p:nvPr/>
        </p:nvSpPr>
        <p:spPr>
          <a:xfrm>
            <a:off x="8610599" y="3467100"/>
            <a:ext cx="8955088" cy="2849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Proof size =&gt; Block size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Prover time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Verifier time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Trusted setup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EVM compatibility / Community</a:t>
            </a:r>
          </a:p>
        </p:txBody>
      </p:sp>
    </p:spTree>
    <p:extLst>
      <p:ext uri="{BB962C8B-B14F-4D97-AF65-F5344CB8AC3E}">
        <p14:creationId xmlns:p14="http://schemas.microsoft.com/office/powerpoint/2010/main" val="295085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76400" y="2324100"/>
            <a:ext cx="8544644" cy="4867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THANKS </a:t>
            </a:r>
          </a:p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FOR LISTENING!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7A16B8-B317-275E-21E0-732F8AA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71946" y="3133221"/>
            <a:ext cx="1158851" cy="6072914"/>
            <a:chOff x="0" y="0"/>
            <a:chExt cx="368852" cy="1189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189124"/>
            </a:xfrm>
            <a:custGeom>
              <a:avLst/>
              <a:gdLst/>
              <a:ahLst/>
              <a:cxnLst/>
              <a:rect l="l" t="t" r="r" b="b"/>
              <a:pathLst>
                <a:path w="368852" h="1189124">
                  <a:moveTo>
                    <a:pt x="0" y="0"/>
                  </a:moveTo>
                  <a:lnTo>
                    <a:pt x="368852" y="0"/>
                  </a:lnTo>
                  <a:lnTo>
                    <a:pt x="368852" y="1189124"/>
                  </a:lnTo>
                  <a:lnTo>
                    <a:pt x="0" y="118912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208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4800"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69233" y="378698"/>
            <a:ext cx="6149533" cy="1547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500" spc="978" dirty="0">
                <a:solidFill>
                  <a:srgbClr val="231F20"/>
                </a:solidFill>
                <a:latin typeface="+mj-lt"/>
              </a:rPr>
              <a:t>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71946" y="4191098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19997" y="4306760"/>
            <a:ext cx="4298979" cy="53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APLLICATION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71946" y="3162300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19996" y="3277962"/>
            <a:ext cx="4298979" cy="53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WHAT IS ZKP?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71946" y="5219896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19996" y="5333191"/>
            <a:ext cx="4298979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HOW TO DO IT?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71946" y="6248694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19997" y="6373279"/>
            <a:ext cx="6705601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ZK VS OPTIMISTIC ROLLUPS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13C5EF-405F-69AF-A703-945B050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</a:t>
            </a:fld>
            <a:endParaRPr lang="en-US">
              <a:latin typeface="+mj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871946" y="7277492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9B02C484-28DA-6A43-3D38-3BDB72EB84D5}"/>
              </a:ext>
            </a:extLst>
          </p:cNvPr>
          <p:cNvSpPr txBox="1"/>
          <p:nvPr/>
        </p:nvSpPr>
        <p:spPr>
          <a:xfrm>
            <a:off x="7619999" y="7402077"/>
            <a:ext cx="6705601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PERFORMANCE COMPARISON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A1DD00C9-FBE5-691D-493C-24A9904EF4E0}"/>
              </a:ext>
            </a:extLst>
          </p:cNvPr>
          <p:cNvSpPr txBox="1"/>
          <p:nvPr/>
        </p:nvSpPr>
        <p:spPr>
          <a:xfrm>
            <a:off x="5871946" y="8306290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5FDE22F-7B7B-E5A3-C83B-E063C34D2009}"/>
              </a:ext>
            </a:extLst>
          </p:cNvPr>
          <p:cNvSpPr txBox="1"/>
          <p:nvPr/>
        </p:nvSpPr>
        <p:spPr>
          <a:xfrm>
            <a:off x="7619997" y="8430875"/>
            <a:ext cx="6705601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ZKP?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1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53CA500B-CE2B-6277-EFD5-3E857530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189037"/>
            <a:ext cx="8111721" cy="79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7264-6BA2-CF53-6ACC-1D7B7D090D2C}"/>
              </a:ext>
            </a:extLst>
          </p:cNvPr>
          <p:cNvSpPr txBox="1"/>
          <p:nvPr/>
        </p:nvSpPr>
        <p:spPr>
          <a:xfrm>
            <a:off x="8610599" y="3430242"/>
            <a:ext cx="8955088" cy="3426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700" dirty="0">
                <a:solidFill>
                  <a:srgbClr val="231F20"/>
                </a:solidFill>
              </a:rPr>
              <a:t>Proving statement on private data: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231F20"/>
                </a:solidFill>
              </a:rPr>
              <a:t> 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</a:rPr>
              <a:t>Person A has more than X in his bank account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</a:rPr>
              <a:t>In the last year, a bank did not transact with an entity Y – Matching DNA without revealing full DNA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</a:rPr>
              <a:t>One has a credit score higher than Z </a:t>
            </a:r>
          </a:p>
        </p:txBody>
      </p:sp>
    </p:spTree>
    <p:extLst>
      <p:ext uri="{BB962C8B-B14F-4D97-AF65-F5344CB8AC3E}">
        <p14:creationId xmlns:p14="http://schemas.microsoft.com/office/powerpoint/2010/main" val="6964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7264-6BA2-CF53-6ACC-1D7B7D090D2C}"/>
              </a:ext>
            </a:extLst>
          </p:cNvPr>
          <p:cNvSpPr txBox="1"/>
          <p:nvPr/>
        </p:nvSpPr>
        <p:spPr>
          <a:xfrm>
            <a:off x="8610599" y="3718751"/>
            <a:ext cx="8955088" cy="2849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dirty="0">
                <a:effectLst/>
                <a:latin typeface="+mj-lt"/>
              </a:rPr>
              <a:t>Anonymous payments:</a:t>
            </a:r>
            <a:endParaRPr lang="en-US" sz="3700" dirty="0">
              <a:solidFill>
                <a:srgbClr val="231F20"/>
              </a:solidFill>
              <a:latin typeface="+mj-lt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  <a:latin typeface="+mj-lt"/>
              </a:rPr>
              <a:t>Payment with full detachment from any kind of identity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Paying taxes without revealing one’s earnings</a:t>
            </a:r>
            <a:endParaRPr lang="en-US" sz="3200" dirty="0">
              <a:solidFill>
                <a:srgbClr val="231F2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03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7264-6BA2-CF53-6ACC-1D7B7D090D2C}"/>
              </a:ext>
            </a:extLst>
          </p:cNvPr>
          <p:cNvSpPr txBox="1"/>
          <p:nvPr/>
        </p:nvSpPr>
        <p:spPr>
          <a:xfrm>
            <a:off x="8610599" y="2564589"/>
            <a:ext cx="8955088" cy="5157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dirty="0">
                <a:effectLst/>
                <a:latin typeface="+mj-lt"/>
              </a:rPr>
              <a:t>Outsourcing computation:</a:t>
            </a:r>
            <a:endParaRPr lang="en-US" sz="3700" dirty="0">
              <a:solidFill>
                <a:srgbClr val="231F20"/>
              </a:solidFill>
              <a:latin typeface="+mj-lt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Outsource an expensive computation and validate that the result is correct without redoing the execution; it opens up a category of trustless computing</a:t>
            </a:r>
            <a:endParaRPr lang="en-US" sz="3200" dirty="0">
              <a:solidFill>
                <a:srgbClr val="231F20"/>
              </a:solidFill>
              <a:latin typeface="+mj-lt"/>
            </a:endParaRPr>
          </a:p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</a:rPr>
              <a:t>Changing a blockchain model from everyone computes the same to one party computes and everyone verifies</a:t>
            </a:r>
            <a:endParaRPr lang="en-US" sz="3200" dirty="0">
              <a:solidFill>
                <a:srgbClr val="231F2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7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3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99262-13E8-1474-8020-393B86A9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770220"/>
            <a:ext cx="4898420" cy="414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D72ED9-E1C5-F0ED-226F-AFC8B81A3857}"/>
              </a:ext>
            </a:extLst>
          </p:cNvPr>
          <p:cNvCxnSpPr>
            <a:cxnSpLocks/>
          </p:cNvCxnSpPr>
          <p:nvPr/>
        </p:nvCxnSpPr>
        <p:spPr>
          <a:xfrm>
            <a:off x="12192000" y="5225716"/>
            <a:ext cx="12954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do it?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8</a:t>
            </a:fld>
            <a:endParaRPr lang="en-US">
              <a:latin typeface="+mj-lt"/>
            </a:endParaRPr>
          </a:p>
        </p:txBody>
      </p:sp>
      <p:pic>
        <p:nvPicPr>
          <p:cNvPr id="3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17190370-7174-4914-6D34-E857D83D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1638300"/>
            <a:ext cx="18264108" cy="7551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96D69D-A2F1-7F2D-49DF-7C23BC88A4BB}"/>
              </a:ext>
            </a:extLst>
          </p:cNvPr>
          <p:cNvSpPr/>
          <p:nvPr/>
        </p:nvSpPr>
        <p:spPr>
          <a:xfrm>
            <a:off x="1523928" y="2552700"/>
            <a:ext cx="1447872" cy="3657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1E0E23-B314-4D06-7117-5D1BF7929E9A}"/>
              </a:ext>
            </a:extLst>
          </p:cNvPr>
          <p:cNvSpPr/>
          <p:nvPr/>
        </p:nvSpPr>
        <p:spPr>
          <a:xfrm>
            <a:off x="1523928" y="6442868"/>
            <a:ext cx="1219272" cy="12914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do it?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9</a:t>
            </a:fld>
            <a:endParaRPr lang="en-US">
              <a:latin typeface="+mj-lt"/>
            </a:endParaRPr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090533A8-FB78-6C7C-8833-A8133EADD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2" y="1638300"/>
            <a:ext cx="18240216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293</Words>
  <Application>Microsoft Macintosh PowerPoint</Application>
  <PresentationFormat>Custom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Oswald Bold</vt:lpstr>
      <vt:lpstr>Arial</vt:lpstr>
      <vt:lpstr>Montserrat Classic Bold</vt:lpstr>
      <vt:lpstr>Calibri</vt:lpstr>
      <vt:lpstr>Office Theme</vt:lpstr>
      <vt:lpstr>PowerPoint Presentation</vt:lpstr>
      <vt:lpstr>PowerPoint Presentation</vt:lpstr>
      <vt:lpstr>What is ZKP?</vt:lpstr>
      <vt:lpstr>APpLICATION</vt:lpstr>
      <vt:lpstr>APpLICATION</vt:lpstr>
      <vt:lpstr>APpLICATION</vt:lpstr>
      <vt:lpstr>How to do it?</vt:lpstr>
      <vt:lpstr>How to do it?</vt:lpstr>
      <vt:lpstr>How to do it?</vt:lpstr>
      <vt:lpstr>Transform 1: Program to Gates</vt:lpstr>
      <vt:lpstr>Transform 2: Gates to R1CS</vt:lpstr>
      <vt:lpstr>Transform 4:  Checking the QAP</vt:lpstr>
      <vt:lpstr>APPENDIX: How TO DIVIDE 2 POLYNOMIALS</vt:lpstr>
      <vt:lpstr>ZK vs Optimistic Rollups</vt:lpstr>
      <vt:lpstr>Performance COMPARISON</vt:lpstr>
      <vt:lpstr>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 MACHINE LEARNING</dc:title>
  <cp:lastModifiedBy>Son Nguyen</cp:lastModifiedBy>
  <cp:revision>22</cp:revision>
  <dcterms:created xsi:type="dcterms:W3CDTF">2006-08-16T00:00:00Z</dcterms:created>
  <dcterms:modified xsi:type="dcterms:W3CDTF">2024-03-19T02:41:33Z</dcterms:modified>
  <dc:identifier>DAF_SfUJ3H0</dc:identifier>
</cp:coreProperties>
</file>