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82" r:id="rId3"/>
    <p:sldId id="287" r:id="rId4"/>
    <p:sldId id="283" r:id="rId5"/>
    <p:sldId id="288" r:id="rId6"/>
    <p:sldId id="284" r:id="rId7"/>
    <p:sldId id="285" r:id="rId8"/>
    <p:sldId id="286" r:id="rId9"/>
    <p:sldId id="289" r:id="rId10"/>
    <p:sldId id="290" r:id="rId11"/>
  </p:sldIdLst>
  <p:sldSz cx="18288000" cy="10287000"/>
  <p:notesSz cx="6858000" cy="9144000"/>
  <p:embeddedFontLst>
    <p:embeddedFont>
      <p:font typeface="Montserrat Classic Bold" pitchFamily="2" charset="7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 autoAdjust="0"/>
    <p:restoredTop sz="94570" autoAdjust="0"/>
  </p:normalViewPr>
  <p:slideViewPr>
    <p:cSldViewPr>
      <p:cViewPr varScale="1">
        <p:scale>
          <a:sx n="67" d="100"/>
          <a:sy n="67" d="100"/>
        </p:scale>
        <p:origin x="3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55" d="100"/>
          <a:sy n="155" d="100"/>
        </p:scale>
        <p:origin x="92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4FB36-B230-594A-B97E-4F1C1A005E13}" type="datetimeFigureOut">
              <a:rPr lang="en-VN" smtClean="0"/>
              <a:t>19/03/2024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E1B3-4290-BD49-84F1-52F42E5EEA2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713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AE1B3-4290-BD49-84F1-52F42E5EEA28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615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9E09EDE-262D-CB5F-515B-510901DB01E1}"/>
              </a:ext>
            </a:extLst>
          </p:cNvPr>
          <p:cNvSpPr txBox="1">
            <a:spLocks/>
          </p:cNvSpPr>
          <p:nvPr userDrawn="1"/>
        </p:nvSpPr>
        <p:spPr>
          <a:xfrm>
            <a:off x="4381500" y="342900"/>
            <a:ext cx="952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888287" cy="2413000"/>
          </a:xfrm>
        </p:spPr>
        <p:txBody>
          <a:bodyPr anchor="t">
            <a:noAutofit/>
          </a:bodyPr>
          <a:lstStyle>
            <a:lvl1pPr algn="l">
              <a:defRPr sz="6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5400" y="3086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0861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3812" y="27051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2" y="33448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1637" y="27051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1637" y="33448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495300"/>
            <a:ext cx="5072743" cy="2228850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0" y="495300"/>
            <a:ext cx="12192000" cy="86868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9" y="2748643"/>
            <a:ext cx="5072743" cy="645795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0" y="342900"/>
            <a:ext cx="9525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835" y="30099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8200" y="9563100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5FF91E99-1146-C6AF-7A7D-A588B2757F0E}"/>
              </a:ext>
            </a:extLst>
          </p:cNvPr>
          <p:cNvGrpSpPr/>
          <p:nvPr userDrawn="1"/>
        </p:nvGrpSpPr>
        <p:grpSpPr>
          <a:xfrm>
            <a:off x="228600" y="9258300"/>
            <a:ext cx="932820" cy="693452"/>
            <a:chOff x="0" y="0"/>
            <a:chExt cx="1243760" cy="92460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FEB4DB5-F1C6-3F8A-0E53-42915BB4EAF0}"/>
                </a:ext>
              </a:extLst>
            </p:cNvPr>
            <p:cNvSpPr/>
            <p:nvPr/>
          </p:nvSpPr>
          <p:spPr>
            <a:xfrm>
              <a:off x="244781" y="0"/>
              <a:ext cx="754199" cy="754199"/>
            </a:xfrm>
            <a:custGeom>
              <a:avLst/>
              <a:gdLst/>
              <a:ahLst/>
              <a:cxnLst/>
              <a:rect l="l" t="t" r="r" b="b"/>
              <a:pathLst>
                <a:path w="754199" h="754199">
                  <a:moveTo>
                    <a:pt x="0" y="0"/>
                  </a:moveTo>
                  <a:lnTo>
                    <a:pt x="754198" y="0"/>
                  </a:lnTo>
                  <a:lnTo>
                    <a:pt x="754198" y="754199"/>
                  </a:lnTo>
                  <a:lnTo>
                    <a:pt x="0" y="754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299F1F1B-6FB1-907A-A192-7F7FEF332019}"/>
                </a:ext>
              </a:extLst>
            </p:cNvPr>
            <p:cNvSpPr txBox="1"/>
            <p:nvPr/>
          </p:nvSpPr>
          <p:spPr>
            <a:xfrm>
              <a:off x="0" y="735149"/>
              <a:ext cx="1243760" cy="1894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97"/>
                </a:lnSpc>
                <a:spcBef>
                  <a:spcPct val="0"/>
                </a:spcBef>
              </a:pPr>
              <a:r>
                <a:rPr lang="en-US" sz="867" spc="85">
                  <a:solidFill>
                    <a:srgbClr val="231F20"/>
                  </a:solidFill>
                  <a:latin typeface="Montserrat Classic Bold"/>
                </a:rPr>
                <a:t>SOTAZK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236346" y="2019298"/>
            <a:ext cx="9815307" cy="5686425"/>
            <a:chOff x="0" y="-53344"/>
            <a:chExt cx="1895495" cy="1098141"/>
          </a:xfrm>
        </p:grpSpPr>
        <p:sp>
          <p:nvSpPr>
            <p:cNvPr id="4" name="Freeform 4"/>
            <p:cNvSpPr/>
            <p:nvPr/>
          </p:nvSpPr>
          <p:spPr>
            <a:xfrm>
              <a:off x="0" y="-53344"/>
              <a:ext cx="1895495" cy="1098141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25460" y="2019300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+mj-lt"/>
                <a:cs typeface="Calibri" panose="020F0502020204030204" pitchFamily="34" charset="0"/>
              </a:rPr>
              <a:t>ZKP</a:t>
            </a:r>
            <a:r>
              <a:rPr lang="en-US" sz="16437" spc="1610" dirty="0">
                <a:solidFill>
                  <a:srgbClr val="231F20"/>
                </a:solidFill>
                <a:latin typeface="+mj-lt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47232" y="4773847"/>
            <a:ext cx="9815307" cy="241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+mj-lt"/>
              </a:rPr>
              <a:t>TECHNOLOGY OVERVIEW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466EA5-63F4-6A19-7B8D-DBB3B469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1</a:t>
            </a:fld>
            <a:endParaRPr lang="en-US" dirty="0">
              <a:latin typeface="+mj-lt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9F89780-EA32-7B55-1785-4BEC6F9BE2D8}"/>
              </a:ext>
            </a:extLst>
          </p:cNvPr>
          <p:cNvSpPr txBox="1"/>
          <p:nvPr/>
        </p:nvSpPr>
        <p:spPr>
          <a:xfrm>
            <a:off x="4225459" y="6671209"/>
            <a:ext cx="9815307" cy="1034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3000" spc="692" dirty="0">
                <a:solidFill>
                  <a:srgbClr val="231F20"/>
                </a:solidFill>
                <a:latin typeface="+mj-lt"/>
              </a:rPr>
              <a:t>Harry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Scroll $135M</a:t>
            </a:r>
            <a:endParaRPr lang="en-V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12877800" y="6827000"/>
            <a:ext cx="595717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616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000" dirty="0"/>
              <a:t>Starknet $1.34B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5791200" y="6827000"/>
            <a:ext cx="595717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32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000" dirty="0"/>
              <a:t>ZkSync Era (Boojum) $707M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4CFC004A-96A8-AC2A-9240-C9C9CECE21A7}"/>
              </a:ext>
            </a:extLst>
          </p:cNvPr>
          <p:cNvSpPr/>
          <p:nvPr/>
        </p:nvSpPr>
        <p:spPr>
          <a:xfrm>
            <a:off x="5791200" y="6819900"/>
            <a:ext cx="595717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392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000" dirty="0"/>
              <a:t>dYdX (</a:t>
            </a:r>
            <a:r>
              <a:rPr lang="en-US" sz="6000" b="0" i="0" u="none" strike="noStrike" dirty="0" err="1">
                <a:solidFill>
                  <a:srgbClr val="2A3C42"/>
                </a:solidFill>
                <a:effectLst/>
              </a:rPr>
              <a:t>StarkEx</a:t>
            </a:r>
            <a:r>
              <a:rPr lang="en-US" sz="6000" b="0" i="0" u="none" strike="noStrike" dirty="0">
                <a:solidFill>
                  <a:srgbClr val="2A3C42"/>
                </a:solidFill>
                <a:effectLst/>
              </a:rPr>
              <a:t>) $394M</a:t>
            </a:r>
            <a:endParaRPr lang="en-V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5791200" y="6827000"/>
            <a:ext cx="595717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623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000" dirty="0"/>
              <a:t>Linea</a:t>
            </a:r>
            <a:r>
              <a:rPr lang="en-US" sz="6000" b="0" i="0" u="none" strike="noStrike" dirty="0">
                <a:solidFill>
                  <a:srgbClr val="2A3C42"/>
                </a:solidFill>
                <a:effectLst/>
              </a:rPr>
              <a:t> $382M</a:t>
            </a:r>
            <a:endParaRPr lang="en-V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15925800" y="4914900"/>
            <a:ext cx="914400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374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sz="6000" dirty="0"/>
              <a:t>Polygon Zero (Plonky2) $155M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5791200" y="6827000"/>
            <a:ext cx="595717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89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000" dirty="0"/>
              <a:t>Polygon </a:t>
            </a:r>
            <a:r>
              <a:rPr lang="en-US" sz="6000" b="0" i="0" u="none" strike="noStrike" dirty="0" err="1">
                <a:solidFill>
                  <a:srgbClr val="1F2328"/>
                </a:solidFill>
                <a:effectLst/>
              </a:rPr>
              <a:t>Hermez</a:t>
            </a:r>
            <a:endParaRPr lang="en-V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5791200" y="6827000"/>
            <a:ext cx="595717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4912670-B4A5-B078-277E-ABA420997E21}"/>
              </a:ext>
            </a:extLst>
          </p:cNvPr>
          <p:cNvSpPr/>
          <p:nvPr/>
        </p:nvSpPr>
        <p:spPr>
          <a:xfrm>
            <a:off x="15881684" y="4946984"/>
            <a:ext cx="914400" cy="5201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48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6000" dirty="0"/>
              <a:t>Z</a:t>
            </a:r>
            <a:r>
              <a:rPr lang="en-US" sz="6000" dirty="0"/>
              <a:t>c</a:t>
            </a:r>
            <a:r>
              <a:rPr lang="en-VN" sz="6000" dirty="0"/>
              <a:t>ash (Halo2) $550M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00254264-A319-57C8-FA44-F1FA2021EB59}"/>
              </a:ext>
            </a:extLst>
          </p:cNvPr>
          <p:cNvSpPr/>
          <p:nvPr/>
        </p:nvSpPr>
        <p:spPr>
          <a:xfrm>
            <a:off x="4463716" y="6819011"/>
            <a:ext cx="786875" cy="667481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1C792DC-B1BB-8D51-E39F-ADDDE3C256BD}"/>
              </a:ext>
            </a:extLst>
          </p:cNvPr>
          <p:cNvSpPr/>
          <p:nvPr/>
        </p:nvSpPr>
        <p:spPr>
          <a:xfrm>
            <a:off x="9906000" y="6819011"/>
            <a:ext cx="1371600" cy="659492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112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4075-9878-DCC3-6F5D-4B457A24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Loopring</a:t>
            </a:r>
            <a:r>
              <a:rPr lang="en-US" sz="6000" dirty="0"/>
              <a:t> $143M</a:t>
            </a:r>
            <a:endParaRPr lang="en-VN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33737-C3EE-1EA1-2D04-047B9638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7216A-BEE7-645D-7272-BCEAEB54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" y="2471762"/>
            <a:ext cx="18264108" cy="5343476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E4912670-B4A5-B078-277E-ABA420997E21}"/>
              </a:ext>
            </a:extLst>
          </p:cNvPr>
          <p:cNvSpPr/>
          <p:nvPr/>
        </p:nvSpPr>
        <p:spPr>
          <a:xfrm>
            <a:off x="15881684" y="4946984"/>
            <a:ext cx="914400" cy="520170"/>
          </a:xfrm>
          <a:prstGeom prst="frame">
            <a:avLst>
              <a:gd name="adj1" fmla="val 495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9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58</Words>
  <Application>Microsoft Macintosh PowerPoint</Application>
  <PresentationFormat>Custom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Montserrat Classic Bold</vt:lpstr>
      <vt:lpstr>Arial</vt:lpstr>
      <vt:lpstr>Office Theme</vt:lpstr>
      <vt:lpstr>PowerPoint Presentation</vt:lpstr>
      <vt:lpstr>Starknet $1.34B</vt:lpstr>
      <vt:lpstr>ZkSync Era (Boojum) $707M</vt:lpstr>
      <vt:lpstr>dYdX (StarkEx) $394M</vt:lpstr>
      <vt:lpstr>Linea $382M</vt:lpstr>
      <vt:lpstr>Polygon Zero (Plonky2) $155M</vt:lpstr>
      <vt:lpstr>Polygon Hermez</vt:lpstr>
      <vt:lpstr>Zcash (Halo2) $550M</vt:lpstr>
      <vt:lpstr>Loopring $143M</vt:lpstr>
      <vt:lpstr>Scroll $135M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 MACHINE LEARNING</dc:title>
  <cp:lastModifiedBy>Son Nguyen</cp:lastModifiedBy>
  <cp:revision>25</cp:revision>
  <dcterms:created xsi:type="dcterms:W3CDTF">2006-08-16T00:00:00Z</dcterms:created>
  <dcterms:modified xsi:type="dcterms:W3CDTF">2024-03-19T04:29:21Z</dcterms:modified>
  <dc:identifier>DAF_SfUJ3H0</dc:identifier>
</cp:coreProperties>
</file>