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1" r:id="rId6"/>
    <p:sldId id="267" r:id="rId7"/>
    <p:sldId id="264" r:id="rId8"/>
    <p:sldId id="268" r:id="rId9"/>
    <p:sldId id="274" r:id="rId10"/>
    <p:sldId id="275" r:id="rId11"/>
    <p:sldId id="277" r:id="rId12"/>
    <p:sldId id="278" r:id="rId13"/>
    <p:sldId id="269" r:id="rId14"/>
    <p:sldId id="281" r:id="rId15"/>
    <p:sldId id="282" r:id="rId16"/>
    <p:sldId id="283" r:id="rId17"/>
    <p:sldId id="271" r:id="rId18"/>
    <p:sldId id="272" r:id="rId19"/>
    <p:sldId id="260" r:id="rId20"/>
    <p:sldId id="270" r:id="rId21"/>
    <p:sldId id="273" r:id="rId22"/>
    <p:sldId id="279" r:id="rId23"/>
    <p:sldId id="284" r:id="rId24"/>
    <p:sldId id="28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3ED46A-C4EE-4370-BCE3-76A50EA3CBE8}">
          <p14:sldIdLst>
            <p14:sldId id="256"/>
            <p14:sldId id="257"/>
            <p14:sldId id="259"/>
            <p14:sldId id="258"/>
            <p14:sldId id="261"/>
            <p14:sldId id="267"/>
            <p14:sldId id="264"/>
            <p14:sldId id="268"/>
            <p14:sldId id="274"/>
            <p14:sldId id="275"/>
            <p14:sldId id="277"/>
            <p14:sldId id="278"/>
            <p14:sldId id="269"/>
            <p14:sldId id="281"/>
            <p14:sldId id="282"/>
            <p14:sldId id="283"/>
            <p14:sldId id="271"/>
            <p14:sldId id="272"/>
            <p14:sldId id="260"/>
            <p14:sldId id="270"/>
            <p14:sldId id="273"/>
            <p14:sldId id="279"/>
            <p14:sldId id="284"/>
            <p14:sldId id="285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27F7"/>
    <a:srgbClr val="7030A0"/>
    <a:srgbClr val="C62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9" autoAdjust="0"/>
    <p:restoredTop sz="94660"/>
  </p:normalViewPr>
  <p:slideViewPr>
    <p:cSldViewPr snapToGrid="0">
      <p:cViewPr>
        <p:scale>
          <a:sx n="203" d="100"/>
          <a:sy n="203" d="100"/>
        </p:scale>
        <p:origin x="37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6C497-33F7-4A3B-BEA6-A067A1A9F89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A67F-9FCA-481D-B932-99A00FAC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2379887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904" y="451682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C628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Sota ZK lab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rgbClr val="A527F7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rgbClr val="A52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37E79-1990-C1C1-61A2-159F421339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254" y="6195105"/>
            <a:ext cx="369794" cy="516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 userDrawn="1"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rgbClr val="A52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B10B5F-501F-8D17-E982-3D1C20DCD4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254" y="6195105"/>
            <a:ext cx="369794" cy="516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9074-3EC0-D031-4059-F0323F626E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6400" y="671314"/>
            <a:ext cx="3759200" cy="787400"/>
          </a:xfrm>
          <a:prstGeom prst="rect">
            <a:avLst/>
          </a:prstGeom>
          <a:noFill/>
          <a:ln w="635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ctr">
              <a:defRPr sz="5400" b="1">
                <a:solidFill>
                  <a:srgbClr val="7030A0"/>
                </a:solidFill>
                <a:latin typeface="+mj-lt"/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8A144-C586-14B9-826D-CD5C5027FD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9CDD5-0700-052C-16FC-98664C46E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76CFF-776D-3D41-1C6E-93B2A2461B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AEF20-F48B-2445-72A6-06C8E3AFA7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9B939-606F-FC24-5C71-F58BC75B680E}"/>
              </a:ext>
            </a:extLst>
          </p:cNvPr>
          <p:cNvSpPr/>
          <p:nvPr userDrawn="1"/>
        </p:nvSpPr>
        <p:spPr>
          <a:xfrm>
            <a:off x="5394726" y="865766"/>
            <a:ext cx="1402543" cy="1402543"/>
          </a:xfrm>
          <a:prstGeom prst="rect">
            <a:avLst/>
          </a:prstGeom>
          <a:solidFill>
            <a:srgbClr val="A52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+mj-lt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8E428-7748-A6DC-2492-27404C91E32E}"/>
              </a:ext>
            </a:extLst>
          </p:cNvPr>
          <p:cNvSpPr/>
          <p:nvPr userDrawn="1"/>
        </p:nvSpPr>
        <p:spPr>
          <a:xfrm>
            <a:off x="768625" y="2957358"/>
            <a:ext cx="10654747" cy="9432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/>
              <a:t>Current Solutions</a:t>
            </a:r>
          </a:p>
        </p:txBody>
      </p:sp>
    </p:spTree>
    <p:extLst>
      <p:ext uri="{BB962C8B-B14F-4D97-AF65-F5344CB8AC3E}">
        <p14:creationId xmlns:p14="http://schemas.microsoft.com/office/powerpoint/2010/main" val="119649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527F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C628FF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B4F2EF-B487-BBAE-9992-BB0BE59C5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254" y="6195105"/>
            <a:ext cx="369794" cy="51656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6604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9725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98454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rgbClr val="7030A0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61FC1-B5C3-65E7-66F0-D852DE15629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97254" y="6307052"/>
            <a:ext cx="289654" cy="4046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rgbClr val="A527F7"/>
          </a:solidFill>
          <a:latin typeface="Ubuntu" panose="020B0504030602030204" pitchFamily="34" charset="0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Ubuntu Light" panose="020B0304030602030204" pitchFamily="34" charset="0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Ubuntu Light" panose="020B0304030602030204" pitchFamily="34" charset="0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Ubuntu Light" panose="020B0304030602030204" pitchFamily="34" charset="0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Ubuntu Light" panose="020B0304030602030204" pitchFamily="34" charset="0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Ubuntu Light" panose="020B0304030602030204" pitchFamily="34" charset="0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3BB3-8D34-1000-2526-80DEAF782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1704026"/>
            <a:ext cx="8361229" cy="2098226"/>
          </a:xfrm>
        </p:spPr>
        <p:txBody>
          <a:bodyPr/>
          <a:lstStyle/>
          <a:p>
            <a:r>
              <a:rPr lang="en-US" dirty="0"/>
              <a:t>ZKP </a:t>
            </a:r>
            <a:r>
              <a:rPr lang="en-US" dirty="0" err="1"/>
              <a:t>FOr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GAMING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D7551-8267-FC36-6624-0D3DF6AE3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8469" y="3941027"/>
            <a:ext cx="2133601" cy="504263"/>
          </a:xfrm>
        </p:spPr>
        <p:txBody>
          <a:bodyPr/>
          <a:lstStyle/>
          <a:p>
            <a:r>
              <a:rPr lang="en-US" b="1" dirty="0">
                <a:solidFill>
                  <a:srgbClr val="A527F7"/>
                </a:solidFill>
              </a:rPr>
              <a:t>SOTA ZK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8E5125-7B22-9286-D1EE-63A81DEA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86" y="3802252"/>
            <a:ext cx="559683" cy="78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8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1B6AB-3A77-101E-BD96-C0600C3FA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D4CBA1-38D0-B90C-B409-FCB0FDA7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Oasys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9AE829-35AC-BF05-2C3B-03FEEBD2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123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A527F7"/>
                </a:solidFill>
              </a:rPr>
              <a:t>L1 (Hub Layer)</a:t>
            </a:r>
            <a:r>
              <a:rPr lang="en-US" dirty="0">
                <a:solidFill>
                  <a:schemeClr val="tx1"/>
                </a:solidFill>
              </a:rPr>
              <a:t> combine with optimistic rollup </a:t>
            </a:r>
            <a:r>
              <a:rPr lang="en-US" dirty="0">
                <a:solidFill>
                  <a:srgbClr val="A527F7"/>
                </a:solidFill>
              </a:rPr>
              <a:t>L2s (Verse Layer)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One or more games can live on an explicit</a:t>
            </a: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Verse</a:t>
            </a:r>
          </a:p>
          <a:p>
            <a:r>
              <a:rPr lang="en-US" dirty="0">
                <a:solidFill>
                  <a:schemeClr val="tx1"/>
                </a:solidFill>
              </a:rPr>
              <a:t> High throughput, optimized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6D30-B4A7-C771-8B0D-7EB2418B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Picture 2" descr="L1&amp;amp;L2">
            <a:extLst>
              <a:ext uri="{FF2B5EF4-FFF2-40B4-BE49-F238E27FC236}">
                <a16:creationId xmlns:a16="http://schemas.microsoft.com/office/drawing/2014/main" id="{9DF4D9EE-45C8-A641-7C6F-8C1DB58A8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t="13210" r="9459" b="16913"/>
          <a:stretch/>
        </p:blipFill>
        <p:spPr bwMode="auto">
          <a:xfrm>
            <a:off x="3208866" y="2917136"/>
            <a:ext cx="5774267" cy="277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2362B-9DAA-1864-A3D7-9446EF952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9B77-D048-D85B-7081-7504C003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0" name="Picture 2" descr="Verse Architecture">
            <a:extLst>
              <a:ext uri="{FF2B5EF4-FFF2-40B4-BE49-F238E27FC236}">
                <a16:creationId xmlns:a16="http://schemas.microsoft.com/office/drawing/2014/main" id="{3927BC34-92E8-C474-C4E6-4929962F8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3166" r="12986" b="4897"/>
          <a:stretch/>
        </p:blipFill>
        <p:spPr bwMode="auto">
          <a:xfrm>
            <a:off x="2553741" y="1147233"/>
            <a:ext cx="7084517" cy="456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6A72E7C2-7949-A510-D8C4-C2A8D1BB229D}"/>
              </a:ext>
            </a:extLst>
          </p:cNvPr>
          <p:cNvSpPr txBox="1">
            <a:spLocks/>
          </p:cNvSpPr>
          <p:nvPr/>
        </p:nvSpPr>
        <p:spPr>
          <a:xfrm>
            <a:off x="497254" y="32385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rgbClr val="A527F7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Oasys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0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C2E3B-089B-21ED-7EB0-815C6C6E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4100" name="Picture 4" descr="rollup">
            <a:extLst>
              <a:ext uri="{FF2B5EF4-FFF2-40B4-BE49-F238E27FC236}">
                <a16:creationId xmlns:a16="http://schemas.microsoft.com/office/drawing/2014/main" id="{4CA4056E-37DE-CA0D-F2BD-B3DF1EF2E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2" t="17380" r="22708" b="15395"/>
          <a:stretch/>
        </p:blipFill>
        <p:spPr bwMode="auto">
          <a:xfrm>
            <a:off x="2565400" y="1202267"/>
            <a:ext cx="6858000" cy="45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622C70DF-B6B9-938D-AD41-2B04DAFEAB4D}"/>
              </a:ext>
            </a:extLst>
          </p:cNvPr>
          <p:cNvSpPr txBox="1">
            <a:spLocks/>
          </p:cNvSpPr>
          <p:nvPr/>
        </p:nvSpPr>
        <p:spPr>
          <a:xfrm>
            <a:off x="497254" y="32385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rgbClr val="A527F7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Oasys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7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DE71D-7A1D-7AF2-C337-1F056FBD6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932B98-06AE-957E-DC5D-34952BCF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Game Engine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76E891-C7F5-898E-75C2-C538C9AC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1236"/>
            <a:ext cx="9601200" cy="1870764"/>
          </a:xfrm>
        </p:spPr>
        <p:txBody>
          <a:bodyPr>
            <a:normAutofit/>
          </a:bodyPr>
          <a:lstStyle/>
          <a:p>
            <a:r>
              <a:rPr lang="en-US" sz="2400" dirty="0"/>
              <a:t>Support Fully On-chain game (FOG)</a:t>
            </a:r>
          </a:p>
          <a:p>
            <a:r>
              <a:rPr lang="en-US" sz="2400" dirty="0"/>
              <a:t>Don’t need to trust game server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00B11-3BDC-2ABF-A21E-5C043701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B09ECD-24E2-A952-AB01-46B48EB408CD}"/>
              </a:ext>
            </a:extLst>
          </p:cNvPr>
          <p:cNvSpPr/>
          <p:nvPr/>
        </p:nvSpPr>
        <p:spPr>
          <a:xfrm>
            <a:off x="1295400" y="3941415"/>
            <a:ext cx="2575740" cy="1113381"/>
          </a:xfrm>
          <a:prstGeom prst="rect">
            <a:avLst/>
          </a:prstGeom>
          <a:solidFill>
            <a:srgbClr val="A527F7"/>
          </a:solidFill>
          <a:ln w="63500">
            <a:solidFill>
              <a:srgbClr val="A52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B3A74C-1BE9-AF1A-CF3D-8C9D8933128C}"/>
              </a:ext>
            </a:extLst>
          </p:cNvPr>
          <p:cNvSpPr/>
          <p:nvPr/>
        </p:nvSpPr>
        <p:spPr>
          <a:xfrm>
            <a:off x="4808130" y="3941415"/>
            <a:ext cx="2575740" cy="1113381"/>
          </a:xfrm>
          <a:prstGeom prst="rect">
            <a:avLst/>
          </a:prstGeom>
          <a:solidFill>
            <a:srgbClr val="A527F7"/>
          </a:solidFill>
          <a:ln w="63500">
            <a:solidFill>
              <a:srgbClr val="A52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Argus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EB84C-63F0-1499-D350-D7060270FDD4}"/>
              </a:ext>
            </a:extLst>
          </p:cNvPr>
          <p:cNvSpPr/>
          <p:nvPr/>
        </p:nvSpPr>
        <p:spPr>
          <a:xfrm>
            <a:off x="8320860" y="3941414"/>
            <a:ext cx="2575740" cy="1113381"/>
          </a:xfrm>
          <a:prstGeom prst="rect">
            <a:avLst/>
          </a:prstGeom>
          <a:solidFill>
            <a:srgbClr val="A527F7"/>
          </a:solidFill>
          <a:ln w="63500">
            <a:solidFill>
              <a:srgbClr val="A52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Dojo</a:t>
            </a:r>
          </a:p>
        </p:txBody>
      </p:sp>
    </p:spTree>
    <p:extLst>
      <p:ext uri="{BB962C8B-B14F-4D97-AF65-F5344CB8AC3E}">
        <p14:creationId xmlns:p14="http://schemas.microsoft.com/office/powerpoint/2010/main" val="150521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F7BB8-597B-ACD6-6564-1AC14B3F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49038-4F06-D8F9-50CC-CB9917EB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F4FA55-5A72-BDEC-E2B4-FEDE0976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1236"/>
            <a:ext cx="9601200" cy="2835964"/>
          </a:xfrm>
        </p:spPr>
        <p:txBody>
          <a:bodyPr>
            <a:normAutofit/>
          </a:bodyPr>
          <a:lstStyle/>
          <a:p>
            <a:r>
              <a:rPr lang="en-US" sz="2400" dirty="0"/>
              <a:t>ECS game engine lives on EVM</a:t>
            </a:r>
          </a:p>
          <a:p>
            <a:r>
              <a:rPr lang="en-US" sz="2400" dirty="0"/>
              <a:t>EVM limitations</a:t>
            </a:r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21BC-5D12-C76F-B735-8132CD89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7F46B-1442-5738-051A-E29F04CF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51100"/>
            <a:ext cx="6858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F7BB8-597B-ACD6-6564-1AC14B3F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49038-4F06-D8F9-50CC-CB9917EB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F4FA55-5A72-BDEC-E2B4-FEDE0976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1236"/>
            <a:ext cx="9601200" cy="283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World engine</a:t>
            </a:r>
          </a:p>
          <a:p>
            <a:r>
              <a:rPr lang="en-US" sz="2400" dirty="0"/>
              <a:t>A sharded layer 2 blockchain SDK</a:t>
            </a:r>
          </a:p>
          <a:p>
            <a:r>
              <a:rPr lang="en-US" sz="2400" dirty="0">
                <a:solidFill>
                  <a:schemeClr val="tx1"/>
                </a:solidFill>
              </a:rPr>
              <a:t>Game execution (game shard) to be decoupled from smart contract execution (EVM shard)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21BC-5D12-C76F-B735-8132CD89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39D1C7-6170-96DB-DB88-4ACCBB2F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37" y="3255540"/>
            <a:ext cx="5177463" cy="291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CCF4A5-F23B-3CAC-DF92-4A927FD37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55539"/>
            <a:ext cx="5177463" cy="291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89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F7BB8-597B-ACD6-6564-1AC14B3F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49038-4F06-D8F9-50CC-CB9917EB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F4FA55-5A72-BDEC-E2B4-FEDE0976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1236"/>
            <a:ext cx="9601200" cy="283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Cardinal</a:t>
            </a:r>
          </a:p>
          <a:p>
            <a:r>
              <a:rPr lang="en-US" sz="2400" dirty="0">
                <a:solidFill>
                  <a:schemeClr val="tx1"/>
                </a:solidFill>
              </a:rPr>
              <a:t>ECS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Loop-driven runtime</a:t>
            </a:r>
          </a:p>
          <a:p>
            <a:r>
              <a:rPr lang="en-US" sz="2400" dirty="0">
                <a:solidFill>
                  <a:schemeClr val="tx1"/>
                </a:solidFill>
              </a:rPr>
              <a:t>Game logic is written in Go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21BC-5D12-C76F-B735-8132CD89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Loop-driven runtime">
            <a:extLst>
              <a:ext uri="{FF2B5EF4-FFF2-40B4-BE49-F238E27FC236}">
                <a16:creationId xmlns:a16="http://schemas.microsoft.com/office/drawing/2014/main" id="{00352AA1-AB3C-3449-4255-7D18EE010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04432"/>
            <a:ext cx="5715000" cy="201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vent-driven runtime">
            <a:extLst>
              <a:ext uri="{FF2B5EF4-FFF2-40B4-BE49-F238E27FC236}">
                <a16:creationId xmlns:a16="http://schemas.microsoft.com/office/drawing/2014/main" id="{FA6DA5CA-EAB7-46D1-B8E4-F42D1DF6C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04432"/>
            <a:ext cx="5715001" cy="201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ECAFB-990E-C578-3145-16040099A2FB}"/>
              </a:ext>
            </a:extLst>
          </p:cNvPr>
          <p:cNvSpPr txBox="1"/>
          <p:nvPr/>
        </p:nvSpPr>
        <p:spPr>
          <a:xfrm>
            <a:off x="2497752" y="571897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Event-driven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46B06-93A5-CF2A-C524-CBE9218E2745}"/>
              </a:ext>
            </a:extLst>
          </p:cNvPr>
          <p:cNvSpPr txBox="1"/>
          <p:nvPr/>
        </p:nvSpPr>
        <p:spPr>
          <a:xfrm>
            <a:off x="8212752" y="571897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Loop-driven</a:t>
            </a:r>
          </a:p>
        </p:txBody>
      </p:sp>
    </p:spTree>
    <p:extLst>
      <p:ext uri="{BB962C8B-B14F-4D97-AF65-F5344CB8AC3E}">
        <p14:creationId xmlns:p14="http://schemas.microsoft.com/office/powerpoint/2010/main" val="299651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F7BB8-597B-ACD6-6564-1AC14B3F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49038-4F06-D8F9-50CC-CB9917EB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Dojo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F4FA55-5A72-BDEC-E2B4-FEDE0976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1236"/>
            <a:ext cx="9601200" cy="2835964"/>
          </a:xfrm>
        </p:spPr>
        <p:txBody>
          <a:bodyPr>
            <a:normAutofit/>
          </a:bodyPr>
          <a:lstStyle/>
          <a:p>
            <a:r>
              <a:rPr lang="en-US" sz="2400" dirty="0"/>
              <a:t>Based on </a:t>
            </a:r>
            <a:r>
              <a:rPr lang="en-US" sz="2400" dirty="0" err="1">
                <a:solidFill>
                  <a:srgbClr val="A527F7"/>
                </a:solidFill>
              </a:rPr>
              <a:t>Starknet</a:t>
            </a:r>
            <a:endParaRPr lang="en-US" sz="2400" dirty="0">
              <a:solidFill>
                <a:srgbClr val="A527F7"/>
              </a:solidFill>
            </a:endParaRPr>
          </a:p>
          <a:p>
            <a:r>
              <a:rPr lang="en-US" sz="2400" dirty="0"/>
              <a:t>ECS</a:t>
            </a:r>
            <a:endParaRPr lang="en-US" sz="2400" dirty="0">
              <a:solidFill>
                <a:srgbClr val="A527F7"/>
              </a:solidFill>
            </a:endParaRPr>
          </a:p>
          <a:p>
            <a:r>
              <a:rPr lang="en-US" sz="2400" dirty="0"/>
              <a:t>Provable On-Chain Engine written in </a:t>
            </a:r>
            <a:r>
              <a:rPr lang="en-US" sz="2400" dirty="0">
                <a:solidFill>
                  <a:srgbClr val="A527F7"/>
                </a:solidFill>
              </a:rPr>
              <a:t>Cairo</a:t>
            </a:r>
          </a:p>
          <a:p>
            <a:endParaRPr lang="en-US" sz="2400" dirty="0">
              <a:solidFill>
                <a:srgbClr val="A527F7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21BC-5D12-C76F-B735-8132CD89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3074" name="Picture 2" descr="Dojo On X: ? Dojo Game Jam #2 Is Here! Join Us From 10/20, 47% OFF">
            <a:extLst>
              <a:ext uri="{FF2B5EF4-FFF2-40B4-BE49-F238E27FC236}">
                <a16:creationId xmlns:a16="http://schemas.microsoft.com/office/drawing/2014/main" id="{ECCD16E9-34BF-B410-914C-DD4993DCD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33" y="2917136"/>
            <a:ext cx="6849533" cy="368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8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94B85-B7A5-AEB8-F248-0DF11B31A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C682F2-7B37-6183-BF84-94263E39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Dojo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C4DA3-543B-1D28-A953-BB92B2B7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5606A-E67A-4030-7474-8B151334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125"/>
            <a:ext cx="12192000" cy="36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0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2AF06-2771-1404-C067-182B55E4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3949148"/>
            <a:ext cx="7050742" cy="1303203"/>
          </a:xfrm>
        </p:spPr>
        <p:txBody>
          <a:bodyPr/>
          <a:lstStyle/>
          <a:p>
            <a:r>
              <a:rPr lang="en-US" dirty="0"/>
              <a:t>Our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69936-0BC1-3EBF-2603-CDFAA212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7D2E9-F365-E3C7-FB2D-A198955E66AC}"/>
              </a:ext>
            </a:extLst>
          </p:cNvPr>
          <p:cNvSpPr txBox="1"/>
          <p:nvPr/>
        </p:nvSpPr>
        <p:spPr>
          <a:xfrm>
            <a:off x="1563171" y="3349487"/>
            <a:ext cx="2517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A527F7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515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9587A-AB4F-3708-4080-8086E9D1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42BFBA0-E2D4-AAEC-90F4-772898DDC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E999B3-F771-F7D3-A39E-19A9C7E616A8}"/>
              </a:ext>
            </a:extLst>
          </p:cNvPr>
          <p:cNvGrpSpPr/>
          <p:nvPr/>
        </p:nvGrpSpPr>
        <p:grpSpPr>
          <a:xfrm>
            <a:off x="4216400" y="3284941"/>
            <a:ext cx="4424017" cy="1018781"/>
            <a:chOff x="3514034" y="2177092"/>
            <a:chExt cx="4691797" cy="10469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03CEFB-3C20-7400-A1DE-398CB51A3718}"/>
                </a:ext>
              </a:extLst>
            </p:cNvPr>
            <p:cNvSpPr/>
            <p:nvPr userDrawn="1"/>
          </p:nvSpPr>
          <p:spPr>
            <a:xfrm>
              <a:off x="3514034" y="2177092"/>
              <a:ext cx="1046922" cy="1046922"/>
            </a:xfrm>
            <a:prstGeom prst="rect">
              <a:avLst/>
            </a:prstGeom>
            <a:solidFill>
              <a:srgbClr val="A52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+mj-lt"/>
                </a:rPr>
                <a:t>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F71EEB-C738-3402-58B7-6A43972794B4}"/>
                </a:ext>
              </a:extLst>
            </p:cNvPr>
            <p:cNvSpPr/>
            <p:nvPr userDrawn="1"/>
          </p:nvSpPr>
          <p:spPr>
            <a:xfrm>
              <a:off x="4858023" y="2177092"/>
              <a:ext cx="3347808" cy="104692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sz="2800" dirty="0"/>
                <a:t>Current Solutions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2E11AD-9E6D-FA31-5A0D-DD38F3608BB6}"/>
              </a:ext>
            </a:extLst>
          </p:cNvPr>
          <p:cNvGrpSpPr/>
          <p:nvPr/>
        </p:nvGrpSpPr>
        <p:grpSpPr>
          <a:xfrm>
            <a:off x="4216400" y="4707445"/>
            <a:ext cx="3934099" cy="1018781"/>
            <a:chOff x="3514034" y="2177092"/>
            <a:chExt cx="4172225" cy="10469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2F21A0-5B81-35DD-5191-0DC5EECEC92F}"/>
                </a:ext>
              </a:extLst>
            </p:cNvPr>
            <p:cNvSpPr/>
            <p:nvPr userDrawn="1"/>
          </p:nvSpPr>
          <p:spPr>
            <a:xfrm>
              <a:off x="3514034" y="2177092"/>
              <a:ext cx="1046922" cy="1046922"/>
            </a:xfrm>
            <a:prstGeom prst="rect">
              <a:avLst/>
            </a:prstGeom>
            <a:solidFill>
              <a:srgbClr val="A52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+mj-lt"/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B89855-1DD1-6B7F-940E-F10529B9AFDB}"/>
                </a:ext>
              </a:extLst>
            </p:cNvPr>
            <p:cNvSpPr/>
            <p:nvPr userDrawn="1"/>
          </p:nvSpPr>
          <p:spPr>
            <a:xfrm>
              <a:off x="4858024" y="2177092"/>
              <a:ext cx="2828235" cy="104692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sz="2800" dirty="0"/>
                <a:t>Our platform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DE943E-535F-AF77-4942-2F91A8E94904}"/>
              </a:ext>
            </a:extLst>
          </p:cNvPr>
          <p:cNvGrpSpPr/>
          <p:nvPr/>
        </p:nvGrpSpPr>
        <p:grpSpPr>
          <a:xfrm>
            <a:off x="4216400" y="1862437"/>
            <a:ext cx="3934099" cy="1018781"/>
            <a:chOff x="3514034" y="2177092"/>
            <a:chExt cx="4172225" cy="10469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B49FCC-6A0E-A0BA-9CCC-AB2EAC47AAD0}"/>
                </a:ext>
              </a:extLst>
            </p:cNvPr>
            <p:cNvSpPr/>
            <p:nvPr userDrawn="1"/>
          </p:nvSpPr>
          <p:spPr>
            <a:xfrm>
              <a:off x="3514034" y="2177092"/>
              <a:ext cx="1046922" cy="1046922"/>
            </a:xfrm>
            <a:prstGeom prst="rect">
              <a:avLst/>
            </a:prstGeom>
            <a:solidFill>
              <a:srgbClr val="A52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+mj-lt"/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CA8B07-A2AD-9884-E38B-62E1BB4CB0B6}"/>
                </a:ext>
              </a:extLst>
            </p:cNvPr>
            <p:cNvSpPr/>
            <p:nvPr userDrawn="1"/>
          </p:nvSpPr>
          <p:spPr>
            <a:xfrm>
              <a:off x="4858024" y="2177092"/>
              <a:ext cx="2828235" cy="104692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sz="2800" dirty="0"/>
                <a:t>Challenges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619D88F-AB0C-0572-5579-73607723589F}"/>
              </a:ext>
            </a:extLst>
          </p:cNvPr>
          <p:cNvSpPr/>
          <p:nvPr/>
        </p:nvSpPr>
        <p:spPr>
          <a:xfrm>
            <a:off x="3803374" y="1844241"/>
            <a:ext cx="231503" cy="38819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94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508C0-1B78-3B42-55C2-7F4BAB61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32EBC1-706D-DA05-AFEA-12D0B77F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B3CA-C8B7-5879-29CF-ECD9FA5D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86EF38-823C-37D6-612E-6099509A08EE}"/>
              </a:ext>
            </a:extLst>
          </p:cNvPr>
          <p:cNvSpPr/>
          <p:nvPr/>
        </p:nvSpPr>
        <p:spPr>
          <a:xfrm>
            <a:off x="4808130" y="1890941"/>
            <a:ext cx="2575740" cy="1113381"/>
          </a:xfrm>
          <a:prstGeom prst="rect">
            <a:avLst/>
          </a:prstGeom>
          <a:solidFill>
            <a:srgbClr val="A527F7"/>
          </a:solidFill>
          <a:ln w="63500">
            <a:solidFill>
              <a:srgbClr val="A52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Game Engine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0E92A-258E-477D-1C96-F14C08B7D5B9}"/>
              </a:ext>
            </a:extLst>
          </p:cNvPr>
          <p:cNvSpPr/>
          <p:nvPr/>
        </p:nvSpPr>
        <p:spPr>
          <a:xfrm>
            <a:off x="1295400" y="1857055"/>
            <a:ext cx="2575740" cy="1113381"/>
          </a:xfrm>
          <a:prstGeom prst="rect">
            <a:avLst/>
          </a:prstGeom>
          <a:solidFill>
            <a:srgbClr val="A527F7"/>
          </a:solidFill>
          <a:ln w="63500">
            <a:solidFill>
              <a:srgbClr val="A52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ZKP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C594F8-5C5F-DB1F-568D-260C3D5AC0E8}"/>
              </a:ext>
            </a:extLst>
          </p:cNvPr>
          <p:cNvSpPr/>
          <p:nvPr/>
        </p:nvSpPr>
        <p:spPr>
          <a:xfrm>
            <a:off x="8320860" y="1890941"/>
            <a:ext cx="2575740" cy="1113381"/>
          </a:xfrm>
          <a:prstGeom prst="rect">
            <a:avLst/>
          </a:prstGeom>
          <a:solidFill>
            <a:srgbClr val="A527F7"/>
          </a:solidFill>
          <a:ln w="63500">
            <a:solidFill>
              <a:srgbClr val="A52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Aptos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C4D213-923B-31D2-FB48-F6B85FD68A5E}"/>
              </a:ext>
            </a:extLst>
          </p:cNvPr>
          <p:cNvSpPr/>
          <p:nvPr/>
        </p:nvSpPr>
        <p:spPr>
          <a:xfrm>
            <a:off x="1295400" y="3678172"/>
            <a:ext cx="2575740" cy="1113381"/>
          </a:xfrm>
          <a:prstGeom prst="rect">
            <a:avLst/>
          </a:prstGeom>
          <a:solidFill>
            <a:srgbClr val="A527F7"/>
          </a:solidFill>
          <a:ln w="63500">
            <a:solidFill>
              <a:srgbClr val="A52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High throughput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2557E8-95BA-67EC-B5AF-DEF7EBD8C52E}"/>
              </a:ext>
            </a:extLst>
          </p:cNvPr>
          <p:cNvSpPr/>
          <p:nvPr/>
        </p:nvSpPr>
        <p:spPr>
          <a:xfrm>
            <a:off x="4808130" y="3678172"/>
            <a:ext cx="2575740" cy="1113381"/>
          </a:xfrm>
          <a:prstGeom prst="rect">
            <a:avLst/>
          </a:prstGeom>
          <a:solidFill>
            <a:srgbClr val="A527F7"/>
          </a:solidFill>
          <a:ln w="63500">
            <a:solidFill>
              <a:srgbClr val="A52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Resolve trust issue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1B5-7C87-87F4-0CF0-72210E08752A}"/>
              </a:ext>
            </a:extLst>
          </p:cNvPr>
          <p:cNvSpPr/>
          <p:nvPr/>
        </p:nvSpPr>
        <p:spPr>
          <a:xfrm>
            <a:off x="8320860" y="3678171"/>
            <a:ext cx="2575740" cy="1113381"/>
          </a:xfrm>
          <a:prstGeom prst="rect">
            <a:avLst/>
          </a:prstGeom>
          <a:solidFill>
            <a:srgbClr val="A527F7"/>
          </a:solidFill>
          <a:ln w="63500">
            <a:solidFill>
              <a:srgbClr val="A52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2788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A4368-F58A-14AA-1632-A92C184B2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F9CFD-7C87-1175-9F31-099BF55C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Platform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ECB2B-A67B-5BF5-356A-EB2C4EEF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1236"/>
            <a:ext cx="9601200" cy="283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Using Dojo?</a:t>
            </a:r>
          </a:p>
          <a:p>
            <a:r>
              <a:rPr lang="en-US" dirty="0">
                <a:solidFill>
                  <a:schemeClr val="tx1"/>
                </a:solidFill>
              </a:rPr>
              <a:t>Modify </a:t>
            </a:r>
            <a:r>
              <a:rPr lang="en-US" dirty="0" err="1">
                <a:solidFill>
                  <a:schemeClr val="tx1"/>
                </a:solidFill>
              </a:rPr>
              <a:t>Starknet</a:t>
            </a:r>
            <a:r>
              <a:rPr lang="en-US" dirty="0">
                <a:solidFill>
                  <a:schemeClr val="tx1"/>
                </a:solidFill>
              </a:rPr>
              <a:t> with Aptos Data availability layer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ADC2-45F4-9BDD-F353-154465FA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66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A4368-F58A-14AA-1632-A92C184B2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F9CFD-7C87-1175-9F31-099BF55C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ADC2-45F4-9BDD-F353-154465FA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3B6DEDB-C3E9-4910-30CE-251AD97E3AFC}"/>
              </a:ext>
            </a:extLst>
          </p:cNvPr>
          <p:cNvSpPr txBox="1">
            <a:spLocks/>
          </p:cNvSpPr>
          <p:nvPr/>
        </p:nvSpPr>
        <p:spPr>
          <a:xfrm>
            <a:off x="1295400" y="1403350"/>
            <a:ext cx="9601200" cy="283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A527F7"/>
                </a:solidFill>
              </a:rPr>
              <a:t>Madara</a:t>
            </a:r>
            <a:r>
              <a:rPr lang="en-US" dirty="0">
                <a:solidFill>
                  <a:schemeClr val="tx1"/>
                </a:solidFill>
              </a:rPr>
              <a:t>: A Modular </a:t>
            </a:r>
            <a:r>
              <a:rPr lang="en-US" dirty="0" err="1">
                <a:solidFill>
                  <a:schemeClr val="tx1"/>
                </a:solidFill>
              </a:rPr>
              <a:t>Starknet</a:t>
            </a:r>
            <a:r>
              <a:rPr lang="en-US" dirty="0">
                <a:solidFill>
                  <a:schemeClr val="tx1"/>
                </a:solidFill>
              </a:rPr>
              <a:t> Stack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D40497-C130-90A7-3F0A-A8DE0979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62" y="2146300"/>
            <a:ext cx="8800276" cy="37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9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A4368-F58A-14AA-1632-A92C184B2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F9CFD-7C87-1175-9F31-099BF55C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ADC2-45F4-9BDD-F353-154465FA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3B6DEDB-C3E9-4910-30CE-251AD97E3AFC}"/>
              </a:ext>
            </a:extLst>
          </p:cNvPr>
          <p:cNvSpPr txBox="1">
            <a:spLocks/>
          </p:cNvSpPr>
          <p:nvPr/>
        </p:nvSpPr>
        <p:spPr>
          <a:xfrm>
            <a:off x="1295400" y="1403350"/>
            <a:ext cx="9601200" cy="283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69E0E5-BFB9-9C09-5CA6-F1FD5224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052" y="0"/>
            <a:ext cx="6680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06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A4368-F58A-14AA-1632-A92C184B2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F9CFD-7C87-1175-9F31-099BF55C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Platform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ECB2B-A67B-5BF5-356A-EB2C4EEF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1236"/>
            <a:ext cx="9601200" cy="283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Or new engine?</a:t>
            </a:r>
          </a:p>
          <a:p>
            <a:r>
              <a:rPr lang="en-US" dirty="0">
                <a:solidFill>
                  <a:schemeClr val="tx1"/>
                </a:solidFill>
              </a:rPr>
              <a:t>Using General </a:t>
            </a:r>
            <a:r>
              <a:rPr lang="en-US" dirty="0" err="1">
                <a:solidFill>
                  <a:schemeClr val="tx1"/>
                </a:solidFill>
              </a:rPr>
              <a:t>zkVM</a:t>
            </a:r>
            <a:r>
              <a:rPr lang="en-US" dirty="0">
                <a:solidFill>
                  <a:schemeClr val="tx1"/>
                </a:solidFill>
              </a:rPr>
              <a:t>? (zkm.io, risc0 </a:t>
            </a:r>
            <a:r>
              <a:rPr lang="en-US" dirty="0" err="1">
                <a:solidFill>
                  <a:schemeClr val="tx1"/>
                </a:solidFill>
              </a:rPr>
              <a:t>zkVM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Batching proof and operation?</a:t>
            </a:r>
          </a:p>
          <a:p>
            <a:r>
              <a:rPr lang="en-US" dirty="0">
                <a:solidFill>
                  <a:schemeClr val="tx1"/>
                </a:solidFill>
              </a:rPr>
              <a:t>Event-driven or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ADC2-45F4-9BDD-F353-154465FA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E07918-59DE-120D-2DF3-BA064EEEC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76687"/>
            <a:ext cx="8361229" cy="1252313"/>
          </a:xfrm>
        </p:spPr>
        <p:txBody>
          <a:bodyPr/>
          <a:lstStyle/>
          <a:p>
            <a:r>
              <a:rPr lang="en-US" cap="none" dirty="0"/>
              <a:t>Thank you!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576ED10-4BA8-1962-A84F-4F25C2B9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8469" y="3941027"/>
            <a:ext cx="2133601" cy="504263"/>
          </a:xfrm>
        </p:spPr>
        <p:txBody>
          <a:bodyPr/>
          <a:lstStyle/>
          <a:p>
            <a:r>
              <a:rPr lang="en-US" b="1" dirty="0">
                <a:solidFill>
                  <a:srgbClr val="A527F7"/>
                </a:solidFill>
              </a:rPr>
              <a:t>SOTA ZK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CDE7-AD8C-1957-B5E0-8AC0BFD416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94975" y="6453188"/>
            <a:ext cx="1597025" cy="404812"/>
          </a:xfrm>
        </p:spPr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3D0F67-D73B-56A1-8EA6-DE8A9DB95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86" y="3802252"/>
            <a:ext cx="559683" cy="78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3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7EFB7E-3828-0CB2-62F8-296BD843A86F}"/>
              </a:ext>
            </a:extLst>
          </p:cNvPr>
          <p:cNvSpPr/>
          <p:nvPr userDrawn="1"/>
        </p:nvSpPr>
        <p:spPr>
          <a:xfrm>
            <a:off x="5394726" y="865766"/>
            <a:ext cx="1402543" cy="1402543"/>
          </a:xfrm>
          <a:prstGeom prst="rect">
            <a:avLst/>
          </a:prstGeom>
          <a:solidFill>
            <a:srgbClr val="A52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+mj-lt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2F33B-B0AE-DECA-E6A9-AC0816D03ABF}"/>
              </a:ext>
            </a:extLst>
          </p:cNvPr>
          <p:cNvSpPr/>
          <p:nvPr userDrawn="1"/>
        </p:nvSpPr>
        <p:spPr>
          <a:xfrm>
            <a:off x="768625" y="2957358"/>
            <a:ext cx="10654747" cy="9432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/>
              <a:t>Challenges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AE026A-F94E-A362-331B-E60E0CAB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61D2C-EB6E-EC3E-9686-C6AF89EC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0400"/>
            <a:ext cx="9601200" cy="770835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DA1D7-1C29-7490-C34D-4D3784D9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328333"/>
            <a:ext cx="3556000" cy="2675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Off-chain solutions:</a:t>
            </a:r>
          </a:p>
          <a:p>
            <a:r>
              <a:rPr lang="en-US" sz="2400" dirty="0"/>
              <a:t>Fast</a:t>
            </a:r>
          </a:p>
          <a:p>
            <a:r>
              <a:rPr lang="en-US" sz="2400" dirty="0"/>
              <a:t>Highly customizable</a:t>
            </a:r>
          </a:p>
          <a:p>
            <a:r>
              <a:rPr lang="en-US" sz="2400" dirty="0"/>
              <a:t>Trusted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55B2-8DEF-3036-0331-9C018CE8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A8094E6-008F-24C5-DE95-90C2C8F73CFD}"/>
              </a:ext>
            </a:extLst>
          </p:cNvPr>
          <p:cNvSpPr txBox="1">
            <a:spLocks/>
          </p:cNvSpPr>
          <p:nvPr/>
        </p:nvSpPr>
        <p:spPr>
          <a:xfrm>
            <a:off x="6798734" y="2328333"/>
            <a:ext cx="4097866" cy="2675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On-chain solutions: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Decentralized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Limited execution logic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A2AD07-33F2-BF4B-D169-DE0CF9ABF972}"/>
              </a:ext>
            </a:extLst>
          </p:cNvPr>
          <p:cNvSpPr/>
          <p:nvPr/>
        </p:nvSpPr>
        <p:spPr>
          <a:xfrm>
            <a:off x="1380067" y="1566332"/>
            <a:ext cx="6299200" cy="1176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1E75878-8EC8-6296-513B-57766EF9062F}"/>
              </a:ext>
            </a:extLst>
          </p:cNvPr>
          <p:cNvSpPr txBox="1">
            <a:spLocks/>
          </p:cNvSpPr>
          <p:nvPr/>
        </p:nvSpPr>
        <p:spPr>
          <a:xfrm>
            <a:off x="1295399" y="1448171"/>
            <a:ext cx="9516533" cy="1980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/>
              <a:t>Where does the game logic be executed?</a:t>
            </a:r>
          </a:p>
        </p:txBody>
      </p:sp>
    </p:spTree>
    <p:extLst>
      <p:ext uri="{BB962C8B-B14F-4D97-AF65-F5344CB8AC3E}">
        <p14:creationId xmlns:p14="http://schemas.microsoft.com/office/powerpoint/2010/main" val="255208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D225-75BC-8D90-97D3-1CA2D9887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1F3076-227A-2892-A405-F3E27D77BCE6}"/>
              </a:ext>
            </a:extLst>
          </p:cNvPr>
          <p:cNvSpPr/>
          <p:nvPr userDrawn="1"/>
        </p:nvSpPr>
        <p:spPr>
          <a:xfrm>
            <a:off x="5394726" y="865766"/>
            <a:ext cx="1402543" cy="1402543"/>
          </a:xfrm>
          <a:prstGeom prst="rect">
            <a:avLst/>
          </a:prstGeom>
          <a:solidFill>
            <a:srgbClr val="A52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+mj-lt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0DCFB-B008-E122-FF44-1D2293B54F7D}"/>
              </a:ext>
            </a:extLst>
          </p:cNvPr>
          <p:cNvSpPr/>
          <p:nvPr userDrawn="1"/>
        </p:nvSpPr>
        <p:spPr>
          <a:xfrm>
            <a:off x="768625" y="2957358"/>
            <a:ext cx="10654747" cy="9432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/>
              <a:t>Current Solutions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C4CDD9-C65C-B577-7350-031426C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1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170D9-CA1E-B34C-235D-9FD8EAC0E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4997-1C74-C777-4ECE-29E2C325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D6F2E-75BF-75C2-F5E6-90C767BCD9CD}"/>
              </a:ext>
            </a:extLst>
          </p:cNvPr>
          <p:cNvSpPr/>
          <p:nvPr/>
        </p:nvSpPr>
        <p:spPr>
          <a:xfrm>
            <a:off x="1977786" y="2607366"/>
            <a:ext cx="3737113" cy="1643268"/>
          </a:xfrm>
          <a:prstGeom prst="rect">
            <a:avLst/>
          </a:prstGeom>
          <a:solidFill>
            <a:srgbClr val="A527F7"/>
          </a:solidFill>
          <a:ln w="63500">
            <a:solidFill>
              <a:srgbClr val="A52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5E4FF2-117E-852B-395A-D07B6F208FEC}"/>
              </a:ext>
            </a:extLst>
          </p:cNvPr>
          <p:cNvSpPr/>
          <p:nvPr/>
        </p:nvSpPr>
        <p:spPr>
          <a:xfrm>
            <a:off x="6477103" y="2607366"/>
            <a:ext cx="3737113" cy="1643268"/>
          </a:xfrm>
          <a:prstGeom prst="rect">
            <a:avLst/>
          </a:prstGeom>
          <a:solidFill>
            <a:srgbClr val="A527F7"/>
          </a:solidFill>
          <a:ln w="63500">
            <a:solidFill>
              <a:srgbClr val="A52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Game Engine</a:t>
            </a:r>
          </a:p>
        </p:txBody>
      </p:sp>
    </p:spTree>
    <p:extLst>
      <p:ext uri="{BB962C8B-B14F-4D97-AF65-F5344CB8AC3E}">
        <p14:creationId xmlns:p14="http://schemas.microsoft.com/office/powerpoint/2010/main" val="382284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CEE59-3001-31CB-628F-D2E3590F9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6922D7-172F-A982-3D63-1D05853D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L2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670CE-AE46-6B90-B854-2BC2EDE3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1235"/>
            <a:ext cx="9601200" cy="1811497"/>
          </a:xfrm>
        </p:spPr>
        <p:txBody>
          <a:bodyPr>
            <a:normAutofit/>
          </a:bodyPr>
          <a:lstStyle/>
          <a:p>
            <a:r>
              <a:rPr lang="en-US" sz="2400" dirty="0"/>
              <a:t>Mainly support game assets management</a:t>
            </a:r>
          </a:p>
          <a:p>
            <a:r>
              <a:rPr lang="en-US" sz="2400" dirty="0"/>
              <a:t>Increase transaction throughput</a:t>
            </a:r>
          </a:p>
          <a:p>
            <a:r>
              <a:rPr lang="en-US" sz="2400" dirty="0"/>
              <a:t>Not applicable to run game logic fully on-chain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D17C-2055-3649-5C05-F850F491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74E9E8-AF09-A1B4-1AFA-64C111B70098}"/>
              </a:ext>
            </a:extLst>
          </p:cNvPr>
          <p:cNvSpPr/>
          <p:nvPr/>
        </p:nvSpPr>
        <p:spPr>
          <a:xfrm>
            <a:off x="1295400" y="3941415"/>
            <a:ext cx="2575740" cy="1113381"/>
          </a:xfrm>
          <a:prstGeom prst="rect">
            <a:avLst/>
          </a:prstGeom>
          <a:solidFill>
            <a:srgbClr val="A527F7"/>
          </a:solidFill>
          <a:ln w="63500">
            <a:solidFill>
              <a:srgbClr val="A52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B50B4D-A24B-9F7B-DA95-29AB02FB4402}"/>
              </a:ext>
            </a:extLst>
          </p:cNvPr>
          <p:cNvSpPr/>
          <p:nvPr/>
        </p:nvSpPr>
        <p:spPr>
          <a:xfrm>
            <a:off x="4808130" y="3941415"/>
            <a:ext cx="2575740" cy="1113381"/>
          </a:xfrm>
          <a:prstGeom prst="rect">
            <a:avLst/>
          </a:prstGeom>
          <a:solidFill>
            <a:srgbClr val="A527F7"/>
          </a:solidFill>
          <a:ln w="63500">
            <a:solidFill>
              <a:srgbClr val="A52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Arbitrum</a:t>
            </a:r>
            <a:r>
              <a:rPr lang="en-US" sz="3200" b="1" dirty="0">
                <a:solidFill>
                  <a:schemeClr val="bg1"/>
                </a:solidFill>
              </a:rPr>
              <a:t> 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4F519-917F-A9A9-4E47-FE0E3DAB1B57}"/>
              </a:ext>
            </a:extLst>
          </p:cNvPr>
          <p:cNvSpPr/>
          <p:nvPr/>
        </p:nvSpPr>
        <p:spPr>
          <a:xfrm>
            <a:off x="8320860" y="3941414"/>
            <a:ext cx="2575740" cy="1113381"/>
          </a:xfrm>
          <a:prstGeom prst="rect">
            <a:avLst/>
          </a:prstGeom>
          <a:solidFill>
            <a:srgbClr val="A527F7"/>
          </a:solidFill>
          <a:ln w="63500">
            <a:solidFill>
              <a:srgbClr val="A52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Oasys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614F3-B9E4-1B25-0E45-F8845F51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AF525-43E1-0084-C594-7B979CA0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DED20-5CB8-09CC-D333-348325B0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7380F-B211-17F4-6ACE-663314E5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03350"/>
            <a:ext cx="10031747" cy="48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8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82175-73A1-2766-6764-5514A2320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7D6BFF-D4CB-9D7E-73B7-36B439C1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Arbitrum</a:t>
            </a:r>
            <a:r>
              <a:rPr lang="en-US" dirty="0"/>
              <a:t> Nova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6587A-215D-0037-D348-8D00A0D3B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1236"/>
            <a:ext cx="9601200" cy="2835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Plasma (Optimistic rollup with </a:t>
            </a:r>
            <a:r>
              <a:rPr lang="en-US" dirty="0" err="1">
                <a:solidFill>
                  <a:schemeClr val="tx1"/>
                </a:solidFill>
              </a:rPr>
              <a:t>offchain</a:t>
            </a:r>
            <a:r>
              <a:rPr lang="en-US" dirty="0">
                <a:solidFill>
                  <a:schemeClr val="tx1"/>
                </a:solidFill>
              </a:rPr>
              <a:t> data availability)</a:t>
            </a:r>
          </a:p>
          <a:p>
            <a:r>
              <a:rPr lang="en-US" dirty="0">
                <a:solidFill>
                  <a:schemeClr val="tx1"/>
                </a:solidFill>
              </a:rPr>
              <a:t>Higher transaction throughput than </a:t>
            </a:r>
            <a:r>
              <a:rPr lang="en-US" dirty="0" err="1">
                <a:solidFill>
                  <a:schemeClr val="tx1"/>
                </a:solidFill>
              </a:rPr>
              <a:t>Arbitrum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928E-6908-5ECF-D251-97AE986B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90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ustom 2">
      <a:majorFont>
        <a:latin typeface="Ubuntu"/>
        <a:ea typeface=""/>
        <a:cs typeface=""/>
      </a:majorFont>
      <a:minorFont>
        <a:latin typeface="Ubuntu Light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296</Words>
  <Application>Microsoft Macintosh PowerPoint</Application>
  <PresentationFormat>Widescreen</PresentationFormat>
  <Paragraphs>117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Franklin Gothic Book</vt:lpstr>
      <vt:lpstr>system-ui</vt:lpstr>
      <vt:lpstr>Ubuntu</vt:lpstr>
      <vt:lpstr>Ubuntu Light</vt:lpstr>
      <vt:lpstr>Wingdings</vt:lpstr>
      <vt:lpstr>Crop</vt:lpstr>
      <vt:lpstr>ZKP FOr  GAMING </vt:lpstr>
      <vt:lpstr>Content</vt:lpstr>
      <vt:lpstr>PowerPoint Presentation</vt:lpstr>
      <vt:lpstr>Challenges</vt:lpstr>
      <vt:lpstr>PowerPoint Presentation</vt:lpstr>
      <vt:lpstr>PowerPoint Presentation</vt:lpstr>
      <vt:lpstr>2.1 L2 Solution</vt:lpstr>
      <vt:lpstr>Immutable</vt:lpstr>
      <vt:lpstr>Arbitrum Nova</vt:lpstr>
      <vt:lpstr>Oasys</vt:lpstr>
      <vt:lpstr>PowerPoint Presentation</vt:lpstr>
      <vt:lpstr>PowerPoint Presentation</vt:lpstr>
      <vt:lpstr>2.2 Game Engine</vt:lpstr>
      <vt:lpstr>MUD</vt:lpstr>
      <vt:lpstr>Argus</vt:lpstr>
      <vt:lpstr>Argus</vt:lpstr>
      <vt:lpstr>Dojo</vt:lpstr>
      <vt:lpstr>Dojo Architecture</vt:lpstr>
      <vt:lpstr>Our Platform</vt:lpstr>
      <vt:lpstr>Our Goal</vt:lpstr>
      <vt:lpstr>Our Platform</vt:lpstr>
      <vt:lpstr>Our Platform</vt:lpstr>
      <vt:lpstr>Our Platform</vt:lpstr>
      <vt:lpstr>Our Platform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ZKP IN  GAMING</dc:title>
  <dc:creator>Hai Trieu</dc:creator>
  <cp:lastModifiedBy>Son Nguyen</cp:lastModifiedBy>
  <cp:revision>13</cp:revision>
  <dcterms:created xsi:type="dcterms:W3CDTF">2024-03-07T04:17:50Z</dcterms:created>
  <dcterms:modified xsi:type="dcterms:W3CDTF">2024-03-18T11:41:21Z</dcterms:modified>
</cp:coreProperties>
</file>