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D7C18-F1FF-4541-9646-3D97C5635F95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58"/>
            <p14:sldId id="266"/>
            <p14:sldId id="267"/>
            <p14:sldId id="26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2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5A101-511E-4BDA-BD11-A2D65CEEDBF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77D32-C1A2-4694-B7DB-C93DED94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2379887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904" y="451682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C628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Sota ZK lab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rgbClr val="A527F7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890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E11ABD-E768-4545-B023-B993E8A052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rgbClr val="A52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B10B5F-501F-8D17-E982-3D1C20DC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4" y="6195105"/>
            <a:ext cx="369794" cy="5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4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9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9074-3EC0-D031-4059-F0323F626E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6400" y="671314"/>
            <a:ext cx="3759200" cy="787400"/>
          </a:xfrm>
          <a:prstGeom prst="rect">
            <a:avLst/>
          </a:prstGeom>
          <a:noFill/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ctr">
              <a:defRPr sz="5400" b="1">
                <a:solidFill>
                  <a:srgbClr val="7030A0"/>
                </a:solidFill>
                <a:latin typeface="+mj-lt"/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8A144-C586-14B9-826D-CD5C5027FD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9CDD5-0700-052C-16FC-98664C46E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527F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+mj-lt"/>
              </a:defRPr>
            </a:lvl1pPr>
          </a:lstStyle>
          <a:p>
            <a:fld id="{BBE11ABD-E768-4545-B023-B993E8A0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E11ABD-E768-4545-B023-B993E8A052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C628FF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B4F2EF-B487-BBAE-9992-BB0BE59C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4" y="6195105"/>
            <a:ext cx="369794" cy="5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55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5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7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E11ABD-E768-4545-B023-B993E8A052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rgbClr val="A52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37E79-1990-C1C1-61A2-159F4213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4" y="6195105"/>
            <a:ext cx="369794" cy="5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6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eb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6604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9725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98454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rgbClr val="7030A0"/>
                </a:solidFill>
                <a:latin typeface="+mj-lt"/>
              </a:defRPr>
            </a:lvl1pPr>
          </a:lstStyle>
          <a:p>
            <a:fld id="{BBE11ABD-E768-4545-B023-B993E8A052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61FC1-B5C3-65E7-66F0-D852DE1562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7254" y="6307052"/>
            <a:ext cx="289654" cy="40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rgbClr val="A527F7"/>
          </a:solidFill>
          <a:latin typeface="Ubuntu" panose="020B0504030602030204" pitchFamily="34" charset="0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Ubuntu Light" panose="020B0304030602030204" pitchFamily="34" charset="0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Ubuntu Light" panose="020B0304030602030204" pitchFamily="34" charset="0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Ubuntu Light" panose="020B0304030602030204" pitchFamily="34" charset="0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Ubuntu Light" panose="020B0304030602030204" pitchFamily="34" charset="0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Ubuntu Light" panose="020B0304030602030204" pitchFamily="34" charset="0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B994-FCC7-5A30-57AA-DB905CF1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654" y="1330774"/>
            <a:ext cx="8361229" cy="2098226"/>
          </a:xfrm>
        </p:spPr>
        <p:txBody>
          <a:bodyPr/>
          <a:lstStyle/>
          <a:p>
            <a:r>
              <a:rPr lang="en-US" dirty="0" err="1"/>
              <a:t>ZKLogin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DBED78D-C94F-7AA4-6A19-D7B0F864C609}"/>
              </a:ext>
            </a:extLst>
          </p:cNvPr>
          <p:cNvSpPr txBox="1">
            <a:spLocks/>
          </p:cNvSpPr>
          <p:nvPr/>
        </p:nvSpPr>
        <p:spPr>
          <a:xfrm>
            <a:off x="5148469" y="3941027"/>
            <a:ext cx="2133601" cy="5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rgbClr val="C628FF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A527F7"/>
                </a:solidFill>
              </a:rPr>
              <a:t>SOTA ZK LAB</a:t>
            </a:r>
            <a:endParaRPr lang="en-US" b="1" dirty="0">
              <a:solidFill>
                <a:srgbClr val="A527F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1EBA5-DCBD-18AC-41BC-D0963F83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86" y="3802252"/>
            <a:ext cx="559683" cy="78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8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037B26-6AF2-90E9-4F83-D58A2C4BFFE2}"/>
              </a:ext>
            </a:extLst>
          </p:cNvPr>
          <p:cNvSpPr/>
          <p:nvPr/>
        </p:nvSpPr>
        <p:spPr>
          <a:xfrm>
            <a:off x="5394726" y="865766"/>
            <a:ext cx="1402543" cy="1402543"/>
          </a:xfrm>
          <a:prstGeom prst="rect">
            <a:avLst/>
          </a:prstGeom>
          <a:solidFill>
            <a:srgbClr val="A52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+mj-lt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70213-2F7B-5482-9E05-F963F15D744B}"/>
              </a:ext>
            </a:extLst>
          </p:cNvPr>
          <p:cNvSpPr/>
          <p:nvPr/>
        </p:nvSpPr>
        <p:spPr>
          <a:xfrm>
            <a:off x="768625" y="2957358"/>
            <a:ext cx="10654747" cy="9432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/>
              <a:t>ZK Social Login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6EE9DE-AAF5-B2F2-46F6-D768DCCC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80;p46">
            <a:extLst>
              <a:ext uri="{FF2B5EF4-FFF2-40B4-BE49-F238E27FC236}">
                <a16:creationId xmlns:a16="http://schemas.microsoft.com/office/drawing/2014/main" id="{57C07E56-19FD-996E-23AB-50AA0ABF59D4}"/>
              </a:ext>
            </a:extLst>
          </p:cNvPr>
          <p:cNvSpPr txBox="1">
            <a:spLocks/>
          </p:cNvSpPr>
          <p:nvPr/>
        </p:nvSpPr>
        <p:spPr>
          <a:xfrm>
            <a:off x="713399" y="1122063"/>
            <a:ext cx="7863333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rgbClr val="A527F7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Current social Login cons </a:t>
            </a:r>
          </a:p>
        </p:txBody>
      </p:sp>
      <p:sp>
        <p:nvSpPr>
          <p:cNvPr id="3" name="Google Shape;6281;p46">
            <a:extLst>
              <a:ext uri="{FF2B5EF4-FFF2-40B4-BE49-F238E27FC236}">
                <a16:creationId xmlns:a16="http://schemas.microsoft.com/office/drawing/2014/main" id="{200CA40A-915F-E187-5AFC-126E99BE3F8D}"/>
              </a:ext>
            </a:extLst>
          </p:cNvPr>
          <p:cNvSpPr txBox="1">
            <a:spLocks/>
          </p:cNvSpPr>
          <p:nvPr/>
        </p:nvSpPr>
        <p:spPr>
          <a:xfrm>
            <a:off x="713400" y="1917837"/>
            <a:ext cx="46956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921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ranklin Gothic Book" panose="020B0503020102020204" pitchFamily="34" charset="0"/>
              <a:buChar char="●"/>
            </a:pPr>
            <a:r>
              <a:rPr lang="en" dirty="0"/>
              <a:t>Linked user’s identity to wallet</a:t>
            </a:r>
          </a:p>
          <a:p>
            <a:pPr marL="457200" indent="-2921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ranklin Gothic Book" panose="020B0503020102020204" pitchFamily="34" charset="0"/>
              <a:buChar char="●"/>
            </a:pPr>
            <a:r>
              <a:rPr lang="en-US" dirty="0"/>
              <a:t>Still r</a:t>
            </a:r>
            <a:r>
              <a:rPr lang="en" dirty="0"/>
              <a:t>equired an EOA for each user, even AA is supported</a:t>
            </a:r>
          </a:p>
          <a:p>
            <a:pPr marL="457200" indent="-2921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ranklin Gothic Book" panose="020B0503020102020204" pitchFamily="34" charset="0"/>
              <a:buChar char="●"/>
            </a:pPr>
            <a:endParaRPr lang="en" dirty="0"/>
          </a:p>
        </p:txBody>
      </p:sp>
      <p:sp>
        <p:nvSpPr>
          <p:cNvPr id="262" name="Slide Number Placeholder 261">
            <a:extLst>
              <a:ext uri="{FF2B5EF4-FFF2-40B4-BE49-F238E27FC236}">
                <a16:creationId xmlns:a16="http://schemas.microsoft.com/office/drawing/2014/main" id="{2E749787-85CE-6BF1-4E35-0F672148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1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2A88-D665-F48E-809F-3F76D9DB7065}"/>
              </a:ext>
            </a:extLst>
          </p:cNvPr>
          <p:cNvSpPr txBox="1">
            <a:spLocks/>
          </p:cNvSpPr>
          <p:nvPr/>
        </p:nvSpPr>
        <p:spPr>
          <a:xfrm>
            <a:off x="713275" y="445025"/>
            <a:ext cx="7717500" cy="64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rgbClr val="A527F7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Sui zkLogin</a:t>
            </a:r>
            <a:endParaRPr lang="en-US" dirty="0"/>
          </a:p>
        </p:txBody>
      </p:sp>
      <p:pic>
        <p:nvPicPr>
          <p:cNvPr id="3" name="Picture 4" descr="1">
            <a:extLst>
              <a:ext uri="{FF2B5EF4-FFF2-40B4-BE49-F238E27FC236}">
                <a16:creationId xmlns:a16="http://schemas.microsoft.com/office/drawing/2014/main" id="{269589FF-766C-F969-B9F2-E3C26D2B4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94" y="1094225"/>
            <a:ext cx="9759794" cy="53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21FB0-47CE-07FA-436A-49914467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2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1F63-DCFB-55F3-9241-B013A224A510}"/>
              </a:ext>
            </a:extLst>
          </p:cNvPr>
          <p:cNvSpPr txBox="1">
            <a:spLocks/>
          </p:cNvSpPr>
          <p:nvPr/>
        </p:nvSpPr>
        <p:spPr>
          <a:xfrm>
            <a:off x="936967" y="512758"/>
            <a:ext cx="11729590" cy="986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rgbClr val="A527F7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Particle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0A9AE-0E42-F472-8E7A-A2FDEAE79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38" y="1367319"/>
            <a:ext cx="9038723" cy="50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2387E-0DE2-23EB-C7AA-20DEABCC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E07918-59DE-120D-2DF3-BA064EEEC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76687"/>
            <a:ext cx="8361229" cy="1252313"/>
          </a:xfrm>
        </p:spPr>
        <p:txBody>
          <a:bodyPr/>
          <a:lstStyle/>
          <a:p>
            <a:r>
              <a:rPr lang="en-US" cap="none" dirty="0"/>
              <a:t>Thank you!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576ED10-4BA8-1962-A84F-4F25C2B9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8469" y="3941027"/>
            <a:ext cx="2133601" cy="504263"/>
          </a:xfrm>
        </p:spPr>
        <p:txBody>
          <a:bodyPr/>
          <a:lstStyle/>
          <a:p>
            <a:r>
              <a:rPr lang="en-US" b="1" dirty="0">
                <a:solidFill>
                  <a:srgbClr val="A527F7"/>
                </a:solidFill>
              </a:rPr>
              <a:t>SOTA ZK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CDE7-AD8C-1957-B5E0-8AC0BFD416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94975" y="6453188"/>
            <a:ext cx="1597025" cy="404812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3D0F67-D73B-56A1-8EA6-DE8A9DB95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86" y="3802252"/>
            <a:ext cx="559683" cy="78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3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A14-DABF-4573-5A4F-96091BDB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9FB684-C0F0-A0DB-D896-B4CDB124F22A}"/>
              </a:ext>
            </a:extLst>
          </p:cNvPr>
          <p:cNvGrpSpPr/>
          <p:nvPr/>
        </p:nvGrpSpPr>
        <p:grpSpPr>
          <a:xfrm>
            <a:off x="4216400" y="3284941"/>
            <a:ext cx="4424017" cy="1018781"/>
            <a:chOff x="3514034" y="2177092"/>
            <a:chExt cx="4691797" cy="10469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73DE2F-39B3-CC3B-6B37-954F8E626DF3}"/>
                </a:ext>
              </a:extLst>
            </p:cNvPr>
            <p:cNvSpPr/>
            <p:nvPr userDrawn="1"/>
          </p:nvSpPr>
          <p:spPr>
            <a:xfrm>
              <a:off x="3514034" y="2177092"/>
              <a:ext cx="1046922" cy="1046922"/>
            </a:xfrm>
            <a:prstGeom prst="rect">
              <a:avLst/>
            </a:prstGeom>
            <a:solidFill>
              <a:srgbClr val="A52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+mj-lt"/>
                </a:rPr>
                <a:t>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A299CE-4609-1F69-D0DC-56BAB2A34762}"/>
                </a:ext>
              </a:extLst>
            </p:cNvPr>
            <p:cNvSpPr/>
            <p:nvPr userDrawn="1"/>
          </p:nvSpPr>
          <p:spPr>
            <a:xfrm>
              <a:off x="4858023" y="2177092"/>
              <a:ext cx="3347808" cy="104692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sz="2800" dirty="0"/>
                <a:t>Web 3 ZK </a:t>
              </a:r>
            </a:p>
            <a:p>
              <a:pPr algn="l"/>
              <a:r>
                <a:rPr lang="en-US" sz="2800" dirty="0"/>
                <a:t>Social Login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C9B3A2-0BDC-0970-CE99-6270B42E7946}"/>
              </a:ext>
            </a:extLst>
          </p:cNvPr>
          <p:cNvGrpSpPr/>
          <p:nvPr/>
        </p:nvGrpSpPr>
        <p:grpSpPr>
          <a:xfrm>
            <a:off x="4216400" y="1862437"/>
            <a:ext cx="3934099" cy="1018781"/>
            <a:chOff x="3514034" y="2177092"/>
            <a:chExt cx="4172225" cy="10469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7B8C32-D187-6D81-F4F4-23D7E0F45F6E}"/>
                </a:ext>
              </a:extLst>
            </p:cNvPr>
            <p:cNvSpPr/>
            <p:nvPr userDrawn="1"/>
          </p:nvSpPr>
          <p:spPr>
            <a:xfrm>
              <a:off x="3514034" y="2177092"/>
              <a:ext cx="1046922" cy="1046922"/>
            </a:xfrm>
            <a:prstGeom prst="rect">
              <a:avLst/>
            </a:prstGeom>
            <a:solidFill>
              <a:srgbClr val="A52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+mj-lt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ACE04D-C8FF-D622-F7CB-22551884604D}"/>
                </a:ext>
              </a:extLst>
            </p:cNvPr>
            <p:cNvSpPr/>
            <p:nvPr userDrawn="1"/>
          </p:nvSpPr>
          <p:spPr>
            <a:xfrm>
              <a:off x="4858024" y="2177092"/>
              <a:ext cx="2828235" cy="104692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sz="2800" dirty="0"/>
                <a:t>Web3 </a:t>
              </a:r>
            </a:p>
            <a:p>
              <a:pPr algn="l"/>
              <a:r>
                <a:rPr lang="en-US" sz="2800" dirty="0"/>
                <a:t>Social Login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696F91B-138D-B7EF-F431-6870CE6A2D1D}"/>
              </a:ext>
            </a:extLst>
          </p:cNvPr>
          <p:cNvSpPr/>
          <p:nvPr/>
        </p:nvSpPr>
        <p:spPr>
          <a:xfrm>
            <a:off x="3803374" y="1844241"/>
            <a:ext cx="231503" cy="24594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2C3D7AA-9681-6193-453F-44BFB9F30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037B26-6AF2-90E9-4F83-D58A2C4BFFE2}"/>
              </a:ext>
            </a:extLst>
          </p:cNvPr>
          <p:cNvSpPr/>
          <p:nvPr/>
        </p:nvSpPr>
        <p:spPr>
          <a:xfrm>
            <a:off x="5394726" y="865766"/>
            <a:ext cx="1402543" cy="1402543"/>
          </a:xfrm>
          <a:prstGeom prst="rect">
            <a:avLst/>
          </a:prstGeom>
          <a:solidFill>
            <a:srgbClr val="A52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+mj-lt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70213-2F7B-5482-9E05-F963F15D744B}"/>
              </a:ext>
            </a:extLst>
          </p:cNvPr>
          <p:cNvSpPr/>
          <p:nvPr/>
        </p:nvSpPr>
        <p:spPr>
          <a:xfrm>
            <a:off x="768625" y="2957358"/>
            <a:ext cx="10654747" cy="9432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/>
              <a:t>Web3 </a:t>
            </a:r>
            <a:r>
              <a:rPr lang="en-US" sz="7200" dirty="0" err="1"/>
              <a:t>Socical</a:t>
            </a:r>
            <a:r>
              <a:rPr lang="en-US" sz="7200" dirty="0"/>
              <a:t>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6BB387-CE92-EA40-0866-2A8E1731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5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80;p46">
            <a:extLst>
              <a:ext uri="{FF2B5EF4-FFF2-40B4-BE49-F238E27FC236}">
                <a16:creationId xmlns:a16="http://schemas.microsoft.com/office/drawing/2014/main" id="{345CE85C-6299-D398-6387-5CFA4F39D13E}"/>
              </a:ext>
            </a:extLst>
          </p:cNvPr>
          <p:cNvSpPr txBox="1">
            <a:spLocks/>
          </p:cNvSpPr>
          <p:nvPr/>
        </p:nvSpPr>
        <p:spPr>
          <a:xfrm>
            <a:off x="713399" y="1122063"/>
            <a:ext cx="6694933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rgbClr val="A527F7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Web3 Social Login </a:t>
            </a:r>
          </a:p>
        </p:txBody>
      </p:sp>
      <p:sp>
        <p:nvSpPr>
          <p:cNvPr id="3" name="Google Shape;6281;p46">
            <a:extLst>
              <a:ext uri="{FF2B5EF4-FFF2-40B4-BE49-F238E27FC236}">
                <a16:creationId xmlns:a16="http://schemas.microsoft.com/office/drawing/2014/main" id="{53B3E1DB-B067-D4A5-B6A5-2F9D9CBF452E}"/>
              </a:ext>
            </a:extLst>
          </p:cNvPr>
          <p:cNvSpPr txBox="1">
            <a:spLocks/>
          </p:cNvSpPr>
          <p:nvPr/>
        </p:nvSpPr>
        <p:spPr>
          <a:xfrm>
            <a:off x="713400" y="1917837"/>
            <a:ext cx="46956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Ubuntu Light" panose="020B0304030602030204" pitchFamily="34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3429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Based on OAuth and OpenID Connect.</a:t>
            </a:r>
          </a:p>
          <a:p>
            <a:pPr marL="508000" indent="-3429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Help Web2 user onboard Web3 easier without overhead about key management, gas fee, etc.</a:t>
            </a:r>
          </a:p>
          <a:p>
            <a:pPr marL="508000" indent="-3429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Integrate account abstraction, DID, ZKP, etc.</a:t>
            </a:r>
          </a:p>
          <a:p>
            <a:pPr marL="457200" indent="-2921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ranklin Gothic Book" panose="020B0503020102020204" pitchFamily="34" charset="0"/>
              <a:buChar char="●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9FE4F-9207-29BF-5616-83AA6A67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Making it Easier to Get Into Web3 with Social Login">
            <a:extLst>
              <a:ext uri="{FF2B5EF4-FFF2-40B4-BE49-F238E27FC236}">
                <a16:creationId xmlns:a16="http://schemas.microsoft.com/office/drawing/2014/main" id="{AE222DC1-ABDB-2D97-B2D1-3326A234F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69"/>
          <a:stretch/>
        </p:blipFill>
        <p:spPr bwMode="auto">
          <a:xfrm>
            <a:off x="5497067" y="0"/>
            <a:ext cx="66949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D86B-0AE5-80B0-9C14-3CE59B0FD647}"/>
              </a:ext>
            </a:extLst>
          </p:cNvPr>
          <p:cNvSpPr txBox="1">
            <a:spLocks/>
          </p:cNvSpPr>
          <p:nvPr/>
        </p:nvSpPr>
        <p:spPr>
          <a:xfrm>
            <a:off x="713399" y="797463"/>
            <a:ext cx="11182268" cy="64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rgbClr val="A527F7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Magic (Key management service - KMS)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4E57EFD-D9F4-55B4-DD8F-E4B8C390B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18" y="1714458"/>
            <a:ext cx="7726363" cy="434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79C1-5860-E9F3-8ABE-23E29F45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3317-B909-B1A8-ED51-55CF15E56DA4}"/>
              </a:ext>
            </a:extLst>
          </p:cNvPr>
          <p:cNvSpPr txBox="1">
            <a:spLocks/>
          </p:cNvSpPr>
          <p:nvPr/>
        </p:nvSpPr>
        <p:spPr>
          <a:xfrm>
            <a:off x="713274" y="445025"/>
            <a:ext cx="10716725" cy="64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rgbClr val="A527F7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Web3auth (Multi party computation-Shamir secret shares – MPC-SSS)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BC188-6089-B1F6-8E00-B7915D7FC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36" y="1724225"/>
            <a:ext cx="8407399" cy="472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77CF8-C716-8EAA-009C-2C06B29D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0ED9-AA78-612B-0861-3AA5B1774C48}"/>
              </a:ext>
            </a:extLst>
          </p:cNvPr>
          <p:cNvSpPr txBox="1">
            <a:spLocks/>
          </p:cNvSpPr>
          <p:nvPr/>
        </p:nvSpPr>
        <p:spPr>
          <a:xfrm>
            <a:off x="713275" y="445025"/>
            <a:ext cx="7717500" cy="64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rgbClr val="A527F7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Venly (MPC-SSS + KMS)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B780A-A07F-8693-9073-EEC52F07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58" y="1392639"/>
            <a:ext cx="8996884" cy="506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F72D-B2AE-3B34-D501-58E97808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7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A672-0228-6808-02C2-203285281DBE}"/>
              </a:ext>
            </a:extLst>
          </p:cNvPr>
          <p:cNvSpPr txBox="1">
            <a:spLocks/>
          </p:cNvSpPr>
          <p:nvPr/>
        </p:nvSpPr>
        <p:spPr>
          <a:xfrm>
            <a:off x="713275" y="445025"/>
            <a:ext cx="10623592" cy="64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rgbClr val="A527F7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r>
              <a:rPr lang="en-US" sz="4000" dirty="0"/>
              <a:t>Particle (MPC–Threshold Signature Scheme – MPC-TSS)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16B89-F587-7822-C7B0-32F06D147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14" y="1750123"/>
            <a:ext cx="8289514" cy="466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B7A7C-0244-FFD1-9EEA-B37517B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46;p41">
            <a:extLst>
              <a:ext uri="{FF2B5EF4-FFF2-40B4-BE49-F238E27FC236}">
                <a16:creationId xmlns:a16="http://schemas.microsoft.com/office/drawing/2014/main" id="{AAF45E85-3413-8CD9-B647-2E89BD535A5D}"/>
              </a:ext>
            </a:extLst>
          </p:cNvPr>
          <p:cNvSpPr txBox="1">
            <a:spLocks/>
          </p:cNvSpPr>
          <p:nvPr/>
        </p:nvSpPr>
        <p:spPr>
          <a:xfrm>
            <a:off x="713275" y="445025"/>
            <a:ext cx="10486742" cy="88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rgbClr val="A527F7"/>
                </a:solidFill>
                <a:latin typeface="Ubuntu" panose="020B0504030602030204" pitchFamily="34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Current Web3 Social login providers</a:t>
            </a:r>
          </a:p>
        </p:txBody>
      </p:sp>
      <p:graphicFrame>
        <p:nvGraphicFramePr>
          <p:cNvPr id="3" name="Google Shape;5847;p41">
            <a:extLst>
              <a:ext uri="{FF2B5EF4-FFF2-40B4-BE49-F238E27FC236}">
                <a16:creationId xmlns:a16="http://schemas.microsoft.com/office/drawing/2014/main" id="{ECAE4A22-2C86-9E59-584E-ED62E10DA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800702"/>
              </p:ext>
            </p:extLst>
          </p:nvPr>
        </p:nvGraphicFramePr>
        <p:xfrm>
          <a:off x="722449" y="1654516"/>
          <a:ext cx="10468394" cy="33338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03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1539">
                  <a:extLst>
                    <a:ext uri="{9D8B030D-6E8A-4147-A177-3AD203B41FA5}">
                      <a16:colId xmlns:a16="http://schemas.microsoft.com/office/drawing/2014/main" val="1320682467"/>
                    </a:ext>
                  </a:extLst>
                </a:gridCol>
                <a:gridCol w="3021539">
                  <a:extLst>
                    <a:ext uri="{9D8B030D-6E8A-4147-A177-3AD203B41FA5}">
                      <a16:colId xmlns:a16="http://schemas.microsoft.com/office/drawing/2014/main" val="1790666760"/>
                    </a:ext>
                  </a:extLst>
                </a:gridCol>
              </a:tblGrid>
              <a:tr h="476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dirty="0">
                          <a:solidFill>
                            <a:srgbClr val="A527F7"/>
                          </a:solidFill>
                          <a:latin typeface="+mj-lt"/>
                          <a:ea typeface="Karla"/>
                          <a:cs typeface="Karla"/>
                          <a:sym typeface="Karla"/>
                        </a:rPr>
                        <a:t>Provider</a:t>
                      </a:r>
                      <a:endParaRPr sz="1400" b="1" u="none" dirty="0">
                        <a:solidFill>
                          <a:srgbClr val="A527F7"/>
                        </a:solidFill>
                        <a:latin typeface="+mj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+mj-lt"/>
                          <a:ea typeface="Karla"/>
                          <a:cs typeface="Karla"/>
                          <a:sym typeface="Karla"/>
                        </a:rPr>
                        <a:t>Key management Infrastructure</a:t>
                      </a:r>
                      <a:endParaRPr sz="1400" b="1" dirty="0">
                        <a:solidFill>
                          <a:schemeClr val="dk1"/>
                        </a:solidFill>
                        <a:latin typeface="+mj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+mj-lt"/>
                          <a:ea typeface="Karla"/>
                          <a:cs typeface="Karla"/>
                          <a:sym typeface="Karla"/>
                        </a:rPr>
                        <a:t>Account Abstraction supported</a:t>
                      </a:r>
                      <a:endParaRPr sz="1400" b="1" dirty="0">
                        <a:solidFill>
                          <a:schemeClr val="dk1"/>
                        </a:solidFill>
                        <a:latin typeface="+mj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+mj-lt"/>
                          <a:ea typeface="Karla"/>
                          <a:cs typeface="Karla"/>
                          <a:sym typeface="Karla"/>
                        </a:rPr>
                        <a:t>ZKP supported</a:t>
                      </a:r>
                      <a:endParaRPr sz="1400" b="1" dirty="0">
                        <a:solidFill>
                          <a:schemeClr val="dk1"/>
                        </a:solidFill>
                        <a:latin typeface="+mj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dirty="0">
                          <a:solidFill>
                            <a:srgbClr val="A527F7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Magic</a:t>
                      </a:r>
                      <a:endParaRPr sz="1400" b="0" u="none" dirty="0">
                        <a:solidFill>
                          <a:srgbClr val="A527F7"/>
                        </a:solidFill>
                        <a:latin typeface="+mn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KMS</a:t>
                      </a:r>
                      <a:endParaRPr sz="14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dirty="0">
                          <a:solidFill>
                            <a:srgbClr val="A527F7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Privy</a:t>
                      </a:r>
                      <a:endParaRPr sz="1400" b="0" u="none" dirty="0">
                        <a:solidFill>
                          <a:srgbClr val="A527F7"/>
                        </a:solidFill>
                        <a:latin typeface="+mn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MPC - SSS</a:t>
                      </a:r>
                      <a:endParaRPr sz="14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u="none" dirty="0">
                          <a:solidFill>
                            <a:srgbClr val="A527F7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Web3auth</a:t>
                      </a:r>
                    </a:p>
                  </a:txBody>
                  <a:tcPr marL="124231" marR="124231" marT="124231" marB="124231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MPC - SSS (also MPC - TSS)</a:t>
                      </a:r>
                      <a:endParaRPr sz="14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dirty="0" err="1">
                          <a:solidFill>
                            <a:srgbClr val="A527F7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Venly</a:t>
                      </a:r>
                      <a:endParaRPr sz="1400" b="0" u="none" dirty="0">
                        <a:solidFill>
                          <a:srgbClr val="A527F7"/>
                        </a:solidFill>
                        <a:latin typeface="+mn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MPC – SSS + KMS</a:t>
                      </a:r>
                      <a:endParaRPr sz="14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A527F7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Dynamic</a:t>
                      </a:r>
                      <a:endParaRPr sz="1400" b="0" dirty="0">
                        <a:solidFill>
                          <a:srgbClr val="A527F7"/>
                        </a:solidFill>
                        <a:latin typeface="+mn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dirty="0" err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Plugable</a:t>
                      </a:r>
                      <a:r>
                        <a:rPr lang="en-US" sz="1400" b="0" u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(built-in KMS)</a:t>
                      </a:r>
                      <a:endParaRPr sz="1400" b="0" u="none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A527F7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Particle</a:t>
                      </a:r>
                      <a:endParaRPr sz="1400" b="0" dirty="0">
                        <a:solidFill>
                          <a:srgbClr val="A527F7"/>
                        </a:solidFill>
                        <a:latin typeface="+mn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MPC – TSS + KMS</a:t>
                      </a:r>
                      <a:endParaRPr sz="1400" b="0" u="none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4231" marR="124231" marT="124231" marB="124231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187353"/>
                  </a:ext>
                </a:extLst>
              </a:tr>
            </a:tbl>
          </a:graphicData>
        </a:graphic>
      </p:graphicFrame>
      <p:grpSp>
        <p:nvGrpSpPr>
          <p:cNvPr id="73" name="Google Shape;16416;p87">
            <a:extLst>
              <a:ext uri="{FF2B5EF4-FFF2-40B4-BE49-F238E27FC236}">
                <a16:creationId xmlns:a16="http://schemas.microsoft.com/office/drawing/2014/main" id="{CBE21407-995A-13F5-F036-0D71B29EE4E7}"/>
              </a:ext>
            </a:extLst>
          </p:cNvPr>
          <p:cNvGrpSpPr/>
          <p:nvPr/>
        </p:nvGrpSpPr>
        <p:grpSpPr>
          <a:xfrm>
            <a:off x="6458925" y="2153795"/>
            <a:ext cx="418836" cy="418836"/>
            <a:chOff x="1487200" y="4993750"/>
            <a:chExt cx="483125" cy="483125"/>
          </a:xfrm>
          <a:solidFill>
            <a:srgbClr val="A527F7"/>
          </a:solidFill>
        </p:grpSpPr>
        <p:sp>
          <p:nvSpPr>
            <p:cNvPr id="74" name="Google Shape;16417;p87">
              <a:extLst>
                <a:ext uri="{FF2B5EF4-FFF2-40B4-BE49-F238E27FC236}">
                  <a16:creationId xmlns:a16="http://schemas.microsoft.com/office/drawing/2014/main" id="{FA63EE76-6DF7-C4DA-6E80-B21E00DE7EDF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16418;p87">
              <a:extLst>
                <a:ext uri="{FF2B5EF4-FFF2-40B4-BE49-F238E27FC236}">
                  <a16:creationId xmlns:a16="http://schemas.microsoft.com/office/drawing/2014/main" id="{F01F86E5-D373-ED45-859F-52B3609D9851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" name="Google Shape;16419;p87">
            <a:extLst>
              <a:ext uri="{FF2B5EF4-FFF2-40B4-BE49-F238E27FC236}">
                <a16:creationId xmlns:a16="http://schemas.microsoft.com/office/drawing/2014/main" id="{C4E9168D-5902-760A-4899-8969D96EFBEA}"/>
              </a:ext>
            </a:extLst>
          </p:cNvPr>
          <p:cNvGrpSpPr/>
          <p:nvPr/>
        </p:nvGrpSpPr>
        <p:grpSpPr>
          <a:xfrm>
            <a:off x="9502076" y="2150862"/>
            <a:ext cx="418836" cy="418836"/>
            <a:chOff x="2081650" y="4993746"/>
            <a:chExt cx="483125" cy="483125"/>
          </a:xfrm>
          <a:solidFill>
            <a:schemeClr val="bg1">
              <a:lumMod val="50000"/>
            </a:schemeClr>
          </a:solidFill>
        </p:grpSpPr>
        <p:sp>
          <p:nvSpPr>
            <p:cNvPr id="77" name="Google Shape;16420;p87">
              <a:extLst>
                <a:ext uri="{FF2B5EF4-FFF2-40B4-BE49-F238E27FC236}">
                  <a16:creationId xmlns:a16="http://schemas.microsoft.com/office/drawing/2014/main" id="{63A8F196-A590-82AD-E605-58AC4655DC27}"/>
                </a:ext>
              </a:extLst>
            </p:cNvPr>
            <p:cNvSpPr/>
            <p:nvPr/>
          </p:nvSpPr>
          <p:spPr>
            <a:xfrm>
              <a:off x="2081650" y="4993746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" name="Google Shape;16421;p87">
              <a:extLst>
                <a:ext uri="{FF2B5EF4-FFF2-40B4-BE49-F238E27FC236}">
                  <a16:creationId xmlns:a16="http://schemas.microsoft.com/office/drawing/2014/main" id="{2C08E80F-DD18-9FD6-00E7-376492F05D90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79" name="Google Shape;16416;p87">
            <a:extLst>
              <a:ext uri="{FF2B5EF4-FFF2-40B4-BE49-F238E27FC236}">
                <a16:creationId xmlns:a16="http://schemas.microsoft.com/office/drawing/2014/main" id="{2A85EBE0-AF9A-6F24-05B5-9D5E8B0E955A}"/>
              </a:ext>
            </a:extLst>
          </p:cNvPr>
          <p:cNvGrpSpPr/>
          <p:nvPr/>
        </p:nvGrpSpPr>
        <p:grpSpPr>
          <a:xfrm>
            <a:off x="6463145" y="2635003"/>
            <a:ext cx="418836" cy="418836"/>
            <a:chOff x="1487200" y="4993750"/>
            <a:chExt cx="483125" cy="483125"/>
          </a:xfrm>
          <a:solidFill>
            <a:srgbClr val="A527F7"/>
          </a:solidFill>
        </p:grpSpPr>
        <p:sp>
          <p:nvSpPr>
            <p:cNvPr id="80" name="Google Shape;16417;p87">
              <a:extLst>
                <a:ext uri="{FF2B5EF4-FFF2-40B4-BE49-F238E27FC236}">
                  <a16:creationId xmlns:a16="http://schemas.microsoft.com/office/drawing/2014/main" id="{AE1F05F7-6D9F-7FE6-C5AB-B7DCC7E4FC14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1" name="Google Shape;16418;p87">
              <a:extLst>
                <a:ext uri="{FF2B5EF4-FFF2-40B4-BE49-F238E27FC236}">
                  <a16:creationId xmlns:a16="http://schemas.microsoft.com/office/drawing/2014/main" id="{405FEE30-5930-660F-60DA-3C49E34752CE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" name="Google Shape;16416;p87">
            <a:extLst>
              <a:ext uri="{FF2B5EF4-FFF2-40B4-BE49-F238E27FC236}">
                <a16:creationId xmlns:a16="http://schemas.microsoft.com/office/drawing/2014/main" id="{8F1DDE7A-CE5F-68C1-5A7A-65D0E019B6D4}"/>
              </a:ext>
            </a:extLst>
          </p:cNvPr>
          <p:cNvGrpSpPr/>
          <p:nvPr/>
        </p:nvGrpSpPr>
        <p:grpSpPr>
          <a:xfrm>
            <a:off x="6458069" y="3118745"/>
            <a:ext cx="418836" cy="418836"/>
            <a:chOff x="1487200" y="4993750"/>
            <a:chExt cx="483125" cy="483125"/>
          </a:xfrm>
          <a:solidFill>
            <a:srgbClr val="A527F7"/>
          </a:solidFill>
        </p:grpSpPr>
        <p:sp>
          <p:nvSpPr>
            <p:cNvPr id="83" name="Google Shape;16417;p87">
              <a:extLst>
                <a:ext uri="{FF2B5EF4-FFF2-40B4-BE49-F238E27FC236}">
                  <a16:creationId xmlns:a16="http://schemas.microsoft.com/office/drawing/2014/main" id="{F8421D0F-94E8-9BFD-A818-54D1132A35A7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" name="Google Shape;16418;p87">
              <a:extLst>
                <a:ext uri="{FF2B5EF4-FFF2-40B4-BE49-F238E27FC236}">
                  <a16:creationId xmlns:a16="http://schemas.microsoft.com/office/drawing/2014/main" id="{DFD66362-E055-52CB-7116-7646C9E9FCB2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5" name="Google Shape;16419;p87">
            <a:extLst>
              <a:ext uri="{FF2B5EF4-FFF2-40B4-BE49-F238E27FC236}">
                <a16:creationId xmlns:a16="http://schemas.microsoft.com/office/drawing/2014/main" id="{10C75FC7-599D-98FC-8F90-869D8B1EEFA7}"/>
              </a:ext>
            </a:extLst>
          </p:cNvPr>
          <p:cNvGrpSpPr/>
          <p:nvPr/>
        </p:nvGrpSpPr>
        <p:grpSpPr>
          <a:xfrm>
            <a:off x="6458069" y="3594744"/>
            <a:ext cx="418836" cy="418836"/>
            <a:chOff x="2081650" y="4993750"/>
            <a:chExt cx="483125" cy="483125"/>
          </a:xfrm>
          <a:solidFill>
            <a:schemeClr val="bg1">
              <a:lumMod val="50000"/>
            </a:schemeClr>
          </a:solidFill>
        </p:grpSpPr>
        <p:sp>
          <p:nvSpPr>
            <p:cNvPr id="86" name="Google Shape;16420;p87">
              <a:extLst>
                <a:ext uri="{FF2B5EF4-FFF2-40B4-BE49-F238E27FC236}">
                  <a16:creationId xmlns:a16="http://schemas.microsoft.com/office/drawing/2014/main" id="{8BA5D709-BB85-CFD9-EB02-557612C733BD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" name="Google Shape;16421;p87">
              <a:extLst>
                <a:ext uri="{FF2B5EF4-FFF2-40B4-BE49-F238E27FC236}">
                  <a16:creationId xmlns:a16="http://schemas.microsoft.com/office/drawing/2014/main" id="{674271C3-0B54-E00E-4DEC-BF342C6DFB51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oogle Shape;16419;p87">
            <a:extLst>
              <a:ext uri="{FF2B5EF4-FFF2-40B4-BE49-F238E27FC236}">
                <a16:creationId xmlns:a16="http://schemas.microsoft.com/office/drawing/2014/main" id="{60DBDC72-CE25-0708-EEAF-85650DE8E5C2}"/>
              </a:ext>
            </a:extLst>
          </p:cNvPr>
          <p:cNvGrpSpPr/>
          <p:nvPr/>
        </p:nvGrpSpPr>
        <p:grpSpPr>
          <a:xfrm>
            <a:off x="9502076" y="2641279"/>
            <a:ext cx="418836" cy="418836"/>
            <a:chOff x="2081650" y="4993750"/>
            <a:chExt cx="483125" cy="483125"/>
          </a:xfrm>
          <a:solidFill>
            <a:schemeClr val="bg1">
              <a:lumMod val="50000"/>
            </a:schemeClr>
          </a:solidFill>
        </p:grpSpPr>
        <p:sp>
          <p:nvSpPr>
            <p:cNvPr id="89" name="Google Shape;16420;p87">
              <a:extLst>
                <a:ext uri="{FF2B5EF4-FFF2-40B4-BE49-F238E27FC236}">
                  <a16:creationId xmlns:a16="http://schemas.microsoft.com/office/drawing/2014/main" id="{2F434633-7824-91EC-025B-8354AB31AE95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16421;p87">
              <a:extLst>
                <a:ext uri="{FF2B5EF4-FFF2-40B4-BE49-F238E27FC236}">
                  <a16:creationId xmlns:a16="http://schemas.microsoft.com/office/drawing/2014/main" id="{5F7E8A63-0968-01C0-86EC-DF1A7B5DBC86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91" name="Google Shape;16419;p87">
            <a:extLst>
              <a:ext uri="{FF2B5EF4-FFF2-40B4-BE49-F238E27FC236}">
                <a16:creationId xmlns:a16="http://schemas.microsoft.com/office/drawing/2014/main" id="{79D04CED-B1A4-6CDF-692B-6A99FF5B8395}"/>
              </a:ext>
            </a:extLst>
          </p:cNvPr>
          <p:cNvGrpSpPr/>
          <p:nvPr/>
        </p:nvGrpSpPr>
        <p:grpSpPr>
          <a:xfrm>
            <a:off x="9502109" y="3110791"/>
            <a:ext cx="418836" cy="418836"/>
            <a:chOff x="2081650" y="4993750"/>
            <a:chExt cx="483125" cy="483125"/>
          </a:xfrm>
          <a:solidFill>
            <a:schemeClr val="bg1">
              <a:lumMod val="50000"/>
            </a:schemeClr>
          </a:solidFill>
        </p:grpSpPr>
        <p:sp>
          <p:nvSpPr>
            <p:cNvPr id="92" name="Google Shape;16420;p87">
              <a:extLst>
                <a:ext uri="{FF2B5EF4-FFF2-40B4-BE49-F238E27FC236}">
                  <a16:creationId xmlns:a16="http://schemas.microsoft.com/office/drawing/2014/main" id="{42819BDA-3A2C-03B0-3437-0519990A751F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" name="Google Shape;16421;p87">
              <a:extLst>
                <a:ext uri="{FF2B5EF4-FFF2-40B4-BE49-F238E27FC236}">
                  <a16:creationId xmlns:a16="http://schemas.microsoft.com/office/drawing/2014/main" id="{98157247-E450-6007-FB78-208951FBBDC2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94" name="Google Shape;16419;p87">
            <a:extLst>
              <a:ext uri="{FF2B5EF4-FFF2-40B4-BE49-F238E27FC236}">
                <a16:creationId xmlns:a16="http://schemas.microsoft.com/office/drawing/2014/main" id="{01434A09-FC96-974D-0716-65A0FD95DD3F}"/>
              </a:ext>
            </a:extLst>
          </p:cNvPr>
          <p:cNvGrpSpPr/>
          <p:nvPr/>
        </p:nvGrpSpPr>
        <p:grpSpPr>
          <a:xfrm>
            <a:off x="9502142" y="3594733"/>
            <a:ext cx="418836" cy="418836"/>
            <a:chOff x="2081650" y="4993750"/>
            <a:chExt cx="483125" cy="483125"/>
          </a:xfrm>
          <a:solidFill>
            <a:schemeClr val="bg1">
              <a:lumMod val="50000"/>
            </a:schemeClr>
          </a:solidFill>
        </p:grpSpPr>
        <p:sp>
          <p:nvSpPr>
            <p:cNvPr id="95" name="Google Shape;16420;p87">
              <a:extLst>
                <a:ext uri="{FF2B5EF4-FFF2-40B4-BE49-F238E27FC236}">
                  <a16:creationId xmlns:a16="http://schemas.microsoft.com/office/drawing/2014/main" id="{48DF3FAA-19E1-255E-F0FF-2BAEED9F5438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" name="Google Shape;16421;p87">
              <a:extLst>
                <a:ext uri="{FF2B5EF4-FFF2-40B4-BE49-F238E27FC236}">
                  <a16:creationId xmlns:a16="http://schemas.microsoft.com/office/drawing/2014/main" id="{C8324C74-DEF7-B0F5-C9C9-073E481E909E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97" name="Google Shape;16419;p87">
            <a:extLst>
              <a:ext uri="{FF2B5EF4-FFF2-40B4-BE49-F238E27FC236}">
                <a16:creationId xmlns:a16="http://schemas.microsoft.com/office/drawing/2014/main" id="{8B627CB9-44C4-977E-03CD-962DEECD8813}"/>
              </a:ext>
            </a:extLst>
          </p:cNvPr>
          <p:cNvGrpSpPr/>
          <p:nvPr/>
        </p:nvGrpSpPr>
        <p:grpSpPr>
          <a:xfrm>
            <a:off x="9502175" y="4063530"/>
            <a:ext cx="418836" cy="418836"/>
            <a:chOff x="2081650" y="4993750"/>
            <a:chExt cx="483125" cy="483125"/>
          </a:xfrm>
          <a:solidFill>
            <a:schemeClr val="bg1">
              <a:lumMod val="50000"/>
            </a:schemeClr>
          </a:solidFill>
        </p:grpSpPr>
        <p:sp>
          <p:nvSpPr>
            <p:cNvPr id="98" name="Google Shape;16420;p87">
              <a:extLst>
                <a:ext uri="{FF2B5EF4-FFF2-40B4-BE49-F238E27FC236}">
                  <a16:creationId xmlns:a16="http://schemas.microsoft.com/office/drawing/2014/main" id="{24EF9F3A-F30B-BA12-6EC9-8AB1E3683639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" name="Google Shape;16421;p87">
              <a:extLst>
                <a:ext uri="{FF2B5EF4-FFF2-40B4-BE49-F238E27FC236}">
                  <a16:creationId xmlns:a16="http://schemas.microsoft.com/office/drawing/2014/main" id="{6FB9610C-6A95-96BD-D669-231336A6A4B7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00" name="Google Shape;16416;p87">
            <a:extLst>
              <a:ext uri="{FF2B5EF4-FFF2-40B4-BE49-F238E27FC236}">
                <a16:creationId xmlns:a16="http://schemas.microsoft.com/office/drawing/2014/main" id="{5D3E4191-EA2E-937F-8E19-3AADFAB88053}"/>
              </a:ext>
            </a:extLst>
          </p:cNvPr>
          <p:cNvGrpSpPr/>
          <p:nvPr/>
        </p:nvGrpSpPr>
        <p:grpSpPr>
          <a:xfrm>
            <a:off x="6458069" y="4545015"/>
            <a:ext cx="418836" cy="418836"/>
            <a:chOff x="1487200" y="4993750"/>
            <a:chExt cx="483125" cy="483125"/>
          </a:xfrm>
          <a:solidFill>
            <a:srgbClr val="A527F7"/>
          </a:solidFill>
        </p:grpSpPr>
        <p:sp>
          <p:nvSpPr>
            <p:cNvPr id="101" name="Google Shape;16417;p87">
              <a:extLst>
                <a:ext uri="{FF2B5EF4-FFF2-40B4-BE49-F238E27FC236}">
                  <a16:creationId xmlns:a16="http://schemas.microsoft.com/office/drawing/2014/main" id="{AE7E8E91-B416-55CD-FAEF-CD5D6191F21E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" name="Google Shape;16418;p87">
              <a:extLst>
                <a:ext uri="{FF2B5EF4-FFF2-40B4-BE49-F238E27FC236}">
                  <a16:creationId xmlns:a16="http://schemas.microsoft.com/office/drawing/2014/main" id="{FC0F5794-A2B9-EB89-11D8-5C5A3BB36B06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3" name="Google Shape;16416;p87">
            <a:extLst>
              <a:ext uri="{FF2B5EF4-FFF2-40B4-BE49-F238E27FC236}">
                <a16:creationId xmlns:a16="http://schemas.microsoft.com/office/drawing/2014/main" id="{6F9351D8-B44C-AB18-6FAD-90B79B6BECF1}"/>
              </a:ext>
            </a:extLst>
          </p:cNvPr>
          <p:cNvGrpSpPr/>
          <p:nvPr/>
        </p:nvGrpSpPr>
        <p:grpSpPr>
          <a:xfrm>
            <a:off x="6458925" y="4065431"/>
            <a:ext cx="418836" cy="418836"/>
            <a:chOff x="1487200" y="4993750"/>
            <a:chExt cx="483125" cy="483125"/>
          </a:xfrm>
          <a:solidFill>
            <a:srgbClr val="A527F7"/>
          </a:solidFill>
        </p:grpSpPr>
        <p:sp>
          <p:nvSpPr>
            <p:cNvPr id="104" name="Google Shape;16417;p87">
              <a:extLst>
                <a:ext uri="{FF2B5EF4-FFF2-40B4-BE49-F238E27FC236}">
                  <a16:creationId xmlns:a16="http://schemas.microsoft.com/office/drawing/2014/main" id="{2201FA6F-2E60-1AD0-D6B8-891048FE5C10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" name="Google Shape;16418;p87">
              <a:extLst>
                <a:ext uri="{FF2B5EF4-FFF2-40B4-BE49-F238E27FC236}">
                  <a16:creationId xmlns:a16="http://schemas.microsoft.com/office/drawing/2014/main" id="{E223816D-12A2-20EF-BD87-1640BAE77FCD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" name="Google Shape;16416;p87">
            <a:extLst>
              <a:ext uri="{FF2B5EF4-FFF2-40B4-BE49-F238E27FC236}">
                <a16:creationId xmlns:a16="http://schemas.microsoft.com/office/drawing/2014/main" id="{CB5F55C3-8BC3-200F-1891-82FD079DD9BB}"/>
              </a:ext>
            </a:extLst>
          </p:cNvPr>
          <p:cNvGrpSpPr/>
          <p:nvPr/>
        </p:nvGrpSpPr>
        <p:grpSpPr>
          <a:xfrm>
            <a:off x="9503031" y="4547472"/>
            <a:ext cx="418836" cy="418836"/>
            <a:chOff x="1487200" y="4993750"/>
            <a:chExt cx="483125" cy="483125"/>
          </a:xfrm>
          <a:solidFill>
            <a:srgbClr val="A527F7"/>
          </a:solidFill>
        </p:grpSpPr>
        <p:sp>
          <p:nvSpPr>
            <p:cNvPr id="107" name="Google Shape;16417;p87">
              <a:extLst>
                <a:ext uri="{FF2B5EF4-FFF2-40B4-BE49-F238E27FC236}">
                  <a16:creationId xmlns:a16="http://schemas.microsoft.com/office/drawing/2014/main" id="{AE3F632C-667B-E59D-3B7B-35EDE585DED1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" name="Google Shape;16418;p87">
              <a:extLst>
                <a:ext uri="{FF2B5EF4-FFF2-40B4-BE49-F238E27FC236}">
                  <a16:creationId xmlns:a16="http://schemas.microsoft.com/office/drawing/2014/main" id="{962B4D62-E946-17EC-4C23-FE5E6D7CB13F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9" name="Slide Number Placeholder 108">
            <a:extLst>
              <a:ext uri="{FF2B5EF4-FFF2-40B4-BE49-F238E27FC236}">
                <a16:creationId xmlns:a16="http://schemas.microsoft.com/office/drawing/2014/main" id="{E78525BF-9CE9-B340-2B87-C3EE21E4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1ABD-E768-4545-B023-B993E8A052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742"/>
      </p:ext>
    </p:extLst>
  </p:cSld>
  <p:clrMapOvr>
    <a:masterClrMapping/>
  </p:clrMapOvr>
</p:sld>
</file>

<file path=ppt/theme/theme1.xml><?xml version="1.0" encoding="utf-8"?>
<a:theme xmlns:a="http://schemas.openxmlformats.org/drawingml/2006/main" name="SotaZK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ustom 2">
      <a:majorFont>
        <a:latin typeface="Ubuntu"/>
        <a:ea typeface=""/>
        <a:cs typeface=""/>
      </a:majorFont>
      <a:minorFont>
        <a:latin typeface="Ubuntu Light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taZK" id="{21D4A559-F907-456D-867E-55760E7E925F}" vid="{B8C3AD0F-B8D1-4CC8-A525-C1D982A07F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SotaZK</Template>
  <TotalTime>25</TotalTime>
  <Words>186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Franklin Gothic Book</vt:lpstr>
      <vt:lpstr>Karla</vt:lpstr>
      <vt:lpstr>Ubuntu</vt:lpstr>
      <vt:lpstr>Ubuntu Light</vt:lpstr>
      <vt:lpstr>Wingdings</vt:lpstr>
      <vt:lpstr>SotaZK</vt:lpstr>
      <vt:lpstr>ZKLogin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ZKLogin</dc:title>
  <dc:creator>Hai Trieu</dc:creator>
  <cp:lastModifiedBy>Hai Trieu</cp:lastModifiedBy>
  <cp:revision>1</cp:revision>
  <dcterms:created xsi:type="dcterms:W3CDTF">2024-03-18T10:57:11Z</dcterms:created>
  <dcterms:modified xsi:type="dcterms:W3CDTF">2024-03-18T11:23:01Z</dcterms:modified>
</cp:coreProperties>
</file>