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81" r:id="rId4"/>
    <p:sldId id="286" r:id="rId5"/>
    <p:sldId id="282" r:id="rId6"/>
    <p:sldId id="283" r:id="rId7"/>
    <p:sldId id="284" r:id="rId8"/>
    <p:sldId id="285" r:id="rId9"/>
    <p:sldId id="292" r:id="rId10"/>
    <p:sldId id="296" r:id="rId11"/>
    <p:sldId id="297" r:id="rId12"/>
    <p:sldId id="298" r:id="rId13"/>
    <p:sldId id="300" r:id="rId14"/>
    <p:sldId id="289" r:id="rId15"/>
    <p:sldId id="287" r:id="rId16"/>
    <p:sldId id="265" r:id="rId17"/>
    <p:sldId id="266" r:id="rId18"/>
    <p:sldId id="299" r:id="rId19"/>
    <p:sldId id="290" r:id="rId20"/>
    <p:sldId id="302" r:id="rId21"/>
    <p:sldId id="304" r:id="rId22"/>
    <p:sldId id="305" r:id="rId23"/>
    <p:sldId id="306" r:id="rId24"/>
    <p:sldId id="291" r:id="rId25"/>
    <p:sldId id="271" r:id="rId26"/>
    <p:sldId id="293" r:id="rId27"/>
    <p:sldId id="288" r:id="rId28"/>
    <p:sldId id="280" r:id="rId29"/>
  </p:sldIdLst>
  <p:sldSz cx="18288000" cy="10287000"/>
  <p:notesSz cx="6858000" cy="9144000"/>
  <p:embeddedFontLst>
    <p:embeddedFont>
      <p:font typeface="Montserrat Classic Bold" pitchFamily="2" charset="77"/>
      <p:regular r:id="rId31"/>
      <p:bold r:id="rId32"/>
    </p:embeddedFont>
    <p:embeddedFont>
      <p:font typeface="Oswald Bold" pitchFamily="2" charset="77"/>
      <p:regular r:id="rId33"/>
      <p:bold r:id="rId3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06" autoAdjust="0"/>
    <p:restoredTop sz="94558" autoAdjust="0"/>
  </p:normalViewPr>
  <p:slideViewPr>
    <p:cSldViewPr>
      <p:cViewPr varScale="1">
        <p:scale>
          <a:sx n="80" d="100"/>
          <a:sy n="80" d="100"/>
        </p:scale>
        <p:origin x="1080" y="2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>
      <p:cViewPr varScale="1">
        <p:scale>
          <a:sx n="155" d="100"/>
          <a:sy n="155" d="100"/>
        </p:scale>
        <p:origin x="9224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C4FB36-B230-594A-B97E-4F1C1A005E13}" type="datetimeFigureOut">
              <a:rPr lang="en-VN" smtClean="0"/>
              <a:t>18/03/2024</a:t>
            </a:fld>
            <a:endParaRPr lang="en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7AE1B3-4290-BD49-84F1-52F42E5EEA28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337133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7AE1B3-4290-BD49-84F1-52F42E5EEA28}" type="slidenum">
              <a:rPr lang="en-VN" smtClean="0"/>
              <a:t>1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761594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7AE1B3-4290-BD49-84F1-52F42E5EEA28}" type="slidenum">
              <a:rPr lang="en-VN" smtClean="0"/>
              <a:t>2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531863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69E09EDE-262D-CB5F-515B-510901DB01E1}"/>
              </a:ext>
            </a:extLst>
          </p:cNvPr>
          <p:cNvSpPr txBox="1">
            <a:spLocks/>
          </p:cNvSpPr>
          <p:nvPr userDrawn="1"/>
        </p:nvSpPr>
        <p:spPr>
          <a:xfrm>
            <a:off x="4381500" y="342900"/>
            <a:ext cx="9525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888287" cy="2413000"/>
          </a:xfrm>
        </p:spPr>
        <p:txBody>
          <a:bodyPr anchor="t">
            <a:noAutofit/>
          </a:bodyPr>
          <a:lstStyle>
            <a:lvl1pPr algn="l">
              <a:defRPr sz="6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05400" y="30861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96400" y="30861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03812" y="27051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3812" y="334486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91637" y="27051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91637" y="334486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399" y="495300"/>
            <a:ext cx="5072743" cy="2228850"/>
          </a:xfrm>
        </p:spPr>
        <p:txBody>
          <a:bodyPr anchor="b">
            <a:normAutofit/>
          </a:bodyPr>
          <a:lstStyle>
            <a:lvl1pPr algn="l">
              <a:defRPr sz="5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9800" y="495300"/>
            <a:ext cx="12192000" cy="8686800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399" y="2748643"/>
            <a:ext cx="5072743" cy="6457950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81500" y="342900"/>
            <a:ext cx="9525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7835" y="30099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078200" y="9563100"/>
            <a:ext cx="2133600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5">
            <a:extLst>
              <a:ext uri="{FF2B5EF4-FFF2-40B4-BE49-F238E27FC236}">
                <a16:creationId xmlns:a16="http://schemas.microsoft.com/office/drawing/2014/main" id="{5FF91E99-1146-C6AF-7A7D-A588B2757F0E}"/>
              </a:ext>
            </a:extLst>
          </p:cNvPr>
          <p:cNvGrpSpPr/>
          <p:nvPr userDrawn="1"/>
        </p:nvGrpSpPr>
        <p:grpSpPr>
          <a:xfrm>
            <a:off x="228600" y="9258300"/>
            <a:ext cx="932820" cy="693452"/>
            <a:chOff x="0" y="0"/>
            <a:chExt cx="1243760" cy="924603"/>
          </a:xfrm>
        </p:grpSpPr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5FEB4DB5-F1C6-3F8A-0E53-42915BB4EAF0}"/>
                </a:ext>
              </a:extLst>
            </p:cNvPr>
            <p:cNvSpPr/>
            <p:nvPr/>
          </p:nvSpPr>
          <p:spPr>
            <a:xfrm>
              <a:off x="244781" y="0"/>
              <a:ext cx="754199" cy="754199"/>
            </a:xfrm>
            <a:custGeom>
              <a:avLst/>
              <a:gdLst/>
              <a:ahLst/>
              <a:cxnLst/>
              <a:rect l="l" t="t" r="r" b="b"/>
              <a:pathLst>
                <a:path w="754199" h="754199">
                  <a:moveTo>
                    <a:pt x="0" y="0"/>
                  </a:moveTo>
                  <a:lnTo>
                    <a:pt x="754198" y="0"/>
                  </a:lnTo>
                  <a:lnTo>
                    <a:pt x="754198" y="754199"/>
                  </a:lnTo>
                  <a:lnTo>
                    <a:pt x="0" y="75419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/>
              <a:stretch>
                <a:fillRect/>
              </a:stretch>
            </a:blipFill>
          </p:spPr>
        </p:sp>
        <p:sp>
          <p:nvSpPr>
            <p:cNvPr id="9" name="TextBox 7">
              <a:extLst>
                <a:ext uri="{FF2B5EF4-FFF2-40B4-BE49-F238E27FC236}">
                  <a16:creationId xmlns:a16="http://schemas.microsoft.com/office/drawing/2014/main" id="{299F1F1B-6FB1-907A-A192-7F7FEF332019}"/>
                </a:ext>
              </a:extLst>
            </p:cNvPr>
            <p:cNvSpPr txBox="1"/>
            <p:nvPr/>
          </p:nvSpPr>
          <p:spPr>
            <a:xfrm>
              <a:off x="0" y="735149"/>
              <a:ext cx="1243760" cy="18945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1197"/>
                </a:lnSpc>
                <a:spcBef>
                  <a:spcPct val="0"/>
                </a:spcBef>
              </a:pPr>
              <a:r>
                <a:rPr lang="en-US" sz="867" spc="85">
                  <a:solidFill>
                    <a:srgbClr val="231F20"/>
                  </a:solidFill>
                  <a:latin typeface="Montserrat Classic Bold"/>
                </a:rPr>
                <a:t>SOTAZK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GYWkRIZeANE&amp;t=1519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4236346" y="2019298"/>
            <a:ext cx="9815307" cy="5686425"/>
            <a:chOff x="0" y="-53344"/>
            <a:chExt cx="1895495" cy="1098141"/>
          </a:xfrm>
        </p:grpSpPr>
        <p:sp>
          <p:nvSpPr>
            <p:cNvPr id="4" name="Freeform 4"/>
            <p:cNvSpPr/>
            <p:nvPr/>
          </p:nvSpPr>
          <p:spPr>
            <a:xfrm>
              <a:off x="0" y="-53344"/>
              <a:ext cx="1895495" cy="1098141"/>
            </a:xfrm>
            <a:custGeom>
              <a:avLst/>
              <a:gdLst/>
              <a:ahLst/>
              <a:cxnLst/>
              <a:rect l="l" t="t" r="r" b="b"/>
              <a:pathLst>
                <a:path w="1895495" h="812800">
                  <a:moveTo>
                    <a:pt x="0" y="0"/>
                  </a:moveTo>
                  <a:lnTo>
                    <a:pt x="1895495" y="0"/>
                  </a:lnTo>
                  <a:lnTo>
                    <a:pt x="1895495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1895495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>
                <a:latin typeface="+mj-lt"/>
              </a:endParaRPr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4225460" y="2019300"/>
            <a:ext cx="9815307" cy="27666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684"/>
              </a:lnSpc>
            </a:pPr>
            <a:r>
              <a:rPr lang="en-US" sz="16437" spc="1610" dirty="0">
                <a:solidFill>
                  <a:srgbClr val="231F20"/>
                </a:solidFill>
                <a:latin typeface="+mj-lt"/>
                <a:cs typeface="Calibri" panose="020F0502020204030204" pitchFamily="34" charset="0"/>
              </a:rPr>
              <a:t>ZK</a:t>
            </a:r>
            <a:r>
              <a:rPr lang="en-US" sz="16437" spc="1610" dirty="0">
                <a:solidFill>
                  <a:srgbClr val="231F20"/>
                </a:solidFill>
                <a:latin typeface="+mj-lt"/>
              </a:rPr>
              <a:t>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4225460" y="4305300"/>
            <a:ext cx="9815307" cy="24159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48"/>
              </a:lnSpc>
            </a:pPr>
            <a:r>
              <a:rPr lang="en-US" sz="7063" spc="692" dirty="0">
                <a:solidFill>
                  <a:srgbClr val="231F20"/>
                </a:solidFill>
                <a:latin typeface="+mj-lt"/>
              </a:rPr>
              <a:t>in</a:t>
            </a:r>
          </a:p>
          <a:p>
            <a:pPr algn="ctr">
              <a:lnSpc>
                <a:spcPts val="9748"/>
              </a:lnSpc>
            </a:pPr>
            <a:r>
              <a:rPr lang="en-US" sz="7063" spc="692" dirty="0">
                <a:solidFill>
                  <a:srgbClr val="231F20"/>
                </a:solidFill>
                <a:latin typeface="+mj-lt"/>
                <a:cs typeface="Calibri" panose="020F0502020204030204" pitchFamily="34" charset="0"/>
              </a:rPr>
              <a:t>MACHINE</a:t>
            </a:r>
            <a:r>
              <a:rPr lang="en-US" sz="7063" spc="692" dirty="0">
                <a:solidFill>
                  <a:srgbClr val="231F20"/>
                </a:solidFill>
                <a:latin typeface="+mj-lt"/>
              </a:rPr>
              <a:t> LEARNING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3466EA5-63F4-6A19-7B8D-DBB3B469A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latin typeface="+mj-lt"/>
              </a:rPr>
              <a:pPr/>
              <a:t>1</a:t>
            </a:fld>
            <a:endParaRPr lang="en-US" dirty="0">
              <a:latin typeface="+mj-lt"/>
            </a:endParaRPr>
          </a:p>
        </p:txBody>
      </p:sp>
      <p:sp>
        <p:nvSpPr>
          <p:cNvPr id="2" name="TextBox 7">
            <a:extLst>
              <a:ext uri="{FF2B5EF4-FFF2-40B4-BE49-F238E27FC236}">
                <a16:creationId xmlns:a16="http://schemas.microsoft.com/office/drawing/2014/main" id="{8D054834-ADE3-063A-12BA-E85780B5E7DE}"/>
              </a:ext>
            </a:extLst>
          </p:cNvPr>
          <p:cNvSpPr txBox="1"/>
          <p:nvPr/>
        </p:nvSpPr>
        <p:spPr>
          <a:xfrm>
            <a:off x="4225459" y="6671209"/>
            <a:ext cx="9815307" cy="10345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48"/>
              </a:lnSpc>
            </a:pPr>
            <a:r>
              <a:rPr lang="en-US" sz="3000" spc="692" dirty="0">
                <a:solidFill>
                  <a:srgbClr val="231F20"/>
                </a:solidFill>
                <a:latin typeface="+mj-lt"/>
              </a:rPr>
              <a:t>Harry Nguyen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DB5F0-7FB7-A007-DD46-7C01F03A4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ZKML APPLICATION</a:t>
            </a:r>
            <a:endParaRPr lang="en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EE8EA-7CA9-C630-9C0D-D49153D22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+mj-lt"/>
              </a:rPr>
              <a:t>ML as a Service (</a:t>
            </a:r>
            <a:r>
              <a:rPr lang="en-US" dirty="0" err="1">
                <a:latin typeface="+mj-lt"/>
              </a:rPr>
              <a:t>MLaaS</a:t>
            </a:r>
            <a:r>
              <a:rPr lang="en-US" dirty="0">
                <a:latin typeface="+mj-lt"/>
              </a:rPr>
              <a:t>) </a:t>
            </a:r>
          </a:p>
          <a:p>
            <a:pPr algn="just"/>
            <a:r>
              <a:rPr lang="en-US" dirty="0">
                <a:latin typeface="+mj-lt"/>
              </a:rPr>
              <a:t>ZK anomaly/fraud detection </a:t>
            </a:r>
            <a:r>
              <a:rPr lang="en-US" dirty="0" err="1">
                <a:latin typeface="+mj-lt"/>
              </a:rPr>
              <a:t>onchain</a:t>
            </a:r>
            <a:r>
              <a:rPr lang="en-US" dirty="0">
                <a:latin typeface="+mj-lt"/>
              </a:rPr>
              <a:t> </a:t>
            </a:r>
          </a:p>
          <a:p>
            <a:pPr algn="just"/>
            <a:r>
              <a:rPr lang="en-US" dirty="0">
                <a:latin typeface="+mj-lt"/>
              </a:rPr>
              <a:t>Biometric authentication </a:t>
            </a:r>
          </a:p>
          <a:p>
            <a:pPr algn="just"/>
            <a:r>
              <a:rPr lang="en-US" dirty="0">
                <a:latin typeface="+mj-lt"/>
              </a:rPr>
              <a:t>Decentralized Kaggle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2ACD3A-7A18-D78A-AF9E-42748273A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latin typeface="+mj-lt"/>
              </a:rPr>
              <a:pPr/>
              <a:t>10</a:t>
            </a:fld>
            <a:endParaRPr 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76245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DB5F0-7FB7-A007-DD46-7C01F03A4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Doctor AI service – Problem?</a:t>
            </a:r>
            <a:endParaRPr lang="en-V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2ACD3A-7A18-D78A-AF9E-42748273A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latin typeface="+mj-lt"/>
              </a:rPr>
              <a:pPr/>
              <a:t>11</a:t>
            </a:fld>
            <a:endParaRPr lang="en-US"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DA8935F-B0D7-C90E-A7B1-42DF074828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800" y="3162300"/>
            <a:ext cx="10820400" cy="5958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438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DB5F0-7FB7-A007-DD46-7C01F03A4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Doctor AI service – Solution</a:t>
            </a:r>
            <a:endParaRPr lang="en-V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2ACD3A-7A18-D78A-AF9E-42748273A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latin typeface="+mj-lt"/>
              </a:rPr>
              <a:pPr/>
              <a:t>12</a:t>
            </a:fld>
            <a:endParaRPr lang="en-US">
              <a:latin typeface="+mj-lt"/>
            </a:endParaRPr>
          </a:p>
        </p:txBody>
      </p:sp>
      <p:sp>
        <p:nvSpPr>
          <p:cNvPr id="5" name="Freeform 2">
            <a:extLst>
              <a:ext uri="{FF2B5EF4-FFF2-40B4-BE49-F238E27FC236}">
                <a16:creationId xmlns:a16="http://schemas.microsoft.com/office/drawing/2014/main" id="{DF710FC8-AC95-3ABD-0941-FCF1E56C83A8}"/>
              </a:ext>
            </a:extLst>
          </p:cNvPr>
          <p:cNvSpPr/>
          <p:nvPr/>
        </p:nvSpPr>
        <p:spPr>
          <a:xfrm>
            <a:off x="1496454" y="2128306"/>
            <a:ext cx="15295091" cy="7815794"/>
          </a:xfrm>
          <a:custGeom>
            <a:avLst/>
            <a:gdLst/>
            <a:ahLst/>
            <a:cxnLst/>
            <a:rect l="l" t="t" r="r" b="b"/>
            <a:pathLst>
              <a:path w="18114491" h="8882594">
                <a:moveTo>
                  <a:pt x="0" y="0"/>
                </a:moveTo>
                <a:lnTo>
                  <a:pt x="18114491" y="0"/>
                </a:lnTo>
                <a:lnTo>
                  <a:pt x="18114491" y="8882594"/>
                </a:lnTo>
                <a:lnTo>
                  <a:pt x="0" y="888259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8222"/>
            </a:stretch>
          </a:blipFill>
        </p:spPr>
        <p:txBody>
          <a:bodyPr/>
          <a:lstStyle/>
          <a:p>
            <a:endParaRPr lang="en-VN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397078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1">
            <a:extLst>
              <a:ext uri="{FF2B5EF4-FFF2-40B4-BE49-F238E27FC236}">
                <a16:creationId xmlns:a16="http://schemas.microsoft.com/office/drawing/2014/main" id="{B4B18CB2-F207-4B6D-CE8C-35BEE8C8C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u="none" strike="noStrike" cap="all" dirty="0">
                <a:solidFill>
                  <a:srgbClr val="231F20"/>
                </a:solidFill>
                <a:effectLst/>
              </a:rPr>
              <a:t>A ZKML POC</a:t>
            </a:r>
            <a:endParaRPr lang="en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68D2E-133A-442C-0B3D-6163AFA6BB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7835" y="2781300"/>
            <a:ext cx="8166165" cy="5638800"/>
          </a:xfrm>
        </p:spPr>
        <p:txBody>
          <a:bodyPr>
            <a:normAutofit/>
          </a:bodyPr>
          <a:lstStyle/>
          <a:p>
            <a:pPr algn="just"/>
            <a:r>
              <a:rPr lang="en-US" b="1" i="0" u="none" strike="noStrike" dirty="0" err="1">
                <a:solidFill>
                  <a:srgbClr val="231F20"/>
                </a:solidFill>
                <a:effectLst/>
                <a:latin typeface="+mj-lt"/>
              </a:rPr>
              <a:t>circomlib</a:t>
            </a:r>
            <a:r>
              <a:rPr lang="en-US" b="1" i="0" u="none" strike="noStrike" dirty="0">
                <a:solidFill>
                  <a:srgbClr val="231F20"/>
                </a:solidFill>
                <a:effectLst/>
                <a:latin typeface="+mj-lt"/>
              </a:rPr>
              <a:t>-ml</a:t>
            </a:r>
          </a:p>
          <a:p>
            <a:pPr marL="0" indent="0" algn="just">
              <a:buNone/>
            </a:pPr>
            <a:r>
              <a:rPr lang="en-US" b="0" i="0" u="none" strike="noStrike" dirty="0">
                <a:solidFill>
                  <a:srgbClr val="231F20"/>
                </a:solidFill>
                <a:effectLst/>
                <a:latin typeface="+mj-lt"/>
              </a:rPr>
              <a:t>	</a:t>
            </a:r>
            <a:r>
              <a:rPr lang="en-US" sz="2400" b="0" i="0" u="none" strike="noStrike" dirty="0">
                <a:solidFill>
                  <a:srgbClr val="231F20"/>
                </a:solidFill>
                <a:effectLst/>
                <a:latin typeface="+mj-lt"/>
              </a:rPr>
              <a:t>A comprehensive </a:t>
            </a:r>
            <a:r>
              <a:rPr lang="en-US" sz="2400" b="0" i="0" u="none" strike="noStrike" dirty="0" err="1">
                <a:solidFill>
                  <a:srgbClr val="231F20"/>
                </a:solidFill>
                <a:effectLst/>
                <a:latin typeface="+mj-lt"/>
              </a:rPr>
              <a:t>Circom</a:t>
            </a:r>
            <a:r>
              <a:rPr lang="en-US" sz="2400" b="0" i="0" u="none" strike="noStrike" dirty="0">
                <a:solidFill>
                  <a:srgbClr val="231F20"/>
                </a:solidFill>
                <a:effectLst/>
                <a:latin typeface="+mj-lt"/>
              </a:rPr>
              <a:t> library containing circuits that 	compute common layers in TensorFlow </a:t>
            </a:r>
            <a:r>
              <a:rPr lang="en-US" sz="2400" b="0" i="0" u="none" strike="noStrike" dirty="0" err="1">
                <a:solidFill>
                  <a:srgbClr val="231F20"/>
                </a:solidFill>
                <a:effectLst/>
                <a:latin typeface="+mj-lt"/>
              </a:rPr>
              <a:t>Keras</a:t>
            </a:r>
            <a:r>
              <a:rPr lang="en-US" sz="2400" b="0" i="0" u="none" strike="noStrike" dirty="0">
                <a:solidFill>
                  <a:srgbClr val="231F20"/>
                </a:solidFill>
                <a:effectLst/>
                <a:latin typeface="+mj-lt"/>
              </a:rPr>
              <a:t>.</a:t>
            </a:r>
          </a:p>
          <a:p>
            <a:pPr marL="0" indent="0" algn="just">
              <a:buNone/>
            </a:pPr>
            <a:endParaRPr lang="en-US" sz="2400" b="0" i="0" u="none" strike="noStrike" dirty="0">
              <a:solidFill>
                <a:srgbClr val="231F20"/>
              </a:solidFill>
              <a:effectLst/>
              <a:latin typeface="+mj-lt"/>
            </a:endParaRPr>
          </a:p>
          <a:p>
            <a:pPr algn="just"/>
            <a:r>
              <a:rPr lang="en-US" b="1" i="0" u="none" strike="noStrike" dirty="0">
                <a:solidFill>
                  <a:srgbClr val="231F20"/>
                </a:solidFill>
                <a:effectLst/>
                <a:latin typeface="+mj-lt"/>
              </a:rPr>
              <a:t>keras2circom</a:t>
            </a:r>
            <a:endParaRPr lang="en-US" b="0" i="0" u="none" strike="noStrike" dirty="0">
              <a:solidFill>
                <a:srgbClr val="231F20"/>
              </a:solidFill>
              <a:effectLst/>
              <a:latin typeface="+mj-lt"/>
            </a:endParaRPr>
          </a:p>
          <a:p>
            <a:pPr marL="0" indent="0" algn="just">
              <a:buNone/>
            </a:pPr>
            <a:r>
              <a:rPr lang="en-US" sz="2400" dirty="0">
                <a:solidFill>
                  <a:srgbClr val="231F20"/>
                </a:solidFill>
                <a:latin typeface="+mj-lt"/>
              </a:rPr>
              <a:t>	</a:t>
            </a:r>
            <a:r>
              <a:rPr lang="en-US" sz="2400" b="0" i="0" u="none" strike="noStrike" dirty="0">
                <a:solidFill>
                  <a:srgbClr val="231F20"/>
                </a:solidFill>
                <a:effectLst/>
                <a:latin typeface="+mj-lt"/>
              </a:rPr>
              <a:t>A user-friendly translator that converts ML models in 	Python into </a:t>
            </a:r>
            <a:r>
              <a:rPr lang="en-US" sz="2400" b="0" i="0" u="none" strike="noStrike" dirty="0" err="1">
                <a:solidFill>
                  <a:srgbClr val="231F20"/>
                </a:solidFill>
                <a:effectLst/>
                <a:latin typeface="+mj-lt"/>
              </a:rPr>
              <a:t>Circom</a:t>
            </a:r>
            <a:r>
              <a:rPr lang="en-US" sz="2400" b="0" i="0" u="none" strike="noStrike" dirty="0">
                <a:solidFill>
                  <a:srgbClr val="231F20"/>
                </a:solidFill>
                <a:effectLst/>
                <a:latin typeface="+mj-lt"/>
              </a:rPr>
              <a:t> circuits.</a:t>
            </a:r>
          </a:p>
          <a:p>
            <a:pPr marL="0" indent="0" algn="just">
              <a:buNone/>
            </a:pPr>
            <a:endParaRPr lang="en-US" sz="2400" b="1" i="0" u="none" strike="noStrike" dirty="0">
              <a:solidFill>
                <a:srgbClr val="231F20"/>
              </a:solidFill>
              <a:effectLst/>
              <a:latin typeface="+mj-lt"/>
            </a:endParaRPr>
          </a:p>
          <a:p>
            <a:pPr algn="just"/>
            <a:r>
              <a:rPr lang="en-US" b="1" i="0" u="none" strike="noStrike" dirty="0" err="1">
                <a:solidFill>
                  <a:srgbClr val="231F20"/>
                </a:solidFill>
                <a:effectLst/>
                <a:latin typeface="+mj-lt"/>
              </a:rPr>
              <a:t>ZKaggle</a:t>
            </a:r>
            <a:endParaRPr lang="en-US" b="0" i="0" u="none" strike="noStrike" dirty="0">
              <a:solidFill>
                <a:srgbClr val="231F20"/>
              </a:solidFill>
              <a:effectLst/>
              <a:latin typeface="+mj-lt"/>
            </a:endParaRPr>
          </a:p>
          <a:p>
            <a:pPr marL="0" indent="0" algn="just">
              <a:buNone/>
            </a:pPr>
            <a:r>
              <a:rPr lang="en-US" sz="2400" b="0" i="0" u="none" strike="noStrike" dirty="0">
                <a:solidFill>
                  <a:srgbClr val="231F20"/>
                </a:solidFill>
                <a:effectLst/>
                <a:latin typeface="+mj-lt"/>
              </a:rPr>
              <a:t>	A decentralized bounty platform for hosting, 	verifying, and paying out bounties, with the added 	benefit of privacy preservation.</a:t>
            </a:r>
          </a:p>
          <a:p>
            <a:pPr algn="just"/>
            <a:endParaRPr lang="en-VN" dirty="0">
              <a:latin typeface="+mj-lt"/>
            </a:endParaRPr>
          </a:p>
        </p:txBody>
      </p: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3F2E654B-9F95-AC5A-F7DA-65775DA16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latin typeface="+mj-lt"/>
              </a:rPr>
              <a:pPr/>
              <a:t>13</a:t>
            </a:fld>
            <a:endParaRPr lang="en-US">
              <a:latin typeface="+mj-lt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3876A094-3723-066C-5D9F-B2361F08EB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8635" y="1866900"/>
            <a:ext cx="8166165" cy="7393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0656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80E5D-976C-9F66-EDD1-0F6FBC1EC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WORLDCOIN</a:t>
            </a:r>
            <a:endParaRPr lang="en-V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68E5985-8147-3025-8847-24F2A102D1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962932"/>
            <a:ext cx="11110882" cy="776605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6CB58C0-E2E3-78F9-F5E9-EA521466BF9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VN" dirty="0"/>
          </a:p>
          <a:p>
            <a:r>
              <a:rPr lang="en-VN" dirty="0"/>
              <a:t>Biometric authentication service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51C588-D276-A4AD-B969-FC55E78E7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Freeform 2">
            <a:extLst>
              <a:ext uri="{FF2B5EF4-FFF2-40B4-BE49-F238E27FC236}">
                <a16:creationId xmlns:a16="http://schemas.microsoft.com/office/drawing/2014/main" id="{1FAE2C49-841D-DE53-1489-7BAA00161EA6}"/>
              </a:ext>
            </a:extLst>
          </p:cNvPr>
          <p:cNvSpPr/>
          <p:nvPr/>
        </p:nvSpPr>
        <p:spPr>
          <a:xfrm>
            <a:off x="914399" y="800100"/>
            <a:ext cx="976282" cy="1099140"/>
          </a:xfrm>
          <a:custGeom>
            <a:avLst/>
            <a:gdLst/>
            <a:ahLst/>
            <a:cxnLst/>
            <a:rect l="l" t="t" r="r" b="b"/>
            <a:pathLst>
              <a:path w="6315758" h="6864310">
                <a:moveTo>
                  <a:pt x="0" y="0"/>
                </a:moveTo>
                <a:lnTo>
                  <a:pt x="6315758" y="0"/>
                </a:lnTo>
                <a:lnTo>
                  <a:pt x="6315758" y="6864310"/>
                </a:lnTo>
                <a:lnTo>
                  <a:pt x="0" y="686431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33573254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0AB1E-CA9E-80B6-E3AA-257D6A3EC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ZKML TIMELINE</a:t>
            </a:r>
            <a:endParaRPr lang="en-V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65B874-4D94-1315-578E-C8F52B69D3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VN" dirty="0"/>
              <a:t>Section 3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4FFD2081-EC29-DDC7-79DB-775D05745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6078200" y="956310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B07264-6BA2-CF53-6ACC-1D7B7D090D2C}"/>
              </a:ext>
            </a:extLst>
          </p:cNvPr>
          <p:cNvSpPr txBox="1"/>
          <p:nvPr/>
        </p:nvSpPr>
        <p:spPr>
          <a:xfrm>
            <a:off x="8610599" y="4312602"/>
            <a:ext cx="8955088" cy="2260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3200" dirty="0">
                <a:solidFill>
                  <a:srgbClr val="231F20"/>
                </a:solidFill>
              </a:rPr>
              <a:t>Challenges to </a:t>
            </a:r>
            <a:r>
              <a:rPr lang="en-US" sz="3200" dirty="0" err="1">
                <a:solidFill>
                  <a:srgbClr val="231F20"/>
                </a:solidFill>
              </a:rPr>
              <a:t>transpile</a:t>
            </a:r>
            <a:r>
              <a:rPr lang="en-US" sz="3200" dirty="0">
                <a:solidFill>
                  <a:srgbClr val="231F20"/>
                </a:solidFill>
              </a:rPr>
              <a:t> NNs into ZKP circuits:</a:t>
            </a:r>
          </a:p>
          <a:p>
            <a:pPr>
              <a:lnSpc>
                <a:spcPts val="4480"/>
              </a:lnSpc>
            </a:pPr>
            <a:endParaRPr lang="en-US" sz="3200" dirty="0">
              <a:solidFill>
                <a:srgbClr val="231F20"/>
              </a:solidFill>
            </a:endParaRPr>
          </a:p>
          <a:p>
            <a:pPr marL="233681" indent="-345440">
              <a:lnSpc>
                <a:spcPts val="4480"/>
              </a:lnSpc>
              <a:buFont typeface="Arial"/>
              <a:buChar char="•"/>
            </a:pPr>
            <a:r>
              <a:rPr lang="en-US" sz="3200" dirty="0">
                <a:solidFill>
                  <a:srgbClr val="231F20"/>
                </a:solidFill>
              </a:rPr>
              <a:t>Floating-point weights -&gt; Fixed-point arithmetic</a:t>
            </a:r>
          </a:p>
          <a:p>
            <a:pPr marL="233681" indent="-345440">
              <a:lnSpc>
                <a:spcPts val="4480"/>
              </a:lnSpc>
              <a:buFont typeface="Arial"/>
              <a:buChar char="•"/>
            </a:pPr>
            <a:r>
              <a:rPr lang="en-US" sz="3200" dirty="0">
                <a:solidFill>
                  <a:srgbClr val="231F20"/>
                </a:solidFill>
              </a:rPr>
              <a:t>Model size/depth</a:t>
            </a:r>
          </a:p>
        </p:txBody>
      </p:sp>
    </p:spTree>
    <p:extLst>
      <p:ext uri="{BB962C8B-B14F-4D97-AF65-F5344CB8AC3E}">
        <p14:creationId xmlns:p14="http://schemas.microsoft.com/office/powerpoint/2010/main" val="20774841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779206" y="1920649"/>
            <a:ext cx="2027545" cy="3080525"/>
          </a:xfrm>
          <a:custGeom>
            <a:avLst/>
            <a:gdLst/>
            <a:ahLst/>
            <a:cxnLst/>
            <a:rect l="l" t="t" r="r" b="b"/>
            <a:pathLst>
              <a:path w="2027545" h="3080525">
                <a:moveTo>
                  <a:pt x="0" y="0"/>
                </a:moveTo>
                <a:lnTo>
                  <a:pt x="2027545" y="0"/>
                </a:lnTo>
                <a:lnTo>
                  <a:pt x="2027545" y="3080525"/>
                </a:lnTo>
                <a:lnTo>
                  <a:pt x="0" y="30805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AutoShape 4"/>
          <p:cNvSpPr/>
          <p:nvPr/>
        </p:nvSpPr>
        <p:spPr>
          <a:xfrm>
            <a:off x="1589541" y="5470751"/>
            <a:ext cx="15108918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5" name="Group 5"/>
          <p:cNvGrpSpPr/>
          <p:nvPr/>
        </p:nvGrpSpPr>
        <p:grpSpPr>
          <a:xfrm>
            <a:off x="3542437" y="5240576"/>
            <a:ext cx="501082" cy="501082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31211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>
                <a:latin typeface="+mj-lt"/>
              </a:endParaRPr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2190716" y="6527916"/>
            <a:ext cx="3600484" cy="9441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98206" lvl="1" indent="-199103">
              <a:lnSpc>
                <a:spcPts val="2545"/>
              </a:lnSpc>
              <a:buFont typeface="Arial"/>
              <a:buChar char="•"/>
            </a:pPr>
            <a:r>
              <a:rPr lang="en-US" sz="1844" spc="180" dirty="0">
                <a:solidFill>
                  <a:srgbClr val="231F20"/>
                </a:solidFill>
                <a:latin typeface="+mj-lt"/>
              </a:rPr>
              <a:t>By </a:t>
            </a:r>
            <a:r>
              <a:rPr lang="en-US" sz="1844" spc="180" dirty="0" err="1">
                <a:solidFill>
                  <a:srgbClr val="231F20"/>
                </a:solidFill>
                <a:latin typeface="+mj-lt"/>
              </a:rPr>
              <a:t>Peiyuan</a:t>
            </a:r>
            <a:r>
              <a:rPr lang="en-US" sz="1844" spc="180" dirty="0">
                <a:solidFill>
                  <a:srgbClr val="231F20"/>
                </a:solidFill>
                <a:latin typeface="+mj-lt"/>
              </a:rPr>
              <a:t> Liao  @</a:t>
            </a:r>
            <a:r>
              <a:rPr lang="en-US" sz="1844" spc="180" dirty="0" err="1">
                <a:solidFill>
                  <a:srgbClr val="231F20"/>
                </a:solidFill>
                <a:latin typeface="+mj-lt"/>
              </a:rPr>
              <a:t>LinearA</a:t>
            </a:r>
            <a:endParaRPr lang="en-US" sz="1844" spc="180" dirty="0">
              <a:solidFill>
                <a:srgbClr val="231F20"/>
              </a:solidFill>
              <a:latin typeface="+mj-lt"/>
            </a:endParaRPr>
          </a:p>
          <a:p>
            <a:pPr marL="398206" lvl="1" indent="-199103">
              <a:lnSpc>
                <a:spcPts val="2545"/>
              </a:lnSpc>
              <a:buFont typeface="Arial"/>
              <a:buChar char="•"/>
            </a:pPr>
            <a:r>
              <a:rPr lang="en-US" sz="1844" spc="180" dirty="0">
                <a:solidFill>
                  <a:srgbClr val="231F20"/>
                </a:solidFill>
                <a:latin typeface="+mj-lt"/>
              </a:rPr>
              <a:t>Written in </a:t>
            </a:r>
            <a:r>
              <a:rPr lang="en-US" sz="1844" spc="180" dirty="0" err="1">
                <a:solidFill>
                  <a:srgbClr val="231F20"/>
                </a:solidFill>
                <a:latin typeface="+mj-lt"/>
              </a:rPr>
              <a:t>circom</a:t>
            </a:r>
            <a:endParaRPr lang="en-US" sz="1844" spc="180" dirty="0">
              <a:solidFill>
                <a:srgbClr val="231F20"/>
              </a:solidFill>
              <a:latin typeface="+mj-lt"/>
            </a:endParaRPr>
          </a:p>
          <a:p>
            <a:pPr marL="398206" lvl="1" indent="-199103">
              <a:lnSpc>
                <a:spcPts val="2545"/>
              </a:lnSpc>
              <a:buFont typeface="Arial"/>
              <a:buChar char="•"/>
            </a:pPr>
            <a:r>
              <a:rPr lang="en-US" sz="1844" spc="180" dirty="0">
                <a:solidFill>
                  <a:srgbClr val="231F20"/>
                </a:solidFill>
                <a:latin typeface="+mj-lt"/>
              </a:rPr>
              <a:t>LR only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779206" y="2396349"/>
            <a:ext cx="2027545" cy="15601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39"/>
              </a:lnSpc>
            </a:pPr>
            <a:r>
              <a:rPr lang="en-US" sz="2999" spc="293" dirty="0">
                <a:solidFill>
                  <a:srgbClr val="FFFBFB"/>
                </a:solidFill>
                <a:latin typeface="+mj-lt"/>
              </a:rPr>
              <a:t>2,5</a:t>
            </a:r>
          </a:p>
          <a:p>
            <a:pPr algn="ctr">
              <a:lnSpc>
                <a:spcPts val="4139"/>
              </a:lnSpc>
            </a:pPr>
            <a:r>
              <a:rPr lang="en-US" sz="2999" spc="293" dirty="0">
                <a:solidFill>
                  <a:srgbClr val="FFFBFB"/>
                </a:solidFill>
                <a:latin typeface="+mj-lt"/>
              </a:rPr>
              <a:t>years</a:t>
            </a:r>
          </a:p>
          <a:p>
            <a:pPr algn="ctr">
              <a:lnSpc>
                <a:spcPts val="4139"/>
              </a:lnSpc>
            </a:pPr>
            <a:r>
              <a:rPr lang="en-US" sz="2999" spc="293" dirty="0">
                <a:solidFill>
                  <a:srgbClr val="FFFBFB"/>
                </a:solidFill>
                <a:latin typeface="+mj-lt"/>
              </a:rPr>
              <a:t>ago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589541" y="5967147"/>
            <a:ext cx="4446040" cy="3352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60"/>
              </a:lnSpc>
            </a:pPr>
            <a:r>
              <a:rPr lang="en-US" sz="2000" b="1" spc="196" dirty="0" err="1">
                <a:solidFill>
                  <a:srgbClr val="231F20"/>
                </a:solidFill>
                <a:latin typeface="+mj-lt"/>
              </a:rPr>
              <a:t>zk</a:t>
            </a:r>
            <a:r>
              <a:rPr lang="en-US" sz="2000" b="1" spc="196" dirty="0">
                <a:solidFill>
                  <a:srgbClr val="231F20"/>
                </a:solidFill>
                <a:latin typeface="+mj-lt"/>
              </a:rPr>
              <a:t>-ml/linear-regression-demo</a:t>
            </a:r>
          </a:p>
        </p:txBody>
      </p:sp>
      <p:sp>
        <p:nvSpPr>
          <p:cNvPr id="11" name="Freeform 11"/>
          <p:cNvSpPr/>
          <p:nvPr/>
        </p:nvSpPr>
        <p:spPr>
          <a:xfrm>
            <a:off x="8155800" y="2021914"/>
            <a:ext cx="2027545" cy="3080525"/>
          </a:xfrm>
          <a:custGeom>
            <a:avLst/>
            <a:gdLst/>
            <a:ahLst/>
            <a:cxnLst/>
            <a:rect l="l" t="t" r="r" b="b"/>
            <a:pathLst>
              <a:path w="2027545" h="3080525">
                <a:moveTo>
                  <a:pt x="0" y="0"/>
                </a:moveTo>
                <a:lnTo>
                  <a:pt x="2027545" y="0"/>
                </a:lnTo>
                <a:lnTo>
                  <a:pt x="2027545" y="3080525"/>
                </a:lnTo>
                <a:lnTo>
                  <a:pt x="0" y="30805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2" name="Group 12"/>
          <p:cNvGrpSpPr/>
          <p:nvPr/>
        </p:nvGrpSpPr>
        <p:grpSpPr>
          <a:xfrm>
            <a:off x="8919031" y="5290502"/>
            <a:ext cx="501082" cy="501082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31211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>
                <a:latin typeface="+mj-lt"/>
              </a:endParaRPr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8155800" y="2396349"/>
            <a:ext cx="2027545" cy="15601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40"/>
              </a:lnSpc>
            </a:pPr>
            <a:r>
              <a:rPr lang="en-US" sz="3000" spc="294">
                <a:solidFill>
                  <a:srgbClr val="FFFBFB"/>
                </a:solidFill>
                <a:latin typeface="+mj-lt"/>
              </a:rPr>
              <a:t>2 </a:t>
            </a:r>
          </a:p>
          <a:p>
            <a:pPr algn="ctr">
              <a:lnSpc>
                <a:spcPts val="4140"/>
              </a:lnSpc>
            </a:pPr>
            <a:r>
              <a:rPr lang="en-US" sz="3000" spc="294">
                <a:solidFill>
                  <a:srgbClr val="FFFBFB"/>
                </a:solidFill>
                <a:latin typeface="+mj-lt"/>
              </a:rPr>
              <a:t>years</a:t>
            </a:r>
          </a:p>
          <a:p>
            <a:pPr algn="ctr">
              <a:lnSpc>
                <a:spcPts val="4140"/>
              </a:lnSpc>
            </a:pPr>
            <a:r>
              <a:rPr lang="en-US" sz="3000" spc="294">
                <a:solidFill>
                  <a:srgbClr val="FFFBFB"/>
                </a:solidFill>
                <a:latin typeface="+mj-lt"/>
              </a:rPr>
              <a:t>ago</a:t>
            </a:r>
          </a:p>
        </p:txBody>
      </p:sp>
      <p:sp>
        <p:nvSpPr>
          <p:cNvPr id="16" name="Freeform 16"/>
          <p:cNvSpPr/>
          <p:nvPr/>
        </p:nvSpPr>
        <p:spPr>
          <a:xfrm>
            <a:off x="13211980" y="1920649"/>
            <a:ext cx="2027545" cy="3080525"/>
          </a:xfrm>
          <a:custGeom>
            <a:avLst/>
            <a:gdLst/>
            <a:ahLst/>
            <a:cxnLst/>
            <a:rect l="l" t="t" r="r" b="b"/>
            <a:pathLst>
              <a:path w="2027545" h="3080525">
                <a:moveTo>
                  <a:pt x="0" y="0"/>
                </a:moveTo>
                <a:lnTo>
                  <a:pt x="2027545" y="0"/>
                </a:lnTo>
                <a:lnTo>
                  <a:pt x="2027545" y="3080525"/>
                </a:lnTo>
                <a:lnTo>
                  <a:pt x="0" y="30805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7" name="Group 17"/>
          <p:cNvGrpSpPr/>
          <p:nvPr/>
        </p:nvGrpSpPr>
        <p:grpSpPr>
          <a:xfrm>
            <a:off x="14011851" y="5143500"/>
            <a:ext cx="501082" cy="501082"/>
            <a:chOff x="0" y="0"/>
            <a:chExt cx="812800" cy="8128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31211"/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>
                <a:latin typeface="+mj-lt"/>
              </a:endParaRPr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13211980" y="2491566"/>
            <a:ext cx="2027545" cy="20840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40"/>
              </a:lnSpc>
            </a:pPr>
            <a:r>
              <a:rPr lang="en-US" sz="3000" spc="294">
                <a:solidFill>
                  <a:srgbClr val="FFFBFB"/>
                </a:solidFill>
                <a:latin typeface="+mj-lt"/>
              </a:rPr>
              <a:t>1,5</a:t>
            </a:r>
          </a:p>
          <a:p>
            <a:pPr algn="ctr">
              <a:lnSpc>
                <a:spcPts val="4140"/>
              </a:lnSpc>
            </a:pPr>
            <a:r>
              <a:rPr lang="en-US" sz="3000" spc="294">
                <a:solidFill>
                  <a:srgbClr val="FFFBFB"/>
                </a:solidFill>
                <a:latin typeface="+mj-lt"/>
              </a:rPr>
              <a:t>years </a:t>
            </a:r>
          </a:p>
          <a:p>
            <a:pPr algn="ctr">
              <a:lnSpc>
                <a:spcPts val="4140"/>
              </a:lnSpc>
            </a:pPr>
            <a:r>
              <a:rPr lang="en-US" sz="3000" spc="294">
                <a:solidFill>
                  <a:srgbClr val="FFFBFB"/>
                </a:solidFill>
                <a:latin typeface="+mj-lt"/>
              </a:rPr>
              <a:t>ago</a:t>
            </a:r>
          </a:p>
          <a:p>
            <a:pPr algn="ctr">
              <a:lnSpc>
                <a:spcPts val="4140"/>
              </a:lnSpc>
            </a:pPr>
            <a:endParaRPr lang="en-US" sz="3000" spc="294">
              <a:solidFill>
                <a:srgbClr val="FFFBFB"/>
              </a:solidFill>
              <a:latin typeface="+mj-lt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7814656" y="6539083"/>
            <a:ext cx="3204526" cy="9441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98206" lvl="1" indent="-199103">
              <a:lnSpc>
                <a:spcPts val="2545"/>
              </a:lnSpc>
              <a:buFont typeface="Arial"/>
              <a:buChar char="•"/>
            </a:pPr>
            <a:r>
              <a:rPr lang="en-US" sz="1844" spc="180" dirty="0">
                <a:solidFill>
                  <a:srgbClr val="231F20"/>
                </a:solidFill>
                <a:latin typeface="+mj-lt"/>
              </a:rPr>
              <a:t>By </a:t>
            </a:r>
            <a:r>
              <a:rPr lang="en-US" sz="1844" spc="180" dirty="0" err="1">
                <a:solidFill>
                  <a:srgbClr val="231F20"/>
                </a:solidFill>
                <a:latin typeface="+mj-lt"/>
              </a:rPr>
              <a:t>OxZKML@OxPARC</a:t>
            </a:r>
            <a:endParaRPr lang="en-US" sz="1844" spc="180" dirty="0">
              <a:solidFill>
                <a:srgbClr val="231F20"/>
              </a:solidFill>
              <a:latin typeface="+mj-lt"/>
            </a:endParaRPr>
          </a:p>
          <a:p>
            <a:pPr marL="398206" lvl="1" indent="-199103">
              <a:lnSpc>
                <a:spcPts val="2545"/>
              </a:lnSpc>
              <a:buFont typeface="Arial"/>
              <a:buChar char="•"/>
            </a:pPr>
            <a:r>
              <a:rPr lang="en-US" sz="1844" spc="180" dirty="0">
                <a:solidFill>
                  <a:srgbClr val="231F20"/>
                </a:solidFill>
                <a:latin typeface="+mj-lt"/>
              </a:rPr>
              <a:t>Written in </a:t>
            </a:r>
            <a:r>
              <a:rPr lang="en-US" sz="1844" spc="180" dirty="0" err="1">
                <a:solidFill>
                  <a:srgbClr val="231F20"/>
                </a:solidFill>
                <a:latin typeface="+mj-lt"/>
              </a:rPr>
              <a:t>Circom</a:t>
            </a:r>
            <a:endParaRPr lang="en-US" sz="1844" spc="180" dirty="0">
              <a:solidFill>
                <a:srgbClr val="231F20"/>
              </a:solidFill>
              <a:latin typeface="+mj-lt"/>
            </a:endParaRPr>
          </a:p>
          <a:p>
            <a:pPr marL="398206" lvl="1" indent="-199103">
              <a:lnSpc>
                <a:spcPts val="2545"/>
              </a:lnSpc>
              <a:buFont typeface="Arial"/>
              <a:buChar char="•"/>
            </a:pPr>
            <a:r>
              <a:rPr lang="en-US" sz="1844" spc="180" dirty="0">
                <a:solidFill>
                  <a:srgbClr val="231F20"/>
                </a:solidFill>
                <a:latin typeface="+mj-lt"/>
              </a:rPr>
              <a:t>Final dense layer only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7814656" y="5967147"/>
            <a:ext cx="2709833" cy="3352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60"/>
              </a:lnSpc>
            </a:pPr>
            <a:r>
              <a:rPr lang="en-US" sz="2000" b="1" spc="196" dirty="0" err="1">
                <a:solidFill>
                  <a:srgbClr val="231F20"/>
                </a:solidFill>
                <a:latin typeface="+mj-lt"/>
              </a:rPr>
              <a:t>OxZkML</a:t>
            </a:r>
            <a:r>
              <a:rPr lang="en-US" sz="2000" b="1" spc="196" dirty="0">
                <a:solidFill>
                  <a:srgbClr val="231F20"/>
                </a:solidFill>
                <a:latin typeface="+mj-lt"/>
              </a:rPr>
              <a:t>/</a:t>
            </a:r>
            <a:r>
              <a:rPr lang="en-US" sz="2000" b="1" spc="196" dirty="0" err="1">
                <a:solidFill>
                  <a:srgbClr val="231F20"/>
                </a:solidFill>
                <a:latin typeface="+mj-lt"/>
              </a:rPr>
              <a:t>zk-mnist</a:t>
            </a:r>
            <a:endParaRPr lang="en-US" sz="2000" b="1" spc="196" dirty="0">
              <a:solidFill>
                <a:srgbClr val="231F20"/>
              </a:solidFill>
              <a:latin typeface="+mj-lt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12660129" y="6527916"/>
            <a:ext cx="3204526" cy="12532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98206" lvl="1" indent="-199103">
              <a:lnSpc>
                <a:spcPts val="2545"/>
              </a:lnSpc>
              <a:buFont typeface="Arial"/>
              <a:buChar char="•"/>
            </a:pPr>
            <a:r>
              <a:rPr lang="en-US" sz="1844" spc="180" dirty="0">
                <a:solidFill>
                  <a:srgbClr val="231F20"/>
                </a:solidFill>
                <a:latin typeface="+mj-lt"/>
              </a:rPr>
              <a:t>By Cathie So @PSE</a:t>
            </a:r>
          </a:p>
          <a:p>
            <a:pPr marL="398206" lvl="1" indent="-199103">
              <a:lnSpc>
                <a:spcPts val="2545"/>
              </a:lnSpc>
              <a:buFont typeface="Arial"/>
              <a:buChar char="•"/>
            </a:pPr>
            <a:r>
              <a:rPr lang="en-US" sz="1844" spc="180" dirty="0">
                <a:solidFill>
                  <a:srgbClr val="231F20"/>
                </a:solidFill>
                <a:latin typeface="+mj-lt"/>
              </a:rPr>
              <a:t>Written in </a:t>
            </a:r>
            <a:r>
              <a:rPr lang="en-US" sz="1844" spc="180" dirty="0" err="1">
                <a:solidFill>
                  <a:srgbClr val="231F20"/>
                </a:solidFill>
                <a:latin typeface="+mj-lt"/>
              </a:rPr>
              <a:t>circom</a:t>
            </a:r>
            <a:endParaRPr lang="en-US" sz="1844" spc="180" dirty="0">
              <a:solidFill>
                <a:srgbClr val="231F20"/>
              </a:solidFill>
              <a:latin typeface="+mj-lt"/>
            </a:endParaRPr>
          </a:p>
          <a:p>
            <a:pPr marL="398206" lvl="1" indent="-199103">
              <a:lnSpc>
                <a:spcPts val="2545"/>
              </a:lnSpc>
              <a:buFont typeface="Arial"/>
              <a:buChar char="•"/>
            </a:pPr>
            <a:r>
              <a:rPr lang="en-US" sz="1844" spc="180" dirty="0">
                <a:solidFill>
                  <a:srgbClr val="231F20"/>
                </a:solidFill>
                <a:latin typeface="+mj-lt"/>
              </a:rPr>
              <a:t>Full CNN for MNIST dataset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2870836" y="5942960"/>
            <a:ext cx="2709833" cy="3352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60"/>
              </a:lnSpc>
            </a:pPr>
            <a:r>
              <a:rPr lang="en-US" sz="2000" b="1" spc="196" dirty="0" err="1">
                <a:solidFill>
                  <a:srgbClr val="231F20"/>
                </a:solidFill>
                <a:latin typeface="+mj-lt"/>
              </a:rPr>
              <a:t>socathie</a:t>
            </a:r>
            <a:r>
              <a:rPr lang="en-US" sz="2000" b="1" spc="196" dirty="0">
                <a:solidFill>
                  <a:srgbClr val="231F20"/>
                </a:solidFill>
                <a:latin typeface="+mj-lt"/>
              </a:rPr>
              <a:t>/</a:t>
            </a:r>
            <a:r>
              <a:rPr lang="en-US" sz="2000" b="1" spc="196" dirty="0" err="1">
                <a:solidFill>
                  <a:srgbClr val="231F20"/>
                </a:solidFill>
                <a:latin typeface="+mj-lt"/>
              </a:rPr>
              <a:t>zkML</a:t>
            </a:r>
            <a:endParaRPr lang="en-US" sz="2000" b="1" spc="196" dirty="0">
              <a:solidFill>
                <a:srgbClr val="231F20"/>
              </a:solidFill>
              <a:latin typeface="+mj-lt"/>
            </a:endParaRPr>
          </a:p>
        </p:txBody>
      </p:sp>
      <p:sp>
        <p:nvSpPr>
          <p:cNvPr id="31" name="Title 30">
            <a:extLst>
              <a:ext uri="{FF2B5EF4-FFF2-40B4-BE49-F238E27FC236}">
                <a16:creationId xmlns:a16="http://schemas.microsoft.com/office/drawing/2014/main" id="{2FEE769D-6634-CB96-9AE4-171813931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ZKML TIMELINE</a:t>
            </a:r>
            <a:endParaRPr lang="en-VN" dirty="0"/>
          </a:p>
        </p:txBody>
      </p:sp>
      <p:sp>
        <p:nvSpPr>
          <p:cNvPr id="30" name="Slide Number Placeholder 29">
            <a:extLst>
              <a:ext uri="{FF2B5EF4-FFF2-40B4-BE49-F238E27FC236}">
                <a16:creationId xmlns:a16="http://schemas.microsoft.com/office/drawing/2014/main" id="{587CCDCA-EC5A-BA4E-FF1C-4CB23E45D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latin typeface="+mj-lt"/>
              </a:rPr>
              <a:pPr/>
              <a:t>16</a:t>
            </a:fld>
            <a:endParaRPr lang="en-US">
              <a:latin typeface="+mj-l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779206" y="1920649"/>
            <a:ext cx="2027545" cy="3080525"/>
          </a:xfrm>
          <a:custGeom>
            <a:avLst/>
            <a:gdLst/>
            <a:ahLst/>
            <a:cxnLst/>
            <a:rect l="l" t="t" r="r" b="b"/>
            <a:pathLst>
              <a:path w="2027545" h="3080525">
                <a:moveTo>
                  <a:pt x="0" y="0"/>
                </a:moveTo>
                <a:lnTo>
                  <a:pt x="2027545" y="0"/>
                </a:lnTo>
                <a:lnTo>
                  <a:pt x="2027545" y="3080525"/>
                </a:lnTo>
                <a:lnTo>
                  <a:pt x="0" y="30805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AutoShape 4"/>
          <p:cNvSpPr/>
          <p:nvPr/>
        </p:nvSpPr>
        <p:spPr>
          <a:xfrm>
            <a:off x="1589541" y="5470751"/>
            <a:ext cx="15108918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5" name="Group 5"/>
          <p:cNvGrpSpPr/>
          <p:nvPr/>
        </p:nvGrpSpPr>
        <p:grpSpPr>
          <a:xfrm>
            <a:off x="3542437" y="5240576"/>
            <a:ext cx="501082" cy="501082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31211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>
                <a:latin typeface="+mj-lt"/>
              </a:endParaRPr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2190716" y="6527916"/>
            <a:ext cx="4743484" cy="12647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98206" lvl="1" indent="-199103">
              <a:lnSpc>
                <a:spcPts val="2545"/>
              </a:lnSpc>
              <a:buFont typeface="Arial"/>
              <a:buChar char="•"/>
            </a:pPr>
            <a:r>
              <a:rPr lang="en-US" sz="1844" spc="180" dirty="0">
                <a:solidFill>
                  <a:srgbClr val="231F20"/>
                </a:solidFill>
                <a:latin typeface="+mj-lt"/>
              </a:rPr>
              <a:t>By </a:t>
            </a:r>
            <a:r>
              <a:rPr lang="en-US" sz="1844" spc="180" dirty="0" err="1">
                <a:solidFill>
                  <a:srgbClr val="231F20"/>
                </a:solidFill>
                <a:latin typeface="+mj-lt"/>
              </a:rPr>
              <a:t>Peiyuan</a:t>
            </a:r>
            <a:r>
              <a:rPr lang="en-US" sz="1844" spc="180" dirty="0">
                <a:solidFill>
                  <a:srgbClr val="231F20"/>
                </a:solidFill>
                <a:latin typeface="+mj-lt"/>
              </a:rPr>
              <a:t> Liao @</a:t>
            </a:r>
            <a:r>
              <a:rPr lang="en-US" sz="1844" spc="180" dirty="0" err="1">
                <a:solidFill>
                  <a:srgbClr val="231F20"/>
                </a:solidFill>
                <a:latin typeface="+mj-lt"/>
              </a:rPr>
              <a:t>LinearA</a:t>
            </a:r>
            <a:endParaRPr lang="en-US" sz="1844" spc="180" dirty="0">
              <a:solidFill>
                <a:srgbClr val="231F20"/>
              </a:solidFill>
              <a:latin typeface="+mj-lt"/>
            </a:endParaRPr>
          </a:p>
          <a:p>
            <a:pPr marL="398206" lvl="1" indent="-199103">
              <a:lnSpc>
                <a:spcPts val="2545"/>
              </a:lnSpc>
              <a:buFont typeface="Arial"/>
              <a:buChar char="•"/>
            </a:pPr>
            <a:r>
              <a:rPr lang="en-US" sz="1844" spc="180" dirty="0">
                <a:solidFill>
                  <a:srgbClr val="231F20"/>
                </a:solidFill>
                <a:latin typeface="+mj-lt"/>
              </a:rPr>
              <a:t>Written in </a:t>
            </a:r>
            <a:r>
              <a:rPr lang="en-US" sz="1844" spc="180" dirty="0" err="1">
                <a:solidFill>
                  <a:srgbClr val="231F20"/>
                </a:solidFill>
                <a:latin typeface="+mj-lt"/>
              </a:rPr>
              <a:t>circom</a:t>
            </a:r>
            <a:endParaRPr lang="en-US" sz="1844" spc="180" dirty="0">
              <a:solidFill>
                <a:srgbClr val="231F20"/>
              </a:solidFill>
              <a:latin typeface="+mj-lt"/>
            </a:endParaRPr>
          </a:p>
          <a:p>
            <a:pPr marL="398206" lvl="1" indent="-199103">
              <a:lnSpc>
                <a:spcPts val="2545"/>
              </a:lnSpc>
              <a:buFont typeface="Arial"/>
              <a:buChar char="•"/>
            </a:pPr>
            <a:r>
              <a:rPr lang="en-US" sz="1844" spc="180" dirty="0" err="1">
                <a:solidFill>
                  <a:srgbClr val="231F20"/>
                </a:solidFill>
                <a:latin typeface="+mj-lt"/>
              </a:rPr>
              <a:t>Transpiler</a:t>
            </a:r>
            <a:r>
              <a:rPr lang="en-US" sz="1844" spc="180" dirty="0">
                <a:solidFill>
                  <a:srgbClr val="231F20"/>
                </a:solidFill>
                <a:latin typeface="+mj-lt"/>
              </a:rPr>
              <a:t> for non-</a:t>
            </a:r>
            <a:r>
              <a:rPr lang="en-US" sz="1844" spc="180" dirty="0" err="1">
                <a:solidFill>
                  <a:srgbClr val="231F20"/>
                </a:solidFill>
                <a:latin typeface="+mj-lt"/>
              </a:rPr>
              <a:t>fp</a:t>
            </a:r>
            <a:r>
              <a:rPr lang="en-US" sz="1844" spc="180" dirty="0">
                <a:solidFill>
                  <a:srgbClr val="231F20"/>
                </a:solidFill>
                <a:latin typeface="+mj-lt"/>
              </a:rPr>
              <a:t> runtime</a:t>
            </a:r>
          </a:p>
          <a:p>
            <a:pPr marL="398206" lvl="1" indent="-199103">
              <a:lnSpc>
                <a:spcPts val="2545"/>
              </a:lnSpc>
              <a:buFont typeface="Arial"/>
              <a:buChar char="•"/>
            </a:pPr>
            <a:r>
              <a:rPr lang="en-US" sz="1844" spc="180" dirty="0">
                <a:solidFill>
                  <a:srgbClr val="231F20"/>
                </a:solidFill>
                <a:latin typeface="+mj-lt"/>
              </a:rPr>
              <a:t>AI generated content as NFTs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779206" y="2396349"/>
            <a:ext cx="2027545" cy="15601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39"/>
              </a:lnSpc>
            </a:pPr>
            <a:r>
              <a:rPr lang="en-US" sz="2999" spc="293">
                <a:solidFill>
                  <a:srgbClr val="FFFBFB"/>
                </a:solidFill>
                <a:latin typeface="+mj-lt"/>
              </a:rPr>
              <a:t>1</a:t>
            </a:r>
          </a:p>
          <a:p>
            <a:pPr algn="ctr">
              <a:lnSpc>
                <a:spcPts val="4139"/>
              </a:lnSpc>
            </a:pPr>
            <a:r>
              <a:rPr lang="en-US" sz="2999" spc="293">
                <a:solidFill>
                  <a:srgbClr val="FFFBFB"/>
                </a:solidFill>
                <a:latin typeface="+mj-lt"/>
              </a:rPr>
              <a:t>years</a:t>
            </a:r>
          </a:p>
          <a:p>
            <a:pPr algn="ctr">
              <a:lnSpc>
                <a:spcPts val="4139"/>
              </a:lnSpc>
            </a:pPr>
            <a:r>
              <a:rPr lang="en-US" sz="2999" spc="293">
                <a:solidFill>
                  <a:srgbClr val="FFFBFB"/>
                </a:solidFill>
                <a:latin typeface="+mj-lt"/>
              </a:rPr>
              <a:t>ago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589541" y="5967147"/>
            <a:ext cx="4446040" cy="3352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60"/>
              </a:lnSpc>
            </a:pPr>
            <a:r>
              <a:rPr lang="en-US" sz="2000" b="1" spc="196" dirty="0" err="1">
                <a:solidFill>
                  <a:srgbClr val="231F20"/>
                </a:solidFill>
                <a:latin typeface="+mj-lt"/>
              </a:rPr>
              <a:t>zk</a:t>
            </a:r>
            <a:r>
              <a:rPr lang="en-US" sz="2000" b="1" spc="196" dirty="0">
                <a:solidFill>
                  <a:srgbClr val="231F20"/>
                </a:solidFill>
                <a:latin typeface="+mj-lt"/>
              </a:rPr>
              <a:t>-ml/</a:t>
            </a:r>
            <a:r>
              <a:rPr lang="en-US" sz="2000" b="1" spc="196" dirty="0" err="1">
                <a:solidFill>
                  <a:srgbClr val="231F20"/>
                </a:solidFill>
                <a:latin typeface="+mj-lt"/>
              </a:rPr>
              <a:t>uchikoma</a:t>
            </a:r>
            <a:endParaRPr lang="en-US" sz="2000" b="1" spc="196" dirty="0">
              <a:solidFill>
                <a:srgbClr val="231F20"/>
              </a:solidFill>
              <a:latin typeface="+mj-lt"/>
            </a:endParaRPr>
          </a:p>
        </p:txBody>
      </p:sp>
      <p:sp>
        <p:nvSpPr>
          <p:cNvPr id="11" name="Freeform 11"/>
          <p:cNvSpPr/>
          <p:nvPr/>
        </p:nvSpPr>
        <p:spPr>
          <a:xfrm>
            <a:off x="8155800" y="2021914"/>
            <a:ext cx="2027545" cy="3080525"/>
          </a:xfrm>
          <a:custGeom>
            <a:avLst/>
            <a:gdLst/>
            <a:ahLst/>
            <a:cxnLst/>
            <a:rect l="l" t="t" r="r" b="b"/>
            <a:pathLst>
              <a:path w="2027545" h="3080525">
                <a:moveTo>
                  <a:pt x="0" y="0"/>
                </a:moveTo>
                <a:lnTo>
                  <a:pt x="2027545" y="0"/>
                </a:lnTo>
                <a:lnTo>
                  <a:pt x="2027545" y="3080525"/>
                </a:lnTo>
                <a:lnTo>
                  <a:pt x="0" y="30805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2" name="Group 12"/>
          <p:cNvGrpSpPr/>
          <p:nvPr/>
        </p:nvGrpSpPr>
        <p:grpSpPr>
          <a:xfrm>
            <a:off x="8919031" y="5290502"/>
            <a:ext cx="501082" cy="501082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31211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>
                <a:latin typeface="+mj-lt"/>
              </a:endParaRPr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8155800" y="2396349"/>
            <a:ext cx="2027545" cy="10363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40"/>
              </a:lnSpc>
            </a:pPr>
            <a:r>
              <a:rPr lang="en-US" sz="3000" spc="294">
                <a:solidFill>
                  <a:srgbClr val="FFFBFB"/>
                </a:solidFill>
                <a:latin typeface="+mj-lt"/>
              </a:rPr>
              <a:t>on-</a:t>
            </a:r>
          </a:p>
          <a:p>
            <a:pPr algn="ctr">
              <a:lnSpc>
                <a:spcPts val="4140"/>
              </a:lnSpc>
            </a:pPr>
            <a:r>
              <a:rPr lang="en-US" sz="3000" spc="294">
                <a:solidFill>
                  <a:srgbClr val="FFFBFB"/>
                </a:solidFill>
                <a:latin typeface="+mj-lt"/>
              </a:rPr>
              <a:t>going</a:t>
            </a:r>
          </a:p>
        </p:txBody>
      </p:sp>
      <p:sp>
        <p:nvSpPr>
          <p:cNvPr id="16" name="Freeform 16"/>
          <p:cNvSpPr/>
          <p:nvPr/>
        </p:nvSpPr>
        <p:spPr>
          <a:xfrm>
            <a:off x="13211980" y="1920649"/>
            <a:ext cx="2027545" cy="3080525"/>
          </a:xfrm>
          <a:custGeom>
            <a:avLst/>
            <a:gdLst/>
            <a:ahLst/>
            <a:cxnLst/>
            <a:rect l="l" t="t" r="r" b="b"/>
            <a:pathLst>
              <a:path w="2027545" h="3080525">
                <a:moveTo>
                  <a:pt x="0" y="0"/>
                </a:moveTo>
                <a:lnTo>
                  <a:pt x="2027545" y="0"/>
                </a:lnTo>
                <a:lnTo>
                  <a:pt x="2027545" y="3080525"/>
                </a:lnTo>
                <a:lnTo>
                  <a:pt x="0" y="30805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7" name="Group 17"/>
          <p:cNvGrpSpPr/>
          <p:nvPr/>
        </p:nvGrpSpPr>
        <p:grpSpPr>
          <a:xfrm>
            <a:off x="14011851" y="5143500"/>
            <a:ext cx="501082" cy="501082"/>
            <a:chOff x="0" y="0"/>
            <a:chExt cx="812800" cy="8128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31211"/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>
                <a:latin typeface="+mj-lt"/>
              </a:endParaRPr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13211980" y="2491566"/>
            <a:ext cx="2027545" cy="10363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40"/>
              </a:lnSpc>
            </a:pPr>
            <a:r>
              <a:rPr lang="en-US" sz="3000" spc="294">
                <a:solidFill>
                  <a:srgbClr val="FFFBFB"/>
                </a:solidFill>
                <a:latin typeface="+mj-lt"/>
              </a:rPr>
              <a:t>on-</a:t>
            </a:r>
          </a:p>
          <a:p>
            <a:pPr algn="ctr">
              <a:lnSpc>
                <a:spcPts val="4140"/>
              </a:lnSpc>
            </a:pPr>
            <a:r>
              <a:rPr lang="en-US" sz="3000" spc="294">
                <a:solidFill>
                  <a:srgbClr val="FFFBFB"/>
                </a:solidFill>
                <a:latin typeface="+mj-lt"/>
              </a:rPr>
              <a:t>going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7567310" y="6529328"/>
            <a:ext cx="3204526" cy="15853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98206" lvl="1" indent="-199103">
              <a:lnSpc>
                <a:spcPts val="2545"/>
              </a:lnSpc>
              <a:buFont typeface="Arial"/>
              <a:buChar char="•"/>
            </a:pPr>
            <a:r>
              <a:rPr lang="en-US" sz="1844" spc="180">
                <a:solidFill>
                  <a:srgbClr val="231F20"/>
                </a:solidFill>
                <a:latin typeface="+mj-lt"/>
              </a:rPr>
              <a:t>By Jason &amp; Dante</a:t>
            </a:r>
          </a:p>
          <a:p>
            <a:pPr>
              <a:lnSpc>
                <a:spcPts val="2545"/>
              </a:lnSpc>
            </a:pPr>
            <a:r>
              <a:rPr lang="en-US" sz="1844" spc="180">
                <a:solidFill>
                  <a:srgbClr val="231F20"/>
                </a:solidFill>
                <a:latin typeface="+mj-lt"/>
              </a:rPr>
              <a:t>     @ ZKonduit</a:t>
            </a:r>
          </a:p>
          <a:p>
            <a:pPr marL="398206" lvl="1" indent="-199103">
              <a:lnSpc>
                <a:spcPts val="2545"/>
              </a:lnSpc>
              <a:buFont typeface="Arial"/>
              <a:buChar char="•"/>
            </a:pPr>
            <a:r>
              <a:rPr lang="en-US" sz="1844" spc="180">
                <a:solidFill>
                  <a:srgbClr val="231F20"/>
                </a:solidFill>
                <a:latin typeface="+mj-lt"/>
              </a:rPr>
              <a:t>Written in halo2</a:t>
            </a:r>
          </a:p>
          <a:p>
            <a:pPr marL="398206" lvl="1" indent="-199103">
              <a:lnSpc>
                <a:spcPts val="2545"/>
              </a:lnSpc>
              <a:buFont typeface="Arial"/>
              <a:buChar char="•"/>
            </a:pPr>
            <a:r>
              <a:rPr lang="en-US" sz="1844" spc="180">
                <a:solidFill>
                  <a:srgbClr val="231F20"/>
                </a:solidFill>
                <a:latin typeface="+mj-lt"/>
              </a:rPr>
              <a:t>Major update: model with 100M params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7814656" y="5967147"/>
            <a:ext cx="2709833" cy="3352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60"/>
              </a:lnSpc>
            </a:pPr>
            <a:r>
              <a:rPr lang="en-US" sz="2000" b="1" spc="196" dirty="0" err="1">
                <a:solidFill>
                  <a:srgbClr val="231F20"/>
                </a:solidFill>
                <a:latin typeface="+mj-lt"/>
              </a:rPr>
              <a:t>zkonduit</a:t>
            </a:r>
            <a:r>
              <a:rPr lang="en-US" sz="2000" b="1" spc="196" dirty="0">
                <a:solidFill>
                  <a:srgbClr val="231F20"/>
                </a:solidFill>
                <a:latin typeface="+mj-lt"/>
              </a:rPr>
              <a:t>/</a:t>
            </a:r>
            <a:r>
              <a:rPr lang="en-US" sz="2000" b="1" spc="196" dirty="0" err="1">
                <a:solidFill>
                  <a:srgbClr val="231F20"/>
                </a:solidFill>
                <a:latin typeface="+mj-lt"/>
              </a:rPr>
              <a:t>ezkl</a:t>
            </a:r>
            <a:endParaRPr lang="en-US" sz="2000" b="1" spc="196" dirty="0">
              <a:solidFill>
                <a:srgbClr val="231F20"/>
              </a:solidFill>
              <a:latin typeface="+mj-lt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12660129" y="6529328"/>
            <a:ext cx="3204526" cy="15853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98206" lvl="1" indent="-199103">
              <a:lnSpc>
                <a:spcPts val="2545"/>
              </a:lnSpc>
              <a:buFont typeface="Arial"/>
              <a:buChar char="•"/>
            </a:pPr>
            <a:r>
              <a:rPr lang="en-US" sz="1844" spc="180">
                <a:solidFill>
                  <a:srgbClr val="231F20"/>
                </a:solidFill>
                <a:latin typeface="+mj-lt"/>
              </a:rPr>
              <a:t>By Daniel Kang             @ Linear A</a:t>
            </a:r>
          </a:p>
          <a:p>
            <a:pPr marL="398206" lvl="1" indent="-199103">
              <a:lnSpc>
                <a:spcPts val="2545"/>
              </a:lnSpc>
              <a:buFont typeface="Arial"/>
              <a:buChar char="•"/>
            </a:pPr>
            <a:r>
              <a:rPr lang="en-US" sz="1844" spc="180">
                <a:solidFill>
                  <a:srgbClr val="231F20"/>
                </a:solidFill>
                <a:latin typeface="+mj-lt"/>
              </a:rPr>
              <a:t>Written in halo2</a:t>
            </a:r>
          </a:p>
          <a:p>
            <a:pPr marL="398206" lvl="1" indent="-199103">
              <a:lnSpc>
                <a:spcPts val="2545"/>
              </a:lnSpc>
              <a:buFont typeface="Arial"/>
              <a:buChar char="•"/>
            </a:pPr>
            <a:r>
              <a:rPr lang="en-US" sz="1844" spc="180">
                <a:solidFill>
                  <a:srgbClr val="231F20"/>
                </a:solidFill>
                <a:latin typeface="+mj-lt"/>
              </a:rPr>
              <a:t>GPT2, Bert, and Diffusion models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2870836" y="5942960"/>
            <a:ext cx="2709833" cy="3352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60"/>
              </a:lnSpc>
            </a:pPr>
            <a:r>
              <a:rPr lang="en-US" sz="2000" b="1" spc="196" dirty="0" err="1">
                <a:solidFill>
                  <a:srgbClr val="231F20"/>
                </a:solidFill>
                <a:latin typeface="+mj-lt"/>
              </a:rPr>
              <a:t>ddkang</a:t>
            </a:r>
            <a:r>
              <a:rPr lang="en-US" sz="2000" b="1" spc="196" dirty="0">
                <a:solidFill>
                  <a:srgbClr val="231F20"/>
                </a:solidFill>
                <a:latin typeface="+mj-lt"/>
              </a:rPr>
              <a:t>/</a:t>
            </a:r>
            <a:r>
              <a:rPr lang="en-US" sz="2000" b="1" spc="196" dirty="0" err="1">
                <a:solidFill>
                  <a:srgbClr val="231F20"/>
                </a:solidFill>
                <a:latin typeface="+mj-lt"/>
              </a:rPr>
              <a:t>zkml</a:t>
            </a:r>
            <a:endParaRPr lang="en-US" sz="2000" b="1" spc="196" dirty="0">
              <a:solidFill>
                <a:srgbClr val="231F20"/>
              </a:solidFill>
              <a:latin typeface="+mj-lt"/>
            </a:endParaRPr>
          </a:p>
        </p:txBody>
      </p:sp>
      <p:sp>
        <p:nvSpPr>
          <p:cNvPr id="32" name="Title 31">
            <a:extLst>
              <a:ext uri="{FF2B5EF4-FFF2-40B4-BE49-F238E27FC236}">
                <a16:creationId xmlns:a16="http://schemas.microsoft.com/office/drawing/2014/main" id="{B4B18CB2-F207-4B6D-CE8C-35BEE8C8C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ZKML TIMELINE</a:t>
            </a:r>
            <a:endParaRPr lang="en-VN" dirty="0"/>
          </a:p>
        </p:txBody>
      </p: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3F2E654B-9F95-AC5A-F7DA-65775DA16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latin typeface="+mj-lt"/>
              </a:rPr>
              <a:pPr/>
              <a:t>17</a:t>
            </a:fld>
            <a:endParaRPr lang="en-US">
              <a:latin typeface="+mj-l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1">
            <a:extLst>
              <a:ext uri="{FF2B5EF4-FFF2-40B4-BE49-F238E27FC236}">
                <a16:creationId xmlns:a16="http://schemas.microsoft.com/office/drawing/2014/main" id="{B4B18CB2-F207-4B6D-CE8C-35BEE8C8C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ZKML TIMELINE</a:t>
            </a:r>
            <a:endParaRPr lang="en-VN" dirty="0"/>
          </a:p>
        </p:txBody>
      </p:sp>
      <p:sp>
        <p:nvSpPr>
          <p:cNvPr id="27" name="Content Placeholder 26">
            <a:extLst>
              <a:ext uri="{FF2B5EF4-FFF2-40B4-BE49-F238E27FC236}">
                <a16:creationId xmlns:a16="http://schemas.microsoft.com/office/drawing/2014/main" id="{6B3FB133-AAF5-EF4A-74CD-8225521ED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VN" b="1" dirty="0">
                <a:latin typeface="+mj-lt"/>
              </a:rPr>
              <a:t>Sep 2022:</a:t>
            </a:r>
          </a:p>
          <a:p>
            <a:pPr lvl="1"/>
            <a:r>
              <a:rPr lang="en-VN" dirty="0">
                <a:latin typeface="+mj-lt"/>
              </a:rPr>
              <a:t>MNIST model, EVM verifier</a:t>
            </a:r>
          </a:p>
          <a:p>
            <a:pPr lvl="1"/>
            <a:r>
              <a:rPr lang="en-VN" dirty="0">
                <a:latin typeface="+mj-lt"/>
              </a:rPr>
              <a:t>12.000 flops</a:t>
            </a:r>
          </a:p>
          <a:p>
            <a:pPr lvl="1"/>
            <a:r>
              <a:rPr lang="en-VN" dirty="0">
                <a:latin typeface="+mj-lt"/>
              </a:rPr>
              <a:t>Hard-coded circuit</a:t>
            </a:r>
          </a:p>
          <a:p>
            <a:pPr lvl="1"/>
            <a:r>
              <a:rPr lang="en-VN" dirty="0">
                <a:latin typeface="+mj-lt"/>
              </a:rPr>
              <a:t>30mins</a:t>
            </a:r>
          </a:p>
          <a:p>
            <a:pPr lvl="1"/>
            <a:r>
              <a:rPr lang="en-VN" dirty="0">
                <a:latin typeface="+mj-lt"/>
              </a:rPr>
              <a:t>500 GB RAM</a:t>
            </a:r>
          </a:p>
          <a:p>
            <a:pPr lvl="1"/>
            <a:endParaRPr lang="en-VN" dirty="0">
              <a:latin typeface="+mj-lt"/>
            </a:endParaRPr>
          </a:p>
          <a:p>
            <a:r>
              <a:rPr lang="en-VN" b="1" dirty="0">
                <a:latin typeface="+mj-lt"/>
              </a:rPr>
              <a:t>Sep 2023: </a:t>
            </a:r>
          </a:p>
          <a:p>
            <a:pPr lvl="1"/>
            <a:r>
              <a:rPr lang="en-US" dirty="0">
                <a:latin typeface="+mj-lt"/>
              </a:rPr>
              <a:t>M</a:t>
            </a:r>
            <a:r>
              <a:rPr lang="en-VN" dirty="0">
                <a:latin typeface="+mj-lt"/>
              </a:rPr>
              <a:t>odel X, EVM verifier</a:t>
            </a:r>
          </a:p>
          <a:p>
            <a:pPr lvl="1"/>
            <a:r>
              <a:rPr lang="en-VN" dirty="0">
                <a:latin typeface="+mj-lt"/>
              </a:rPr>
              <a:t>1.000.000.000 flops</a:t>
            </a:r>
          </a:p>
          <a:p>
            <a:pPr lvl="1"/>
            <a:r>
              <a:rPr lang="en-VN" dirty="0">
                <a:latin typeface="+mj-lt"/>
              </a:rPr>
              <a:t>Use Python with EZKL</a:t>
            </a:r>
          </a:p>
          <a:p>
            <a:pPr lvl="1"/>
            <a:r>
              <a:rPr lang="en-VN" dirty="0">
                <a:latin typeface="+mj-lt"/>
              </a:rPr>
              <a:t>&lt;1s</a:t>
            </a:r>
          </a:p>
          <a:p>
            <a:pPr lvl="1"/>
            <a:r>
              <a:rPr lang="en-VN" dirty="0">
                <a:latin typeface="+mj-lt"/>
              </a:rPr>
              <a:t>&lt;100MB RAM</a:t>
            </a:r>
          </a:p>
        </p:txBody>
      </p: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3F2E654B-9F95-AC5A-F7DA-65775DA16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3AECA16A-F862-43BD-55D3-72047A5ED7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2910681"/>
            <a:ext cx="9556719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426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0AB1E-CA9E-80B6-E3AA-257D6A3EC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BENCHMARKING PROOF SYSTEMS</a:t>
            </a:r>
            <a:endParaRPr lang="en-V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65B874-4D94-1315-578E-C8F52B69D3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VN" dirty="0"/>
              <a:t>Section 4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4FFD2081-EC29-DDC7-79DB-775D05745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6078200" y="956310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128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871946" y="3133221"/>
            <a:ext cx="1158851" cy="6072914"/>
            <a:chOff x="0" y="0"/>
            <a:chExt cx="368852" cy="118912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68852" cy="1189124"/>
            </a:xfrm>
            <a:custGeom>
              <a:avLst/>
              <a:gdLst/>
              <a:ahLst/>
              <a:cxnLst/>
              <a:rect l="l" t="t" r="r" b="b"/>
              <a:pathLst>
                <a:path w="368852" h="1189124">
                  <a:moveTo>
                    <a:pt x="0" y="0"/>
                  </a:moveTo>
                  <a:lnTo>
                    <a:pt x="368852" y="0"/>
                  </a:lnTo>
                  <a:lnTo>
                    <a:pt x="368852" y="1189124"/>
                  </a:lnTo>
                  <a:lnTo>
                    <a:pt x="0" y="1189124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19050"/>
              <a:ext cx="368852" cy="120817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 sz="4800">
                <a:latin typeface="+mj-lt"/>
              </a:endParaRPr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6069233" y="378698"/>
            <a:ext cx="6149533" cy="154734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3774"/>
              </a:lnSpc>
            </a:pPr>
            <a:r>
              <a:rPr lang="en-US" sz="6500" spc="978" dirty="0">
                <a:solidFill>
                  <a:srgbClr val="231F20"/>
                </a:solidFill>
                <a:latin typeface="+mj-lt"/>
              </a:rPr>
              <a:t>CONTENT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5871946" y="4191098"/>
            <a:ext cx="1158851" cy="768415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ctr">
              <a:lnSpc>
                <a:spcPts val="6338"/>
              </a:lnSpc>
            </a:pPr>
            <a:r>
              <a:rPr lang="en-US" sz="4800" dirty="0">
                <a:solidFill>
                  <a:srgbClr val="363636"/>
                </a:solidFill>
                <a:latin typeface="+mj-lt"/>
              </a:rPr>
              <a:t>02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7619997" y="4306760"/>
            <a:ext cx="4298979" cy="5370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307"/>
              </a:lnSpc>
            </a:pPr>
            <a:r>
              <a:rPr lang="en-US" sz="3121" spc="305" dirty="0">
                <a:solidFill>
                  <a:srgbClr val="231F20"/>
                </a:solidFill>
                <a:latin typeface="+mj-lt"/>
              </a:rPr>
              <a:t>ZKML APLLICATION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5871946" y="3162300"/>
            <a:ext cx="1158851" cy="768415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ctr">
              <a:lnSpc>
                <a:spcPts val="6338"/>
              </a:lnSpc>
            </a:pPr>
            <a:r>
              <a:rPr lang="en-US" sz="4800" dirty="0">
                <a:solidFill>
                  <a:srgbClr val="363636"/>
                </a:solidFill>
                <a:latin typeface="+mj-lt"/>
              </a:rPr>
              <a:t>01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7619996" y="3277962"/>
            <a:ext cx="4298979" cy="5370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307"/>
              </a:lnSpc>
            </a:pPr>
            <a:r>
              <a:rPr lang="en-US" sz="3121" spc="305" dirty="0">
                <a:solidFill>
                  <a:srgbClr val="231F20"/>
                </a:solidFill>
                <a:latin typeface="+mj-lt"/>
              </a:rPr>
              <a:t>WHAT IS ZKML?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5871946" y="5219896"/>
            <a:ext cx="1158851" cy="768415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ctr">
              <a:lnSpc>
                <a:spcPts val="6338"/>
              </a:lnSpc>
            </a:pPr>
            <a:r>
              <a:rPr lang="en-US" sz="4800" dirty="0">
                <a:solidFill>
                  <a:srgbClr val="363636"/>
                </a:solidFill>
                <a:latin typeface="+mj-lt"/>
              </a:rPr>
              <a:t>03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7619996" y="5333191"/>
            <a:ext cx="4298979" cy="5370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307"/>
              </a:lnSpc>
            </a:pPr>
            <a:r>
              <a:rPr lang="en-US" sz="3121" spc="305" dirty="0">
                <a:solidFill>
                  <a:srgbClr val="231F20"/>
                </a:solidFill>
                <a:latin typeface="+mj-lt"/>
              </a:rPr>
              <a:t>ZKML TIMELINE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5871946" y="6248694"/>
            <a:ext cx="1158851" cy="768415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ctr">
              <a:lnSpc>
                <a:spcPts val="6338"/>
              </a:lnSpc>
            </a:pPr>
            <a:r>
              <a:rPr lang="en-US" sz="4800" dirty="0">
                <a:solidFill>
                  <a:srgbClr val="363636"/>
                </a:solidFill>
                <a:latin typeface="+mj-lt"/>
              </a:rPr>
              <a:t>04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7619997" y="6373279"/>
            <a:ext cx="6705601" cy="5192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307"/>
              </a:lnSpc>
            </a:pPr>
            <a:r>
              <a:rPr lang="en-US" sz="3121" spc="305" dirty="0">
                <a:solidFill>
                  <a:srgbClr val="231F20"/>
                </a:solidFill>
                <a:latin typeface="+mj-lt"/>
              </a:rPr>
              <a:t>BENCHMARKING PROOF SYSTEMS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0613C5EF-405F-69AF-A703-945B050B8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latin typeface="+mj-lt"/>
              </a:rPr>
              <a:pPr/>
              <a:t>2</a:t>
            </a:fld>
            <a:endParaRPr lang="en-US">
              <a:latin typeface="+mj-lt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5871946" y="7277492"/>
            <a:ext cx="1158851" cy="768415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ctr">
              <a:lnSpc>
                <a:spcPts val="6338"/>
              </a:lnSpc>
            </a:pPr>
            <a:r>
              <a:rPr lang="en-US" sz="4800" dirty="0">
                <a:solidFill>
                  <a:srgbClr val="363636"/>
                </a:solidFill>
                <a:latin typeface="+mj-lt"/>
              </a:rPr>
              <a:t>05</a:t>
            </a:r>
          </a:p>
        </p:txBody>
      </p:sp>
      <p:sp>
        <p:nvSpPr>
          <p:cNvPr id="22" name="TextBox 18">
            <a:extLst>
              <a:ext uri="{FF2B5EF4-FFF2-40B4-BE49-F238E27FC236}">
                <a16:creationId xmlns:a16="http://schemas.microsoft.com/office/drawing/2014/main" id="{9B02C484-28DA-6A43-3D38-3BDB72EB84D5}"/>
              </a:ext>
            </a:extLst>
          </p:cNvPr>
          <p:cNvSpPr txBox="1"/>
          <p:nvPr/>
        </p:nvSpPr>
        <p:spPr>
          <a:xfrm>
            <a:off x="7619999" y="7402077"/>
            <a:ext cx="6705601" cy="5192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307"/>
              </a:lnSpc>
            </a:pPr>
            <a:r>
              <a:rPr lang="en-US" sz="3121" spc="305" dirty="0">
                <a:solidFill>
                  <a:srgbClr val="231F20"/>
                </a:solidFill>
                <a:latin typeface="+mj-lt"/>
              </a:rPr>
              <a:t>HOW TO GET INVOLVE?</a:t>
            </a:r>
          </a:p>
        </p:txBody>
      </p:sp>
      <p:sp>
        <p:nvSpPr>
          <p:cNvPr id="23" name="TextBox 17">
            <a:extLst>
              <a:ext uri="{FF2B5EF4-FFF2-40B4-BE49-F238E27FC236}">
                <a16:creationId xmlns:a16="http://schemas.microsoft.com/office/drawing/2014/main" id="{A1DD00C9-FBE5-691D-493C-24A9904EF4E0}"/>
              </a:ext>
            </a:extLst>
          </p:cNvPr>
          <p:cNvSpPr txBox="1"/>
          <p:nvPr/>
        </p:nvSpPr>
        <p:spPr>
          <a:xfrm>
            <a:off x="5871946" y="8306290"/>
            <a:ext cx="1158851" cy="768415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ctr">
              <a:lnSpc>
                <a:spcPts val="6338"/>
              </a:lnSpc>
            </a:pPr>
            <a:r>
              <a:rPr lang="en-US" sz="4800" dirty="0">
                <a:solidFill>
                  <a:srgbClr val="363636"/>
                </a:solidFill>
                <a:latin typeface="+mj-lt"/>
              </a:rPr>
              <a:t>06</a:t>
            </a:r>
          </a:p>
        </p:txBody>
      </p:sp>
      <p:sp>
        <p:nvSpPr>
          <p:cNvPr id="24" name="TextBox 18">
            <a:extLst>
              <a:ext uri="{FF2B5EF4-FFF2-40B4-BE49-F238E27FC236}">
                <a16:creationId xmlns:a16="http://schemas.microsoft.com/office/drawing/2014/main" id="{95FDE22F-7B7B-E5A3-C83B-E063C34D2009}"/>
              </a:ext>
            </a:extLst>
          </p:cNvPr>
          <p:cNvSpPr txBox="1"/>
          <p:nvPr/>
        </p:nvSpPr>
        <p:spPr>
          <a:xfrm>
            <a:off x="7619997" y="8430875"/>
            <a:ext cx="6705601" cy="5192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307"/>
              </a:lnSpc>
            </a:pPr>
            <a:r>
              <a:rPr lang="en-US" sz="3121" spc="305" dirty="0">
                <a:solidFill>
                  <a:srgbClr val="231F20"/>
                </a:solidFill>
                <a:latin typeface="+mj-lt"/>
              </a:rPr>
              <a:t>CONCLUSION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1">
            <a:extLst>
              <a:ext uri="{FF2B5EF4-FFF2-40B4-BE49-F238E27FC236}">
                <a16:creationId xmlns:a16="http://schemas.microsoft.com/office/drawing/2014/main" id="{B4B18CB2-F207-4B6D-CE8C-35BEE8C8C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VN" dirty="0"/>
              <a:t>BENCHMARK PROOF SYSTEMS</a:t>
            </a:r>
          </a:p>
        </p:txBody>
      </p: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3F2E654B-9F95-AC5A-F7DA-65775DA16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9966CE-4D80-E14D-FBCF-1A35F0FAE3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30" r="12029" b="54025"/>
          <a:stretch/>
        </p:blipFill>
        <p:spPr>
          <a:xfrm>
            <a:off x="495299" y="2400300"/>
            <a:ext cx="7772401" cy="622701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D7F4210-2E98-EDBF-5690-E5CFC44F99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59" t="53030" r="11701" b="758"/>
          <a:stretch/>
        </p:blipFill>
        <p:spPr>
          <a:xfrm>
            <a:off x="9982200" y="2400300"/>
            <a:ext cx="7848600" cy="622701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EB4C37E-DAA9-81ED-92A6-E4C1CBCC7B8E}"/>
              </a:ext>
            </a:extLst>
          </p:cNvPr>
          <p:cNvSpPr txBox="1"/>
          <p:nvPr/>
        </p:nvSpPr>
        <p:spPr>
          <a:xfrm>
            <a:off x="8803932" y="3695700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dirty="0"/>
              <a:t>halo2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1EB03D7-A5EA-92EC-0C35-4CC8EB773625}"/>
              </a:ext>
            </a:extLst>
          </p:cNvPr>
          <p:cNvSpPr txBox="1"/>
          <p:nvPr/>
        </p:nvSpPr>
        <p:spPr>
          <a:xfrm>
            <a:off x="8831810" y="4381500"/>
            <a:ext cx="716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zkcnn</a:t>
            </a: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13339623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1">
            <a:extLst>
              <a:ext uri="{FF2B5EF4-FFF2-40B4-BE49-F238E27FC236}">
                <a16:creationId xmlns:a16="http://schemas.microsoft.com/office/drawing/2014/main" id="{B4B18CB2-F207-4B6D-CE8C-35BEE8C8C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VN" dirty="0"/>
              <a:t>BENCHMARK PROOF SYSTEMS</a:t>
            </a:r>
          </a:p>
        </p:txBody>
      </p: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3F2E654B-9F95-AC5A-F7DA-65775DA16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6AC1575-B0C2-3050-7191-6070AF21FB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5" t="1121" r="10994" b="52904"/>
          <a:stretch/>
        </p:blipFill>
        <p:spPr>
          <a:xfrm>
            <a:off x="495299" y="2400300"/>
            <a:ext cx="7772401" cy="615791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70586EF-B215-5429-EDD3-D23E71D420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3" t="53788" r="10660"/>
          <a:stretch/>
        </p:blipFill>
        <p:spPr>
          <a:xfrm>
            <a:off x="10020300" y="2362200"/>
            <a:ext cx="7810502" cy="61967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4A12077-3235-9E9D-3F3B-BC059701F239}"/>
              </a:ext>
            </a:extLst>
          </p:cNvPr>
          <p:cNvSpPr txBox="1"/>
          <p:nvPr/>
        </p:nvSpPr>
        <p:spPr>
          <a:xfrm>
            <a:off x="8803932" y="3695700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dirty="0"/>
              <a:t>halo2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AF6F2C-69CA-4FB9-F698-3DCB356D98B0}"/>
              </a:ext>
            </a:extLst>
          </p:cNvPr>
          <p:cNvSpPr txBox="1"/>
          <p:nvPr/>
        </p:nvSpPr>
        <p:spPr>
          <a:xfrm>
            <a:off x="8831810" y="4381500"/>
            <a:ext cx="716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zkcnn</a:t>
            </a: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10328938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1">
            <a:extLst>
              <a:ext uri="{FF2B5EF4-FFF2-40B4-BE49-F238E27FC236}">
                <a16:creationId xmlns:a16="http://schemas.microsoft.com/office/drawing/2014/main" id="{B4B18CB2-F207-4B6D-CE8C-35BEE8C8C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50" y="342900"/>
            <a:ext cx="12001500" cy="1143000"/>
          </a:xfrm>
        </p:spPr>
        <p:txBody>
          <a:bodyPr>
            <a:normAutofit fontScale="90000"/>
          </a:bodyPr>
          <a:lstStyle/>
          <a:p>
            <a:r>
              <a:rPr lang="en-VN" dirty="0"/>
              <a:t>WHY USING HALO2 INSTEAD OF ZK-CNN?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12032EC-4417-7D5C-3C1A-37D79829B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7834" y="3009900"/>
            <a:ext cx="9994965" cy="4525963"/>
          </a:xfrm>
        </p:spPr>
        <p:txBody>
          <a:bodyPr/>
          <a:lstStyle/>
          <a:p>
            <a:r>
              <a:rPr lang="en-VN" dirty="0"/>
              <a:t>Opensource =&gt; Greater docs, support, long term project </a:t>
            </a:r>
          </a:p>
          <a:p>
            <a:r>
              <a:rPr lang="en-VN" dirty="0"/>
              <a:t>Parallellism =&gt; Can solve bigger models</a:t>
            </a:r>
          </a:p>
          <a:p>
            <a:endParaRPr lang="en-VN" dirty="0"/>
          </a:p>
        </p:txBody>
      </p: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3F2E654B-9F95-AC5A-F7DA-65775DA16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1147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1">
            <a:extLst>
              <a:ext uri="{FF2B5EF4-FFF2-40B4-BE49-F238E27FC236}">
                <a16:creationId xmlns:a16="http://schemas.microsoft.com/office/drawing/2014/main" id="{B4B18CB2-F207-4B6D-CE8C-35BEE8C8C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50" y="342900"/>
            <a:ext cx="10706100" cy="1143000"/>
          </a:xfrm>
        </p:spPr>
        <p:txBody>
          <a:bodyPr>
            <a:normAutofit fontScale="90000"/>
          </a:bodyPr>
          <a:lstStyle/>
          <a:p>
            <a:r>
              <a:rPr lang="en-VN" dirty="0"/>
              <a:t>POPULAR PROJECTS  COMPARISON</a:t>
            </a:r>
          </a:p>
        </p:txBody>
      </p: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3F2E654B-9F95-AC5A-F7DA-65775DA16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56A54AB-2331-B431-20EF-DDA19FF578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9134267"/>
              </p:ext>
            </p:extLst>
          </p:nvPr>
        </p:nvGraphicFramePr>
        <p:xfrm>
          <a:off x="2514599" y="2350320"/>
          <a:ext cx="13258801" cy="558636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907741">
                  <a:extLst>
                    <a:ext uri="{9D8B030D-6E8A-4147-A177-3AD203B41FA5}">
                      <a16:colId xmlns:a16="http://schemas.microsoft.com/office/drawing/2014/main" val="2273470625"/>
                    </a:ext>
                  </a:extLst>
                </a:gridCol>
                <a:gridCol w="3465730">
                  <a:extLst>
                    <a:ext uri="{9D8B030D-6E8A-4147-A177-3AD203B41FA5}">
                      <a16:colId xmlns:a16="http://schemas.microsoft.com/office/drawing/2014/main" val="2552108745"/>
                    </a:ext>
                  </a:extLst>
                </a:gridCol>
                <a:gridCol w="3465730">
                  <a:extLst>
                    <a:ext uri="{9D8B030D-6E8A-4147-A177-3AD203B41FA5}">
                      <a16:colId xmlns:a16="http://schemas.microsoft.com/office/drawing/2014/main" val="436124859"/>
                    </a:ext>
                  </a:extLst>
                </a:gridCol>
                <a:gridCol w="4419600">
                  <a:extLst>
                    <a:ext uri="{9D8B030D-6E8A-4147-A177-3AD203B41FA5}">
                      <a16:colId xmlns:a16="http://schemas.microsoft.com/office/drawing/2014/main" val="2218955245"/>
                    </a:ext>
                  </a:extLst>
                </a:gridCol>
              </a:tblGrid>
              <a:tr h="689614">
                <a:tc>
                  <a:txBody>
                    <a:bodyPr/>
                    <a:lstStyle/>
                    <a:p>
                      <a:pPr marL="72000" algn="l" fontAlgn="b"/>
                      <a:r>
                        <a:rPr lang="en-VN" sz="2400" u="none" strike="noStrike" dirty="0">
                          <a:effectLst/>
                          <a:latin typeface="+mn-lt"/>
                        </a:rPr>
                        <a:t> </a:t>
                      </a:r>
                      <a:endParaRPr lang="en-VN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934" marR="4934" marT="49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b"/>
                      <a:r>
                        <a:rPr lang="en-US" sz="2400" u="none" strike="noStrike" dirty="0">
                          <a:effectLst/>
                          <a:latin typeface="+mn-lt"/>
                        </a:rPr>
                        <a:t>EZKL</a:t>
                      </a:r>
                      <a:endParaRPr lang="en-US" sz="2400" b="0" i="0" u="none" strike="noStrike" dirty="0">
                        <a:solidFill>
                          <a:srgbClr val="37352F"/>
                        </a:solidFill>
                        <a:effectLst/>
                        <a:latin typeface="+mn-lt"/>
                      </a:endParaRPr>
                    </a:p>
                  </a:txBody>
                  <a:tcPr marL="4934" marR="4934" marT="49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b"/>
                      <a:r>
                        <a:rPr lang="en-US" sz="2400" u="none" strike="noStrike" dirty="0">
                          <a:effectLst/>
                          <a:latin typeface="+mn-lt"/>
                        </a:rPr>
                        <a:t>Orion</a:t>
                      </a:r>
                      <a:endParaRPr lang="en-US" sz="2400" b="0" i="0" u="none" strike="noStrike" dirty="0">
                        <a:solidFill>
                          <a:srgbClr val="37352F"/>
                        </a:solidFill>
                        <a:effectLst/>
                        <a:latin typeface="+mn-lt"/>
                      </a:endParaRPr>
                    </a:p>
                  </a:txBody>
                  <a:tcPr marL="4934" marR="4934" marT="49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b"/>
                      <a:r>
                        <a:rPr lang="en-US" sz="2400" u="none" strike="noStrike">
                          <a:effectLst/>
                          <a:latin typeface="+mn-lt"/>
                        </a:rPr>
                        <a:t>RISC Zero</a:t>
                      </a:r>
                      <a:endParaRPr lang="en-US" sz="2400" b="0" i="0" u="none" strike="noStrike">
                        <a:solidFill>
                          <a:srgbClr val="37352F"/>
                        </a:solidFill>
                        <a:effectLst/>
                        <a:latin typeface="+mn-lt"/>
                      </a:endParaRPr>
                    </a:p>
                  </a:txBody>
                  <a:tcPr marL="4934" marR="4934" marT="49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9700244"/>
                  </a:ext>
                </a:extLst>
              </a:tr>
              <a:tr h="1051783">
                <a:tc>
                  <a:txBody>
                    <a:bodyPr/>
                    <a:lstStyle/>
                    <a:p>
                      <a:pPr marL="72000" algn="l" fontAlgn="b"/>
                      <a:r>
                        <a:rPr lang="en-US" sz="2400" u="none" strike="noStrike" dirty="0">
                          <a:effectLst/>
                          <a:latin typeface="+mn-lt"/>
                        </a:rPr>
                        <a:t>Proof system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934" marR="4934" marT="49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b"/>
                      <a:r>
                        <a:rPr lang="en-US" sz="2400" u="none" strike="noStrike" dirty="0">
                          <a:effectLst/>
                          <a:latin typeface="+mn-lt"/>
                        </a:rPr>
                        <a:t>Halo2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934" marR="4934" marT="49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b"/>
                      <a:r>
                        <a:rPr lang="en-US" sz="2400" u="none" strike="noStrike" dirty="0">
                          <a:effectLst/>
                          <a:latin typeface="+mn-lt"/>
                        </a:rPr>
                        <a:t>Cairo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934" marR="4934" marT="49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b"/>
                      <a:r>
                        <a:rPr lang="en-US" sz="2400" u="none" strike="noStrike" dirty="0">
                          <a:effectLst/>
                          <a:latin typeface="+mn-lt"/>
                        </a:rPr>
                        <a:t>FRI, DEEP-ALI, HMAC-SHA-256 based PRF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934" marR="4934" marT="49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9260262"/>
                  </a:ext>
                </a:extLst>
              </a:tr>
              <a:tr h="689614">
                <a:tc>
                  <a:txBody>
                    <a:bodyPr/>
                    <a:lstStyle/>
                    <a:p>
                      <a:pPr marL="72000" algn="l" fontAlgn="b"/>
                      <a:r>
                        <a:rPr lang="en-US" sz="2400" u="none" strike="noStrike" dirty="0">
                          <a:effectLst/>
                          <a:latin typeface="+mn-lt"/>
                        </a:rPr>
                        <a:t>Setup</a:t>
                      </a:r>
                      <a:endParaRPr lang="en-US" sz="2400" b="0" i="0" u="none" strike="noStrike" dirty="0">
                        <a:solidFill>
                          <a:srgbClr val="37352F"/>
                        </a:solidFill>
                        <a:effectLst/>
                        <a:latin typeface="+mn-lt"/>
                      </a:endParaRPr>
                    </a:p>
                  </a:txBody>
                  <a:tcPr marL="4934" marR="4934" marT="49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b"/>
                      <a:r>
                        <a:rPr lang="en-US" sz="2400" u="none" strike="noStrike" dirty="0">
                          <a:effectLst/>
                          <a:latin typeface="+mn-lt"/>
                        </a:rPr>
                        <a:t>User friendly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934" marR="4934" marT="49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b"/>
                      <a:r>
                        <a:rPr lang="en-US" sz="2400" u="none" strike="noStrike" dirty="0">
                          <a:effectLst/>
                          <a:latin typeface="+mn-lt"/>
                        </a:rPr>
                        <a:t>Complicated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934" marR="4934" marT="49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b"/>
                      <a:r>
                        <a:rPr lang="en-US" sz="2400" u="none" strike="noStrike">
                          <a:effectLst/>
                          <a:latin typeface="+mn-lt"/>
                        </a:rPr>
                        <a:t>Complicated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934" marR="4934" marT="49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2999599"/>
                  </a:ext>
                </a:extLst>
              </a:tr>
              <a:tr h="1051783">
                <a:tc>
                  <a:txBody>
                    <a:bodyPr/>
                    <a:lstStyle/>
                    <a:p>
                      <a:pPr marL="72000" algn="l" fontAlgn="b"/>
                      <a:r>
                        <a:rPr lang="en-US" sz="2400" u="none" strike="noStrike" dirty="0">
                          <a:effectLst/>
                          <a:latin typeface="+mn-lt"/>
                        </a:rPr>
                        <a:t>Proving time</a:t>
                      </a:r>
                      <a:endParaRPr lang="en-US" sz="2400" b="0" i="0" u="none" strike="noStrike" dirty="0">
                        <a:solidFill>
                          <a:srgbClr val="37352F"/>
                        </a:solidFill>
                        <a:effectLst/>
                        <a:latin typeface="+mn-lt"/>
                      </a:endParaRPr>
                    </a:p>
                  </a:txBody>
                  <a:tcPr marL="4934" marR="4934" marT="49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72000" algn="l" fontAlgn="b"/>
                      <a:r>
                        <a:rPr lang="en-US" sz="2400" u="none" strike="noStrike" dirty="0">
                          <a:effectLst/>
                          <a:latin typeface="+mn-lt"/>
                        </a:rPr>
                        <a:t>EZKL: 66x faster than RISC Zero, 3x faster than Orion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934" marR="4934" marT="49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V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599867"/>
                  </a:ext>
                </a:extLst>
              </a:tr>
              <a:tr h="1051783">
                <a:tc>
                  <a:txBody>
                    <a:bodyPr/>
                    <a:lstStyle/>
                    <a:p>
                      <a:pPr marL="72000" algn="l" fontAlgn="b"/>
                      <a:r>
                        <a:rPr lang="en-US" sz="2400" u="none" strike="noStrike">
                          <a:effectLst/>
                          <a:latin typeface="+mn-lt"/>
                        </a:rPr>
                        <a:t>Memory usage</a:t>
                      </a:r>
                      <a:endParaRPr lang="en-US" sz="2400" b="0" i="0" u="none" strike="noStrike">
                        <a:solidFill>
                          <a:srgbClr val="37352F"/>
                        </a:solidFill>
                        <a:effectLst/>
                        <a:latin typeface="+mn-lt"/>
                      </a:endParaRPr>
                    </a:p>
                  </a:txBody>
                  <a:tcPr marL="4934" marR="4934" marT="49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72000" algn="l" fontAlgn="b"/>
                      <a:r>
                        <a:rPr lang="en-US" sz="2400" u="none" strike="noStrike" dirty="0">
                          <a:effectLst/>
                          <a:latin typeface="+mn-lt"/>
                        </a:rPr>
                        <a:t>EZKL: 63.95% less than Orion, 98.13% less than RISC Zero</a:t>
                      </a:r>
                      <a:endParaRPr lang="en-US" sz="2400" b="0" i="0" u="none" strike="noStrike" dirty="0">
                        <a:solidFill>
                          <a:srgbClr val="37352F"/>
                        </a:solidFill>
                        <a:effectLst/>
                        <a:latin typeface="+mn-lt"/>
                      </a:endParaRPr>
                    </a:p>
                  </a:txBody>
                  <a:tcPr marL="4934" marR="4934" marT="49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V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6146947"/>
                  </a:ext>
                </a:extLst>
              </a:tr>
              <a:tr h="1051783">
                <a:tc>
                  <a:txBody>
                    <a:bodyPr/>
                    <a:lstStyle/>
                    <a:p>
                      <a:pPr marL="72000" algn="l" fontAlgn="b"/>
                      <a:r>
                        <a:rPr lang="en-US" sz="2400" u="none" strike="noStrike" dirty="0">
                          <a:effectLst/>
                          <a:latin typeface="+mn-lt"/>
                        </a:rPr>
                        <a:t>Model accuracy</a:t>
                      </a:r>
                      <a:endParaRPr lang="en-US" sz="2400" b="0" i="0" u="none" strike="noStrike" dirty="0">
                        <a:solidFill>
                          <a:srgbClr val="37352F"/>
                        </a:solidFill>
                        <a:effectLst/>
                        <a:latin typeface="+mn-lt"/>
                      </a:endParaRPr>
                    </a:p>
                  </a:txBody>
                  <a:tcPr marL="4934" marR="4934" marT="49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b"/>
                      <a:r>
                        <a:rPr lang="en-US" sz="2400" u="none" strike="noStrike" dirty="0">
                          <a:effectLst/>
                          <a:latin typeface="+mn-lt"/>
                        </a:rPr>
                        <a:t>Allow configuration for </a:t>
                      </a:r>
                      <a:r>
                        <a:rPr lang="en-US" sz="2400" u="none" strike="noStrike" dirty="0" err="1">
                          <a:effectLst/>
                          <a:latin typeface="+mn-lt"/>
                        </a:rPr>
                        <a:t>flexibity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934" marR="4934" marT="49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b"/>
                      <a:r>
                        <a:rPr lang="en-US" sz="2400" u="none" strike="noStrike" dirty="0">
                          <a:effectLst/>
                          <a:latin typeface="+mn-lt"/>
                        </a:rPr>
                        <a:t>Allow configuration for </a:t>
                      </a:r>
                      <a:r>
                        <a:rPr lang="en-US" sz="2400" u="none" strike="noStrike" dirty="0" err="1">
                          <a:effectLst/>
                          <a:latin typeface="+mn-lt"/>
                        </a:rPr>
                        <a:t>flexibity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934" marR="4934" marT="49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b"/>
                      <a:r>
                        <a:rPr lang="en-US" sz="2400" u="none" strike="noStrike" dirty="0">
                          <a:effectLst/>
                          <a:latin typeface="+mn-lt"/>
                        </a:rPr>
                        <a:t>Restricted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934" marR="4934" marT="49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39190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90025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0AB1E-CA9E-80B6-E3AA-257D6A3EC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</a:t>
            </a:r>
            <a:r>
              <a:rPr lang="en-US"/>
              <a:t>GET INVOLVE?</a:t>
            </a:r>
            <a:br>
              <a:rPr lang="en-US" dirty="0"/>
            </a:br>
            <a:endParaRPr lang="en-V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65B874-4D94-1315-578E-C8F52B69D3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VN" dirty="0"/>
              <a:t>Section 5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4FFD2081-EC29-DDC7-79DB-775D05745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6078200" y="956310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1617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856631" y="2027482"/>
            <a:ext cx="7287369" cy="8781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279"/>
              </a:lnSpc>
              <a:spcBef>
                <a:spcPct val="0"/>
              </a:spcBef>
            </a:pPr>
            <a:r>
              <a:rPr lang="en-US" sz="5199" dirty="0">
                <a:solidFill>
                  <a:srgbClr val="000000"/>
                </a:solidFill>
                <a:latin typeface="+mj-lt"/>
              </a:rPr>
              <a:t>  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9139238" y="4638040"/>
            <a:ext cx="9525" cy="7630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endParaRPr>
              <a:latin typeface="+mj-lt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9677400" y="3476687"/>
            <a:ext cx="7939534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dirty="0">
                <a:solidFill>
                  <a:srgbClr val="000000"/>
                </a:solidFill>
                <a:latin typeface="+mj-lt"/>
              </a:rPr>
              <a:t>   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0" y="4628515"/>
            <a:ext cx="12040635" cy="8781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279"/>
              </a:lnSpc>
              <a:spcBef>
                <a:spcPct val="0"/>
              </a:spcBef>
            </a:pPr>
            <a:endParaRPr lang="en-US" sz="5199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479C8C71-813B-4780-0726-48EB0B2FA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GET INVOLVE?</a:t>
            </a:r>
            <a:endParaRPr lang="en-VN" dirty="0"/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63DB6206-C29B-B5EB-8C9E-ACE7927CDA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7834" y="3009900"/>
            <a:ext cx="9232965" cy="4525963"/>
          </a:xfrm>
        </p:spPr>
        <p:txBody>
          <a:bodyPr/>
          <a:lstStyle/>
          <a:p>
            <a:r>
              <a:rPr lang="en-US" dirty="0" err="1">
                <a:latin typeface="+mj-lt"/>
              </a:rPr>
              <a:t>Circomlib</a:t>
            </a:r>
            <a:r>
              <a:rPr lang="en-US" dirty="0">
                <a:latin typeface="+mj-lt"/>
              </a:rPr>
              <a:t>-ml/</a:t>
            </a:r>
            <a:r>
              <a:rPr lang="en-US" dirty="0" err="1">
                <a:latin typeface="+mj-lt"/>
              </a:rPr>
              <a:t>ezkl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	ZK circuit library for machine learning operations</a:t>
            </a:r>
          </a:p>
          <a:p>
            <a:r>
              <a:rPr lang="en-US" dirty="0">
                <a:latin typeface="+mj-lt"/>
              </a:rPr>
              <a:t>Benchmarking – folding</a:t>
            </a:r>
          </a:p>
          <a:p>
            <a:r>
              <a:rPr lang="en-US" dirty="0">
                <a:latin typeface="+mj-lt"/>
              </a:rPr>
              <a:t>Improve ZKP protocols</a:t>
            </a:r>
          </a:p>
          <a:p>
            <a:pPr lvl="1"/>
            <a:endParaRPr lang="en-US" dirty="0">
              <a:latin typeface="+mj-lt"/>
            </a:endParaRPr>
          </a:p>
          <a:p>
            <a:endParaRPr lang="en-VN" dirty="0">
              <a:latin typeface="+mj-lt"/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44EE4B2-DC8D-4F76-D1C8-5596ECAEF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latin typeface="+mj-lt"/>
              </a:rPr>
              <a:pPr/>
              <a:t>25</a:t>
            </a:fld>
            <a:endParaRPr lang="en-US">
              <a:latin typeface="+mj-l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0AB1E-CA9E-80B6-E3AA-257D6A3EC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V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65B874-4D94-1315-578E-C8F52B69D3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VN" dirty="0"/>
              <a:t>Section 6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4FFD2081-EC29-DDC7-79DB-775D05745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6078200" y="956310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1360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6AAB5-269D-22BC-CCB5-05D6D114F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VN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9E0D766B-1A77-498D-02EC-0398062A8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7834" y="3009900"/>
            <a:ext cx="9309165" cy="4525963"/>
          </a:xfrm>
        </p:spPr>
        <p:txBody>
          <a:bodyPr>
            <a:normAutofit lnSpcReduction="10000"/>
          </a:bodyPr>
          <a:lstStyle/>
          <a:p>
            <a:pPr algn="l"/>
            <a:r>
              <a:rPr lang="en-US" b="0" i="0" u="none" strike="noStrike" dirty="0">
                <a:solidFill>
                  <a:srgbClr val="0D0D0D"/>
                </a:solidFill>
                <a:effectLst/>
                <a:latin typeface="+mj-lt"/>
              </a:rPr>
              <a:t>Grow exponentially: +3% per day</a:t>
            </a:r>
          </a:p>
          <a:p>
            <a:pPr algn="l"/>
            <a:r>
              <a:rPr lang="en-US" b="0" i="0" u="none" strike="noStrike" dirty="0">
                <a:solidFill>
                  <a:srgbClr val="0D0D0D"/>
                </a:solidFill>
                <a:effectLst/>
                <a:latin typeface="+mj-lt"/>
              </a:rPr>
              <a:t>Still can't handle large models: GPT-3.5, GPT-4, etc.</a:t>
            </a:r>
          </a:p>
          <a:p>
            <a:pPr algn="l"/>
            <a:r>
              <a:rPr lang="en-US" b="0" i="0" u="none" strike="noStrike" dirty="0">
                <a:solidFill>
                  <a:srgbClr val="0D0D0D"/>
                </a:solidFill>
                <a:effectLst/>
                <a:latin typeface="+mj-lt"/>
              </a:rPr>
              <a:t>Requires significant investment</a:t>
            </a:r>
          </a:p>
          <a:p>
            <a:pPr algn="l"/>
            <a:r>
              <a:rPr lang="en-US" b="0" i="0" u="none" strike="noStrike" dirty="0">
                <a:solidFill>
                  <a:srgbClr val="0D0D0D"/>
                </a:solidFill>
                <a:effectLst/>
                <a:latin typeface="+mj-lt"/>
              </a:rPr>
              <a:t>Involves substantial commitment</a:t>
            </a:r>
          </a:p>
          <a:p>
            <a:pPr algn="l"/>
            <a:r>
              <a:rPr lang="en-US" b="0" i="0" u="none" strike="noStrike" dirty="0">
                <a:solidFill>
                  <a:srgbClr val="0D0D0D"/>
                </a:solidFill>
                <a:effectLst/>
                <a:latin typeface="+mj-lt"/>
              </a:rPr>
              <a:t>Difficult to implement</a:t>
            </a:r>
          </a:p>
          <a:p>
            <a:pPr marL="0" indent="0" algn="l">
              <a:buNone/>
            </a:pPr>
            <a:endParaRPr lang="en-US" b="0" i="0" u="none" strike="noStrike" dirty="0">
              <a:solidFill>
                <a:srgbClr val="0D0D0D"/>
              </a:solidFill>
              <a:effectLst/>
              <a:latin typeface="+mj-lt"/>
            </a:endParaRPr>
          </a:p>
          <a:p>
            <a:pPr marL="0" indent="0" algn="l">
              <a:buNone/>
            </a:pPr>
            <a:r>
              <a:rPr lang="en-US" b="0" i="0" u="none" strike="noStrike" dirty="0">
                <a:solidFill>
                  <a:srgbClr val="0D0D0D"/>
                </a:solidFill>
                <a:effectLst/>
                <a:latin typeface="+mj-lt"/>
              </a:rPr>
              <a:t>=&gt; This field presents both challenges and opportunities.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315FD2-4C31-79F0-92C4-FF79F8947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8" name="Freeform 2">
            <a:extLst>
              <a:ext uri="{FF2B5EF4-FFF2-40B4-BE49-F238E27FC236}">
                <a16:creationId xmlns:a16="http://schemas.microsoft.com/office/drawing/2014/main" id="{9DAD8603-9F58-66F1-F6C7-3AE322B244F8}"/>
              </a:ext>
            </a:extLst>
          </p:cNvPr>
          <p:cNvSpPr/>
          <p:nvPr/>
        </p:nvSpPr>
        <p:spPr>
          <a:xfrm>
            <a:off x="12589503" y="2427092"/>
            <a:ext cx="4555497" cy="1110121"/>
          </a:xfrm>
          <a:custGeom>
            <a:avLst/>
            <a:gdLst/>
            <a:ahLst/>
            <a:cxnLst/>
            <a:rect l="l" t="t" r="r" b="b"/>
            <a:pathLst>
              <a:path w="7037099" h="1664280">
                <a:moveTo>
                  <a:pt x="0" y="0"/>
                </a:moveTo>
                <a:lnTo>
                  <a:pt x="7037099" y="0"/>
                </a:lnTo>
                <a:lnTo>
                  <a:pt x="7037099" y="1664280"/>
                </a:lnTo>
                <a:lnTo>
                  <a:pt x="0" y="16642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r="-1357"/>
            </a:stretch>
          </a:blipFill>
        </p:spPr>
      </p:sp>
      <p:sp>
        <p:nvSpPr>
          <p:cNvPr id="9" name="Freeform 3">
            <a:extLst>
              <a:ext uri="{FF2B5EF4-FFF2-40B4-BE49-F238E27FC236}">
                <a16:creationId xmlns:a16="http://schemas.microsoft.com/office/drawing/2014/main" id="{C00F6B22-D247-B4EB-1868-40EB9FC23612}"/>
              </a:ext>
            </a:extLst>
          </p:cNvPr>
          <p:cNvSpPr/>
          <p:nvPr/>
        </p:nvSpPr>
        <p:spPr>
          <a:xfrm>
            <a:off x="12585412" y="3537213"/>
            <a:ext cx="4559588" cy="1153404"/>
          </a:xfrm>
          <a:custGeom>
            <a:avLst/>
            <a:gdLst/>
            <a:ahLst/>
            <a:cxnLst/>
            <a:rect l="l" t="t" r="r" b="b"/>
            <a:pathLst>
              <a:path w="6943862" h="1729170">
                <a:moveTo>
                  <a:pt x="0" y="0"/>
                </a:moveTo>
                <a:lnTo>
                  <a:pt x="6943862" y="0"/>
                </a:lnTo>
                <a:lnTo>
                  <a:pt x="6943862" y="1729170"/>
                </a:lnTo>
                <a:lnTo>
                  <a:pt x="0" y="172917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375" r="-5914" b="-6629"/>
            </a:stretch>
          </a:blipFill>
        </p:spPr>
      </p:sp>
      <p:sp>
        <p:nvSpPr>
          <p:cNvPr id="10" name="TextBox 7">
            <a:extLst>
              <a:ext uri="{FF2B5EF4-FFF2-40B4-BE49-F238E27FC236}">
                <a16:creationId xmlns:a16="http://schemas.microsoft.com/office/drawing/2014/main" id="{3C534E37-F85F-F998-FBD2-2E4549A1C5E3}"/>
              </a:ext>
            </a:extLst>
          </p:cNvPr>
          <p:cNvSpPr txBox="1"/>
          <p:nvPr/>
        </p:nvSpPr>
        <p:spPr>
          <a:xfrm>
            <a:off x="14625964" y="5029298"/>
            <a:ext cx="478482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759"/>
              </a:lnSpc>
              <a:spcBef>
                <a:spcPct val="0"/>
              </a:spcBef>
            </a:pPr>
            <a:r>
              <a:rPr lang="en-US" sz="3399" dirty="0">
                <a:solidFill>
                  <a:srgbClr val="000000"/>
                </a:solidFill>
                <a:latin typeface="+mj-lt"/>
              </a:rPr>
              <a:t>AI </a:t>
            </a:r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E0CF1DDF-C39B-B8F5-FA20-3B51695432F9}"/>
              </a:ext>
            </a:extLst>
          </p:cNvPr>
          <p:cNvSpPr/>
          <p:nvPr/>
        </p:nvSpPr>
        <p:spPr>
          <a:xfrm>
            <a:off x="12585412" y="5981700"/>
            <a:ext cx="4559588" cy="2333552"/>
          </a:xfrm>
          <a:custGeom>
            <a:avLst/>
            <a:gdLst/>
            <a:ahLst/>
            <a:cxnLst/>
            <a:rect l="l" t="t" r="r" b="b"/>
            <a:pathLst>
              <a:path w="6943862" h="2951954">
                <a:moveTo>
                  <a:pt x="0" y="0"/>
                </a:moveTo>
                <a:lnTo>
                  <a:pt x="6943862" y="0"/>
                </a:lnTo>
                <a:lnTo>
                  <a:pt x="6943862" y="2951954"/>
                </a:lnTo>
                <a:lnTo>
                  <a:pt x="0" y="295195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r="-78563"/>
            </a:stretch>
          </a:blipFill>
        </p:spPr>
        <p:txBody>
          <a:bodyPr/>
          <a:lstStyle/>
          <a:p>
            <a:endParaRPr lang="en-VN" dirty="0"/>
          </a:p>
        </p:txBody>
      </p:sp>
      <p:sp>
        <p:nvSpPr>
          <p:cNvPr id="12" name="TextBox 8">
            <a:extLst>
              <a:ext uri="{FF2B5EF4-FFF2-40B4-BE49-F238E27FC236}">
                <a16:creationId xmlns:a16="http://schemas.microsoft.com/office/drawing/2014/main" id="{CCC51835-9EA2-BB8E-5777-8E36EDB815DE}"/>
              </a:ext>
            </a:extLst>
          </p:cNvPr>
          <p:cNvSpPr txBox="1"/>
          <p:nvPr/>
        </p:nvSpPr>
        <p:spPr>
          <a:xfrm>
            <a:off x="14593966" y="8478886"/>
            <a:ext cx="542479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759"/>
              </a:lnSpc>
              <a:spcBef>
                <a:spcPct val="0"/>
              </a:spcBef>
            </a:pPr>
            <a:r>
              <a:rPr lang="en-US" sz="3399" dirty="0">
                <a:solidFill>
                  <a:srgbClr val="000000"/>
                </a:solidFill>
                <a:latin typeface="+mj-lt"/>
              </a:rPr>
              <a:t>ZK </a:t>
            </a:r>
          </a:p>
        </p:txBody>
      </p:sp>
    </p:spTree>
    <p:extLst>
      <p:ext uri="{BB962C8B-B14F-4D97-AF65-F5344CB8AC3E}">
        <p14:creationId xmlns:p14="http://schemas.microsoft.com/office/powerpoint/2010/main" val="19473153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1676400" y="2324100"/>
            <a:ext cx="8544644" cy="486761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13015"/>
              </a:lnSpc>
              <a:spcBef>
                <a:spcPct val="0"/>
              </a:spcBef>
            </a:pPr>
            <a:r>
              <a:rPr lang="en-US" sz="9431" spc="924" dirty="0">
                <a:solidFill>
                  <a:srgbClr val="231F20"/>
                </a:solidFill>
                <a:latin typeface="Oswald Bold"/>
              </a:rPr>
              <a:t>THANKS </a:t>
            </a:r>
          </a:p>
          <a:p>
            <a:pPr marL="0" lvl="0" indent="0">
              <a:lnSpc>
                <a:spcPts val="13015"/>
              </a:lnSpc>
              <a:spcBef>
                <a:spcPct val="0"/>
              </a:spcBef>
            </a:pPr>
            <a:r>
              <a:rPr lang="en-US" sz="9431" spc="924" dirty="0">
                <a:solidFill>
                  <a:srgbClr val="231F20"/>
                </a:solidFill>
                <a:latin typeface="Oswald Bold"/>
              </a:rPr>
              <a:t>FOR LISTENING!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07A16B8-B317-275E-21E0-732F8AA08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F4075-9878-DCC3-6F5D-4B457A242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CITATION</a:t>
            </a:r>
            <a:endParaRPr lang="en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4962D-DBC3-58B6-F7E4-DD12B4707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latin typeface="+mj-lt"/>
              </a:rPr>
              <a:t>What is ZKML and how can Devs get involved 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latin typeface="+mj-lt"/>
              </a:rPr>
              <a:t>by </a:t>
            </a:r>
            <a:r>
              <a:rPr lang="en-US" sz="3200" dirty="0" err="1">
                <a:solidFill>
                  <a:srgbClr val="000000"/>
                </a:solidFill>
                <a:latin typeface="+mj-lt"/>
              </a:rPr>
              <a:t>Antalpha</a:t>
            </a:r>
            <a:r>
              <a:rPr lang="en-US" sz="3200" dirty="0">
                <a:solidFill>
                  <a:srgbClr val="000000"/>
                </a:solidFill>
                <a:latin typeface="+mj-lt"/>
              </a:rPr>
              <a:t> Labs: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+mj-lt"/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latin typeface="+mj-lt"/>
                <a:hlinkClick r:id="rId2"/>
              </a:rPr>
              <a:t>https://www.youtube.com/watch?v=GYWkRIZeANE&amp;t=1519s</a:t>
            </a:r>
            <a:endParaRPr lang="en-US" sz="3200" dirty="0">
              <a:solidFill>
                <a:srgbClr val="000000"/>
              </a:solidFill>
              <a:latin typeface="+mj-lt"/>
            </a:endParaRPr>
          </a:p>
          <a:p>
            <a:pPr marL="0" indent="0">
              <a:buNone/>
            </a:pPr>
            <a:endParaRPr lang="en-US" sz="3200" dirty="0">
              <a:solidFill>
                <a:srgbClr val="000000"/>
              </a:solidFill>
              <a:latin typeface="+mj-lt"/>
            </a:endParaRPr>
          </a:p>
          <a:p>
            <a:endParaRPr lang="en-VN" dirty="0">
              <a:latin typeface="+mj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B33737-C3EE-1EA1-2D04-047B9638D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latin typeface="+mj-lt"/>
              </a:rPr>
              <a:pPr/>
              <a:t>3</a:t>
            </a:fld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88723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0AB1E-CA9E-80B6-E3AA-257D6A3EC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ZKML?</a:t>
            </a:r>
            <a:endParaRPr lang="en-V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65B874-4D94-1315-578E-C8F52B69D3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VN" dirty="0"/>
              <a:t>Section 1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4FFD2081-EC29-DDC7-79DB-775D05745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6078200" y="956310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670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F4075-9878-DCC3-6F5D-4B457A242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ZKML?</a:t>
            </a:r>
            <a:endParaRPr lang="en-V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B33737-C3EE-1EA1-2D04-047B9638D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latin typeface="+mj-lt"/>
              </a:rPr>
              <a:pPr/>
              <a:t>5</a:t>
            </a:fld>
            <a:endParaRPr lang="en-US">
              <a:latin typeface="+mj-lt"/>
            </a:endParaRPr>
          </a:p>
        </p:txBody>
      </p:sp>
      <p:sp>
        <p:nvSpPr>
          <p:cNvPr id="22" name="Freeform 2">
            <a:extLst>
              <a:ext uri="{FF2B5EF4-FFF2-40B4-BE49-F238E27FC236}">
                <a16:creationId xmlns:a16="http://schemas.microsoft.com/office/drawing/2014/main" id="{F53A45FE-74BF-CC81-4632-B0DD91E3555C}"/>
              </a:ext>
            </a:extLst>
          </p:cNvPr>
          <p:cNvSpPr/>
          <p:nvPr/>
        </p:nvSpPr>
        <p:spPr>
          <a:xfrm>
            <a:off x="2453088" y="2092592"/>
            <a:ext cx="3050908" cy="3050908"/>
          </a:xfrm>
          <a:custGeom>
            <a:avLst/>
            <a:gdLst/>
            <a:ahLst/>
            <a:cxnLst/>
            <a:rect l="l" t="t" r="r" b="b"/>
            <a:pathLst>
              <a:path w="3050908" h="3050908">
                <a:moveTo>
                  <a:pt x="0" y="0"/>
                </a:moveTo>
                <a:lnTo>
                  <a:pt x="3050908" y="0"/>
                </a:lnTo>
                <a:lnTo>
                  <a:pt x="3050908" y="3050908"/>
                </a:lnTo>
                <a:lnTo>
                  <a:pt x="0" y="30509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3" name="Freeform 3">
            <a:extLst>
              <a:ext uri="{FF2B5EF4-FFF2-40B4-BE49-F238E27FC236}">
                <a16:creationId xmlns:a16="http://schemas.microsoft.com/office/drawing/2014/main" id="{DE1E727C-7E19-A725-2FFF-E9F16C711E97}"/>
              </a:ext>
            </a:extLst>
          </p:cNvPr>
          <p:cNvSpPr/>
          <p:nvPr/>
        </p:nvSpPr>
        <p:spPr>
          <a:xfrm>
            <a:off x="2806187" y="2445691"/>
            <a:ext cx="2344709" cy="2344709"/>
          </a:xfrm>
          <a:custGeom>
            <a:avLst/>
            <a:gdLst/>
            <a:ahLst/>
            <a:cxnLst/>
            <a:rect l="l" t="t" r="r" b="b"/>
            <a:pathLst>
              <a:path w="2344709" h="2344709">
                <a:moveTo>
                  <a:pt x="0" y="0"/>
                </a:moveTo>
                <a:lnTo>
                  <a:pt x="2344710" y="0"/>
                </a:lnTo>
                <a:lnTo>
                  <a:pt x="2344710" y="2344710"/>
                </a:lnTo>
                <a:lnTo>
                  <a:pt x="0" y="23447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4" name="Freeform 5">
            <a:extLst>
              <a:ext uri="{FF2B5EF4-FFF2-40B4-BE49-F238E27FC236}">
                <a16:creationId xmlns:a16="http://schemas.microsoft.com/office/drawing/2014/main" id="{E247079B-6521-8C56-775C-52844009DD6D}"/>
              </a:ext>
            </a:extLst>
          </p:cNvPr>
          <p:cNvSpPr/>
          <p:nvPr/>
        </p:nvSpPr>
        <p:spPr>
          <a:xfrm>
            <a:off x="2453088" y="6471940"/>
            <a:ext cx="3050908" cy="3050908"/>
          </a:xfrm>
          <a:custGeom>
            <a:avLst/>
            <a:gdLst/>
            <a:ahLst/>
            <a:cxnLst/>
            <a:rect l="l" t="t" r="r" b="b"/>
            <a:pathLst>
              <a:path w="3050908" h="3050908">
                <a:moveTo>
                  <a:pt x="0" y="0"/>
                </a:moveTo>
                <a:lnTo>
                  <a:pt x="3050908" y="0"/>
                </a:lnTo>
                <a:lnTo>
                  <a:pt x="3050908" y="3050908"/>
                </a:lnTo>
                <a:lnTo>
                  <a:pt x="0" y="30509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5" name="Freeform 6">
            <a:extLst>
              <a:ext uri="{FF2B5EF4-FFF2-40B4-BE49-F238E27FC236}">
                <a16:creationId xmlns:a16="http://schemas.microsoft.com/office/drawing/2014/main" id="{F639BF3B-AC4A-2145-75A7-774FC7E8D758}"/>
              </a:ext>
            </a:extLst>
          </p:cNvPr>
          <p:cNvSpPr/>
          <p:nvPr/>
        </p:nvSpPr>
        <p:spPr>
          <a:xfrm>
            <a:off x="2806187" y="6825039"/>
            <a:ext cx="2344709" cy="2344709"/>
          </a:xfrm>
          <a:custGeom>
            <a:avLst/>
            <a:gdLst/>
            <a:ahLst/>
            <a:cxnLst/>
            <a:rect l="l" t="t" r="r" b="b"/>
            <a:pathLst>
              <a:path w="2344709" h="2344709">
                <a:moveTo>
                  <a:pt x="0" y="0"/>
                </a:moveTo>
                <a:lnTo>
                  <a:pt x="2344710" y="0"/>
                </a:lnTo>
                <a:lnTo>
                  <a:pt x="2344710" y="2344710"/>
                </a:lnTo>
                <a:lnTo>
                  <a:pt x="0" y="23447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6" name="Freeform 7">
            <a:extLst>
              <a:ext uri="{FF2B5EF4-FFF2-40B4-BE49-F238E27FC236}">
                <a16:creationId xmlns:a16="http://schemas.microsoft.com/office/drawing/2014/main" id="{003BF6EA-09DC-F963-7C15-0402013A186C}"/>
              </a:ext>
            </a:extLst>
          </p:cNvPr>
          <p:cNvSpPr/>
          <p:nvPr/>
        </p:nvSpPr>
        <p:spPr>
          <a:xfrm>
            <a:off x="6797590" y="3625585"/>
            <a:ext cx="4475015" cy="4475015"/>
          </a:xfrm>
          <a:custGeom>
            <a:avLst/>
            <a:gdLst/>
            <a:ahLst/>
            <a:cxnLst/>
            <a:rect l="l" t="t" r="r" b="b"/>
            <a:pathLst>
              <a:path w="4475015" h="4475015">
                <a:moveTo>
                  <a:pt x="0" y="0"/>
                </a:moveTo>
                <a:lnTo>
                  <a:pt x="4475015" y="0"/>
                </a:lnTo>
                <a:lnTo>
                  <a:pt x="4475015" y="4475015"/>
                </a:lnTo>
                <a:lnTo>
                  <a:pt x="0" y="44750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7" name="Freeform 8">
            <a:extLst>
              <a:ext uri="{FF2B5EF4-FFF2-40B4-BE49-F238E27FC236}">
                <a16:creationId xmlns:a16="http://schemas.microsoft.com/office/drawing/2014/main" id="{A1D9E52B-6296-AF9A-47ED-75794337C94D}"/>
              </a:ext>
            </a:extLst>
          </p:cNvPr>
          <p:cNvSpPr/>
          <p:nvPr/>
        </p:nvSpPr>
        <p:spPr>
          <a:xfrm>
            <a:off x="7323763" y="4143504"/>
            <a:ext cx="3439176" cy="3439176"/>
          </a:xfrm>
          <a:custGeom>
            <a:avLst/>
            <a:gdLst/>
            <a:ahLst/>
            <a:cxnLst/>
            <a:rect l="l" t="t" r="r" b="b"/>
            <a:pathLst>
              <a:path w="3439176" h="3439176">
                <a:moveTo>
                  <a:pt x="0" y="0"/>
                </a:moveTo>
                <a:lnTo>
                  <a:pt x="3439176" y="0"/>
                </a:lnTo>
                <a:lnTo>
                  <a:pt x="3439176" y="3439177"/>
                </a:lnTo>
                <a:lnTo>
                  <a:pt x="0" y="343917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8" name="Freeform 9">
            <a:extLst>
              <a:ext uri="{FF2B5EF4-FFF2-40B4-BE49-F238E27FC236}">
                <a16:creationId xmlns:a16="http://schemas.microsoft.com/office/drawing/2014/main" id="{57CB8422-5E76-8EED-71E4-664F920913A2}"/>
              </a:ext>
            </a:extLst>
          </p:cNvPr>
          <p:cNvSpPr/>
          <p:nvPr/>
        </p:nvSpPr>
        <p:spPr>
          <a:xfrm>
            <a:off x="14208392" y="4337638"/>
            <a:ext cx="3050908" cy="3050908"/>
          </a:xfrm>
          <a:custGeom>
            <a:avLst/>
            <a:gdLst/>
            <a:ahLst/>
            <a:cxnLst/>
            <a:rect l="l" t="t" r="r" b="b"/>
            <a:pathLst>
              <a:path w="3050908" h="3050908">
                <a:moveTo>
                  <a:pt x="0" y="0"/>
                </a:moveTo>
                <a:lnTo>
                  <a:pt x="3050908" y="0"/>
                </a:lnTo>
                <a:lnTo>
                  <a:pt x="3050908" y="3050908"/>
                </a:lnTo>
                <a:lnTo>
                  <a:pt x="0" y="30509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9" name="Freeform 10">
            <a:extLst>
              <a:ext uri="{FF2B5EF4-FFF2-40B4-BE49-F238E27FC236}">
                <a16:creationId xmlns:a16="http://schemas.microsoft.com/office/drawing/2014/main" id="{37D3C42A-F108-BBB6-E4B5-397DCE967E6F}"/>
              </a:ext>
            </a:extLst>
          </p:cNvPr>
          <p:cNvSpPr/>
          <p:nvPr/>
        </p:nvSpPr>
        <p:spPr>
          <a:xfrm>
            <a:off x="14561491" y="4690738"/>
            <a:ext cx="2344709" cy="2344709"/>
          </a:xfrm>
          <a:custGeom>
            <a:avLst/>
            <a:gdLst/>
            <a:ahLst/>
            <a:cxnLst/>
            <a:rect l="l" t="t" r="r" b="b"/>
            <a:pathLst>
              <a:path w="2344709" h="2344709">
                <a:moveTo>
                  <a:pt x="0" y="0"/>
                </a:moveTo>
                <a:lnTo>
                  <a:pt x="2344710" y="0"/>
                </a:lnTo>
                <a:lnTo>
                  <a:pt x="2344710" y="2344709"/>
                </a:lnTo>
                <a:lnTo>
                  <a:pt x="0" y="23447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30" name="AutoShape 11">
            <a:extLst>
              <a:ext uri="{FF2B5EF4-FFF2-40B4-BE49-F238E27FC236}">
                <a16:creationId xmlns:a16="http://schemas.microsoft.com/office/drawing/2014/main" id="{9B3CA7A3-7633-1BFF-4F88-7ACFDB45B0E9}"/>
              </a:ext>
            </a:extLst>
          </p:cNvPr>
          <p:cNvSpPr/>
          <p:nvPr/>
        </p:nvSpPr>
        <p:spPr>
          <a:xfrm>
            <a:off x="5503996" y="3618046"/>
            <a:ext cx="1293594" cy="2245046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triangle" w="lg" len="med"/>
          </a:ln>
        </p:spPr>
      </p:sp>
      <p:sp>
        <p:nvSpPr>
          <p:cNvPr id="31" name="AutoShape 12">
            <a:extLst>
              <a:ext uri="{FF2B5EF4-FFF2-40B4-BE49-F238E27FC236}">
                <a16:creationId xmlns:a16="http://schemas.microsoft.com/office/drawing/2014/main" id="{2CDBBADC-3DD7-42E3-4676-77B02D08CB52}"/>
              </a:ext>
            </a:extLst>
          </p:cNvPr>
          <p:cNvSpPr/>
          <p:nvPr/>
        </p:nvSpPr>
        <p:spPr>
          <a:xfrm flipV="1">
            <a:off x="5503996" y="5863092"/>
            <a:ext cx="1293594" cy="2134302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triangle" w="lg" len="med"/>
          </a:ln>
        </p:spPr>
      </p:sp>
      <p:sp>
        <p:nvSpPr>
          <p:cNvPr id="32" name="AutoShape 13">
            <a:extLst>
              <a:ext uri="{FF2B5EF4-FFF2-40B4-BE49-F238E27FC236}">
                <a16:creationId xmlns:a16="http://schemas.microsoft.com/office/drawing/2014/main" id="{71E06646-5778-66A1-BAE2-355C025F544A}"/>
              </a:ext>
            </a:extLst>
          </p:cNvPr>
          <p:cNvSpPr/>
          <p:nvPr/>
        </p:nvSpPr>
        <p:spPr>
          <a:xfrm>
            <a:off x="11272605" y="5863092"/>
            <a:ext cx="2935787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triangle" w="lg" len="med"/>
          </a:ln>
        </p:spPr>
      </p:sp>
      <p:sp>
        <p:nvSpPr>
          <p:cNvPr id="33" name="TextBox 14">
            <a:extLst>
              <a:ext uri="{FF2B5EF4-FFF2-40B4-BE49-F238E27FC236}">
                <a16:creationId xmlns:a16="http://schemas.microsoft.com/office/drawing/2014/main" id="{61016D7F-1E56-C0BE-E1EC-7C3A23A2D8E0}"/>
              </a:ext>
            </a:extLst>
          </p:cNvPr>
          <p:cNvSpPr txBox="1"/>
          <p:nvPr/>
        </p:nvSpPr>
        <p:spPr>
          <a:xfrm>
            <a:off x="2806187" y="3294513"/>
            <a:ext cx="2344709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dirty="0">
                <a:solidFill>
                  <a:srgbClr val="231F20"/>
                </a:solidFill>
                <a:latin typeface="+mj-lt"/>
              </a:rPr>
              <a:t>Input</a:t>
            </a:r>
          </a:p>
        </p:txBody>
      </p:sp>
      <p:sp>
        <p:nvSpPr>
          <p:cNvPr id="34" name="TextBox 15">
            <a:extLst>
              <a:ext uri="{FF2B5EF4-FFF2-40B4-BE49-F238E27FC236}">
                <a16:creationId xmlns:a16="http://schemas.microsoft.com/office/drawing/2014/main" id="{8795F951-D081-1869-F49D-7095DF5D922E}"/>
              </a:ext>
            </a:extLst>
          </p:cNvPr>
          <p:cNvSpPr txBox="1"/>
          <p:nvPr/>
        </p:nvSpPr>
        <p:spPr>
          <a:xfrm>
            <a:off x="2806187" y="7373824"/>
            <a:ext cx="2344709" cy="11922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231F20"/>
                </a:solidFill>
                <a:latin typeface="+mj-lt"/>
              </a:rPr>
              <a:t>Model 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231F20"/>
                </a:solidFill>
                <a:latin typeface="+mj-lt"/>
              </a:rPr>
              <a:t>Weights</a:t>
            </a:r>
          </a:p>
        </p:txBody>
      </p:sp>
      <p:sp>
        <p:nvSpPr>
          <p:cNvPr id="35" name="TextBox 16">
            <a:extLst>
              <a:ext uri="{FF2B5EF4-FFF2-40B4-BE49-F238E27FC236}">
                <a16:creationId xmlns:a16="http://schemas.microsoft.com/office/drawing/2014/main" id="{AC7C6E66-4844-7410-8B7D-B6201E53D644}"/>
              </a:ext>
            </a:extLst>
          </p:cNvPr>
          <p:cNvSpPr txBox="1"/>
          <p:nvPr/>
        </p:nvSpPr>
        <p:spPr>
          <a:xfrm>
            <a:off x="7601119" y="4972469"/>
            <a:ext cx="2884464" cy="17145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69"/>
              </a:lnSpc>
            </a:pPr>
            <a:r>
              <a:rPr lang="en-US" sz="4906" dirty="0">
                <a:solidFill>
                  <a:srgbClr val="000000"/>
                </a:solidFill>
                <a:latin typeface="+mj-lt"/>
              </a:rPr>
              <a:t>ZKP Circuit</a:t>
            </a:r>
          </a:p>
          <a:p>
            <a:pPr marL="0" lvl="0" indent="0" algn="ctr">
              <a:lnSpc>
                <a:spcPts val="6869"/>
              </a:lnSpc>
              <a:spcBef>
                <a:spcPct val="0"/>
              </a:spcBef>
            </a:pPr>
            <a:r>
              <a:rPr lang="en-US" sz="4906" dirty="0">
                <a:solidFill>
                  <a:srgbClr val="000000"/>
                </a:solidFill>
                <a:latin typeface="+mj-lt"/>
              </a:rPr>
              <a:t>for NN</a:t>
            </a:r>
          </a:p>
        </p:txBody>
      </p:sp>
      <p:sp>
        <p:nvSpPr>
          <p:cNvPr id="36" name="TextBox 17">
            <a:extLst>
              <a:ext uri="{FF2B5EF4-FFF2-40B4-BE49-F238E27FC236}">
                <a16:creationId xmlns:a16="http://schemas.microsoft.com/office/drawing/2014/main" id="{500FA8AF-797A-F4F4-A75C-C0EB8B26BE4D}"/>
              </a:ext>
            </a:extLst>
          </p:cNvPr>
          <p:cNvSpPr txBox="1"/>
          <p:nvPr/>
        </p:nvSpPr>
        <p:spPr>
          <a:xfrm>
            <a:off x="14561491" y="5539560"/>
            <a:ext cx="2344709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dirty="0">
                <a:solidFill>
                  <a:srgbClr val="231F20"/>
                </a:solidFill>
                <a:latin typeface="+mj-lt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289324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F4075-9878-DCC3-6F5D-4B457A242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CASE 1</a:t>
            </a:r>
            <a:endParaRPr lang="en-V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B33737-C3EE-1EA1-2D04-047B9638D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latin typeface="+mj-lt"/>
              </a:rPr>
              <a:pPr/>
              <a:t>6</a:t>
            </a:fld>
            <a:endParaRPr lang="en-US">
              <a:latin typeface="+mj-lt"/>
            </a:endParaRPr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135A1691-EDBB-9A4F-1F75-7CE80537B44A}"/>
              </a:ext>
            </a:extLst>
          </p:cNvPr>
          <p:cNvSpPr/>
          <p:nvPr/>
        </p:nvSpPr>
        <p:spPr>
          <a:xfrm>
            <a:off x="2453088" y="2092592"/>
            <a:ext cx="3050908" cy="3050908"/>
          </a:xfrm>
          <a:custGeom>
            <a:avLst/>
            <a:gdLst/>
            <a:ahLst/>
            <a:cxnLst/>
            <a:rect l="l" t="t" r="r" b="b"/>
            <a:pathLst>
              <a:path w="3050908" h="3050908">
                <a:moveTo>
                  <a:pt x="0" y="0"/>
                </a:moveTo>
                <a:lnTo>
                  <a:pt x="3050908" y="0"/>
                </a:lnTo>
                <a:lnTo>
                  <a:pt x="3050908" y="3050908"/>
                </a:lnTo>
                <a:lnTo>
                  <a:pt x="0" y="30509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2760A634-91B2-51F6-64F6-303D7C4830A5}"/>
              </a:ext>
            </a:extLst>
          </p:cNvPr>
          <p:cNvSpPr/>
          <p:nvPr/>
        </p:nvSpPr>
        <p:spPr>
          <a:xfrm>
            <a:off x="2806187" y="2445691"/>
            <a:ext cx="2344709" cy="2344709"/>
          </a:xfrm>
          <a:custGeom>
            <a:avLst/>
            <a:gdLst/>
            <a:ahLst/>
            <a:cxnLst/>
            <a:rect l="l" t="t" r="r" b="b"/>
            <a:pathLst>
              <a:path w="2344709" h="2344709">
                <a:moveTo>
                  <a:pt x="0" y="0"/>
                </a:moveTo>
                <a:lnTo>
                  <a:pt x="2344710" y="0"/>
                </a:lnTo>
                <a:lnTo>
                  <a:pt x="2344710" y="2344710"/>
                </a:lnTo>
                <a:lnTo>
                  <a:pt x="0" y="23447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36DF0963-1B1C-A6D0-EE2A-06DE245B3006}"/>
              </a:ext>
            </a:extLst>
          </p:cNvPr>
          <p:cNvSpPr/>
          <p:nvPr/>
        </p:nvSpPr>
        <p:spPr>
          <a:xfrm>
            <a:off x="2453088" y="6471940"/>
            <a:ext cx="3050908" cy="3050908"/>
          </a:xfrm>
          <a:custGeom>
            <a:avLst/>
            <a:gdLst/>
            <a:ahLst/>
            <a:cxnLst/>
            <a:rect l="l" t="t" r="r" b="b"/>
            <a:pathLst>
              <a:path w="3050908" h="3050908">
                <a:moveTo>
                  <a:pt x="0" y="0"/>
                </a:moveTo>
                <a:lnTo>
                  <a:pt x="3050908" y="0"/>
                </a:lnTo>
                <a:lnTo>
                  <a:pt x="3050908" y="3050908"/>
                </a:lnTo>
                <a:lnTo>
                  <a:pt x="0" y="30509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DF05E5C3-F969-656C-F4A8-42847CFC82FE}"/>
              </a:ext>
            </a:extLst>
          </p:cNvPr>
          <p:cNvSpPr/>
          <p:nvPr/>
        </p:nvSpPr>
        <p:spPr>
          <a:xfrm>
            <a:off x="2806187" y="6825039"/>
            <a:ext cx="2344709" cy="2344709"/>
          </a:xfrm>
          <a:custGeom>
            <a:avLst/>
            <a:gdLst/>
            <a:ahLst/>
            <a:cxnLst/>
            <a:rect l="l" t="t" r="r" b="b"/>
            <a:pathLst>
              <a:path w="2344709" h="2344709">
                <a:moveTo>
                  <a:pt x="0" y="0"/>
                </a:moveTo>
                <a:lnTo>
                  <a:pt x="2344710" y="0"/>
                </a:lnTo>
                <a:lnTo>
                  <a:pt x="2344710" y="2344710"/>
                </a:lnTo>
                <a:lnTo>
                  <a:pt x="0" y="23447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338F0465-14DC-E02F-0445-A54C22AC2E09}"/>
              </a:ext>
            </a:extLst>
          </p:cNvPr>
          <p:cNvSpPr/>
          <p:nvPr/>
        </p:nvSpPr>
        <p:spPr>
          <a:xfrm>
            <a:off x="6797590" y="3625585"/>
            <a:ext cx="4475015" cy="4475015"/>
          </a:xfrm>
          <a:custGeom>
            <a:avLst/>
            <a:gdLst/>
            <a:ahLst/>
            <a:cxnLst/>
            <a:rect l="l" t="t" r="r" b="b"/>
            <a:pathLst>
              <a:path w="4475015" h="4475015">
                <a:moveTo>
                  <a:pt x="0" y="0"/>
                </a:moveTo>
                <a:lnTo>
                  <a:pt x="4475015" y="0"/>
                </a:lnTo>
                <a:lnTo>
                  <a:pt x="4475015" y="4475015"/>
                </a:lnTo>
                <a:lnTo>
                  <a:pt x="0" y="44750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CB9D4B17-BC2F-A1F5-CBBA-435A1A2B49A1}"/>
              </a:ext>
            </a:extLst>
          </p:cNvPr>
          <p:cNvSpPr/>
          <p:nvPr/>
        </p:nvSpPr>
        <p:spPr>
          <a:xfrm>
            <a:off x="7323763" y="4143504"/>
            <a:ext cx="3439176" cy="3439176"/>
          </a:xfrm>
          <a:custGeom>
            <a:avLst/>
            <a:gdLst/>
            <a:ahLst/>
            <a:cxnLst/>
            <a:rect l="l" t="t" r="r" b="b"/>
            <a:pathLst>
              <a:path w="3439176" h="3439176">
                <a:moveTo>
                  <a:pt x="0" y="0"/>
                </a:moveTo>
                <a:lnTo>
                  <a:pt x="3439176" y="0"/>
                </a:lnTo>
                <a:lnTo>
                  <a:pt x="3439176" y="3439177"/>
                </a:lnTo>
                <a:lnTo>
                  <a:pt x="0" y="343917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12C42BA0-3BBD-E5CB-653C-7E1008E80209}"/>
              </a:ext>
            </a:extLst>
          </p:cNvPr>
          <p:cNvSpPr/>
          <p:nvPr/>
        </p:nvSpPr>
        <p:spPr>
          <a:xfrm>
            <a:off x="14208392" y="4337638"/>
            <a:ext cx="3050908" cy="3050908"/>
          </a:xfrm>
          <a:custGeom>
            <a:avLst/>
            <a:gdLst/>
            <a:ahLst/>
            <a:cxnLst/>
            <a:rect l="l" t="t" r="r" b="b"/>
            <a:pathLst>
              <a:path w="3050908" h="3050908">
                <a:moveTo>
                  <a:pt x="0" y="0"/>
                </a:moveTo>
                <a:lnTo>
                  <a:pt x="3050908" y="0"/>
                </a:lnTo>
                <a:lnTo>
                  <a:pt x="3050908" y="3050908"/>
                </a:lnTo>
                <a:lnTo>
                  <a:pt x="0" y="30509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A7541BBF-7EEB-2666-1528-38C42637FDF2}"/>
              </a:ext>
            </a:extLst>
          </p:cNvPr>
          <p:cNvSpPr/>
          <p:nvPr/>
        </p:nvSpPr>
        <p:spPr>
          <a:xfrm>
            <a:off x="14561491" y="4690738"/>
            <a:ext cx="2344709" cy="2344709"/>
          </a:xfrm>
          <a:custGeom>
            <a:avLst/>
            <a:gdLst/>
            <a:ahLst/>
            <a:cxnLst/>
            <a:rect l="l" t="t" r="r" b="b"/>
            <a:pathLst>
              <a:path w="2344709" h="2344709">
                <a:moveTo>
                  <a:pt x="0" y="0"/>
                </a:moveTo>
                <a:lnTo>
                  <a:pt x="2344710" y="0"/>
                </a:lnTo>
                <a:lnTo>
                  <a:pt x="2344710" y="2344709"/>
                </a:lnTo>
                <a:lnTo>
                  <a:pt x="0" y="23447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2" name="AutoShape 11">
            <a:extLst>
              <a:ext uri="{FF2B5EF4-FFF2-40B4-BE49-F238E27FC236}">
                <a16:creationId xmlns:a16="http://schemas.microsoft.com/office/drawing/2014/main" id="{CEC6AEBD-7F45-EF3D-83AF-10EE3DE866AF}"/>
              </a:ext>
            </a:extLst>
          </p:cNvPr>
          <p:cNvSpPr/>
          <p:nvPr/>
        </p:nvSpPr>
        <p:spPr>
          <a:xfrm>
            <a:off x="5503996" y="3618046"/>
            <a:ext cx="1293594" cy="2245046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triangle" w="lg" len="med"/>
          </a:ln>
        </p:spPr>
      </p:sp>
      <p:sp>
        <p:nvSpPr>
          <p:cNvPr id="13" name="AutoShape 12">
            <a:extLst>
              <a:ext uri="{FF2B5EF4-FFF2-40B4-BE49-F238E27FC236}">
                <a16:creationId xmlns:a16="http://schemas.microsoft.com/office/drawing/2014/main" id="{915E1454-20AF-FF12-B0E6-3127D62C9BE1}"/>
              </a:ext>
            </a:extLst>
          </p:cNvPr>
          <p:cNvSpPr/>
          <p:nvPr/>
        </p:nvSpPr>
        <p:spPr>
          <a:xfrm flipV="1">
            <a:off x="5503996" y="5863092"/>
            <a:ext cx="1293594" cy="2134302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triangle" w="lg" len="med"/>
          </a:ln>
        </p:spPr>
      </p:sp>
      <p:sp>
        <p:nvSpPr>
          <p:cNvPr id="14" name="AutoShape 13">
            <a:extLst>
              <a:ext uri="{FF2B5EF4-FFF2-40B4-BE49-F238E27FC236}">
                <a16:creationId xmlns:a16="http://schemas.microsoft.com/office/drawing/2014/main" id="{E30E7567-CECE-9CDA-C08B-B6E49245B93B}"/>
              </a:ext>
            </a:extLst>
          </p:cNvPr>
          <p:cNvSpPr/>
          <p:nvPr/>
        </p:nvSpPr>
        <p:spPr>
          <a:xfrm>
            <a:off x="11272605" y="5863092"/>
            <a:ext cx="2935787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triangle" w="lg" len="med"/>
          </a:ln>
        </p:spPr>
      </p:sp>
      <p:sp>
        <p:nvSpPr>
          <p:cNvPr id="15" name="TextBox 15">
            <a:extLst>
              <a:ext uri="{FF2B5EF4-FFF2-40B4-BE49-F238E27FC236}">
                <a16:creationId xmlns:a16="http://schemas.microsoft.com/office/drawing/2014/main" id="{A24046C1-5623-4EA9-92B5-BBC200228102}"/>
              </a:ext>
            </a:extLst>
          </p:cNvPr>
          <p:cNvSpPr txBox="1"/>
          <p:nvPr/>
        </p:nvSpPr>
        <p:spPr>
          <a:xfrm>
            <a:off x="2806187" y="3294513"/>
            <a:ext cx="2344709" cy="5803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231F20"/>
                </a:solidFill>
                <a:latin typeface="+mj-lt"/>
              </a:rPr>
              <a:t>Input</a:t>
            </a:r>
          </a:p>
        </p:txBody>
      </p:sp>
      <p:sp>
        <p:nvSpPr>
          <p:cNvPr id="16" name="TextBox 16">
            <a:extLst>
              <a:ext uri="{FF2B5EF4-FFF2-40B4-BE49-F238E27FC236}">
                <a16:creationId xmlns:a16="http://schemas.microsoft.com/office/drawing/2014/main" id="{8A160C40-ADC7-5420-291A-3E1CD04CD1CD}"/>
              </a:ext>
            </a:extLst>
          </p:cNvPr>
          <p:cNvSpPr txBox="1"/>
          <p:nvPr/>
        </p:nvSpPr>
        <p:spPr>
          <a:xfrm>
            <a:off x="2806187" y="7373824"/>
            <a:ext cx="2344709" cy="11922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231F20"/>
                </a:solidFill>
                <a:latin typeface="+mj-lt"/>
              </a:rPr>
              <a:t>Model 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231F20"/>
                </a:solidFill>
                <a:latin typeface="+mj-lt"/>
              </a:rPr>
              <a:t>Weights</a:t>
            </a:r>
          </a:p>
        </p:txBody>
      </p:sp>
      <p:sp>
        <p:nvSpPr>
          <p:cNvPr id="17" name="TextBox 18">
            <a:extLst>
              <a:ext uri="{FF2B5EF4-FFF2-40B4-BE49-F238E27FC236}">
                <a16:creationId xmlns:a16="http://schemas.microsoft.com/office/drawing/2014/main" id="{5F146946-BA30-9531-64E9-F2C08BE4A591}"/>
              </a:ext>
            </a:extLst>
          </p:cNvPr>
          <p:cNvSpPr txBox="1"/>
          <p:nvPr/>
        </p:nvSpPr>
        <p:spPr>
          <a:xfrm>
            <a:off x="14561491" y="5539560"/>
            <a:ext cx="2344709" cy="5803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231F20"/>
                </a:solidFill>
                <a:latin typeface="+mj-lt"/>
              </a:rPr>
              <a:t>Output</a:t>
            </a:r>
          </a:p>
        </p:txBody>
      </p:sp>
      <p:grpSp>
        <p:nvGrpSpPr>
          <p:cNvPr id="18" name="Group 19">
            <a:extLst>
              <a:ext uri="{FF2B5EF4-FFF2-40B4-BE49-F238E27FC236}">
                <a16:creationId xmlns:a16="http://schemas.microsoft.com/office/drawing/2014/main" id="{170F2131-2DAF-262E-A469-91792A44F882}"/>
              </a:ext>
            </a:extLst>
          </p:cNvPr>
          <p:cNvGrpSpPr/>
          <p:nvPr/>
        </p:nvGrpSpPr>
        <p:grpSpPr>
          <a:xfrm>
            <a:off x="2806187" y="5900209"/>
            <a:ext cx="2417147" cy="442309"/>
            <a:chOff x="0" y="0"/>
            <a:chExt cx="3222862" cy="589746"/>
          </a:xfrm>
        </p:grpSpPr>
        <p:sp>
          <p:nvSpPr>
            <p:cNvPr id="19" name="Freeform 20">
              <a:extLst>
                <a:ext uri="{FF2B5EF4-FFF2-40B4-BE49-F238E27FC236}">
                  <a16:creationId xmlns:a16="http://schemas.microsoft.com/office/drawing/2014/main" id="{BD690CF9-0261-7B31-0E9A-18E3CE7E2062}"/>
                </a:ext>
              </a:extLst>
            </p:cNvPr>
            <p:cNvSpPr/>
            <p:nvPr/>
          </p:nvSpPr>
          <p:spPr>
            <a:xfrm>
              <a:off x="0" y="0"/>
              <a:ext cx="3222862" cy="585975"/>
            </a:xfrm>
            <a:custGeom>
              <a:avLst/>
              <a:gdLst/>
              <a:ahLst/>
              <a:cxnLst/>
              <a:rect l="l" t="t" r="r" b="b"/>
              <a:pathLst>
                <a:path w="3222862" h="585975">
                  <a:moveTo>
                    <a:pt x="0" y="0"/>
                  </a:moveTo>
                  <a:lnTo>
                    <a:pt x="3222862" y="0"/>
                  </a:lnTo>
                  <a:lnTo>
                    <a:pt x="3222862" y="585975"/>
                  </a:lnTo>
                  <a:lnTo>
                    <a:pt x="0" y="58597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0" name="TextBox 21">
              <a:extLst>
                <a:ext uri="{FF2B5EF4-FFF2-40B4-BE49-F238E27FC236}">
                  <a16:creationId xmlns:a16="http://schemas.microsoft.com/office/drawing/2014/main" id="{E7A600ED-AFBF-7691-1640-93B0742A5ECC}"/>
                </a:ext>
              </a:extLst>
            </p:cNvPr>
            <p:cNvSpPr txBox="1"/>
            <p:nvPr/>
          </p:nvSpPr>
          <p:spPr>
            <a:xfrm>
              <a:off x="73551" y="12579"/>
              <a:ext cx="3075759" cy="5771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582"/>
                </a:lnSpc>
                <a:spcBef>
                  <a:spcPct val="0"/>
                </a:spcBef>
              </a:pPr>
              <a:r>
                <a:rPr lang="en-US" sz="2559" dirty="0">
                  <a:solidFill>
                    <a:srgbClr val="00BF63"/>
                  </a:solidFill>
                  <a:latin typeface="+mj-lt"/>
                </a:rPr>
                <a:t>PUBLIC</a:t>
              </a:r>
            </a:p>
          </p:txBody>
        </p:sp>
      </p:grpSp>
      <p:grpSp>
        <p:nvGrpSpPr>
          <p:cNvPr id="21" name="Group 22">
            <a:extLst>
              <a:ext uri="{FF2B5EF4-FFF2-40B4-BE49-F238E27FC236}">
                <a16:creationId xmlns:a16="http://schemas.microsoft.com/office/drawing/2014/main" id="{BA7A21D9-D796-C054-8FBC-495A8B6E790D}"/>
              </a:ext>
            </a:extLst>
          </p:cNvPr>
          <p:cNvGrpSpPr/>
          <p:nvPr/>
        </p:nvGrpSpPr>
        <p:grpSpPr>
          <a:xfrm>
            <a:off x="2806187" y="1512446"/>
            <a:ext cx="2417147" cy="446796"/>
            <a:chOff x="0" y="-9753"/>
            <a:chExt cx="3222862" cy="595728"/>
          </a:xfrm>
        </p:grpSpPr>
        <p:sp>
          <p:nvSpPr>
            <p:cNvPr id="37" name="Freeform 23">
              <a:extLst>
                <a:ext uri="{FF2B5EF4-FFF2-40B4-BE49-F238E27FC236}">
                  <a16:creationId xmlns:a16="http://schemas.microsoft.com/office/drawing/2014/main" id="{7831D145-1E6F-49B0-991D-D56E15749CF8}"/>
                </a:ext>
              </a:extLst>
            </p:cNvPr>
            <p:cNvSpPr/>
            <p:nvPr/>
          </p:nvSpPr>
          <p:spPr>
            <a:xfrm>
              <a:off x="0" y="0"/>
              <a:ext cx="3222862" cy="585975"/>
            </a:xfrm>
            <a:custGeom>
              <a:avLst/>
              <a:gdLst/>
              <a:ahLst/>
              <a:cxnLst/>
              <a:rect l="l" t="t" r="r" b="b"/>
              <a:pathLst>
                <a:path w="3222862" h="585975">
                  <a:moveTo>
                    <a:pt x="0" y="0"/>
                  </a:moveTo>
                  <a:lnTo>
                    <a:pt x="3222862" y="0"/>
                  </a:lnTo>
                  <a:lnTo>
                    <a:pt x="3222862" y="585975"/>
                  </a:lnTo>
                  <a:lnTo>
                    <a:pt x="0" y="58597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38" name="TextBox 24">
              <a:extLst>
                <a:ext uri="{FF2B5EF4-FFF2-40B4-BE49-F238E27FC236}">
                  <a16:creationId xmlns:a16="http://schemas.microsoft.com/office/drawing/2014/main" id="{0F504FCF-723B-1EF8-6726-9972E67C8E6E}"/>
                </a:ext>
              </a:extLst>
            </p:cNvPr>
            <p:cNvSpPr txBox="1"/>
            <p:nvPr/>
          </p:nvSpPr>
          <p:spPr>
            <a:xfrm>
              <a:off x="0" y="-9753"/>
              <a:ext cx="3075759" cy="5771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582"/>
                </a:lnSpc>
                <a:spcBef>
                  <a:spcPct val="0"/>
                </a:spcBef>
              </a:pPr>
              <a:r>
                <a:rPr lang="en-US" sz="2559">
                  <a:solidFill>
                    <a:srgbClr val="FF3131"/>
                  </a:solidFill>
                  <a:latin typeface="+mj-lt"/>
                </a:rPr>
                <a:t>PRIVATE</a:t>
              </a:r>
            </a:p>
          </p:txBody>
        </p:sp>
      </p:grpSp>
      <p:sp>
        <p:nvSpPr>
          <p:cNvPr id="41" name="TextBox 16">
            <a:extLst>
              <a:ext uri="{FF2B5EF4-FFF2-40B4-BE49-F238E27FC236}">
                <a16:creationId xmlns:a16="http://schemas.microsoft.com/office/drawing/2014/main" id="{627F2A67-D9B6-AD95-B2EB-53083521DC5A}"/>
              </a:ext>
            </a:extLst>
          </p:cNvPr>
          <p:cNvSpPr txBox="1"/>
          <p:nvPr/>
        </p:nvSpPr>
        <p:spPr>
          <a:xfrm>
            <a:off x="7601119" y="4972469"/>
            <a:ext cx="2884464" cy="17145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69"/>
              </a:lnSpc>
            </a:pPr>
            <a:r>
              <a:rPr lang="en-US" sz="4906" dirty="0">
                <a:solidFill>
                  <a:srgbClr val="000000"/>
                </a:solidFill>
                <a:latin typeface="+mj-lt"/>
              </a:rPr>
              <a:t>ZKP Circuit</a:t>
            </a:r>
          </a:p>
          <a:p>
            <a:pPr marL="0" lvl="0" indent="0" algn="ctr">
              <a:lnSpc>
                <a:spcPts val="6869"/>
              </a:lnSpc>
              <a:spcBef>
                <a:spcPct val="0"/>
              </a:spcBef>
            </a:pPr>
            <a:r>
              <a:rPr lang="en-US" sz="4906" dirty="0">
                <a:solidFill>
                  <a:srgbClr val="000000"/>
                </a:solidFill>
                <a:latin typeface="+mj-lt"/>
              </a:rPr>
              <a:t>for NN</a:t>
            </a:r>
          </a:p>
        </p:txBody>
      </p:sp>
    </p:spTree>
    <p:extLst>
      <p:ext uri="{BB962C8B-B14F-4D97-AF65-F5344CB8AC3E}">
        <p14:creationId xmlns:p14="http://schemas.microsoft.com/office/powerpoint/2010/main" val="1553582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F4075-9878-DCC3-6F5D-4B457A242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CASE 2</a:t>
            </a:r>
            <a:endParaRPr lang="en-V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B33737-C3EE-1EA1-2D04-047B9638D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latin typeface="+mj-lt"/>
              </a:rPr>
              <a:pPr/>
              <a:t>7</a:t>
            </a:fld>
            <a:endParaRPr lang="en-US">
              <a:latin typeface="+mj-lt"/>
            </a:endParaRPr>
          </a:p>
        </p:txBody>
      </p:sp>
      <p:sp>
        <p:nvSpPr>
          <p:cNvPr id="28" name="Freeform 3">
            <a:extLst>
              <a:ext uri="{FF2B5EF4-FFF2-40B4-BE49-F238E27FC236}">
                <a16:creationId xmlns:a16="http://schemas.microsoft.com/office/drawing/2014/main" id="{25E0A7C9-FB71-2D3C-678D-45CFC6F3B86B}"/>
              </a:ext>
            </a:extLst>
          </p:cNvPr>
          <p:cNvSpPr/>
          <p:nvPr/>
        </p:nvSpPr>
        <p:spPr>
          <a:xfrm>
            <a:off x="2453088" y="2092592"/>
            <a:ext cx="3050908" cy="3050908"/>
          </a:xfrm>
          <a:custGeom>
            <a:avLst/>
            <a:gdLst/>
            <a:ahLst/>
            <a:cxnLst/>
            <a:rect l="l" t="t" r="r" b="b"/>
            <a:pathLst>
              <a:path w="3050908" h="3050908">
                <a:moveTo>
                  <a:pt x="0" y="0"/>
                </a:moveTo>
                <a:lnTo>
                  <a:pt x="3050908" y="0"/>
                </a:lnTo>
                <a:lnTo>
                  <a:pt x="3050908" y="3050908"/>
                </a:lnTo>
                <a:lnTo>
                  <a:pt x="0" y="30509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9" name="Freeform 4">
            <a:extLst>
              <a:ext uri="{FF2B5EF4-FFF2-40B4-BE49-F238E27FC236}">
                <a16:creationId xmlns:a16="http://schemas.microsoft.com/office/drawing/2014/main" id="{38472A32-AA4A-5AC8-2CF6-AB8DCCCB18A0}"/>
              </a:ext>
            </a:extLst>
          </p:cNvPr>
          <p:cNvSpPr/>
          <p:nvPr/>
        </p:nvSpPr>
        <p:spPr>
          <a:xfrm>
            <a:off x="2806187" y="2445691"/>
            <a:ext cx="2344709" cy="2344709"/>
          </a:xfrm>
          <a:custGeom>
            <a:avLst/>
            <a:gdLst/>
            <a:ahLst/>
            <a:cxnLst/>
            <a:rect l="l" t="t" r="r" b="b"/>
            <a:pathLst>
              <a:path w="2344709" h="2344709">
                <a:moveTo>
                  <a:pt x="0" y="0"/>
                </a:moveTo>
                <a:lnTo>
                  <a:pt x="2344710" y="0"/>
                </a:lnTo>
                <a:lnTo>
                  <a:pt x="2344710" y="2344710"/>
                </a:lnTo>
                <a:lnTo>
                  <a:pt x="0" y="23447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30" name="Freeform 6">
            <a:extLst>
              <a:ext uri="{FF2B5EF4-FFF2-40B4-BE49-F238E27FC236}">
                <a16:creationId xmlns:a16="http://schemas.microsoft.com/office/drawing/2014/main" id="{76A0E8F9-5771-C30F-128B-B962FC67E621}"/>
              </a:ext>
            </a:extLst>
          </p:cNvPr>
          <p:cNvSpPr/>
          <p:nvPr/>
        </p:nvSpPr>
        <p:spPr>
          <a:xfrm>
            <a:off x="2453088" y="6471940"/>
            <a:ext cx="3050908" cy="3050908"/>
          </a:xfrm>
          <a:custGeom>
            <a:avLst/>
            <a:gdLst/>
            <a:ahLst/>
            <a:cxnLst/>
            <a:rect l="l" t="t" r="r" b="b"/>
            <a:pathLst>
              <a:path w="3050908" h="3050908">
                <a:moveTo>
                  <a:pt x="0" y="0"/>
                </a:moveTo>
                <a:lnTo>
                  <a:pt x="3050908" y="0"/>
                </a:lnTo>
                <a:lnTo>
                  <a:pt x="3050908" y="3050908"/>
                </a:lnTo>
                <a:lnTo>
                  <a:pt x="0" y="30509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1" name="Freeform 7">
            <a:extLst>
              <a:ext uri="{FF2B5EF4-FFF2-40B4-BE49-F238E27FC236}">
                <a16:creationId xmlns:a16="http://schemas.microsoft.com/office/drawing/2014/main" id="{9C16C3C4-9533-448F-8359-942E08DD4B76}"/>
              </a:ext>
            </a:extLst>
          </p:cNvPr>
          <p:cNvSpPr/>
          <p:nvPr/>
        </p:nvSpPr>
        <p:spPr>
          <a:xfrm>
            <a:off x="2806187" y="6825039"/>
            <a:ext cx="2344709" cy="2344709"/>
          </a:xfrm>
          <a:custGeom>
            <a:avLst/>
            <a:gdLst/>
            <a:ahLst/>
            <a:cxnLst/>
            <a:rect l="l" t="t" r="r" b="b"/>
            <a:pathLst>
              <a:path w="2344709" h="2344709">
                <a:moveTo>
                  <a:pt x="0" y="0"/>
                </a:moveTo>
                <a:lnTo>
                  <a:pt x="2344710" y="0"/>
                </a:lnTo>
                <a:lnTo>
                  <a:pt x="2344710" y="2344710"/>
                </a:lnTo>
                <a:lnTo>
                  <a:pt x="0" y="23447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32" name="Freeform 8">
            <a:extLst>
              <a:ext uri="{FF2B5EF4-FFF2-40B4-BE49-F238E27FC236}">
                <a16:creationId xmlns:a16="http://schemas.microsoft.com/office/drawing/2014/main" id="{78BCF303-94BC-B972-3005-48025AC9AB01}"/>
              </a:ext>
            </a:extLst>
          </p:cNvPr>
          <p:cNvSpPr/>
          <p:nvPr/>
        </p:nvSpPr>
        <p:spPr>
          <a:xfrm>
            <a:off x="6797590" y="3625585"/>
            <a:ext cx="4475015" cy="4475015"/>
          </a:xfrm>
          <a:custGeom>
            <a:avLst/>
            <a:gdLst/>
            <a:ahLst/>
            <a:cxnLst/>
            <a:rect l="l" t="t" r="r" b="b"/>
            <a:pathLst>
              <a:path w="4475015" h="4475015">
                <a:moveTo>
                  <a:pt x="0" y="0"/>
                </a:moveTo>
                <a:lnTo>
                  <a:pt x="4475015" y="0"/>
                </a:lnTo>
                <a:lnTo>
                  <a:pt x="4475015" y="4475015"/>
                </a:lnTo>
                <a:lnTo>
                  <a:pt x="0" y="44750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3" name="Freeform 9">
            <a:extLst>
              <a:ext uri="{FF2B5EF4-FFF2-40B4-BE49-F238E27FC236}">
                <a16:creationId xmlns:a16="http://schemas.microsoft.com/office/drawing/2014/main" id="{53E8C6FC-28D8-E2E6-24D8-D2C80DD29572}"/>
              </a:ext>
            </a:extLst>
          </p:cNvPr>
          <p:cNvSpPr/>
          <p:nvPr/>
        </p:nvSpPr>
        <p:spPr>
          <a:xfrm>
            <a:off x="7323763" y="4143504"/>
            <a:ext cx="3439176" cy="3439176"/>
          </a:xfrm>
          <a:custGeom>
            <a:avLst/>
            <a:gdLst/>
            <a:ahLst/>
            <a:cxnLst/>
            <a:rect l="l" t="t" r="r" b="b"/>
            <a:pathLst>
              <a:path w="3439176" h="3439176">
                <a:moveTo>
                  <a:pt x="0" y="0"/>
                </a:moveTo>
                <a:lnTo>
                  <a:pt x="3439176" y="0"/>
                </a:lnTo>
                <a:lnTo>
                  <a:pt x="3439176" y="3439177"/>
                </a:lnTo>
                <a:lnTo>
                  <a:pt x="0" y="343917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34" name="Freeform 10">
            <a:extLst>
              <a:ext uri="{FF2B5EF4-FFF2-40B4-BE49-F238E27FC236}">
                <a16:creationId xmlns:a16="http://schemas.microsoft.com/office/drawing/2014/main" id="{C8D32433-1A7B-1968-9C57-61B9ECC82809}"/>
              </a:ext>
            </a:extLst>
          </p:cNvPr>
          <p:cNvSpPr/>
          <p:nvPr/>
        </p:nvSpPr>
        <p:spPr>
          <a:xfrm>
            <a:off x="14208392" y="4337638"/>
            <a:ext cx="3050908" cy="3050908"/>
          </a:xfrm>
          <a:custGeom>
            <a:avLst/>
            <a:gdLst/>
            <a:ahLst/>
            <a:cxnLst/>
            <a:rect l="l" t="t" r="r" b="b"/>
            <a:pathLst>
              <a:path w="3050908" h="3050908">
                <a:moveTo>
                  <a:pt x="0" y="0"/>
                </a:moveTo>
                <a:lnTo>
                  <a:pt x="3050908" y="0"/>
                </a:lnTo>
                <a:lnTo>
                  <a:pt x="3050908" y="3050908"/>
                </a:lnTo>
                <a:lnTo>
                  <a:pt x="0" y="30509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5" name="Freeform 11">
            <a:extLst>
              <a:ext uri="{FF2B5EF4-FFF2-40B4-BE49-F238E27FC236}">
                <a16:creationId xmlns:a16="http://schemas.microsoft.com/office/drawing/2014/main" id="{70446470-F5CC-FF59-85E1-4C9B96CAC6C6}"/>
              </a:ext>
            </a:extLst>
          </p:cNvPr>
          <p:cNvSpPr/>
          <p:nvPr/>
        </p:nvSpPr>
        <p:spPr>
          <a:xfrm>
            <a:off x="14561491" y="4690738"/>
            <a:ext cx="2344709" cy="2344709"/>
          </a:xfrm>
          <a:custGeom>
            <a:avLst/>
            <a:gdLst/>
            <a:ahLst/>
            <a:cxnLst/>
            <a:rect l="l" t="t" r="r" b="b"/>
            <a:pathLst>
              <a:path w="2344709" h="2344709">
                <a:moveTo>
                  <a:pt x="0" y="0"/>
                </a:moveTo>
                <a:lnTo>
                  <a:pt x="2344710" y="0"/>
                </a:lnTo>
                <a:lnTo>
                  <a:pt x="2344710" y="2344709"/>
                </a:lnTo>
                <a:lnTo>
                  <a:pt x="0" y="23447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36" name="AutoShape 12">
            <a:extLst>
              <a:ext uri="{FF2B5EF4-FFF2-40B4-BE49-F238E27FC236}">
                <a16:creationId xmlns:a16="http://schemas.microsoft.com/office/drawing/2014/main" id="{606A7B5C-9484-6C88-25BA-D31F8563E14C}"/>
              </a:ext>
            </a:extLst>
          </p:cNvPr>
          <p:cNvSpPr/>
          <p:nvPr/>
        </p:nvSpPr>
        <p:spPr>
          <a:xfrm>
            <a:off x="5503996" y="3618046"/>
            <a:ext cx="1293594" cy="2245046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triangle" w="lg" len="med"/>
          </a:ln>
        </p:spPr>
      </p:sp>
      <p:sp>
        <p:nvSpPr>
          <p:cNvPr id="40" name="AutoShape 13">
            <a:extLst>
              <a:ext uri="{FF2B5EF4-FFF2-40B4-BE49-F238E27FC236}">
                <a16:creationId xmlns:a16="http://schemas.microsoft.com/office/drawing/2014/main" id="{F5B2576F-6F25-77CC-0790-02EAF1F548BB}"/>
              </a:ext>
            </a:extLst>
          </p:cNvPr>
          <p:cNvSpPr/>
          <p:nvPr/>
        </p:nvSpPr>
        <p:spPr>
          <a:xfrm flipV="1">
            <a:off x="5503996" y="5863092"/>
            <a:ext cx="1293594" cy="2134302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triangle" w="lg" len="med"/>
          </a:ln>
        </p:spPr>
      </p:sp>
      <p:sp>
        <p:nvSpPr>
          <p:cNvPr id="41" name="AutoShape 14">
            <a:extLst>
              <a:ext uri="{FF2B5EF4-FFF2-40B4-BE49-F238E27FC236}">
                <a16:creationId xmlns:a16="http://schemas.microsoft.com/office/drawing/2014/main" id="{866E14B4-A5CC-6B74-CB3C-E156013FFE12}"/>
              </a:ext>
            </a:extLst>
          </p:cNvPr>
          <p:cNvSpPr/>
          <p:nvPr/>
        </p:nvSpPr>
        <p:spPr>
          <a:xfrm>
            <a:off x="11272605" y="5863092"/>
            <a:ext cx="2935787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triangle" w="lg" len="med"/>
          </a:ln>
        </p:spPr>
      </p:sp>
      <p:sp>
        <p:nvSpPr>
          <p:cNvPr id="42" name="TextBox 15">
            <a:extLst>
              <a:ext uri="{FF2B5EF4-FFF2-40B4-BE49-F238E27FC236}">
                <a16:creationId xmlns:a16="http://schemas.microsoft.com/office/drawing/2014/main" id="{0ABD9C2A-C4B2-7146-5E74-E26E5B3B1380}"/>
              </a:ext>
            </a:extLst>
          </p:cNvPr>
          <p:cNvSpPr txBox="1"/>
          <p:nvPr/>
        </p:nvSpPr>
        <p:spPr>
          <a:xfrm>
            <a:off x="2806187" y="3294513"/>
            <a:ext cx="2344709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231F20"/>
                </a:solidFill>
                <a:latin typeface="+mj-lt"/>
              </a:rPr>
              <a:t>Input</a:t>
            </a:r>
          </a:p>
        </p:txBody>
      </p:sp>
      <p:sp>
        <p:nvSpPr>
          <p:cNvPr id="43" name="TextBox 16">
            <a:extLst>
              <a:ext uri="{FF2B5EF4-FFF2-40B4-BE49-F238E27FC236}">
                <a16:creationId xmlns:a16="http://schemas.microsoft.com/office/drawing/2014/main" id="{80D22DB8-8A67-6A51-7B3E-2668F0B234F1}"/>
              </a:ext>
            </a:extLst>
          </p:cNvPr>
          <p:cNvSpPr txBox="1"/>
          <p:nvPr/>
        </p:nvSpPr>
        <p:spPr>
          <a:xfrm>
            <a:off x="2806187" y="7373824"/>
            <a:ext cx="2344709" cy="11922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231F20"/>
                </a:solidFill>
                <a:latin typeface="+mj-lt"/>
              </a:rPr>
              <a:t>Model 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231F20"/>
                </a:solidFill>
                <a:latin typeface="+mj-lt"/>
              </a:rPr>
              <a:t>Weights</a:t>
            </a:r>
          </a:p>
        </p:txBody>
      </p:sp>
      <p:sp>
        <p:nvSpPr>
          <p:cNvPr id="44" name="TextBox 18">
            <a:extLst>
              <a:ext uri="{FF2B5EF4-FFF2-40B4-BE49-F238E27FC236}">
                <a16:creationId xmlns:a16="http://schemas.microsoft.com/office/drawing/2014/main" id="{45D8EC46-38DB-523C-1A95-0954CB86B174}"/>
              </a:ext>
            </a:extLst>
          </p:cNvPr>
          <p:cNvSpPr txBox="1"/>
          <p:nvPr/>
        </p:nvSpPr>
        <p:spPr>
          <a:xfrm>
            <a:off x="14561491" y="5539560"/>
            <a:ext cx="2344709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231F20"/>
                </a:solidFill>
                <a:latin typeface="+mj-lt"/>
              </a:rPr>
              <a:t>Output</a:t>
            </a:r>
          </a:p>
        </p:txBody>
      </p:sp>
      <p:grpSp>
        <p:nvGrpSpPr>
          <p:cNvPr id="45" name="Group 19">
            <a:extLst>
              <a:ext uri="{FF2B5EF4-FFF2-40B4-BE49-F238E27FC236}">
                <a16:creationId xmlns:a16="http://schemas.microsoft.com/office/drawing/2014/main" id="{7E2D68C0-1073-EADF-44BA-F0B0C283CFB5}"/>
              </a:ext>
            </a:extLst>
          </p:cNvPr>
          <p:cNvGrpSpPr/>
          <p:nvPr/>
        </p:nvGrpSpPr>
        <p:grpSpPr>
          <a:xfrm>
            <a:off x="2806187" y="5888394"/>
            <a:ext cx="2417147" cy="446796"/>
            <a:chOff x="0" y="-9753"/>
            <a:chExt cx="3222862" cy="595728"/>
          </a:xfrm>
        </p:grpSpPr>
        <p:sp>
          <p:nvSpPr>
            <p:cNvPr id="46" name="Freeform 20">
              <a:extLst>
                <a:ext uri="{FF2B5EF4-FFF2-40B4-BE49-F238E27FC236}">
                  <a16:creationId xmlns:a16="http://schemas.microsoft.com/office/drawing/2014/main" id="{9721E425-25AA-7052-321A-41BEF69DED6B}"/>
                </a:ext>
              </a:extLst>
            </p:cNvPr>
            <p:cNvSpPr/>
            <p:nvPr/>
          </p:nvSpPr>
          <p:spPr>
            <a:xfrm>
              <a:off x="0" y="0"/>
              <a:ext cx="3222862" cy="585975"/>
            </a:xfrm>
            <a:custGeom>
              <a:avLst/>
              <a:gdLst/>
              <a:ahLst/>
              <a:cxnLst/>
              <a:rect l="l" t="t" r="r" b="b"/>
              <a:pathLst>
                <a:path w="3222862" h="585975">
                  <a:moveTo>
                    <a:pt x="0" y="0"/>
                  </a:moveTo>
                  <a:lnTo>
                    <a:pt x="3222862" y="0"/>
                  </a:lnTo>
                  <a:lnTo>
                    <a:pt x="3222862" y="585975"/>
                  </a:lnTo>
                  <a:lnTo>
                    <a:pt x="0" y="58597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7" name="TextBox 21">
              <a:extLst>
                <a:ext uri="{FF2B5EF4-FFF2-40B4-BE49-F238E27FC236}">
                  <a16:creationId xmlns:a16="http://schemas.microsoft.com/office/drawing/2014/main" id="{E88096FB-670C-EFD8-B769-5AFF4A26B315}"/>
                </a:ext>
              </a:extLst>
            </p:cNvPr>
            <p:cNvSpPr txBox="1"/>
            <p:nvPr/>
          </p:nvSpPr>
          <p:spPr>
            <a:xfrm>
              <a:off x="0" y="-9753"/>
              <a:ext cx="3075759" cy="5771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582"/>
                </a:lnSpc>
                <a:spcBef>
                  <a:spcPct val="0"/>
                </a:spcBef>
              </a:pPr>
              <a:r>
                <a:rPr lang="en-US" sz="2559">
                  <a:solidFill>
                    <a:srgbClr val="FF3131"/>
                  </a:solidFill>
                  <a:latin typeface="+mj-lt"/>
                </a:rPr>
                <a:t>PRIVATE</a:t>
              </a:r>
            </a:p>
          </p:txBody>
        </p:sp>
      </p:grpSp>
      <p:grpSp>
        <p:nvGrpSpPr>
          <p:cNvPr id="48" name="Group 22">
            <a:extLst>
              <a:ext uri="{FF2B5EF4-FFF2-40B4-BE49-F238E27FC236}">
                <a16:creationId xmlns:a16="http://schemas.microsoft.com/office/drawing/2014/main" id="{B367AE3E-3201-8DC2-F462-BDB581E2187B}"/>
              </a:ext>
            </a:extLst>
          </p:cNvPr>
          <p:cNvGrpSpPr/>
          <p:nvPr/>
        </p:nvGrpSpPr>
        <p:grpSpPr>
          <a:xfrm>
            <a:off x="2806187" y="1519761"/>
            <a:ext cx="2417147" cy="450563"/>
            <a:chOff x="0" y="0"/>
            <a:chExt cx="3222862" cy="600751"/>
          </a:xfrm>
        </p:grpSpPr>
        <p:sp>
          <p:nvSpPr>
            <p:cNvPr id="49" name="Freeform 23">
              <a:extLst>
                <a:ext uri="{FF2B5EF4-FFF2-40B4-BE49-F238E27FC236}">
                  <a16:creationId xmlns:a16="http://schemas.microsoft.com/office/drawing/2014/main" id="{DECA30A4-8D60-3E90-C1DA-F12790A115A9}"/>
                </a:ext>
              </a:extLst>
            </p:cNvPr>
            <p:cNvSpPr/>
            <p:nvPr/>
          </p:nvSpPr>
          <p:spPr>
            <a:xfrm>
              <a:off x="0" y="0"/>
              <a:ext cx="3222862" cy="585975"/>
            </a:xfrm>
            <a:custGeom>
              <a:avLst/>
              <a:gdLst/>
              <a:ahLst/>
              <a:cxnLst/>
              <a:rect l="l" t="t" r="r" b="b"/>
              <a:pathLst>
                <a:path w="3222862" h="585975">
                  <a:moveTo>
                    <a:pt x="0" y="0"/>
                  </a:moveTo>
                  <a:lnTo>
                    <a:pt x="3222862" y="0"/>
                  </a:lnTo>
                  <a:lnTo>
                    <a:pt x="3222862" y="585975"/>
                  </a:lnTo>
                  <a:lnTo>
                    <a:pt x="0" y="58597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50" name="TextBox 24">
              <a:extLst>
                <a:ext uri="{FF2B5EF4-FFF2-40B4-BE49-F238E27FC236}">
                  <a16:creationId xmlns:a16="http://schemas.microsoft.com/office/drawing/2014/main" id="{79F0D270-B5CD-B4DA-6C3D-6097C1A3282F}"/>
                </a:ext>
              </a:extLst>
            </p:cNvPr>
            <p:cNvSpPr txBox="1"/>
            <p:nvPr/>
          </p:nvSpPr>
          <p:spPr>
            <a:xfrm>
              <a:off x="73551" y="23584"/>
              <a:ext cx="3075759" cy="5771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582"/>
                </a:lnSpc>
                <a:spcBef>
                  <a:spcPct val="0"/>
                </a:spcBef>
              </a:pPr>
              <a:r>
                <a:rPr lang="en-US" sz="2559" dirty="0">
                  <a:solidFill>
                    <a:srgbClr val="00BF63"/>
                  </a:solidFill>
                  <a:latin typeface="+mj-lt"/>
                </a:rPr>
                <a:t>PUBLIC</a:t>
              </a:r>
            </a:p>
          </p:txBody>
        </p:sp>
      </p:grpSp>
      <p:sp>
        <p:nvSpPr>
          <p:cNvPr id="52" name="TextBox 16">
            <a:extLst>
              <a:ext uri="{FF2B5EF4-FFF2-40B4-BE49-F238E27FC236}">
                <a16:creationId xmlns:a16="http://schemas.microsoft.com/office/drawing/2014/main" id="{AF150DC1-55CC-E0CC-8B1C-C6BA2EB5768E}"/>
              </a:ext>
            </a:extLst>
          </p:cNvPr>
          <p:cNvSpPr txBox="1"/>
          <p:nvPr/>
        </p:nvSpPr>
        <p:spPr>
          <a:xfrm>
            <a:off x="7601119" y="4972469"/>
            <a:ext cx="2884464" cy="17145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69"/>
              </a:lnSpc>
            </a:pPr>
            <a:r>
              <a:rPr lang="en-US" sz="4906" dirty="0">
                <a:solidFill>
                  <a:srgbClr val="000000"/>
                </a:solidFill>
                <a:latin typeface="+mj-lt"/>
              </a:rPr>
              <a:t>ZKP Circuit</a:t>
            </a:r>
          </a:p>
          <a:p>
            <a:pPr marL="0" lvl="0" indent="0" algn="ctr">
              <a:lnSpc>
                <a:spcPts val="6869"/>
              </a:lnSpc>
              <a:spcBef>
                <a:spcPct val="0"/>
              </a:spcBef>
            </a:pPr>
            <a:r>
              <a:rPr lang="en-US" sz="4906" dirty="0">
                <a:solidFill>
                  <a:srgbClr val="000000"/>
                </a:solidFill>
                <a:latin typeface="+mj-lt"/>
              </a:rPr>
              <a:t>for NN</a:t>
            </a:r>
          </a:p>
        </p:txBody>
      </p:sp>
    </p:spTree>
    <p:extLst>
      <p:ext uri="{BB962C8B-B14F-4D97-AF65-F5344CB8AC3E}">
        <p14:creationId xmlns:p14="http://schemas.microsoft.com/office/powerpoint/2010/main" val="280789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F4075-9878-DCC3-6F5D-4B457A242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CASE 3</a:t>
            </a:r>
            <a:endParaRPr lang="en-V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B33737-C3EE-1EA1-2D04-047B9638D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latin typeface="+mj-lt"/>
              </a:rPr>
              <a:pPr/>
              <a:t>8</a:t>
            </a:fld>
            <a:endParaRPr lang="en-US">
              <a:latin typeface="+mj-lt"/>
            </a:endParaRPr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9067736F-8C9C-2008-7D12-E71E3AB8B349}"/>
              </a:ext>
            </a:extLst>
          </p:cNvPr>
          <p:cNvSpPr/>
          <p:nvPr/>
        </p:nvSpPr>
        <p:spPr>
          <a:xfrm>
            <a:off x="2453088" y="2092592"/>
            <a:ext cx="3050908" cy="3050908"/>
          </a:xfrm>
          <a:custGeom>
            <a:avLst/>
            <a:gdLst/>
            <a:ahLst/>
            <a:cxnLst/>
            <a:rect l="l" t="t" r="r" b="b"/>
            <a:pathLst>
              <a:path w="3050908" h="3050908">
                <a:moveTo>
                  <a:pt x="0" y="0"/>
                </a:moveTo>
                <a:lnTo>
                  <a:pt x="3050908" y="0"/>
                </a:lnTo>
                <a:lnTo>
                  <a:pt x="3050908" y="3050908"/>
                </a:lnTo>
                <a:lnTo>
                  <a:pt x="0" y="30509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8FB2CBC6-6D63-613B-CCEC-C1C846480660}"/>
              </a:ext>
            </a:extLst>
          </p:cNvPr>
          <p:cNvSpPr/>
          <p:nvPr/>
        </p:nvSpPr>
        <p:spPr>
          <a:xfrm>
            <a:off x="2806187" y="2445691"/>
            <a:ext cx="2344709" cy="2344709"/>
          </a:xfrm>
          <a:custGeom>
            <a:avLst/>
            <a:gdLst/>
            <a:ahLst/>
            <a:cxnLst/>
            <a:rect l="l" t="t" r="r" b="b"/>
            <a:pathLst>
              <a:path w="2344709" h="2344709">
                <a:moveTo>
                  <a:pt x="0" y="0"/>
                </a:moveTo>
                <a:lnTo>
                  <a:pt x="2344710" y="0"/>
                </a:lnTo>
                <a:lnTo>
                  <a:pt x="2344710" y="2344710"/>
                </a:lnTo>
                <a:lnTo>
                  <a:pt x="0" y="23447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E108FCB5-D159-5E32-18E5-CA76518BB096}"/>
              </a:ext>
            </a:extLst>
          </p:cNvPr>
          <p:cNvSpPr/>
          <p:nvPr/>
        </p:nvSpPr>
        <p:spPr>
          <a:xfrm>
            <a:off x="2453088" y="6471940"/>
            <a:ext cx="3050908" cy="3050908"/>
          </a:xfrm>
          <a:custGeom>
            <a:avLst/>
            <a:gdLst/>
            <a:ahLst/>
            <a:cxnLst/>
            <a:rect l="l" t="t" r="r" b="b"/>
            <a:pathLst>
              <a:path w="3050908" h="3050908">
                <a:moveTo>
                  <a:pt x="0" y="0"/>
                </a:moveTo>
                <a:lnTo>
                  <a:pt x="3050908" y="0"/>
                </a:lnTo>
                <a:lnTo>
                  <a:pt x="3050908" y="3050908"/>
                </a:lnTo>
                <a:lnTo>
                  <a:pt x="0" y="30509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6279BF5F-0CCD-80DC-8F5C-92162D149B72}"/>
              </a:ext>
            </a:extLst>
          </p:cNvPr>
          <p:cNvSpPr/>
          <p:nvPr/>
        </p:nvSpPr>
        <p:spPr>
          <a:xfrm>
            <a:off x="2806187" y="6825039"/>
            <a:ext cx="2344709" cy="2344709"/>
          </a:xfrm>
          <a:custGeom>
            <a:avLst/>
            <a:gdLst/>
            <a:ahLst/>
            <a:cxnLst/>
            <a:rect l="l" t="t" r="r" b="b"/>
            <a:pathLst>
              <a:path w="2344709" h="2344709">
                <a:moveTo>
                  <a:pt x="0" y="0"/>
                </a:moveTo>
                <a:lnTo>
                  <a:pt x="2344710" y="0"/>
                </a:lnTo>
                <a:lnTo>
                  <a:pt x="2344710" y="2344710"/>
                </a:lnTo>
                <a:lnTo>
                  <a:pt x="0" y="23447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E59D7D25-4A96-F354-A605-2EB6BE269D56}"/>
              </a:ext>
            </a:extLst>
          </p:cNvPr>
          <p:cNvSpPr/>
          <p:nvPr/>
        </p:nvSpPr>
        <p:spPr>
          <a:xfrm>
            <a:off x="6797590" y="3625585"/>
            <a:ext cx="4475015" cy="4475015"/>
          </a:xfrm>
          <a:custGeom>
            <a:avLst/>
            <a:gdLst/>
            <a:ahLst/>
            <a:cxnLst/>
            <a:rect l="l" t="t" r="r" b="b"/>
            <a:pathLst>
              <a:path w="4475015" h="4475015">
                <a:moveTo>
                  <a:pt x="0" y="0"/>
                </a:moveTo>
                <a:lnTo>
                  <a:pt x="4475015" y="0"/>
                </a:lnTo>
                <a:lnTo>
                  <a:pt x="4475015" y="4475015"/>
                </a:lnTo>
                <a:lnTo>
                  <a:pt x="0" y="44750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8E23F265-D5CE-00B9-6ABC-A0803139934E}"/>
              </a:ext>
            </a:extLst>
          </p:cNvPr>
          <p:cNvSpPr/>
          <p:nvPr/>
        </p:nvSpPr>
        <p:spPr>
          <a:xfrm>
            <a:off x="7323763" y="4143504"/>
            <a:ext cx="3439176" cy="3439176"/>
          </a:xfrm>
          <a:custGeom>
            <a:avLst/>
            <a:gdLst/>
            <a:ahLst/>
            <a:cxnLst/>
            <a:rect l="l" t="t" r="r" b="b"/>
            <a:pathLst>
              <a:path w="3439176" h="3439176">
                <a:moveTo>
                  <a:pt x="0" y="0"/>
                </a:moveTo>
                <a:lnTo>
                  <a:pt x="3439176" y="0"/>
                </a:lnTo>
                <a:lnTo>
                  <a:pt x="3439176" y="3439177"/>
                </a:lnTo>
                <a:lnTo>
                  <a:pt x="0" y="343917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VN" dirty="0">
              <a:latin typeface="+mj-lt"/>
            </a:endParaRPr>
          </a:p>
        </p:txBody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A441F403-CB4C-3622-9CAE-812B1EF74F9D}"/>
              </a:ext>
            </a:extLst>
          </p:cNvPr>
          <p:cNvSpPr/>
          <p:nvPr/>
        </p:nvSpPr>
        <p:spPr>
          <a:xfrm>
            <a:off x="14208392" y="4337638"/>
            <a:ext cx="3050908" cy="3050908"/>
          </a:xfrm>
          <a:custGeom>
            <a:avLst/>
            <a:gdLst/>
            <a:ahLst/>
            <a:cxnLst/>
            <a:rect l="l" t="t" r="r" b="b"/>
            <a:pathLst>
              <a:path w="3050908" h="3050908">
                <a:moveTo>
                  <a:pt x="0" y="0"/>
                </a:moveTo>
                <a:lnTo>
                  <a:pt x="3050908" y="0"/>
                </a:lnTo>
                <a:lnTo>
                  <a:pt x="3050908" y="3050908"/>
                </a:lnTo>
                <a:lnTo>
                  <a:pt x="0" y="30509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8A6193CD-1A58-E434-DADE-EC321635D38E}"/>
              </a:ext>
            </a:extLst>
          </p:cNvPr>
          <p:cNvSpPr/>
          <p:nvPr/>
        </p:nvSpPr>
        <p:spPr>
          <a:xfrm>
            <a:off x="14561491" y="4690738"/>
            <a:ext cx="2344709" cy="2344709"/>
          </a:xfrm>
          <a:custGeom>
            <a:avLst/>
            <a:gdLst/>
            <a:ahLst/>
            <a:cxnLst/>
            <a:rect l="l" t="t" r="r" b="b"/>
            <a:pathLst>
              <a:path w="2344709" h="2344709">
                <a:moveTo>
                  <a:pt x="0" y="0"/>
                </a:moveTo>
                <a:lnTo>
                  <a:pt x="2344710" y="0"/>
                </a:lnTo>
                <a:lnTo>
                  <a:pt x="2344710" y="2344709"/>
                </a:lnTo>
                <a:lnTo>
                  <a:pt x="0" y="23447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2" name="AutoShape 12">
            <a:extLst>
              <a:ext uri="{FF2B5EF4-FFF2-40B4-BE49-F238E27FC236}">
                <a16:creationId xmlns:a16="http://schemas.microsoft.com/office/drawing/2014/main" id="{002B3E80-26ED-43F9-3AAE-0A8F68F2812B}"/>
              </a:ext>
            </a:extLst>
          </p:cNvPr>
          <p:cNvSpPr/>
          <p:nvPr/>
        </p:nvSpPr>
        <p:spPr>
          <a:xfrm>
            <a:off x="5503996" y="3618046"/>
            <a:ext cx="1293594" cy="2245046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triangle" w="lg" len="med"/>
          </a:ln>
        </p:spPr>
      </p:sp>
      <p:sp>
        <p:nvSpPr>
          <p:cNvPr id="13" name="AutoShape 13">
            <a:extLst>
              <a:ext uri="{FF2B5EF4-FFF2-40B4-BE49-F238E27FC236}">
                <a16:creationId xmlns:a16="http://schemas.microsoft.com/office/drawing/2014/main" id="{38250C1D-E5EC-B712-67F1-CD97E2797DE2}"/>
              </a:ext>
            </a:extLst>
          </p:cNvPr>
          <p:cNvSpPr/>
          <p:nvPr/>
        </p:nvSpPr>
        <p:spPr>
          <a:xfrm flipV="1">
            <a:off x="5503996" y="5863092"/>
            <a:ext cx="1293594" cy="2134302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triangle" w="lg" len="med"/>
          </a:ln>
        </p:spPr>
      </p:sp>
      <p:sp>
        <p:nvSpPr>
          <p:cNvPr id="14" name="AutoShape 14">
            <a:extLst>
              <a:ext uri="{FF2B5EF4-FFF2-40B4-BE49-F238E27FC236}">
                <a16:creationId xmlns:a16="http://schemas.microsoft.com/office/drawing/2014/main" id="{4CBBD7A2-505C-521D-5C1F-F28F3DFBE9EE}"/>
              </a:ext>
            </a:extLst>
          </p:cNvPr>
          <p:cNvSpPr/>
          <p:nvPr/>
        </p:nvSpPr>
        <p:spPr>
          <a:xfrm>
            <a:off x="11272605" y="5863092"/>
            <a:ext cx="2935787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triangle" w="lg" len="med"/>
          </a:ln>
        </p:spPr>
      </p:sp>
      <p:sp>
        <p:nvSpPr>
          <p:cNvPr id="15" name="TextBox 15">
            <a:extLst>
              <a:ext uri="{FF2B5EF4-FFF2-40B4-BE49-F238E27FC236}">
                <a16:creationId xmlns:a16="http://schemas.microsoft.com/office/drawing/2014/main" id="{493D2852-FC81-F0C7-74D3-2F0FA66F2735}"/>
              </a:ext>
            </a:extLst>
          </p:cNvPr>
          <p:cNvSpPr txBox="1"/>
          <p:nvPr/>
        </p:nvSpPr>
        <p:spPr>
          <a:xfrm>
            <a:off x="2806187" y="3294513"/>
            <a:ext cx="2344709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dirty="0">
                <a:solidFill>
                  <a:srgbClr val="231F20"/>
                </a:solidFill>
                <a:latin typeface="+mj-lt"/>
              </a:rPr>
              <a:t>Input</a:t>
            </a:r>
          </a:p>
        </p:txBody>
      </p:sp>
      <p:sp>
        <p:nvSpPr>
          <p:cNvPr id="16" name="TextBox 16">
            <a:extLst>
              <a:ext uri="{FF2B5EF4-FFF2-40B4-BE49-F238E27FC236}">
                <a16:creationId xmlns:a16="http://schemas.microsoft.com/office/drawing/2014/main" id="{21534AD0-CD4B-A559-8573-845B60746630}"/>
              </a:ext>
            </a:extLst>
          </p:cNvPr>
          <p:cNvSpPr txBox="1"/>
          <p:nvPr/>
        </p:nvSpPr>
        <p:spPr>
          <a:xfrm>
            <a:off x="2806187" y="7373824"/>
            <a:ext cx="2344709" cy="11922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231F20"/>
                </a:solidFill>
                <a:latin typeface="+mj-lt"/>
              </a:rPr>
              <a:t>Model 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231F20"/>
                </a:solidFill>
                <a:latin typeface="+mj-lt"/>
              </a:rPr>
              <a:t>Weights</a:t>
            </a:r>
          </a:p>
        </p:txBody>
      </p:sp>
      <p:sp>
        <p:nvSpPr>
          <p:cNvPr id="17" name="TextBox 18">
            <a:extLst>
              <a:ext uri="{FF2B5EF4-FFF2-40B4-BE49-F238E27FC236}">
                <a16:creationId xmlns:a16="http://schemas.microsoft.com/office/drawing/2014/main" id="{195A67E2-5265-41ED-2141-6588A43935C9}"/>
              </a:ext>
            </a:extLst>
          </p:cNvPr>
          <p:cNvSpPr txBox="1"/>
          <p:nvPr/>
        </p:nvSpPr>
        <p:spPr>
          <a:xfrm>
            <a:off x="14561491" y="5539560"/>
            <a:ext cx="2344709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231F20"/>
                </a:solidFill>
                <a:latin typeface="+mj-lt"/>
              </a:rPr>
              <a:t>Output</a:t>
            </a:r>
          </a:p>
        </p:txBody>
      </p:sp>
      <p:grpSp>
        <p:nvGrpSpPr>
          <p:cNvPr id="18" name="Group 19">
            <a:extLst>
              <a:ext uri="{FF2B5EF4-FFF2-40B4-BE49-F238E27FC236}">
                <a16:creationId xmlns:a16="http://schemas.microsoft.com/office/drawing/2014/main" id="{2074C085-EC59-2AEF-86B0-8915B3F3DFB7}"/>
              </a:ext>
            </a:extLst>
          </p:cNvPr>
          <p:cNvGrpSpPr/>
          <p:nvPr/>
        </p:nvGrpSpPr>
        <p:grpSpPr>
          <a:xfrm>
            <a:off x="2806187" y="5864490"/>
            <a:ext cx="2417147" cy="475200"/>
            <a:chOff x="0" y="-47625"/>
            <a:chExt cx="3222862" cy="633600"/>
          </a:xfrm>
        </p:grpSpPr>
        <p:sp>
          <p:nvSpPr>
            <p:cNvPr id="19" name="Freeform 20">
              <a:extLst>
                <a:ext uri="{FF2B5EF4-FFF2-40B4-BE49-F238E27FC236}">
                  <a16:creationId xmlns:a16="http://schemas.microsoft.com/office/drawing/2014/main" id="{3BF6AE00-0AD6-77AE-E7A9-53C88D2E5043}"/>
                </a:ext>
              </a:extLst>
            </p:cNvPr>
            <p:cNvSpPr/>
            <p:nvPr/>
          </p:nvSpPr>
          <p:spPr>
            <a:xfrm>
              <a:off x="0" y="0"/>
              <a:ext cx="3222862" cy="585975"/>
            </a:xfrm>
            <a:custGeom>
              <a:avLst/>
              <a:gdLst/>
              <a:ahLst/>
              <a:cxnLst/>
              <a:rect l="l" t="t" r="r" b="b"/>
              <a:pathLst>
                <a:path w="3222862" h="585975">
                  <a:moveTo>
                    <a:pt x="0" y="0"/>
                  </a:moveTo>
                  <a:lnTo>
                    <a:pt x="3222862" y="0"/>
                  </a:lnTo>
                  <a:lnTo>
                    <a:pt x="3222862" y="585975"/>
                  </a:lnTo>
                  <a:lnTo>
                    <a:pt x="0" y="58597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0" name="TextBox 21">
              <a:extLst>
                <a:ext uri="{FF2B5EF4-FFF2-40B4-BE49-F238E27FC236}">
                  <a16:creationId xmlns:a16="http://schemas.microsoft.com/office/drawing/2014/main" id="{46A64DDA-3D8E-DC26-BEA4-30B5E00A1E7F}"/>
                </a:ext>
              </a:extLst>
            </p:cNvPr>
            <p:cNvSpPr txBox="1"/>
            <p:nvPr/>
          </p:nvSpPr>
          <p:spPr>
            <a:xfrm>
              <a:off x="73551" y="-47625"/>
              <a:ext cx="3075759" cy="5771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582"/>
                </a:lnSpc>
                <a:spcBef>
                  <a:spcPct val="0"/>
                </a:spcBef>
              </a:pPr>
              <a:r>
                <a:rPr lang="en-US" sz="2559">
                  <a:solidFill>
                    <a:srgbClr val="00BF63"/>
                  </a:solidFill>
                  <a:latin typeface="+mj-lt"/>
                </a:rPr>
                <a:t>PUBLIC</a:t>
              </a:r>
            </a:p>
          </p:txBody>
        </p:sp>
      </p:grpSp>
      <p:grpSp>
        <p:nvGrpSpPr>
          <p:cNvPr id="21" name="Group 22">
            <a:extLst>
              <a:ext uri="{FF2B5EF4-FFF2-40B4-BE49-F238E27FC236}">
                <a16:creationId xmlns:a16="http://schemas.microsoft.com/office/drawing/2014/main" id="{0BAC5AEF-CA77-9D53-947D-101E32E2FEAA}"/>
              </a:ext>
            </a:extLst>
          </p:cNvPr>
          <p:cNvGrpSpPr/>
          <p:nvPr/>
        </p:nvGrpSpPr>
        <p:grpSpPr>
          <a:xfrm>
            <a:off x="2733750" y="1484042"/>
            <a:ext cx="2417147" cy="475200"/>
            <a:chOff x="0" y="-47625"/>
            <a:chExt cx="3222862" cy="633600"/>
          </a:xfrm>
        </p:grpSpPr>
        <p:sp>
          <p:nvSpPr>
            <p:cNvPr id="22" name="Freeform 23">
              <a:extLst>
                <a:ext uri="{FF2B5EF4-FFF2-40B4-BE49-F238E27FC236}">
                  <a16:creationId xmlns:a16="http://schemas.microsoft.com/office/drawing/2014/main" id="{C6F42CC6-C2A3-2086-11FA-29CE79E5D643}"/>
                </a:ext>
              </a:extLst>
            </p:cNvPr>
            <p:cNvSpPr/>
            <p:nvPr/>
          </p:nvSpPr>
          <p:spPr>
            <a:xfrm>
              <a:off x="0" y="0"/>
              <a:ext cx="3222862" cy="585975"/>
            </a:xfrm>
            <a:custGeom>
              <a:avLst/>
              <a:gdLst/>
              <a:ahLst/>
              <a:cxnLst/>
              <a:rect l="l" t="t" r="r" b="b"/>
              <a:pathLst>
                <a:path w="3222862" h="585975">
                  <a:moveTo>
                    <a:pt x="0" y="0"/>
                  </a:moveTo>
                  <a:lnTo>
                    <a:pt x="3222862" y="0"/>
                  </a:lnTo>
                  <a:lnTo>
                    <a:pt x="3222862" y="585975"/>
                  </a:lnTo>
                  <a:lnTo>
                    <a:pt x="0" y="58597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3" name="TextBox 24">
              <a:extLst>
                <a:ext uri="{FF2B5EF4-FFF2-40B4-BE49-F238E27FC236}">
                  <a16:creationId xmlns:a16="http://schemas.microsoft.com/office/drawing/2014/main" id="{B0827517-DA5A-DE20-FA4D-18045BB9A9E9}"/>
                </a:ext>
              </a:extLst>
            </p:cNvPr>
            <p:cNvSpPr txBox="1"/>
            <p:nvPr/>
          </p:nvSpPr>
          <p:spPr>
            <a:xfrm>
              <a:off x="73551" y="-47625"/>
              <a:ext cx="3075759" cy="5771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582"/>
                </a:lnSpc>
                <a:spcBef>
                  <a:spcPct val="0"/>
                </a:spcBef>
              </a:pPr>
              <a:r>
                <a:rPr lang="en-US" sz="2559">
                  <a:solidFill>
                    <a:srgbClr val="00BF63"/>
                  </a:solidFill>
                  <a:latin typeface="+mj-lt"/>
                </a:rPr>
                <a:t>PUBLIC</a:t>
              </a:r>
            </a:p>
          </p:txBody>
        </p:sp>
      </p:grpSp>
      <p:sp>
        <p:nvSpPr>
          <p:cNvPr id="25" name="TextBox 16">
            <a:extLst>
              <a:ext uri="{FF2B5EF4-FFF2-40B4-BE49-F238E27FC236}">
                <a16:creationId xmlns:a16="http://schemas.microsoft.com/office/drawing/2014/main" id="{CF0E26C8-2249-0950-1AD0-C5345DD8C576}"/>
              </a:ext>
            </a:extLst>
          </p:cNvPr>
          <p:cNvSpPr txBox="1"/>
          <p:nvPr/>
        </p:nvSpPr>
        <p:spPr>
          <a:xfrm>
            <a:off x="7601119" y="4972469"/>
            <a:ext cx="2884464" cy="17145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69"/>
              </a:lnSpc>
            </a:pPr>
            <a:r>
              <a:rPr lang="en-US" sz="4906" dirty="0">
                <a:solidFill>
                  <a:srgbClr val="000000"/>
                </a:solidFill>
                <a:latin typeface="+mj-lt"/>
              </a:rPr>
              <a:t>ZKP Circuit</a:t>
            </a:r>
          </a:p>
          <a:p>
            <a:pPr marL="0" lvl="0" indent="0" algn="ctr">
              <a:lnSpc>
                <a:spcPts val="6869"/>
              </a:lnSpc>
              <a:spcBef>
                <a:spcPct val="0"/>
              </a:spcBef>
            </a:pPr>
            <a:r>
              <a:rPr lang="en-US" sz="4906" dirty="0">
                <a:solidFill>
                  <a:srgbClr val="000000"/>
                </a:solidFill>
                <a:latin typeface="+mj-lt"/>
              </a:rPr>
              <a:t>for NN</a:t>
            </a:r>
          </a:p>
        </p:txBody>
      </p:sp>
    </p:spTree>
    <p:extLst>
      <p:ext uri="{BB962C8B-B14F-4D97-AF65-F5344CB8AC3E}">
        <p14:creationId xmlns:p14="http://schemas.microsoft.com/office/powerpoint/2010/main" val="3917589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0AB1E-CA9E-80B6-E3AA-257D6A3EC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ZKML APPLICATION</a:t>
            </a:r>
            <a:endParaRPr lang="en-V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65B874-4D94-1315-578E-C8F52B69D3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VN" dirty="0"/>
              <a:t>Section 2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4FFD2081-EC29-DDC7-79DB-775D05745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6078200" y="956310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733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273</TotalTime>
  <Words>613</Words>
  <Application>Microsoft Macintosh PowerPoint</Application>
  <PresentationFormat>Custom</PresentationFormat>
  <Paragraphs>227</Paragraphs>
  <Slides>28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Calibri</vt:lpstr>
      <vt:lpstr>Montserrat Classic Bold</vt:lpstr>
      <vt:lpstr>Oswald Bold</vt:lpstr>
      <vt:lpstr>Arial</vt:lpstr>
      <vt:lpstr>Office Theme</vt:lpstr>
      <vt:lpstr>PowerPoint Presentation</vt:lpstr>
      <vt:lpstr>PowerPoint Presentation</vt:lpstr>
      <vt:lpstr>CITATION</vt:lpstr>
      <vt:lpstr>WHAT IS ZKML?</vt:lpstr>
      <vt:lpstr>WHAT IS ZKML?</vt:lpstr>
      <vt:lpstr>USE CASE 1</vt:lpstr>
      <vt:lpstr>USE CASE 2</vt:lpstr>
      <vt:lpstr>USE CASE 3</vt:lpstr>
      <vt:lpstr>ZKML APPLICATION</vt:lpstr>
      <vt:lpstr>ZKML APPLICATION</vt:lpstr>
      <vt:lpstr>Doctor AI service – Problem?</vt:lpstr>
      <vt:lpstr>Doctor AI service – Solution</vt:lpstr>
      <vt:lpstr>A ZKML POC</vt:lpstr>
      <vt:lpstr>WORLDCOIN</vt:lpstr>
      <vt:lpstr>ZKML TIMELINE</vt:lpstr>
      <vt:lpstr>ZKML TIMELINE</vt:lpstr>
      <vt:lpstr>ZKML TIMELINE</vt:lpstr>
      <vt:lpstr>ZKML TIMELINE</vt:lpstr>
      <vt:lpstr>BENCHMARKING PROOF SYSTEMS</vt:lpstr>
      <vt:lpstr>BENCHMARK PROOF SYSTEMS</vt:lpstr>
      <vt:lpstr>BENCHMARK PROOF SYSTEMS</vt:lpstr>
      <vt:lpstr>WHY USING HALO2 INSTEAD OF ZK-CNN?</vt:lpstr>
      <vt:lpstr>POPULAR PROJECTS  COMPARISON</vt:lpstr>
      <vt:lpstr>HOW TO GET INVOLVE? </vt:lpstr>
      <vt:lpstr>HOW TO GET INVOLVE?</vt:lpstr>
      <vt:lpstr>CONCLUSION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ZK MACHINE LEARNING</dc:title>
  <cp:lastModifiedBy>Son Nguyen</cp:lastModifiedBy>
  <cp:revision>19</cp:revision>
  <dcterms:created xsi:type="dcterms:W3CDTF">2006-08-16T00:00:00Z</dcterms:created>
  <dcterms:modified xsi:type="dcterms:W3CDTF">2024-03-18T10:21:49Z</dcterms:modified>
  <dc:identifier>DAF_SfUJ3H0</dc:identifier>
</cp:coreProperties>
</file>