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naheim"/>
      <p:regular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Poppins SemiBol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20" Type="http://schemas.openxmlformats.org/officeDocument/2006/relationships/slide" Target="slides/slide16.xml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22" Type="http://schemas.openxmlformats.org/officeDocument/2006/relationships/slide" Target="slides/slide18.xml"/><Relationship Id="rId44" Type="http://schemas.openxmlformats.org/officeDocument/2006/relationships/font" Target="fonts/Poppins-boldItalic.fntdata"/><Relationship Id="rId21" Type="http://schemas.openxmlformats.org/officeDocument/2006/relationships/slide" Target="slides/slide17.xml"/><Relationship Id="rId43" Type="http://schemas.openxmlformats.org/officeDocument/2006/relationships/font" Target="fonts/Poppins-italic.fntdata"/><Relationship Id="rId24" Type="http://schemas.openxmlformats.org/officeDocument/2006/relationships/slide" Target="slides/slide20.xml"/><Relationship Id="rId46" Type="http://schemas.openxmlformats.org/officeDocument/2006/relationships/font" Target="fonts/PoppinsSemiBold-bold.fntdata"/><Relationship Id="rId23" Type="http://schemas.openxmlformats.org/officeDocument/2006/relationships/slide" Target="slides/slide19.xml"/><Relationship Id="rId45" Type="http://schemas.openxmlformats.org/officeDocument/2006/relationships/font" Target="fonts/Poppins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PoppinsSemiBold-boldItalic.fntdata"/><Relationship Id="rId25" Type="http://schemas.openxmlformats.org/officeDocument/2006/relationships/slide" Target="slides/slide21.xml"/><Relationship Id="rId47" Type="http://schemas.openxmlformats.org/officeDocument/2006/relationships/font" Target="fonts/PoppinsSemiBold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58c6fc7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258c6fc7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258c6fc7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258c6fc7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58c6f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58c6f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258c6fc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258c6fc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258c6fc7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258c6fc7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258c6fc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258c6fc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258c6fc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258c6fc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258c6fc7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258c6fc7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258c6fc7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258c6fc7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258c6fc7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258c6fc7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42077b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42077b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58c6fc7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258c6fc7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258c6fc7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258c6fc7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258c6fc7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258c6fc7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258c6fc7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258c6fc7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258c6fc7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258c6fc7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258c6fc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258c6fc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258c6fc7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258c6fc7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258c6fc7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258c6fc7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258c6fc7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258c6fc7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258c6fc7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258c6fc7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213ecac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213ecac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258c6fc7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258c6fc7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258c6f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c258c6f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258c6fc7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258c6fc7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258c6fc7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258c6fc7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842077b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8842077b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258c6fc7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258c6fc7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258c6fc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258c6fc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258c6fc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258c6fc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258c6fc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258c6fc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258c6fc7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258c6fc7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58c6fc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58c6fc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884407a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884407a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2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ăn bản trong một cột 1">
  <p:cSld name="ONE_COLUMN_TEX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20000" y="1450802"/>
            <a:ext cx="7710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39072" y="4663225"/>
            <a:ext cx="3822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960900" y="42472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19997" r="21666" t="0"/>
          <a:stretch/>
        </p:blipFill>
        <p:spPr>
          <a:xfrm>
            <a:off x="177550" y="4383375"/>
            <a:ext cx="548698" cy="5290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1213500" y="1504050"/>
            <a:ext cx="67170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PLONK</a:t>
            </a:r>
            <a:endParaRPr sz="5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IMPLEMENTATION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67" name="Google Shape;67;p16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4140150" y="3093325"/>
            <a:ext cx="863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VanhGer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Step1: Create circuit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Circuit is a list of </a:t>
            </a:r>
            <a:r>
              <a:rPr b="1" lang="en">
                <a:solidFill>
                  <a:schemeClr val="dk1"/>
                </a:solidFill>
              </a:rPr>
              <a:t>Gates </a:t>
            </a:r>
            <a:r>
              <a:rPr lang="en">
                <a:solidFill>
                  <a:schemeClr val="dk1"/>
                </a:solidFill>
              </a:rPr>
              <a:t>and their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Gates:                              Circuit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25" y="2574725"/>
            <a:ext cx="1622650" cy="16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525" y="2574724"/>
            <a:ext cx="1783575" cy="63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975" y="3490625"/>
            <a:ext cx="1281000" cy="741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4" name="Google Shape;154;p25"/>
          <p:cNvCxnSpPr>
            <a:endCxn id="153" idx="0"/>
          </p:cNvCxnSpPr>
          <p:nvPr/>
        </p:nvCxnSpPr>
        <p:spPr>
          <a:xfrm>
            <a:off x="3045075" y="3028925"/>
            <a:ext cx="290400" cy="461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" name="Google Shape;155;p25"/>
          <p:cNvPicPr preferRelativeResize="0"/>
          <p:nvPr/>
        </p:nvPicPr>
        <p:blipFill rotWithShape="1">
          <a:blip r:embed="rId6">
            <a:alphaModFix/>
          </a:blip>
          <a:srcRect b="5380" l="4332" r="5030" t="7700"/>
          <a:stretch/>
        </p:blipFill>
        <p:spPr>
          <a:xfrm>
            <a:off x="5817825" y="1202800"/>
            <a:ext cx="1955525" cy="13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5"/>
          <p:cNvCxnSpPr/>
          <p:nvPr/>
        </p:nvCxnSpPr>
        <p:spPr>
          <a:xfrm>
            <a:off x="6467250" y="1661475"/>
            <a:ext cx="35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5"/>
          <p:cNvCxnSpPr/>
          <p:nvPr/>
        </p:nvCxnSpPr>
        <p:spPr>
          <a:xfrm>
            <a:off x="6467250" y="1922100"/>
            <a:ext cx="35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6467250" y="2177325"/>
            <a:ext cx="35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5"/>
          <p:cNvCxnSpPr/>
          <p:nvPr/>
        </p:nvCxnSpPr>
        <p:spPr>
          <a:xfrm flipH="1" rot="10800000">
            <a:off x="6494325" y="1715500"/>
            <a:ext cx="817200" cy="638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/>
          <p:nvPr/>
        </p:nvCxnSpPr>
        <p:spPr>
          <a:xfrm flipH="1" rot="10800000">
            <a:off x="6992225" y="1980700"/>
            <a:ext cx="346200" cy="373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/>
          <p:nvPr/>
        </p:nvCxnSpPr>
        <p:spPr>
          <a:xfrm rot="10800000">
            <a:off x="7414350" y="2212000"/>
            <a:ext cx="0" cy="142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7837" y="3175492"/>
            <a:ext cx="1783575" cy="9497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Step1: Create circuit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5380" l="4332" r="5030" t="7700"/>
          <a:stretch/>
        </p:blipFill>
        <p:spPr>
          <a:xfrm>
            <a:off x="5817825" y="1202800"/>
            <a:ext cx="1955525" cy="13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/>
          <p:nvPr/>
        </p:nvCxnSpPr>
        <p:spPr>
          <a:xfrm>
            <a:off x="6467250" y="1661475"/>
            <a:ext cx="35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/>
          <p:nvPr/>
        </p:nvCxnSpPr>
        <p:spPr>
          <a:xfrm>
            <a:off x="6467250" y="1922100"/>
            <a:ext cx="35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6467250" y="2177325"/>
            <a:ext cx="35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flipH="1" rot="10800000">
            <a:off x="6494325" y="1715500"/>
            <a:ext cx="817200" cy="638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 flipH="1" rot="10800000">
            <a:off x="6992225" y="1980700"/>
            <a:ext cx="346200" cy="373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7414350" y="2212000"/>
            <a:ext cx="0" cy="142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1" y="2574725"/>
            <a:ext cx="495860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837" y="3175492"/>
            <a:ext cx="1783575" cy="9497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subTitle"/>
          </p:nvPr>
        </p:nvSpPr>
        <p:spPr>
          <a:xfrm>
            <a:off x="713250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</a:t>
            </a:r>
            <a:r>
              <a:rPr b="1" lang="en" sz="1500">
                <a:solidFill>
                  <a:schemeClr val="dk1"/>
                </a:solidFill>
              </a:rPr>
              <a:t>2</a:t>
            </a:r>
            <a:r>
              <a:rPr b="1" lang="en" sz="1500">
                <a:solidFill>
                  <a:schemeClr val="dk1"/>
                </a:solidFill>
              </a:rPr>
              <a:t>: Compile circuit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CompiledCircuit struct: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Gate constraint:                                               Copy constraint: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975" y="1449375"/>
            <a:ext cx="2472375" cy="11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75" y="2921500"/>
            <a:ext cx="1612925" cy="14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977" y="2921500"/>
            <a:ext cx="1932425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Step2: Compile circuit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KZG commitment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675" y="1449375"/>
            <a:ext cx="2472375" cy="11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319349"/>
            <a:ext cx="5152523" cy="1834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Step2: Compile circuit</a:t>
            </a:r>
            <a:br>
              <a:rPr b="1" lang="en" sz="6000">
                <a:solidFill>
                  <a:schemeClr val="dk1"/>
                </a:solidFill>
              </a:rPr>
            </a:br>
            <a:r>
              <a:rPr lang="en" sz="6000">
                <a:solidFill>
                  <a:schemeClr val="dk1"/>
                </a:solidFill>
              </a:rPr>
              <a:t>Domain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675" y="1449375"/>
            <a:ext cx="2472375" cy="11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352950"/>
            <a:ext cx="5085975" cy="1363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Step3: Generate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Round 1: </a:t>
            </a:r>
            <a:r>
              <a:rPr lang="en" sz="6000">
                <a:solidFill>
                  <a:schemeClr val="dk1"/>
                </a:solidFill>
              </a:rPr>
              <a:t>Hide &amp; commit gate wire polynomial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25" y="2120300"/>
            <a:ext cx="2371751" cy="2068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375" y="2120300"/>
            <a:ext cx="4884474" cy="20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Step3: Generate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Round 2:  </a:t>
            </a:r>
            <a:r>
              <a:rPr lang="en" sz="6000">
                <a:solidFill>
                  <a:schemeClr val="dk1"/>
                </a:solidFill>
              </a:rPr>
              <a:t>compute &amp; commit permutation polynomial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35824"/>
            <a:ext cx="4468166" cy="1834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 txBox="1"/>
          <p:nvPr/>
        </p:nvSpPr>
        <p:spPr>
          <a:xfrm>
            <a:off x="5368025" y="2235825"/>
            <a:ext cx="305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 compute permutation challenges, use Fiat-Shamir with SHA256 hash function.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025" y="3264075"/>
            <a:ext cx="2774950" cy="37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6" name="Google Shape;226;p31"/>
          <p:cNvCxnSpPr/>
          <p:nvPr/>
        </p:nvCxnSpPr>
        <p:spPr>
          <a:xfrm>
            <a:off x="3766700" y="3451675"/>
            <a:ext cx="1536900" cy="72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2: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113825"/>
            <a:ext cx="2774950" cy="37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25" y="2582625"/>
            <a:ext cx="6010525" cy="20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291" y="2113824"/>
            <a:ext cx="4148184" cy="37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3: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Compute quotient polynomial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47429" l="0" r="0" t="0"/>
          <a:stretch/>
        </p:blipFill>
        <p:spPr>
          <a:xfrm>
            <a:off x="4187375" y="2193825"/>
            <a:ext cx="4243350" cy="1696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47429" l="0" r="0" t="0"/>
          <a:stretch/>
        </p:blipFill>
        <p:spPr>
          <a:xfrm>
            <a:off x="4187375" y="2193825"/>
            <a:ext cx="4243350" cy="1696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4"/>
          <p:cNvSpPr/>
          <p:nvPr/>
        </p:nvSpPr>
        <p:spPr>
          <a:xfrm>
            <a:off x="4326925" y="3200175"/>
            <a:ext cx="4042200" cy="16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34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3: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Compute quotient polynomial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1196250" y="1581200"/>
            <a:ext cx="67515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Explain the steps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Demo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39072" y="4663225"/>
            <a:ext cx="3822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60" name="Google Shape;260;p35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3: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Compute quotient polynomial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b="47429" l="0" r="0" t="0"/>
          <a:stretch/>
        </p:blipFill>
        <p:spPr>
          <a:xfrm>
            <a:off x="4187375" y="2193825"/>
            <a:ext cx="4243350" cy="1696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35"/>
          <p:cNvSpPr/>
          <p:nvPr/>
        </p:nvSpPr>
        <p:spPr>
          <a:xfrm>
            <a:off x="4251400" y="3659000"/>
            <a:ext cx="1202100" cy="20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b="54353" l="0" r="0" t="36032"/>
          <a:stretch/>
        </p:blipFill>
        <p:spPr>
          <a:xfrm>
            <a:off x="4180650" y="1710175"/>
            <a:ext cx="4243350" cy="310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00" y="2222600"/>
            <a:ext cx="4243350" cy="2342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725" y="2222601"/>
            <a:ext cx="3062991" cy="27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3: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525" y="1449375"/>
            <a:ext cx="4214475" cy="155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3040575"/>
            <a:ext cx="4155775" cy="12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3: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Step3: Generate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Round 4: </a:t>
            </a:r>
            <a:r>
              <a:rPr lang="en" sz="6000">
                <a:solidFill>
                  <a:schemeClr val="dk1"/>
                </a:solidFill>
              </a:rPr>
              <a:t>compute opening evaluations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210" y="1449375"/>
            <a:ext cx="3621781" cy="155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972375"/>
            <a:ext cx="3942475" cy="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297" name="Google Shape;297;p39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5: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975" y="1654387"/>
            <a:ext cx="3965744" cy="18347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421446"/>
            <a:ext cx="3455226" cy="888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06" name="Google Shape;306;p40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Step3: Generate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Round 5: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Here, we create opening in the KZG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polynomial scheme.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00" y="1449375"/>
            <a:ext cx="3812500" cy="31690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8" name="Google Shape;3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950" y="2610750"/>
            <a:ext cx="1677125" cy="206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Step4: Verify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Preprocess: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800" y="2139012"/>
            <a:ext cx="5172925" cy="86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23" name="Google Shape;323;p42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Step4: Verify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Validate type: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100" y="2140787"/>
            <a:ext cx="4551800" cy="861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31" name="Google Shape;331;p43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Step4: Verify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Verify challenges: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75" y="2208950"/>
            <a:ext cx="5489850" cy="464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963" y="3177300"/>
            <a:ext cx="5328075" cy="3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40" name="Google Shape;340;p44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Step4: Verify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Compute evaluations: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050" y="2144725"/>
            <a:ext cx="4551851" cy="928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875" y="3451675"/>
            <a:ext cx="4934199" cy="7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9375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8"/>
          <p:cNvSpPr txBox="1"/>
          <p:nvPr/>
        </p:nvSpPr>
        <p:spPr>
          <a:xfrm>
            <a:off x="867825" y="1408550"/>
            <a:ext cx="54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Gate constraints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Copy constraints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49" name="Google Shape;349;p45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Step4: Verify proof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Compute polynomial commitments</a:t>
            </a:r>
            <a:br>
              <a:rPr b="1"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Here, we prepare for pairing check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b="15469" l="0" r="0" t="0"/>
          <a:stretch/>
        </p:blipFill>
        <p:spPr>
          <a:xfrm>
            <a:off x="4395350" y="1449375"/>
            <a:ext cx="4292599" cy="284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57" name="Google Shape;357;p46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Step4: Verify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Compute polynomial commitments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00" y="1247872"/>
            <a:ext cx="4443773" cy="315773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65" name="Google Shape;365;p47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Step4: Verify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Verify paring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 rotWithShape="1">
          <a:blip r:embed="rId3">
            <a:alphaModFix/>
          </a:blip>
          <a:srcRect b="50859" l="0" r="0" t="0"/>
          <a:stretch/>
        </p:blipFill>
        <p:spPr>
          <a:xfrm>
            <a:off x="4690350" y="1449375"/>
            <a:ext cx="3733650" cy="152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47"/>
          <p:cNvSpPr txBox="1"/>
          <p:nvPr/>
        </p:nvSpPr>
        <p:spPr>
          <a:xfrm>
            <a:off x="6218875" y="104917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Round 5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07" y="2098587"/>
            <a:ext cx="3566435" cy="155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814" y="3814975"/>
            <a:ext cx="4498198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p47"/>
          <p:cNvSpPr txBox="1"/>
          <p:nvPr/>
        </p:nvSpPr>
        <p:spPr>
          <a:xfrm>
            <a:off x="5752515" y="3414775"/>
            <a:ext cx="8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Verify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377" name="Google Shape;377;p48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Step4: Verify proof</a:t>
            </a:r>
            <a:br>
              <a:rPr b="1" lang="en" sz="6000">
                <a:solidFill>
                  <a:schemeClr val="dk1"/>
                </a:solidFill>
              </a:rPr>
            </a:br>
            <a:r>
              <a:rPr b="1" lang="en" sz="6000">
                <a:solidFill>
                  <a:schemeClr val="dk1"/>
                </a:solidFill>
              </a:rPr>
              <a:t>Verify paring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814" y="1606900"/>
            <a:ext cx="4498198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63" y="2579100"/>
            <a:ext cx="6264081" cy="18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86" name="Google Shape;38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/>
        </p:nvSpPr>
        <p:spPr>
          <a:xfrm>
            <a:off x="1628550" y="1189350"/>
            <a:ext cx="58869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00"/>
                </a:solidFill>
              </a:rPr>
              <a:t>Thank for your listening</a:t>
            </a:r>
            <a:endParaRPr b="1" sz="5000">
              <a:solidFill>
                <a:srgbClr val="000000"/>
              </a:solidFill>
            </a:endParaRPr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9375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9"/>
          <p:cNvSpPr txBox="1"/>
          <p:nvPr/>
        </p:nvSpPr>
        <p:spPr>
          <a:xfrm>
            <a:off x="838975" y="1398925"/>
            <a:ext cx="541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Gate constraints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82" y="2196376"/>
            <a:ext cx="4696836" cy="1708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2175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20"/>
          <p:cNvSpPr txBox="1"/>
          <p:nvPr/>
        </p:nvSpPr>
        <p:spPr>
          <a:xfrm>
            <a:off x="838975" y="1398925"/>
            <a:ext cx="5657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Copy</a:t>
            </a:r>
            <a:r>
              <a:rPr b="1" lang="en" sz="1500">
                <a:solidFill>
                  <a:schemeClr val="dk1"/>
                </a:solidFill>
              </a:rPr>
              <a:t> constraints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dk1"/>
                </a:solidFill>
              </a:rPr>
              <a:t>We see all the wires as a list </a:t>
            </a:r>
            <a:r>
              <a:rPr b="1" lang="en" sz="1500">
                <a:solidFill>
                  <a:schemeClr val="dk1"/>
                </a:solidFill>
              </a:rPr>
              <a:t>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dk1"/>
                </a:solidFill>
              </a:rPr>
              <a:t>Create </a:t>
            </a:r>
            <a:r>
              <a:rPr b="1" lang="en" sz="1500">
                <a:solidFill>
                  <a:schemeClr val="dk1"/>
                </a:solidFill>
              </a:rPr>
              <a:t>L’ </a:t>
            </a:r>
            <a:r>
              <a:rPr lang="en" sz="1500">
                <a:solidFill>
                  <a:schemeClr val="dk1"/>
                </a:solidFill>
              </a:rPr>
              <a:t>by replacing each wires in </a:t>
            </a:r>
            <a:r>
              <a:rPr b="1" lang="en" sz="1500">
                <a:solidFill>
                  <a:schemeClr val="dk1"/>
                </a:solidFill>
              </a:rPr>
              <a:t>L </a:t>
            </a:r>
            <a:r>
              <a:rPr lang="en" sz="1500">
                <a:solidFill>
                  <a:schemeClr val="dk1"/>
                </a:solidFill>
              </a:rPr>
              <a:t>by its copied wire.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dk1"/>
                </a:solidFill>
              </a:rPr>
              <a:t>Check if </a:t>
            </a:r>
            <a:r>
              <a:rPr b="1" lang="en" sz="1500">
                <a:solidFill>
                  <a:schemeClr val="dk1"/>
                </a:solidFill>
              </a:rPr>
              <a:t>L’ </a:t>
            </a:r>
            <a:r>
              <a:rPr lang="en" sz="1500">
                <a:solidFill>
                  <a:schemeClr val="dk1"/>
                </a:solidFill>
              </a:rPr>
              <a:t>and </a:t>
            </a:r>
            <a:r>
              <a:rPr b="1" lang="en" sz="1500">
                <a:solidFill>
                  <a:schemeClr val="dk1"/>
                </a:solidFill>
              </a:rPr>
              <a:t>L </a:t>
            </a:r>
            <a:r>
              <a:rPr lang="en" sz="1500">
                <a:solidFill>
                  <a:schemeClr val="dk1"/>
                </a:solidFill>
              </a:rPr>
              <a:t>are prescribed permutations.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38975" y="1398925"/>
            <a:ext cx="56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Copy constraints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Check if </a:t>
            </a:r>
            <a:r>
              <a:rPr b="1" lang="en" sz="1500">
                <a:solidFill>
                  <a:schemeClr val="dk1"/>
                </a:solidFill>
              </a:rPr>
              <a:t>L’ </a:t>
            </a:r>
            <a:r>
              <a:rPr lang="en" sz="1500">
                <a:solidFill>
                  <a:schemeClr val="dk1"/>
                </a:solidFill>
              </a:rPr>
              <a:t>and </a:t>
            </a:r>
            <a:r>
              <a:rPr b="1" lang="en" sz="1500">
                <a:solidFill>
                  <a:schemeClr val="dk1"/>
                </a:solidFill>
              </a:rPr>
              <a:t>L </a:t>
            </a:r>
            <a:r>
              <a:rPr lang="en" sz="1500">
                <a:solidFill>
                  <a:schemeClr val="dk1"/>
                </a:solidFill>
              </a:rPr>
              <a:t>are permutations.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2150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350" y="2014525"/>
            <a:ext cx="2464725" cy="2497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1"/>
          <p:cNvSpPr/>
          <p:nvPr/>
        </p:nvSpPr>
        <p:spPr>
          <a:xfrm rot="505454">
            <a:off x="921318" y="2691523"/>
            <a:ext cx="377846" cy="800942"/>
          </a:xfrm>
          <a:custGeom>
            <a:rect b="b" l="l" r="r" t="t"/>
            <a:pathLst>
              <a:path extrusionOk="0" h="32038" w="15114">
                <a:moveTo>
                  <a:pt x="11073" y="0"/>
                </a:moveTo>
                <a:cubicBezTo>
                  <a:pt x="4147" y="987"/>
                  <a:pt x="-666" y="10941"/>
                  <a:pt x="105" y="17895"/>
                </a:cubicBezTo>
                <a:cubicBezTo>
                  <a:pt x="862" y="24727"/>
                  <a:pt x="8591" y="29869"/>
                  <a:pt x="15114" y="320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1" name="Google Shape;111;p21"/>
          <p:cNvCxnSpPr/>
          <p:nvPr/>
        </p:nvCxnSpPr>
        <p:spPr>
          <a:xfrm>
            <a:off x="1183700" y="3492500"/>
            <a:ext cx="795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/>
          <p:nvPr/>
        </p:nvSpPr>
        <p:spPr>
          <a:xfrm rot="505326">
            <a:off x="908307" y="3184252"/>
            <a:ext cx="406835" cy="976401"/>
          </a:xfrm>
          <a:custGeom>
            <a:rect b="b" l="l" r="r" t="t"/>
            <a:pathLst>
              <a:path extrusionOk="0" h="32038" w="15114">
                <a:moveTo>
                  <a:pt x="11073" y="0"/>
                </a:moveTo>
                <a:cubicBezTo>
                  <a:pt x="4147" y="987"/>
                  <a:pt x="-666" y="10941"/>
                  <a:pt x="105" y="17895"/>
                </a:cubicBezTo>
                <a:cubicBezTo>
                  <a:pt x="862" y="24727"/>
                  <a:pt x="8591" y="29869"/>
                  <a:pt x="15114" y="320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3" name="Google Shape;113;p21"/>
          <p:cNvCxnSpPr/>
          <p:nvPr/>
        </p:nvCxnSpPr>
        <p:spPr>
          <a:xfrm>
            <a:off x="1214500" y="4169475"/>
            <a:ext cx="795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838975" y="1398925"/>
            <a:ext cx="56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Copy constraints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Check if </a:t>
            </a:r>
            <a:r>
              <a:rPr b="1" lang="en" sz="1500">
                <a:solidFill>
                  <a:schemeClr val="dk1"/>
                </a:solidFill>
              </a:rPr>
              <a:t>L’ </a:t>
            </a:r>
            <a:r>
              <a:rPr lang="en" sz="1500">
                <a:solidFill>
                  <a:schemeClr val="dk1"/>
                </a:solidFill>
              </a:rPr>
              <a:t>and </a:t>
            </a:r>
            <a:r>
              <a:rPr b="1" lang="en" sz="1500">
                <a:solidFill>
                  <a:schemeClr val="dk1"/>
                </a:solidFill>
              </a:rPr>
              <a:t>L </a:t>
            </a:r>
            <a:r>
              <a:rPr lang="en" sz="1500">
                <a:solidFill>
                  <a:schemeClr val="dk1"/>
                </a:solidFill>
              </a:rPr>
              <a:t>are </a:t>
            </a:r>
            <a:r>
              <a:rPr lang="en" sz="1500">
                <a:solidFill>
                  <a:schemeClr val="dk1"/>
                </a:solidFill>
              </a:rPr>
              <a:t>prescribed</a:t>
            </a:r>
            <a:r>
              <a:rPr lang="en" sz="1500">
                <a:solidFill>
                  <a:schemeClr val="dk1"/>
                </a:solidFill>
              </a:rPr>
              <a:t> permutations.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9375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75" y="1940175"/>
            <a:ext cx="4533175" cy="2716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838975" y="1398925"/>
            <a:ext cx="56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Copy constraints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Check if </a:t>
            </a:r>
            <a:r>
              <a:rPr b="1" lang="en" sz="1500">
                <a:solidFill>
                  <a:schemeClr val="dk1"/>
                </a:solidFill>
              </a:rPr>
              <a:t>L’ </a:t>
            </a:r>
            <a:r>
              <a:rPr lang="en" sz="1500">
                <a:solidFill>
                  <a:schemeClr val="dk1"/>
                </a:solidFill>
              </a:rPr>
              <a:t>and </a:t>
            </a:r>
            <a:r>
              <a:rPr b="1" lang="en" sz="1500">
                <a:solidFill>
                  <a:schemeClr val="dk1"/>
                </a:solidFill>
              </a:rPr>
              <a:t>L </a:t>
            </a:r>
            <a:r>
              <a:rPr lang="en" sz="1500">
                <a:solidFill>
                  <a:schemeClr val="dk1"/>
                </a:solidFill>
              </a:rPr>
              <a:t>are prescribed permutations.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9500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800" y="2014525"/>
            <a:ext cx="4357375" cy="246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steps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Step1: Create c</a:t>
            </a:r>
            <a:r>
              <a:rPr b="1" lang="en">
                <a:solidFill>
                  <a:schemeClr val="dk1"/>
                </a:solidFill>
              </a:rPr>
              <a:t>ircuit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Circuit is a list of </a:t>
            </a:r>
            <a:r>
              <a:rPr b="1" lang="en">
                <a:solidFill>
                  <a:schemeClr val="dk1"/>
                </a:solidFill>
              </a:rPr>
              <a:t>Gates </a:t>
            </a:r>
            <a:r>
              <a:rPr lang="en">
                <a:solidFill>
                  <a:schemeClr val="dk1"/>
                </a:solidFill>
              </a:rPr>
              <a:t>and their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Gates:                                                                  Circuit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200" y="1449375"/>
            <a:ext cx="1858800" cy="29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00" y="2584475"/>
            <a:ext cx="1622650" cy="16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087" y="2610211"/>
            <a:ext cx="1783575" cy="63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800" y="3374725"/>
            <a:ext cx="1281000" cy="741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3" name="Google Shape;143;p24"/>
          <p:cNvCxnSpPr>
            <a:endCxn id="142" idx="3"/>
          </p:cNvCxnSpPr>
          <p:nvPr/>
        </p:nvCxnSpPr>
        <p:spPr>
          <a:xfrm flipH="1">
            <a:off x="4069800" y="3124363"/>
            <a:ext cx="601200" cy="621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áng nhẹ 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