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77" r:id="rId3"/>
    <p:sldId id="275" r:id="rId4"/>
    <p:sldId id="272" r:id="rId5"/>
    <p:sldId id="273" r:id="rId6"/>
    <p:sldId id="271" r:id="rId7"/>
    <p:sldId id="270" r:id="rId8"/>
    <p:sldId id="274" r:id="rId9"/>
    <p:sldId id="276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652"/>
  </p:normalViewPr>
  <p:slideViewPr>
    <p:cSldViewPr snapToGrid="0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9ADF-7E0F-864E-826B-2BC027BFDF77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2AC67-0ED6-FD43-8FCA-1E25B129327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66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minies</a:t>
            </a:r>
            <a:endParaRPr lang="en-US" dirty="0"/>
          </a:p>
          <a:p>
            <a:r>
              <a:rPr lang="en-US" dirty="0"/>
              <a:t>(1) constant-round polynomial IOPs combined with KZG-based polynomial commitments</a:t>
            </a:r>
          </a:p>
          <a:p>
            <a:r>
              <a:rPr lang="en-US" dirty="0"/>
              <a:t>(2) linear PCPs: smallest proof size, faster prover time</a:t>
            </a:r>
          </a:p>
          <a:p>
            <a:endParaRPr lang="en-US" dirty="0"/>
          </a:p>
          <a:p>
            <a:r>
              <a:rPr lang="en-US" dirty="0"/>
              <a:t>require a trusted setup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Computationally expensive for the prover.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0383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minies</a:t>
            </a:r>
            <a:endParaRPr lang="en-US" dirty="0"/>
          </a:p>
          <a:p>
            <a:r>
              <a:rPr lang="en-US" dirty="0"/>
              <a:t>(1) constant-round polynomial IOPs combined with KZG-based polynomial commitments</a:t>
            </a:r>
          </a:p>
          <a:p>
            <a:r>
              <a:rPr lang="en-US" dirty="0"/>
              <a:t>(2) linear PCPs: smallest proof size, faster prover time</a:t>
            </a:r>
          </a:p>
          <a:p>
            <a:endParaRPr lang="en-US" dirty="0"/>
          </a:p>
          <a:p>
            <a:r>
              <a:rPr lang="en-US" dirty="0"/>
              <a:t>require a trusted setup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Computationally expensive for the prover.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583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minies</a:t>
            </a:r>
            <a:endParaRPr lang="en-US" dirty="0"/>
          </a:p>
          <a:p>
            <a:r>
              <a:rPr lang="en-US" dirty="0"/>
              <a:t>(1) constant-round polynomial IOPs combined with KZG-based polynomial commitments</a:t>
            </a:r>
          </a:p>
          <a:p>
            <a:r>
              <a:rPr lang="en-US" dirty="0"/>
              <a:t>(2) linear PCPs: smallest proof size, faster prover time</a:t>
            </a:r>
          </a:p>
          <a:p>
            <a:endParaRPr lang="en-US" dirty="0"/>
          </a:p>
          <a:p>
            <a:r>
              <a:rPr lang="en-US" dirty="0"/>
              <a:t>require a trusted setup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Computationally expensive for the prover.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626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minies</a:t>
            </a:r>
            <a:endParaRPr lang="en-US" dirty="0"/>
          </a:p>
          <a:p>
            <a:r>
              <a:rPr lang="en-US" dirty="0"/>
              <a:t>(1) constant-round polynomial IOPs combined with KZG-based polynomial commitments</a:t>
            </a:r>
          </a:p>
          <a:p>
            <a:r>
              <a:rPr lang="en-US" dirty="0"/>
              <a:t>(2) linear PCPs: smallest proof size, faster prover time</a:t>
            </a:r>
          </a:p>
          <a:p>
            <a:endParaRPr lang="en-US" dirty="0"/>
          </a:p>
          <a:p>
            <a:r>
              <a:rPr lang="en-US" dirty="0"/>
              <a:t>require a trusted setup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Computationally expensive for the prover.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615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minies</a:t>
            </a:r>
            <a:endParaRPr lang="en-US" dirty="0"/>
          </a:p>
          <a:p>
            <a:r>
              <a:rPr lang="en-US" dirty="0"/>
              <a:t>(1) constant-round polynomial IOPs combined with KZG-based polynomial commitments</a:t>
            </a:r>
          </a:p>
          <a:p>
            <a:r>
              <a:rPr lang="en-US" dirty="0"/>
              <a:t>(2) linear PCPs: smallest proof size, faster prover time</a:t>
            </a:r>
          </a:p>
          <a:p>
            <a:endParaRPr lang="en-US" dirty="0"/>
          </a:p>
          <a:p>
            <a:r>
              <a:rPr lang="en-US" dirty="0"/>
              <a:t>require a trusted setup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Computationally expensive for the prover.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042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minies</a:t>
            </a:r>
            <a:endParaRPr lang="en-US" dirty="0"/>
          </a:p>
          <a:p>
            <a:r>
              <a:rPr lang="en-US" dirty="0"/>
              <a:t>(1) constant-round polynomial IOPs combined with KZG-based polynomial commitments</a:t>
            </a:r>
          </a:p>
          <a:p>
            <a:r>
              <a:rPr lang="en-US" dirty="0"/>
              <a:t>(2) linear PCPs: smallest proof size, faster prover time</a:t>
            </a:r>
          </a:p>
          <a:p>
            <a:endParaRPr lang="en-US" dirty="0"/>
          </a:p>
          <a:p>
            <a:r>
              <a:rPr lang="en-US" dirty="0"/>
              <a:t>require a trusted setup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Computationally expensive for the prover.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052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minies</a:t>
            </a:r>
            <a:endParaRPr lang="en-US" dirty="0"/>
          </a:p>
          <a:p>
            <a:r>
              <a:rPr lang="en-US" dirty="0"/>
              <a:t>(1) constant-round polynomial IOPs combined with KZG-based polynomial commitments</a:t>
            </a:r>
          </a:p>
          <a:p>
            <a:r>
              <a:rPr lang="en-US" dirty="0"/>
              <a:t>(2) linear PCPs: smallest proof size, faster prover time</a:t>
            </a:r>
          </a:p>
          <a:p>
            <a:endParaRPr lang="en-US" dirty="0"/>
          </a:p>
          <a:p>
            <a:r>
              <a:rPr lang="en-US" dirty="0"/>
              <a:t>require a trusted setup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Computationally expensive for the prover.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8654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minies</a:t>
            </a:r>
            <a:endParaRPr lang="en-US" dirty="0"/>
          </a:p>
          <a:p>
            <a:r>
              <a:rPr lang="en-US" dirty="0"/>
              <a:t>(1) constant-round polynomial IOPs combined with KZG-based polynomial commitments</a:t>
            </a:r>
          </a:p>
          <a:p>
            <a:r>
              <a:rPr lang="en-US" dirty="0"/>
              <a:t>(2) linear PCPs: smallest proof size, faster prover time</a:t>
            </a:r>
          </a:p>
          <a:p>
            <a:endParaRPr lang="en-US" dirty="0"/>
          </a:p>
          <a:p>
            <a:r>
              <a:rPr lang="en-US" dirty="0"/>
              <a:t>require a trusted setup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Computationally expensive for the prover.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8038-22E6-CA44-B4C7-E8ACBBB737AD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744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755B-21C7-FB50-8ECD-C56F732D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348B1-AB57-CDF5-A057-BE324B522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3DA7-8DFB-7470-0BB5-9CF3DE54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C345-6597-0F37-69CC-07787DCF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7DDC-8BC7-3959-6B5A-B68A6A49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632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7E9-56F5-4F90-09C4-4E078E79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9AF5-343B-0ABE-6AA6-416634A2E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FD98-0033-0124-4743-6CEFA86A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DFA8-877E-8339-A731-888CE243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4537-C876-555B-C9E0-D1E995FD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72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AA97E-1AEB-63AD-7F27-B3C76A05D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DA05D-67D8-ECB0-AD38-4DCA3CDD7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79A4-62EB-6744-1B4C-0C359321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46C2-536C-39F9-05C2-38F503F2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91FA-7589-8E36-8714-1EF24D71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593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7A-65BF-ADAA-B9A8-ECBDB38E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F6A7-2FB0-07BF-D5B7-100DE6A6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0505-45E1-E2E5-3AEB-3C2E89A0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E1A59-A8E1-F99B-E78E-8225F28A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627E-6F4D-6563-001A-1D96CD29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02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C56B-3A6E-B966-4B7B-5F6F6E3E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FF0E8-6E41-3DB4-724B-42EB7CD1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0991-0433-528B-7D58-06183F54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8B01-BA03-1F39-52DF-CAF30200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3F95-E0B2-D539-C66B-DA3956C6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548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BC8D-0594-90A9-CBDF-98770E5A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411A-08D2-C827-5A9A-F8796829D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1CBE8-A964-EE76-372D-8971B57BD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8BB1-0296-3320-C654-B811512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888C-2207-25C8-BD48-9ABE1145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57237-13AA-712B-8A68-0B6CADB7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89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BE6F-AC73-8583-EC97-565CC3D2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1C2B-E504-D3FC-39FC-B10A0CBDE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F4E11-C08B-F5F9-37E1-1ABC06944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62190-1A4E-41D1-FDFE-7010FFF0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75AA4-B3CF-AB3E-4925-0D530D911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3F893-CBCC-2ABB-34C7-15744C74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A39BB-ADAD-CD30-C49C-515FCAAC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80EC9-42EF-02BF-2D6E-03E6CA9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59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9179-D2FA-5581-1E8F-448CD9C3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05F4B-51A0-A2EE-F3AB-B3FECE57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7791D-99D0-B14B-37B2-67B5EEE3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AA92C-D45D-5D52-B99C-D43DB079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029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14F66-B14B-349F-E308-3B237945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77E9E-7556-A129-797A-7808A2DD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E9209-1658-46DE-B806-06CB085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020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D5F7-0E9B-DE10-2572-CB171DA3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F782-D20E-5DD7-A19A-14653329A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BAA5-6307-4A89-3789-8A6BD3E4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5997D-CB1D-9395-3E34-0A44C104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B61DC-4918-EAEA-FA27-8CBA91A0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09A5-1D97-1648-04A2-C0800E40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724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6C3-DA7E-BA49-5241-8698E6BE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C5DCF-EE36-32E1-00AF-9AD81B668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5B2CD-6DFB-3044-5CA7-9FD7F09C1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93176-D90A-5828-1D58-9F196BBA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67C7-D79C-724B-F9BE-486ACC26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8941B-1265-AF63-E532-C75F7BA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954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547AE-FC17-A780-9ECB-CBB61C39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7F594-F076-2C0C-267B-B1274F3F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2771-76B9-9447-72A9-064AFACFA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E524-142D-D148-8FC1-FC703FF1171F}" type="datetimeFigureOut">
              <a:rPr lang="en-VN" smtClean="0"/>
              <a:t>23/01/2024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D3E6-D4EF-7CFA-04CF-A8768C534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027D-732E-8BF5-39CB-DD3080B55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E8BD5-B94D-EC48-828C-6394FDAF64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45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8922-7BD8-5941-0B0F-EBA92FE9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744" y="2766218"/>
            <a:ext cx="4256512" cy="1325563"/>
          </a:xfrm>
        </p:spPr>
        <p:txBody>
          <a:bodyPr/>
          <a:lstStyle/>
          <a:p>
            <a:r>
              <a:rPr lang="en-VN" dirty="0"/>
              <a:t>ZK Tech Overview</a:t>
            </a:r>
          </a:p>
        </p:txBody>
      </p:sp>
    </p:spTree>
    <p:extLst>
      <p:ext uri="{BB962C8B-B14F-4D97-AF65-F5344CB8AC3E}">
        <p14:creationId xmlns:p14="http://schemas.microsoft.com/office/powerpoint/2010/main" val="31605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36C04-44DB-605D-26BC-95CD9B412BF1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3200" dirty="0"/>
              <a:t>ZkSync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03DE6-ABAF-B576-FC4D-F2EFB5B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824"/>
            <a:ext cx="12191302" cy="3554173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94CDF540-A46B-4719-436A-C33BBC824299}"/>
              </a:ext>
            </a:extLst>
          </p:cNvPr>
          <p:cNvSpPr/>
          <p:nvPr/>
        </p:nvSpPr>
        <p:spPr>
          <a:xfrm>
            <a:off x="2885167" y="3783646"/>
            <a:ext cx="653680" cy="4439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C784674-270E-A553-FA6C-BC1A0A6B3CD3}"/>
              </a:ext>
            </a:extLst>
          </p:cNvPr>
          <p:cNvSpPr/>
          <p:nvPr/>
        </p:nvSpPr>
        <p:spPr>
          <a:xfrm>
            <a:off x="3788228" y="3788960"/>
            <a:ext cx="494879" cy="438656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A1660A-5A45-8272-B642-DD138D50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25" y="337724"/>
            <a:ext cx="7772400" cy="4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36C04-44DB-605D-26BC-95CD9B412BF1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3200" dirty="0"/>
              <a:t>dYdX (</a:t>
            </a:r>
            <a:r>
              <a:rPr lang="en-US" sz="3200" b="0" i="0" u="none" strike="noStrike" dirty="0" err="1">
                <a:solidFill>
                  <a:srgbClr val="2A3C42"/>
                </a:solidFill>
                <a:effectLst/>
                <a:latin typeface="-apple-system"/>
              </a:rPr>
              <a:t>StarkEx</a:t>
            </a:r>
            <a:r>
              <a:rPr lang="en-US" sz="3200" b="0" i="0" u="none" strike="noStrike" dirty="0">
                <a:solidFill>
                  <a:srgbClr val="2A3C42"/>
                </a:solidFill>
                <a:effectLst/>
                <a:latin typeface="-apple-system"/>
              </a:rPr>
              <a:t>)</a:t>
            </a:r>
            <a:endParaRPr lang="en-VN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03DE6-ABAF-B576-FC4D-F2EFB5B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824"/>
            <a:ext cx="12191302" cy="3554173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94CDF540-A46B-4719-436A-C33BBC824299}"/>
              </a:ext>
            </a:extLst>
          </p:cNvPr>
          <p:cNvSpPr/>
          <p:nvPr/>
        </p:nvSpPr>
        <p:spPr>
          <a:xfrm>
            <a:off x="2885167" y="3783646"/>
            <a:ext cx="653680" cy="4439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C784674-270E-A553-FA6C-BC1A0A6B3CD3}"/>
              </a:ext>
            </a:extLst>
          </p:cNvPr>
          <p:cNvSpPr/>
          <p:nvPr/>
        </p:nvSpPr>
        <p:spPr>
          <a:xfrm>
            <a:off x="3788228" y="3788960"/>
            <a:ext cx="494879" cy="438656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3ACA96-E1B7-7DB9-37C1-D3D9DF0F9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013" y="390180"/>
            <a:ext cx="7772400" cy="3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3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36C04-44DB-605D-26BC-95CD9B412BF1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3200" dirty="0"/>
              <a:t>Polygon Zero (Plonky2)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03DE6-ABAF-B576-FC4D-F2EFB5B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824"/>
            <a:ext cx="12191302" cy="3554173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94CDF540-A46B-4719-436A-C33BBC824299}"/>
              </a:ext>
            </a:extLst>
          </p:cNvPr>
          <p:cNvSpPr/>
          <p:nvPr/>
        </p:nvSpPr>
        <p:spPr>
          <a:xfrm>
            <a:off x="2885167" y="3783646"/>
            <a:ext cx="653680" cy="4439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C784674-270E-A553-FA6C-BC1A0A6B3CD3}"/>
              </a:ext>
            </a:extLst>
          </p:cNvPr>
          <p:cNvSpPr/>
          <p:nvPr/>
        </p:nvSpPr>
        <p:spPr>
          <a:xfrm>
            <a:off x="3747406" y="3800706"/>
            <a:ext cx="494879" cy="438656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7239F-F426-B7DB-7901-475AEEDCD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02" y="403613"/>
            <a:ext cx="7772400" cy="3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36C04-44DB-605D-26BC-95CD9B412BF1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3200" dirty="0"/>
              <a:t>Polygon </a:t>
            </a:r>
            <a:r>
              <a:rPr lang="en-US" sz="3200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Hermez</a:t>
            </a:r>
            <a:r>
              <a:rPr lang="en-US" sz="32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?</a:t>
            </a:r>
            <a:endParaRPr lang="en-VN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03DE6-ABAF-B576-FC4D-F2EFB5B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824"/>
            <a:ext cx="12191302" cy="3554173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94CDF540-A46B-4719-436A-C33BBC824299}"/>
              </a:ext>
            </a:extLst>
          </p:cNvPr>
          <p:cNvSpPr/>
          <p:nvPr/>
        </p:nvSpPr>
        <p:spPr>
          <a:xfrm>
            <a:off x="2916371" y="3771487"/>
            <a:ext cx="653680" cy="4439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C784674-270E-A553-FA6C-BC1A0A6B3CD3}"/>
              </a:ext>
            </a:extLst>
          </p:cNvPr>
          <p:cNvSpPr/>
          <p:nvPr/>
        </p:nvSpPr>
        <p:spPr>
          <a:xfrm>
            <a:off x="3871913" y="3800706"/>
            <a:ext cx="370372" cy="38553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7A1BB627-2556-8DC9-7508-CD68604B50B2}"/>
              </a:ext>
            </a:extLst>
          </p:cNvPr>
          <p:cNvSpPr/>
          <p:nvPr/>
        </p:nvSpPr>
        <p:spPr>
          <a:xfrm>
            <a:off x="10569709" y="2421925"/>
            <a:ext cx="653680" cy="4439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E4D0C-3435-29AC-30E7-088177F3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02" y="403613"/>
            <a:ext cx="7772400" cy="3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36C04-44DB-605D-26BC-95CD9B412BF1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3200" dirty="0"/>
              <a:t>Z</a:t>
            </a:r>
            <a:r>
              <a:rPr lang="en-US" sz="3200" dirty="0"/>
              <a:t>c</a:t>
            </a:r>
            <a:r>
              <a:rPr lang="en-VN" sz="3200" dirty="0"/>
              <a:t>ash (Halo2)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03DE6-ABAF-B576-FC4D-F2EFB5B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824"/>
            <a:ext cx="12191302" cy="3554173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94CDF540-A46B-4719-436A-C33BBC824299}"/>
              </a:ext>
            </a:extLst>
          </p:cNvPr>
          <p:cNvSpPr/>
          <p:nvPr/>
        </p:nvSpPr>
        <p:spPr>
          <a:xfrm>
            <a:off x="2885167" y="3783646"/>
            <a:ext cx="653680" cy="4439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C784674-270E-A553-FA6C-BC1A0A6B3CD3}"/>
              </a:ext>
            </a:extLst>
          </p:cNvPr>
          <p:cNvSpPr/>
          <p:nvPr/>
        </p:nvSpPr>
        <p:spPr>
          <a:xfrm>
            <a:off x="6639127" y="3793543"/>
            <a:ext cx="794826" cy="434073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4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36C04-44DB-605D-26BC-95CD9B412BF1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3200" dirty="0"/>
              <a:t>Scroll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03DE6-ABAF-B576-FC4D-F2EFB5B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824"/>
            <a:ext cx="12191302" cy="3554173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94CDF540-A46B-4719-436A-C33BBC824299}"/>
              </a:ext>
            </a:extLst>
          </p:cNvPr>
          <p:cNvSpPr/>
          <p:nvPr/>
        </p:nvSpPr>
        <p:spPr>
          <a:xfrm>
            <a:off x="2885167" y="3783646"/>
            <a:ext cx="653680" cy="4439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C784674-270E-A553-FA6C-BC1A0A6B3CD3}"/>
              </a:ext>
            </a:extLst>
          </p:cNvPr>
          <p:cNvSpPr/>
          <p:nvPr/>
        </p:nvSpPr>
        <p:spPr>
          <a:xfrm>
            <a:off x="8490856" y="3779063"/>
            <a:ext cx="494879" cy="438656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88B07-E41F-28D7-E3CA-2D771A49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07" y="500944"/>
            <a:ext cx="7772400" cy="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1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36C04-44DB-605D-26BC-95CD9B412BF1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3200" dirty="0"/>
              <a:t>Linea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03DE6-ABAF-B576-FC4D-F2EFB5B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824"/>
            <a:ext cx="12191302" cy="3554173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94CDF540-A46B-4719-436A-C33BBC824299}"/>
              </a:ext>
            </a:extLst>
          </p:cNvPr>
          <p:cNvSpPr/>
          <p:nvPr/>
        </p:nvSpPr>
        <p:spPr>
          <a:xfrm>
            <a:off x="2885167" y="3783646"/>
            <a:ext cx="653680" cy="4439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C784674-270E-A553-FA6C-BC1A0A6B3CD3}"/>
              </a:ext>
            </a:extLst>
          </p:cNvPr>
          <p:cNvSpPr/>
          <p:nvPr/>
        </p:nvSpPr>
        <p:spPr>
          <a:xfrm>
            <a:off x="10591119" y="2424582"/>
            <a:ext cx="624569" cy="438656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9963C-4691-5762-B60E-F672CA98B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07" y="505873"/>
            <a:ext cx="7772400" cy="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36C04-44DB-605D-26BC-95CD9B412BF1}"/>
              </a:ext>
            </a:extLst>
          </p:cNvPr>
          <p:cNvSpPr txBox="1"/>
          <p:nvPr/>
        </p:nvSpPr>
        <p:spPr>
          <a:xfrm>
            <a:off x="500975" y="296853"/>
            <a:ext cx="613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3200" dirty="0"/>
              <a:t>Loopring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03DE6-ABAF-B576-FC4D-F2EFB5B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824"/>
            <a:ext cx="12191302" cy="3554173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BC784674-270E-A553-FA6C-BC1A0A6B3CD3}"/>
              </a:ext>
            </a:extLst>
          </p:cNvPr>
          <p:cNvSpPr/>
          <p:nvPr/>
        </p:nvSpPr>
        <p:spPr>
          <a:xfrm>
            <a:off x="10591119" y="2424582"/>
            <a:ext cx="624569" cy="438656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CB680-1643-600F-B845-C499DCFEE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288" y="413961"/>
            <a:ext cx="7772400" cy="3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7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329</Words>
  <Application>Microsoft Macintosh PowerPoint</Application>
  <PresentationFormat>Widescreen</PresentationFormat>
  <Paragraphs>81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ZK Tech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Nguyen</dc:creator>
  <cp:lastModifiedBy>Son Nguyen</cp:lastModifiedBy>
  <cp:revision>3</cp:revision>
  <dcterms:created xsi:type="dcterms:W3CDTF">2024-01-18T04:45:07Z</dcterms:created>
  <dcterms:modified xsi:type="dcterms:W3CDTF">2024-01-23T03:58:01Z</dcterms:modified>
</cp:coreProperties>
</file>