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8" r:id="rId15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71498"/>
  </p:normalViewPr>
  <p:slideViewPr>
    <p:cSldViewPr snapToGrid="0">
      <p:cViewPr>
        <p:scale>
          <a:sx n="131" d="100"/>
          <a:sy n="131" d="100"/>
        </p:scale>
        <p:origin x="-2888" y="-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E39BE-65A5-A44F-B4AF-6098B3497607}" type="datetimeFigureOut">
              <a:rPr lang="en-VN" smtClean="0"/>
              <a:t>04/01/2024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A8038-22E6-CA44-B4C7-E8ACBBB737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2641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- 4 approach of practical SNARKs</a:t>
            </a:r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A8038-22E6-CA44-B4C7-E8ACBBB737AD}" type="slidenum">
              <a:rPr lang="en-VN" smtClean="0"/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63010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**Transparency**: (</a:t>
            </a:r>
            <a:r>
              <a:rPr lang="en-US" dirty="0" err="1"/>
              <a:t>depent</a:t>
            </a:r>
            <a:r>
              <a:rPr lang="en-US" dirty="0"/>
              <a:t> on the polynomial commitment scheme)</a:t>
            </a:r>
          </a:p>
          <a:p>
            <a:r>
              <a:rPr lang="en-US" dirty="0"/>
              <a:t>	all of the remaining approaches are transparent unless they choose to use KZG-based polynomial commitments.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uniform reference string (URS) rather than a structured reference string, and hence no toxic waste is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A8038-22E6-CA44-B4C7-E8ACBBB737AD}" type="slidenum">
              <a:rPr lang="en-VN" smtClean="0"/>
              <a:t>11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44144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**Post-quantum security**: </a:t>
            </a:r>
            <a:r>
              <a:rPr lang="en-US" dirty="0" err="1"/>
              <a:t>depent</a:t>
            </a:r>
            <a:r>
              <a:rPr lang="en-US" dirty="0"/>
              <a:t> on the polynomial commitment scheme)</a:t>
            </a:r>
          </a:p>
          <a:p>
            <a:r>
              <a:rPr lang="en-US" dirty="0"/>
              <a:t>		utilize an IOP-based polynomial commitment (FRI, </a:t>
            </a:r>
            <a:r>
              <a:rPr lang="en-US" dirty="0" err="1"/>
              <a:t>Ligero</a:t>
            </a:r>
            <a:r>
              <a:rPr lang="en-US" dirty="0"/>
              <a:t>, </a:t>
            </a:r>
            <a:r>
              <a:rPr lang="en-US" dirty="0" err="1"/>
              <a:t>Brakedown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 No due to their reliance on the hardness of discrete 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A8038-22E6-CA44-B4C7-E8ACBBB737AD}" type="slidenum">
              <a:rPr lang="en-VN" smtClean="0"/>
              <a:t>12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96682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brief summary of how concrete costs compare. Prover costs:</a:t>
            </a:r>
          </a:p>
          <a:p>
            <a:r>
              <a:rPr lang="en-US" dirty="0"/>
              <a:t>1. FRI and Bulletproofs &gt;&gt;</a:t>
            </a:r>
          </a:p>
          <a:p>
            <a:r>
              <a:rPr lang="en-US" dirty="0"/>
              <a:t>2. pairings (Dory and KZG commitments). </a:t>
            </a:r>
          </a:p>
          <a:p>
            <a:r>
              <a:rPr lang="en-US" dirty="0"/>
              <a:t>3. ~ Hyrax, </a:t>
            </a:r>
            <a:r>
              <a:rPr lang="en-US" dirty="0" err="1"/>
              <a:t>Ligero</a:t>
            </a:r>
            <a:r>
              <a:rPr lang="en-US" dirty="0"/>
              <a:t> and </a:t>
            </a:r>
            <a:r>
              <a:rPr lang="en-US" dirty="0" err="1"/>
              <a:t>Brakedown’s</a:t>
            </a:r>
            <a:r>
              <a:rPr lang="en-US" dirty="0"/>
              <a:t> commitments</a:t>
            </a:r>
          </a:p>
          <a:p>
            <a:r>
              <a:rPr lang="en-US" dirty="0"/>
              <a:t>4.  </a:t>
            </a:r>
            <a:r>
              <a:rPr lang="en-US" dirty="0" err="1"/>
              <a:t>Brakedown</a:t>
            </a:r>
            <a:r>
              <a:rPr lang="en-US" dirty="0"/>
              <a:t> is slightly faster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Commitment size and evaluation proof length:</a:t>
            </a:r>
          </a:p>
          <a:p>
            <a:r>
              <a:rPr lang="en-US" dirty="0"/>
              <a:t>1. </a:t>
            </a:r>
            <a:r>
              <a:rPr lang="en-US" dirty="0" err="1"/>
              <a:t>Brakedown</a:t>
            </a:r>
            <a:r>
              <a:rPr lang="en-US" dirty="0"/>
              <a:t> &gt;</a:t>
            </a:r>
            <a:r>
              <a:rPr lang="en-US" dirty="0" err="1"/>
              <a:t>Ligero</a:t>
            </a:r>
            <a:r>
              <a:rPr lang="en-US" dirty="0"/>
              <a:t> &gt; Hyrax  square-root size proofs</a:t>
            </a:r>
          </a:p>
          <a:p>
            <a:r>
              <a:rPr lang="en-US" dirty="0"/>
              <a:t>2. FRI  polylogarithmic</a:t>
            </a:r>
          </a:p>
          <a:p>
            <a:r>
              <a:rPr lang="en-US" dirty="0"/>
              <a:t>3. Dory &gt; ! Bulletproofs logarithmic size</a:t>
            </a:r>
          </a:p>
          <a:p>
            <a:r>
              <a:rPr lang="en-US" dirty="0"/>
              <a:t>4. KZG-commitments for univariate polynomials (constant size).</a:t>
            </a:r>
          </a:p>
          <a:p>
            <a:endParaRPr lang="en-US" dirty="0"/>
          </a:p>
          <a:p>
            <a:r>
              <a:rPr lang="en-US" dirty="0"/>
              <a:t>Recent work called Orion [XZS22] reduces the size of </a:t>
            </a:r>
            <a:r>
              <a:rPr lang="en-US" dirty="0" err="1"/>
              <a:t>Brakedown’s</a:t>
            </a:r>
            <a:r>
              <a:rPr lang="en-US" dirty="0"/>
              <a:t> evaluation proofs via depth-one SNARK composition, but in so doing it relinquishes the field-agnostic nature of </a:t>
            </a:r>
            <a:r>
              <a:rPr lang="en-US" dirty="0" err="1"/>
              <a:t>Brakedown</a:t>
            </a:r>
            <a:r>
              <a:rPr lang="en-US" dirty="0"/>
              <a:t> and the proofs remain large (megabytes). </a:t>
            </a:r>
            <a:r>
              <a:rPr lang="en-US" dirty="0" err="1"/>
              <a:t>Hyperplonk</a:t>
            </a:r>
            <a:r>
              <a:rPr lang="en-US" dirty="0"/>
              <a:t> [CBBZ22] proposes to reduce the proof size much further, to under 10 KBs, by combining </a:t>
            </a:r>
            <a:r>
              <a:rPr lang="en-US" dirty="0" err="1"/>
              <a:t>Brakedown</a:t>
            </a:r>
            <a:r>
              <a:rPr lang="en-US" dirty="0"/>
              <a:t> or Orion with KZG commitments, though this relinquishes transparency in addition to field-agnosticism.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**Constant-round IOPs vs. MIPs and IPs.**</a:t>
            </a:r>
          </a:p>
          <a:p>
            <a:endParaRPr lang="en-US" dirty="0"/>
          </a:p>
          <a:p>
            <a:r>
              <a:rPr lang="en-US" dirty="0"/>
              <a:t>**IOPs**  much slower and more space intensive for the prover **MIPs and IPs** </a:t>
            </a:r>
          </a:p>
          <a:p>
            <a:endParaRPr lang="en-US" dirty="0"/>
          </a:p>
          <a:p>
            <a:r>
              <a:rPr lang="en-US" dirty="0"/>
              <a:t>**On pre-processing and work-saving for the verifier**</a:t>
            </a:r>
          </a:p>
          <a:p>
            <a:endParaRPr lang="en-US" dirty="0"/>
          </a:p>
          <a:p>
            <a:r>
              <a:rPr lang="en-US" dirty="0"/>
              <a:t>**Prover time in holographic vs. non-holographic SNARKs**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A8038-22E6-CA44-B4C7-E8ACBBB737AD}" type="slidenum">
              <a:rPr lang="en-VN" smtClean="0"/>
              <a:t>13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87737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Only one technique to to turn linear PCPs into publicly-verifiable SNARKs, based on pairings and very similar to KZG polynomial commitments,</a:t>
            </a:r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A8038-22E6-CA44-B4C7-E8ACBBB737AD}" type="slidenum">
              <a:rPr lang="en-VN" smtClean="0"/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71835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information-theoretically secure protocol </a:t>
            </a:r>
          </a:p>
          <a:p>
            <a:r>
              <a:rPr lang="en-US" dirty="0"/>
              <a:t> +</a:t>
            </a:r>
          </a:p>
          <a:p>
            <a:r>
              <a:rPr lang="en-US" dirty="0"/>
              <a:t> any extractable polynomial commitment scheme</a:t>
            </a:r>
          </a:p>
          <a:p>
            <a:r>
              <a:rPr lang="en-US" dirty="0"/>
              <a:t> =</a:t>
            </a:r>
          </a:p>
          <a:p>
            <a:r>
              <a:rPr lang="en-US" dirty="0"/>
              <a:t>  succinct argument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A8038-22E6-CA44-B4C7-E8ACBBB737AD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51491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information-theoretically secure protocol </a:t>
            </a:r>
          </a:p>
          <a:p>
            <a:r>
              <a:rPr lang="en-US" dirty="0"/>
              <a:t> +</a:t>
            </a:r>
          </a:p>
          <a:p>
            <a:r>
              <a:rPr lang="en-US" dirty="0"/>
              <a:t> any extractable polynomial commitment scheme</a:t>
            </a:r>
          </a:p>
          <a:p>
            <a:r>
              <a:rPr lang="en-US" dirty="0"/>
              <a:t> =</a:t>
            </a:r>
          </a:p>
          <a:p>
            <a:r>
              <a:rPr lang="en-US" dirty="0"/>
              <a:t>  succinct argument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A8038-22E6-CA44-B4C7-E8ACBBB737AD}" type="slidenum">
              <a:rPr lang="en-VN" smtClean="0"/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36114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A8038-22E6-CA44-B4C7-E8ACBBB737AD}" type="slidenum">
              <a:rPr lang="en-VN" smtClean="0"/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55670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A8038-22E6-CA44-B4C7-E8ACBBB737AD}" type="slidenum">
              <a:rPr lang="en-VN" smtClean="0"/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49633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A8038-22E6-CA44-B4C7-E8ACBBB737AD}" type="slidenum">
              <a:rPr lang="en-VN" smtClean="0"/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94828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A8038-22E6-CA44-B4C7-E8ACBBB737AD}" type="slidenum">
              <a:rPr lang="en-VN" smtClean="0"/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94385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minies</a:t>
            </a:r>
            <a:endParaRPr lang="en-US" dirty="0"/>
          </a:p>
          <a:p>
            <a:r>
              <a:rPr lang="en-US" dirty="0"/>
              <a:t>(1) constant-round polynomial IOPs combined with KZG-based polynomial commitments</a:t>
            </a:r>
          </a:p>
          <a:p>
            <a:r>
              <a:rPr lang="en-US" dirty="0"/>
              <a:t>(2) linear PCPs: smallest proof size, faster prover time</a:t>
            </a:r>
          </a:p>
          <a:p>
            <a:endParaRPr lang="en-US" dirty="0"/>
          </a:p>
          <a:p>
            <a:r>
              <a:rPr lang="en-US" dirty="0"/>
              <a:t>require a trusted setup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Computationally expensive for the prover.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A8038-22E6-CA44-B4C7-E8ACBBB737AD}" type="slidenum">
              <a:rPr lang="en-VN" smtClean="0"/>
              <a:t>10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80286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32F7-8748-90FD-2252-E9E49C8B4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CDE8F-86FE-D1E6-D3CE-A23E99A86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F4A16-50AF-A2B1-5495-D9F08DA6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4502-207D-454D-B3ED-5460BF0FE385}" type="datetimeFigureOut">
              <a:rPr lang="en-VN" smtClean="0"/>
              <a:t>04/01/2024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46392-4DE5-52AD-9944-63721E4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61F83-5D5A-CAA8-4C9B-FBCAE83E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B6C1-AAD1-CA4E-B0B8-DD4451F9831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617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474D-0AFD-4758-0D98-5979BE7C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C3918-093C-6810-8C01-132E77E78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B1AD5-6BE5-3936-5AE9-153E0A13B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4502-207D-454D-B3ED-5460BF0FE385}" type="datetimeFigureOut">
              <a:rPr lang="en-VN" smtClean="0"/>
              <a:t>04/01/2024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2744E-8B96-4524-248B-7700124F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9CC5C-327D-D9DC-4EDD-D893C8C9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B6C1-AAD1-CA4E-B0B8-DD4451F9831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6301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BD2DB0-D0E6-F1AF-2A87-64219B0E7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B943F-4A4C-AC7E-2D19-4BD4BAF27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79D2E-EB0F-F8C3-B48E-1E0C90DB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4502-207D-454D-B3ED-5460BF0FE385}" type="datetimeFigureOut">
              <a:rPr lang="en-VN" smtClean="0"/>
              <a:t>04/01/2024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7DB21-7527-136C-6FBE-5F9E5EC64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77B4B-736C-6B7E-C8FF-2FD370A1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B6C1-AAD1-CA4E-B0B8-DD4451F9831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1726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0F4F-F885-0479-73E2-1384E1DD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CF5D-F1A2-71D7-8816-C321E5356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E3AD3-8075-55C2-60D5-993C3279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4502-207D-454D-B3ED-5460BF0FE385}" type="datetimeFigureOut">
              <a:rPr lang="en-VN" smtClean="0"/>
              <a:t>04/01/2024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182ED-3A0F-968D-991E-3D141876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97A66-991E-7C8F-CD45-14B4B05B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B6C1-AAD1-CA4E-B0B8-DD4451F9831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7672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EEFD-3D63-8D83-80D4-D6FEABA53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4274A-3586-7D5B-9DDF-BCCCC4F49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FF3F6-1973-4B6A-D8A2-692C2001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4502-207D-454D-B3ED-5460BF0FE385}" type="datetimeFigureOut">
              <a:rPr lang="en-VN" smtClean="0"/>
              <a:t>04/01/2024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328B9-00B4-F36C-DC8B-AF4BA23C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E21AF-7CF7-BA8F-436E-7B893453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B6C1-AAD1-CA4E-B0B8-DD4451F9831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541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C9688-11FA-F864-B943-0C18C2DC5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4F0AF-E4AF-5283-BA8F-7C8022F06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20B9E-19C3-7BF4-BD18-E1ECEEBF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911FD-6228-06DE-098A-2D001500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4502-207D-454D-B3ED-5460BF0FE385}" type="datetimeFigureOut">
              <a:rPr lang="en-VN" smtClean="0"/>
              <a:t>04/01/2024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111FC-966D-4B3B-13CD-BE2E417F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B9EC3-C486-42B3-5AFD-2190745D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B6C1-AAD1-CA4E-B0B8-DD4451F9831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179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AE7A8-2600-A7D4-67D0-8528C184F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91313-1A11-B0E9-BE24-D6798BAC6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6A4B3-28B5-2D57-BF73-8BD44151C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5BF70-6C4D-CBCA-B7D3-E55D8609E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9105AE-2263-2A4E-8F3E-5522FF185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949CE-A1C0-83F1-9E5B-D4EF1BA69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4502-207D-454D-B3ED-5460BF0FE385}" type="datetimeFigureOut">
              <a:rPr lang="en-VN" smtClean="0"/>
              <a:t>04/01/2024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A27F24-F192-03B8-313F-95BA1B4B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8F2A6C-B21D-B12D-E09D-A54D2D10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B6C1-AAD1-CA4E-B0B8-DD4451F9831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94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93ED-9706-2565-B4FB-54B50297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90D77-16F3-D6AA-11DC-655BB0F7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4502-207D-454D-B3ED-5460BF0FE385}" type="datetimeFigureOut">
              <a:rPr lang="en-VN" smtClean="0"/>
              <a:t>04/01/2024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DA66D-9472-1976-8E9F-2C0206E0B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453C3-8DC3-ECE0-F308-1D2FAF15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B6C1-AAD1-CA4E-B0B8-DD4451F9831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0453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DEAF0-8161-1AC1-5B16-EAB9748E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4502-207D-454D-B3ED-5460BF0FE385}" type="datetimeFigureOut">
              <a:rPr lang="en-VN" smtClean="0"/>
              <a:t>04/01/2024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CAF49-04C5-9A77-3B2F-D830E1E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EEB1A-143A-B41C-60AE-AEC017F9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B6C1-AAD1-CA4E-B0B8-DD4451F9831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5936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6F4C-3B92-547B-4707-D0982CA4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63332-3946-A263-9A54-CD9820F53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A346D-345D-2055-FD22-6DBD64FEA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986FE-88D4-86B5-2053-517B7CA0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4502-207D-454D-B3ED-5460BF0FE385}" type="datetimeFigureOut">
              <a:rPr lang="en-VN" smtClean="0"/>
              <a:t>04/01/2024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185FE-AB63-BC9C-6975-ECD2F996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A54C5-18A3-334B-17DF-5F4B939CC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B6C1-AAD1-CA4E-B0B8-DD4451F9831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3180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BC96-C3DC-FE89-F684-1B8415CA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D5537-D65F-774B-AFC9-4FE084B8A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A62C3-50D0-F7C6-9893-73F573628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F12FF-E561-54A0-6361-00D86C42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4502-207D-454D-B3ED-5460BF0FE385}" type="datetimeFigureOut">
              <a:rPr lang="en-VN" smtClean="0"/>
              <a:t>04/01/2024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4BC97-7588-4489-2038-8DCC32D4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546E9-3618-E17C-A939-98DBA94F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B6C1-AAD1-CA4E-B0B8-DD4451F9831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6058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40C67B-A24D-AC78-9C79-5947F1982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4788E-A2CB-581E-40A7-32AC778AE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BDF1C-A58B-DA60-BAB8-55E54E540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94502-207D-454D-B3ED-5460BF0FE385}" type="datetimeFigureOut">
              <a:rPr lang="en-VN" smtClean="0"/>
              <a:t>04/01/2024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9A805-8A71-5139-D8FF-AB8C9B488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86B71-54F4-7F92-E523-05EE36413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4B6C1-AAD1-CA4E-B0B8-DD4451F9831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2532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8463-09E2-8459-6BEB-723BDDD7B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1B455-E02B-A4BA-301D-A38F6C6D2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80421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DA952D-EF7B-43DC-A938-D11919D50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" y="881628"/>
            <a:ext cx="12191302" cy="35541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6D1088-005C-0D93-30A2-CD14C5235D74}"/>
              </a:ext>
            </a:extLst>
          </p:cNvPr>
          <p:cNvSpPr txBox="1"/>
          <p:nvPr/>
        </p:nvSpPr>
        <p:spPr>
          <a:xfrm>
            <a:off x="500975" y="296853"/>
            <a:ext cx="61381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Minimizing proof size</a:t>
            </a:r>
            <a:endParaRPr lang="en-VN" sz="3200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94AE76E7-632A-0484-6459-FDE2B714496D}"/>
              </a:ext>
            </a:extLst>
          </p:cNvPr>
          <p:cNvSpPr/>
          <p:nvPr/>
        </p:nvSpPr>
        <p:spPr>
          <a:xfrm>
            <a:off x="9736934" y="1780343"/>
            <a:ext cx="2455066" cy="489518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C1BBD870-B087-1767-E154-4BDF3FD9AD37}"/>
              </a:ext>
            </a:extLst>
          </p:cNvPr>
          <p:cNvSpPr/>
          <p:nvPr/>
        </p:nvSpPr>
        <p:spPr>
          <a:xfrm>
            <a:off x="1951564" y="3104852"/>
            <a:ext cx="2004351" cy="489518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6A4957DC-1CB8-A13E-4BDE-4344A60A99A1}"/>
              </a:ext>
            </a:extLst>
          </p:cNvPr>
          <p:cNvSpPr/>
          <p:nvPr/>
        </p:nvSpPr>
        <p:spPr>
          <a:xfrm>
            <a:off x="8485308" y="3842425"/>
            <a:ext cx="843517" cy="303179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825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DA952D-EF7B-43DC-A938-D11919D50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6824"/>
            <a:ext cx="12191302" cy="35541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6D1088-005C-0D93-30A2-CD14C5235D74}"/>
              </a:ext>
            </a:extLst>
          </p:cNvPr>
          <p:cNvSpPr txBox="1"/>
          <p:nvPr/>
        </p:nvSpPr>
        <p:spPr>
          <a:xfrm>
            <a:off x="500975" y="296853"/>
            <a:ext cx="61381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Transparency</a:t>
            </a:r>
            <a:endParaRPr lang="en-VN" sz="3200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C1BBD870-B087-1767-E154-4BDF3FD9AD37}"/>
              </a:ext>
            </a:extLst>
          </p:cNvPr>
          <p:cNvSpPr/>
          <p:nvPr/>
        </p:nvSpPr>
        <p:spPr>
          <a:xfrm>
            <a:off x="5414611" y="2406108"/>
            <a:ext cx="2309150" cy="490408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3971CF16-B7A2-C7A4-86C3-BD3696998E4D}"/>
              </a:ext>
            </a:extLst>
          </p:cNvPr>
          <p:cNvSpPr/>
          <p:nvPr/>
        </p:nvSpPr>
        <p:spPr>
          <a:xfrm>
            <a:off x="7850221" y="3162186"/>
            <a:ext cx="1796827" cy="492869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498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DA952D-EF7B-43DC-A938-D11919D50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1628"/>
            <a:ext cx="12191302" cy="35541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6D1088-005C-0D93-30A2-CD14C5235D74}"/>
              </a:ext>
            </a:extLst>
          </p:cNvPr>
          <p:cNvSpPr txBox="1"/>
          <p:nvPr/>
        </p:nvSpPr>
        <p:spPr>
          <a:xfrm>
            <a:off x="500975" y="296853"/>
            <a:ext cx="61381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Post-quantum security</a:t>
            </a:r>
            <a:endParaRPr lang="en-VN" sz="3200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C1BBD870-B087-1767-E154-4BDF3FD9AD37}"/>
              </a:ext>
            </a:extLst>
          </p:cNvPr>
          <p:cNvSpPr/>
          <p:nvPr/>
        </p:nvSpPr>
        <p:spPr>
          <a:xfrm>
            <a:off x="4004100" y="3093395"/>
            <a:ext cx="1112649" cy="492869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376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DA952D-EF7B-43DC-A938-D11919D50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" y="881628"/>
            <a:ext cx="12191302" cy="35541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6D1088-005C-0D93-30A2-CD14C5235D74}"/>
              </a:ext>
            </a:extLst>
          </p:cNvPr>
          <p:cNvSpPr txBox="1"/>
          <p:nvPr/>
        </p:nvSpPr>
        <p:spPr>
          <a:xfrm>
            <a:off x="500975" y="296853"/>
            <a:ext cx="61381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Prover costs</a:t>
            </a:r>
            <a:endParaRPr lang="en-VN" sz="3200" dirty="0"/>
          </a:p>
        </p:txBody>
      </p:sp>
    </p:spTree>
    <p:extLst>
      <p:ext uri="{BB962C8B-B14F-4D97-AF65-F5344CB8AC3E}">
        <p14:creationId xmlns:p14="http://schemas.microsoft.com/office/powerpoint/2010/main" val="2762145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343B-54D6-5DCA-46EA-0EC3B92B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98F4C-F98F-5AD4-0350-FBAA57FE2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2215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DA952D-EF7B-43DC-A938-D11919D50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1403"/>
            <a:ext cx="12191302" cy="35541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D310FE-2EC7-6B57-B35C-B45A4DCB7560}"/>
              </a:ext>
            </a:extLst>
          </p:cNvPr>
          <p:cNvSpPr txBox="1"/>
          <p:nvPr/>
        </p:nvSpPr>
        <p:spPr>
          <a:xfrm>
            <a:off x="0" y="195072"/>
            <a:ext cx="348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Practical SNARKs</a:t>
            </a:r>
            <a:endParaRPr lang="en-VN" sz="3600" dirty="0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4DD6682-439F-95A8-88E8-AA380FBAC59B}"/>
              </a:ext>
            </a:extLst>
          </p:cNvPr>
          <p:cNvSpPr/>
          <p:nvPr/>
        </p:nvSpPr>
        <p:spPr>
          <a:xfrm>
            <a:off x="755904" y="2365248"/>
            <a:ext cx="1950720" cy="646176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50F4D7DF-187F-F8AA-736F-BC37EAC6D4A7}"/>
              </a:ext>
            </a:extLst>
          </p:cNvPr>
          <p:cNvSpPr/>
          <p:nvPr/>
        </p:nvSpPr>
        <p:spPr>
          <a:xfrm>
            <a:off x="169001" y="3057324"/>
            <a:ext cx="3751245" cy="493272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13DACA81-4B5D-298B-65F9-A08457BB2632}"/>
              </a:ext>
            </a:extLst>
          </p:cNvPr>
          <p:cNvSpPr/>
          <p:nvPr/>
        </p:nvSpPr>
        <p:spPr>
          <a:xfrm>
            <a:off x="9523379" y="1775021"/>
            <a:ext cx="2668621" cy="493272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85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DA952D-EF7B-43DC-A938-D11919D50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1403"/>
            <a:ext cx="12191302" cy="35541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D310FE-2EC7-6B57-B35C-B45A4DCB7560}"/>
              </a:ext>
            </a:extLst>
          </p:cNvPr>
          <p:cNvSpPr txBox="1"/>
          <p:nvPr/>
        </p:nvSpPr>
        <p:spPr>
          <a:xfrm>
            <a:off x="0" y="195072"/>
            <a:ext cx="348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Linear PCP</a:t>
            </a:r>
            <a:endParaRPr lang="en-VN" sz="3600" dirty="0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4DD6682-439F-95A8-88E8-AA380FBAC59B}"/>
              </a:ext>
            </a:extLst>
          </p:cNvPr>
          <p:cNvSpPr/>
          <p:nvPr/>
        </p:nvSpPr>
        <p:spPr>
          <a:xfrm>
            <a:off x="9601200" y="1757977"/>
            <a:ext cx="2590102" cy="1238142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73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DA952D-EF7B-43DC-A938-D11919D50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1403"/>
            <a:ext cx="12191302" cy="35541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D310FE-2EC7-6B57-B35C-B45A4DCB7560}"/>
              </a:ext>
            </a:extLst>
          </p:cNvPr>
          <p:cNvSpPr txBox="1"/>
          <p:nvPr/>
        </p:nvSpPr>
        <p:spPr>
          <a:xfrm>
            <a:off x="0" y="195072"/>
            <a:ext cx="348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Polynomial Style</a:t>
            </a:r>
            <a:endParaRPr lang="en-VN" sz="3600" dirty="0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4DD6682-439F-95A8-88E8-AA380FBAC59B}"/>
              </a:ext>
            </a:extLst>
          </p:cNvPr>
          <p:cNvSpPr/>
          <p:nvPr/>
        </p:nvSpPr>
        <p:spPr>
          <a:xfrm>
            <a:off x="2675106" y="1602335"/>
            <a:ext cx="3151761" cy="646331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4646BE2C-B945-D14F-422B-2BFEF6BE52DE}"/>
              </a:ext>
            </a:extLst>
          </p:cNvPr>
          <p:cNvSpPr/>
          <p:nvPr/>
        </p:nvSpPr>
        <p:spPr>
          <a:xfrm>
            <a:off x="680482" y="2402914"/>
            <a:ext cx="2125947" cy="489518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87C09A97-DFDD-1601-C6DE-2931DB70E9AE}"/>
              </a:ext>
            </a:extLst>
          </p:cNvPr>
          <p:cNvSpPr/>
          <p:nvPr/>
        </p:nvSpPr>
        <p:spPr>
          <a:xfrm>
            <a:off x="5589708" y="2402914"/>
            <a:ext cx="2125947" cy="489518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11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DA952D-EF7B-43DC-A938-D11919D50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1403"/>
            <a:ext cx="12191302" cy="3554173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4646BE2C-B945-D14F-422B-2BFEF6BE52DE}"/>
              </a:ext>
            </a:extLst>
          </p:cNvPr>
          <p:cNvSpPr/>
          <p:nvPr/>
        </p:nvSpPr>
        <p:spPr>
          <a:xfrm>
            <a:off x="155189" y="3074122"/>
            <a:ext cx="1780615" cy="489518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595047-63B9-A12D-A756-1E1983A0D311}"/>
              </a:ext>
            </a:extLst>
          </p:cNvPr>
          <p:cNvSpPr txBox="1"/>
          <p:nvPr/>
        </p:nvSpPr>
        <p:spPr>
          <a:xfrm>
            <a:off x="68094" y="1773097"/>
            <a:ext cx="240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Multilinear Polynomials</a:t>
            </a:r>
          </a:p>
        </p:txBody>
      </p:sp>
    </p:spTree>
    <p:extLst>
      <p:ext uri="{BB962C8B-B14F-4D97-AF65-F5344CB8AC3E}">
        <p14:creationId xmlns:p14="http://schemas.microsoft.com/office/powerpoint/2010/main" val="360538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DA952D-EF7B-43DC-A938-D11919D50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1403"/>
            <a:ext cx="12191302" cy="3554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595047-63B9-A12D-A756-1E1983A0D311}"/>
              </a:ext>
            </a:extLst>
          </p:cNvPr>
          <p:cNvSpPr txBox="1"/>
          <p:nvPr/>
        </p:nvSpPr>
        <p:spPr>
          <a:xfrm>
            <a:off x="3336587" y="2784774"/>
            <a:ext cx="23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Univariate Polynomials</a:t>
            </a:r>
          </a:p>
        </p:txBody>
      </p:sp>
    </p:spTree>
    <p:extLst>
      <p:ext uri="{BB962C8B-B14F-4D97-AF65-F5344CB8AC3E}">
        <p14:creationId xmlns:p14="http://schemas.microsoft.com/office/powerpoint/2010/main" val="383198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DA952D-EF7B-43DC-A938-D11919D50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1403"/>
            <a:ext cx="12191302" cy="3554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595047-63B9-A12D-A756-1E1983A0D311}"/>
              </a:ext>
            </a:extLst>
          </p:cNvPr>
          <p:cNvSpPr txBox="1"/>
          <p:nvPr/>
        </p:nvSpPr>
        <p:spPr>
          <a:xfrm>
            <a:off x="3336588" y="413691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Merkle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63694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DA952D-EF7B-43DC-A938-D11919D50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" y="860275"/>
            <a:ext cx="12191302" cy="3554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595047-63B9-A12D-A756-1E1983A0D311}"/>
              </a:ext>
            </a:extLst>
          </p:cNvPr>
          <p:cNvSpPr txBox="1"/>
          <p:nvPr/>
        </p:nvSpPr>
        <p:spPr>
          <a:xfrm>
            <a:off x="6342434" y="4220638"/>
            <a:ext cx="123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Σ-</a:t>
            </a:r>
            <a:r>
              <a:rPr lang="en-US" dirty="0"/>
              <a:t>protocols</a:t>
            </a:r>
            <a:endParaRPr lang="en-VN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4FC82C7F-A7F8-255D-964E-3A720116E3DC}"/>
              </a:ext>
            </a:extLst>
          </p:cNvPr>
          <p:cNvSpPr/>
          <p:nvPr/>
        </p:nvSpPr>
        <p:spPr>
          <a:xfrm>
            <a:off x="7791402" y="3074122"/>
            <a:ext cx="2004351" cy="489518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98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DA952D-EF7B-43DC-A938-D11919D50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1628"/>
            <a:ext cx="12191302" cy="35541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6D1088-005C-0D93-30A2-CD14C5235D74}"/>
              </a:ext>
            </a:extLst>
          </p:cNvPr>
          <p:cNvSpPr txBox="1"/>
          <p:nvPr/>
        </p:nvSpPr>
        <p:spPr>
          <a:xfrm>
            <a:off x="500975" y="296853"/>
            <a:ext cx="61381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3200" dirty="0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2290832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426</Words>
  <Application>Microsoft Macintosh PowerPoint</Application>
  <PresentationFormat>Widescreen</PresentationFormat>
  <Paragraphs>82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Son Nguyen</dc:creator>
  <cp:lastModifiedBy>Son Nguyen</cp:lastModifiedBy>
  <cp:revision>5</cp:revision>
  <dcterms:created xsi:type="dcterms:W3CDTF">2024-01-04T06:56:51Z</dcterms:created>
  <dcterms:modified xsi:type="dcterms:W3CDTF">2024-01-04T10:27:02Z</dcterms:modified>
</cp:coreProperties>
</file>