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0" r:id="rId8"/>
    <p:sldId id="259" r:id="rId9"/>
    <p:sldId id="261" r:id="rId10"/>
    <p:sldId id="262" r:id="rId11"/>
    <p:sldId id="264" r:id="rId12"/>
    <p:sldId id="265" r:id="rId13"/>
    <p:sldId id="266" r:id="rId14"/>
    <p:sldId id="267" r:id="rId15"/>
    <p:sldId id="273" r:id="rId16"/>
    <p:sldId id="258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112" d="100"/>
          <a:sy n="112" d="100"/>
        </p:scale>
        <p:origin x="6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1B15-87C8-ADFD-0FC0-7846817E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83EE8-B2AA-CE06-B32D-D88B7B7A9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4E98-4099-A79C-033E-77E606A3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A5A6-2A2E-4936-B4D0-71DD5FC56DF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FE59-A3CF-458C-0199-6AD5769F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A8964-EE34-71DE-DB5B-E3CD6137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6305-775D-423A-8F52-A4CF49D5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F1D1-69EE-1F49-FEA8-08BF9FD6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C886D-3AAC-3800-DC56-8E9631BED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EB77-EA53-DCC1-4B3B-D745A47F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A5A6-2A2E-4936-B4D0-71DD5FC56DF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E3F8-EE23-DB31-62D8-10648F00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C1283-60E1-D841-FD96-1C3EDE1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6305-775D-423A-8F52-A4CF49D5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5F46D-5075-0025-BEB7-EE9AC90EB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019F-16EB-CB30-3119-BDE03D19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56BAF-C6CD-2B0E-E7A7-DD558E9C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A5A6-2A2E-4936-B4D0-71DD5FC56DF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0973-FD3F-2AF3-414E-C9C3DF8B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F414-3866-F110-1142-61EDF431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6305-775D-423A-8F52-A4CF49D5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3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8248-E005-9C95-025A-82BAA2B2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E407-4209-2D4A-2405-033DAF3B8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10D0B-5C50-3021-27B6-AF541995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A5A6-2A2E-4936-B4D0-71DD5FC56DF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6E7C-99B3-0E32-93FF-F4C08092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AAB6-130F-1E30-A1A8-A3AA8CDC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6305-775D-423A-8F52-A4CF49D5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9CD6-8AA6-CF86-F18B-2EF84731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F7A93-59B7-84DB-4E11-91C21EFD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7AA5-A1CA-EB67-C0ED-04A5099C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A5A6-2A2E-4936-B4D0-71DD5FC56DF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4DBB6-9517-10D2-5E00-8B0F3244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3B82-CDB9-7987-D713-7295E3ED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6305-775D-423A-8F52-A4CF49D5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1DC6-E86B-5665-7C5D-F7CC57DF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A6BD-942D-5F1D-2453-7BBE496F0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E878C-29C5-3C91-D697-2558AC162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F878E-E7AB-5330-4F6E-51966425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A5A6-2A2E-4936-B4D0-71DD5FC56DF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BF79B-48F6-70B9-7839-82986196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27DFE-9111-263F-0C75-488BD68F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6305-775D-423A-8F52-A4CF49D5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F986-F5F0-51CA-F5B7-88E26793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9527-A174-0ECA-7BBA-08CCD819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197C6-62A3-9419-6F0F-FCB1DE12F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DF5EA-80A2-BDB2-39BE-3DB9F8921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F05B9-D82E-0224-FF6F-773998AD9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3ACB8-6D72-09E3-E952-C4D5C1F0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A5A6-2A2E-4936-B4D0-71DD5FC56DF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48E41-5503-B528-56F3-AD9ABAA8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3C77D-DDDD-C8AF-7118-4B1B2017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6305-775D-423A-8F52-A4CF49D5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0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D9FD-31E9-83A8-B317-0430C1ED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3884B-2F05-6F1D-E42D-6A75C395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A5A6-2A2E-4936-B4D0-71DD5FC56DF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5E6D0-55FC-3DAF-77FE-7C070CE3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C638-A9F7-87B7-0EB4-03560D95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6305-775D-423A-8F52-A4CF49D5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F7DC6-3ACE-3C8F-1923-AC3350D0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A5A6-2A2E-4936-B4D0-71DD5FC56DF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7996E-C236-D7B6-8315-A9AF647F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8B5BA-6EB5-6887-8886-13772036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6305-775D-423A-8F52-A4CF49D5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9E50-23C1-A9CD-C51F-02C17905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2BCC-8DE8-B4A8-8FFC-E8BD77C5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9CAF5-A800-2422-AB06-8C3B5D59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BD7B6-4834-64BF-F08A-60183A2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A5A6-2A2E-4936-B4D0-71DD5FC56DF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C2DB-9374-A873-C434-72DC501B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8E78-9DB5-2D87-C867-FD4FB172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6305-775D-423A-8F52-A4CF49D5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4752-3A7E-9897-F0A5-7ECB1270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21524-32BD-2A74-5809-9A45FD213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10D75-68A8-C7D7-A18E-A55AE2EE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64E9E-F036-B510-7618-581D313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A5A6-2A2E-4936-B4D0-71DD5FC56DF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33EBB-8EAA-91D9-0EF5-BB4C5FC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21129-B2C5-E38E-2A15-88398E61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6305-775D-423A-8F52-A4CF49D5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3F8B4-E5A0-A1DE-32E4-DF8EEA03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D8535-460C-C552-EC63-DA6CC09D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24B1-8BDA-D3C8-ACDE-B550B1A0D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A5A6-2A2E-4936-B4D0-71DD5FC56DF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E288-35AF-75BE-2C75-1E72038B8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6407-0F8E-7B31-E2FC-59613D7C4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6305-775D-423A-8F52-A4CF49D5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Screenshot 20221028 at 055252png">
            <a:extLst>
              <a:ext uri="{FF2B5EF4-FFF2-40B4-BE49-F238E27FC236}">
                <a16:creationId xmlns:a16="http://schemas.microsoft.com/office/drawing/2014/main" id="{85121CC1-D19B-F01B-F242-82EAE064E86D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838199" y="1093788"/>
            <a:ext cx="10506455" cy="29672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8000"/>
              <a:t>ZKP Overall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6FC6B-5566-9339-0CB4-04313C459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09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52CA54-8A57-76EA-96F1-8302E390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704" y="726658"/>
            <a:ext cx="5745837" cy="5670727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E4A50-62D2-BEE5-9653-6B92F9F2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Transform 2: Gates to R1CS</a:t>
            </a:r>
          </a:p>
        </p:txBody>
      </p:sp>
      <p:pic>
        <p:nvPicPr>
          <p:cNvPr id="1026" name="Picture 2" descr="Photo Effects And Filters For Any Unique Look | Learn BeFunky">
            <a:extLst>
              <a:ext uri="{FF2B5EF4-FFF2-40B4-BE49-F238E27FC236}">
                <a16:creationId xmlns:a16="http://schemas.microsoft.com/office/drawing/2014/main" id="{B98AD615-43CB-7F4C-9BBD-F5C5F5A0C1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006272"/>
            <a:ext cx="3427412" cy="22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C13B8F-4EDA-C794-D2FD-800E9AD45795}"/>
              </a:ext>
            </a:extLst>
          </p:cNvPr>
          <p:cNvCxnSpPr>
            <a:cxnSpLocks/>
          </p:cNvCxnSpPr>
          <p:nvPr/>
        </p:nvCxnSpPr>
        <p:spPr>
          <a:xfrm>
            <a:off x="6837352" y="1741196"/>
            <a:ext cx="2642912" cy="263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3C8184-E3A3-547B-9F80-63D96018D4B0}"/>
              </a:ext>
            </a:extLst>
          </p:cNvPr>
          <p:cNvCxnSpPr>
            <a:cxnSpLocks/>
          </p:cNvCxnSpPr>
          <p:nvPr/>
        </p:nvCxnSpPr>
        <p:spPr>
          <a:xfrm>
            <a:off x="7138228" y="1741196"/>
            <a:ext cx="2342036" cy="1131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AD2D14-1907-9024-5F73-9E6291820451}"/>
              </a:ext>
            </a:extLst>
          </p:cNvPr>
          <p:cNvCxnSpPr>
            <a:cxnSpLocks/>
          </p:cNvCxnSpPr>
          <p:nvPr/>
        </p:nvCxnSpPr>
        <p:spPr>
          <a:xfrm>
            <a:off x="6213763" y="1793404"/>
            <a:ext cx="3937306" cy="1964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56D89F-AB48-BC11-9349-3C798C167286}"/>
              </a:ext>
            </a:extLst>
          </p:cNvPr>
          <p:cNvCxnSpPr>
            <a:cxnSpLocks/>
          </p:cNvCxnSpPr>
          <p:nvPr/>
        </p:nvCxnSpPr>
        <p:spPr>
          <a:xfrm>
            <a:off x="7138228" y="2147960"/>
            <a:ext cx="3313717" cy="211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AD5A8F-23FB-E8FA-D2FE-F7AC10699507}"/>
              </a:ext>
            </a:extLst>
          </p:cNvPr>
          <p:cNvCxnSpPr>
            <a:cxnSpLocks/>
          </p:cNvCxnSpPr>
          <p:nvPr/>
        </p:nvCxnSpPr>
        <p:spPr>
          <a:xfrm>
            <a:off x="6837352" y="2167422"/>
            <a:ext cx="2583918" cy="19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FE7D715-1982-71F6-C24F-7C192B0EED82}"/>
              </a:ext>
            </a:extLst>
          </p:cNvPr>
          <p:cNvSpPr/>
          <p:nvPr/>
        </p:nvSpPr>
        <p:spPr>
          <a:xfrm>
            <a:off x="9090903" y="3156148"/>
            <a:ext cx="123886" cy="14158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A9998E-0DD4-3CFD-F04E-8DA667EE44C3}"/>
              </a:ext>
            </a:extLst>
          </p:cNvPr>
          <p:cNvCxnSpPr>
            <a:cxnSpLocks/>
          </p:cNvCxnSpPr>
          <p:nvPr/>
        </p:nvCxnSpPr>
        <p:spPr>
          <a:xfrm>
            <a:off x="6306410" y="2147960"/>
            <a:ext cx="3728393" cy="1414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30">
            <a:extLst>
              <a:ext uri="{FF2B5EF4-FFF2-40B4-BE49-F238E27FC236}">
                <a16:creationId xmlns:a16="http://schemas.microsoft.com/office/drawing/2014/main" id="{0C4D5089-F4FE-D7B9-B652-DF96EBECAA91}"/>
              </a:ext>
            </a:extLst>
          </p:cNvPr>
          <p:cNvSpPr txBox="1">
            <a:spLocks/>
          </p:cNvSpPr>
          <p:nvPr/>
        </p:nvSpPr>
        <p:spPr>
          <a:xfrm>
            <a:off x="6590305" y="1365934"/>
            <a:ext cx="323404" cy="355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</a:t>
            </a:r>
          </a:p>
        </p:txBody>
      </p:sp>
      <p:sp>
        <p:nvSpPr>
          <p:cNvPr id="33" name="Content Placeholder 30">
            <a:extLst>
              <a:ext uri="{FF2B5EF4-FFF2-40B4-BE49-F238E27FC236}">
                <a16:creationId xmlns:a16="http://schemas.microsoft.com/office/drawing/2014/main" id="{AA2F49C5-A018-F110-B868-597576B69441}"/>
              </a:ext>
            </a:extLst>
          </p:cNvPr>
          <p:cNvSpPr txBox="1">
            <a:spLocks/>
          </p:cNvSpPr>
          <p:nvPr/>
        </p:nvSpPr>
        <p:spPr>
          <a:xfrm>
            <a:off x="6928534" y="1375528"/>
            <a:ext cx="323404" cy="355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</a:t>
            </a:r>
          </a:p>
        </p:txBody>
      </p:sp>
      <p:sp>
        <p:nvSpPr>
          <p:cNvPr id="34" name="Content Placeholder 30">
            <a:extLst>
              <a:ext uri="{FF2B5EF4-FFF2-40B4-BE49-F238E27FC236}">
                <a16:creationId xmlns:a16="http://schemas.microsoft.com/office/drawing/2014/main" id="{59B2DC0F-DF8D-BD53-FDFE-03C4EB0D76D4}"/>
              </a:ext>
            </a:extLst>
          </p:cNvPr>
          <p:cNvSpPr txBox="1">
            <a:spLocks/>
          </p:cNvSpPr>
          <p:nvPr/>
        </p:nvSpPr>
        <p:spPr>
          <a:xfrm>
            <a:off x="5983006" y="1365934"/>
            <a:ext cx="323404" cy="355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682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E4A50-62D2-BEE5-9653-6B92F9F2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 dirty="0">
                <a:latin typeface="+mj-lt"/>
                <a:ea typeface="+mj-ea"/>
                <a:cs typeface="+mj-cs"/>
              </a:rPr>
              <a:t>Transform 3: </a:t>
            </a:r>
            <a:br>
              <a:rPr lang="en-US" sz="3700" kern="1200" dirty="0">
                <a:latin typeface="+mj-lt"/>
                <a:ea typeface="+mj-ea"/>
                <a:cs typeface="+mj-cs"/>
              </a:rPr>
            </a:br>
            <a:r>
              <a:rPr lang="en-US" sz="3700" kern="1200" dirty="0">
                <a:latin typeface="+mj-lt"/>
                <a:ea typeface="+mj-ea"/>
                <a:cs typeface="+mj-cs"/>
              </a:rPr>
              <a:t>R1CS to QAP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28F09452-2354-4A71-E253-149B619E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1400" dirty="0"/>
              <a:t>F(x) = -5 + 9.166x – 5x</a:t>
            </a:r>
            <a:r>
              <a:rPr lang="en-US" sz="1400" baseline="30000" dirty="0"/>
              <a:t>2</a:t>
            </a:r>
            <a:r>
              <a:rPr lang="en-US" sz="1400" dirty="0"/>
              <a:t> + 0.833x</a:t>
            </a:r>
            <a:r>
              <a:rPr lang="en-US" sz="1400" baseline="30000" dirty="0"/>
              <a:t>3</a:t>
            </a:r>
            <a:endParaRPr lang="en-US" sz="1400" dirty="0"/>
          </a:p>
          <a:p>
            <a:r>
              <a:rPr lang="en-US" sz="2000" dirty="0"/>
              <a:t> x = 1 =&gt; F(x) = 0</a:t>
            </a:r>
          </a:p>
          <a:p>
            <a:r>
              <a:rPr lang="en-US" sz="2000" dirty="0"/>
              <a:t> x = 2 =&gt; F(x) = 0</a:t>
            </a:r>
          </a:p>
          <a:p>
            <a:r>
              <a:rPr lang="en-US" sz="2000" dirty="0"/>
              <a:t> x = 3 =&gt; F(x) = 0</a:t>
            </a:r>
          </a:p>
          <a:p>
            <a:r>
              <a:rPr lang="en-US" sz="2000" dirty="0"/>
              <a:t> x = 4 =&gt; F(x) = 5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F0C571-AD56-EF59-6BAB-A9D50E5C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732609"/>
            <a:ext cx="6155141" cy="541652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39210F-AF45-7871-F699-9AEFAEBAE01D}"/>
              </a:ext>
            </a:extLst>
          </p:cNvPr>
          <p:cNvCxnSpPr/>
          <p:nvPr/>
        </p:nvCxnSpPr>
        <p:spPr>
          <a:xfrm flipH="1">
            <a:off x="3799185" y="1940439"/>
            <a:ext cx="5421507" cy="40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6A4AA07-86A1-403D-BBB9-57689B852138}"/>
              </a:ext>
            </a:extLst>
          </p:cNvPr>
          <p:cNvSpPr/>
          <p:nvPr/>
        </p:nvSpPr>
        <p:spPr>
          <a:xfrm>
            <a:off x="5948516" y="1693564"/>
            <a:ext cx="294967" cy="82590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1439D5-0462-38B5-6D17-E4D2A3A34D48}"/>
              </a:ext>
            </a:extLst>
          </p:cNvPr>
          <p:cNvSpPr/>
          <p:nvPr/>
        </p:nvSpPr>
        <p:spPr>
          <a:xfrm>
            <a:off x="2601505" y="2419350"/>
            <a:ext cx="294967" cy="172904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9BD300-EED9-5025-BE6C-614A55F707AA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911253" y="2398521"/>
            <a:ext cx="3080460" cy="74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3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E4A50-62D2-BEE5-9653-6B92F9F2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 4: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R1CS to QAP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526B5-C8D7-823D-6875-6B9A64BAA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64" b="1"/>
          <a:stretch/>
        </p:blipFill>
        <p:spPr>
          <a:xfrm>
            <a:off x="4986977" y="855528"/>
            <a:ext cx="6567300" cy="485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7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46BFF-1371-BECA-4B22-60A2C3CBB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5008" y="321288"/>
            <a:ext cx="4323017" cy="64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1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4A50-62D2-BEE5-9653-6B92F9F2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dirty="0"/>
              <a:t>How to do it?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05822F5A-7FC6-B19D-7517-8C7B08F3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44" y="2011363"/>
            <a:ext cx="10063112" cy="416083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91E0FAD-569D-57A8-6EF4-D01DA3B5515F}"/>
              </a:ext>
            </a:extLst>
          </p:cNvPr>
          <p:cNvSpPr/>
          <p:nvPr/>
        </p:nvSpPr>
        <p:spPr>
          <a:xfrm>
            <a:off x="1927735" y="2573843"/>
            <a:ext cx="762143" cy="195117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32A326-5FB8-7395-1E22-FEC0E643FB13}"/>
              </a:ext>
            </a:extLst>
          </p:cNvPr>
          <p:cNvSpPr/>
          <p:nvPr/>
        </p:nvSpPr>
        <p:spPr>
          <a:xfrm>
            <a:off x="1842111" y="4585911"/>
            <a:ext cx="762143" cy="79722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FE5A-6467-F97F-07FB-D6EC5433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610995"/>
            <a:ext cx="2409218" cy="3383915"/>
          </a:xfrm>
        </p:spPr>
        <p:txBody>
          <a:bodyPr/>
          <a:lstStyle/>
          <a:p>
            <a:r>
              <a:rPr lang="en-VN" dirty="0"/>
              <a:t>Current Status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1C4B6A-E928-85AC-3F48-0447EBA17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18" y="655047"/>
            <a:ext cx="8944582" cy="5547906"/>
          </a:xfrm>
        </p:spPr>
      </p:pic>
    </p:spTree>
    <p:extLst>
      <p:ext uri="{BB962C8B-B14F-4D97-AF65-F5344CB8AC3E}">
        <p14:creationId xmlns:p14="http://schemas.microsoft.com/office/powerpoint/2010/main" val="43125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E0010-9229-7A0F-8668-3A945BBC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/>
              <a:t>ZK vs Optimistic Rollups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A2643A90-A93C-F9CB-3B77-7662FB61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71ABC3-2774-6157-DD8F-0D8BB8C2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1929" y="1940439"/>
            <a:ext cx="7360071" cy="37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60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AB880-BB40-ED39-4F53-913E22AE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ADE8D3-8033-5988-EAC9-090C1702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 err="1"/>
              <a:t>zkPorter</a:t>
            </a:r>
            <a:endParaRPr lang="en-US" sz="2000" dirty="0"/>
          </a:p>
        </p:txBody>
      </p:sp>
      <p:pic>
        <p:nvPicPr>
          <p:cNvPr id="4" name="Picture 4" descr="L2 comparison">
            <a:extLst>
              <a:ext uri="{FF2B5EF4-FFF2-40B4-BE49-F238E27FC236}">
                <a16:creationId xmlns:a16="http://schemas.microsoft.com/office/drawing/2014/main" id="{23D5C3D9-6AB6-DEBE-13B0-C13EF00F9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1502" y="971119"/>
            <a:ext cx="6813395" cy="546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8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411F-CBA7-0C1C-96D0-D6457428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2ECE-4DDE-06E8-FD71-1AEEC0EA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Proof size =&gt; Block size</a:t>
            </a:r>
          </a:p>
          <a:p>
            <a:r>
              <a:rPr lang="en-VN" dirty="0"/>
              <a:t>Prover time</a:t>
            </a:r>
          </a:p>
          <a:p>
            <a:r>
              <a:rPr lang="en-VN" dirty="0"/>
              <a:t>Verifier time</a:t>
            </a:r>
          </a:p>
          <a:p>
            <a:r>
              <a:rPr lang="en-VN" dirty="0"/>
              <a:t>Trusted setup</a:t>
            </a:r>
          </a:p>
          <a:p>
            <a:r>
              <a:rPr lang="en-VN" dirty="0"/>
              <a:t>EVM compatibility / Community</a:t>
            </a:r>
          </a:p>
        </p:txBody>
      </p:sp>
    </p:spTree>
    <p:extLst>
      <p:ext uri="{BB962C8B-B14F-4D97-AF65-F5344CB8AC3E}">
        <p14:creationId xmlns:p14="http://schemas.microsoft.com/office/powerpoint/2010/main" val="71797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41726-1AA4-41A6-8C07-9CA7795F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ZKP??</a:t>
            </a:r>
          </a:p>
        </p:txBody>
      </p:sp>
      <p:pic>
        <p:nvPicPr>
          <p:cNvPr id="7" name="Content Placeholder 6" descr="A diagram of a path&#10;&#10;Description automatically generated">
            <a:extLst>
              <a:ext uri="{FF2B5EF4-FFF2-40B4-BE49-F238E27FC236}">
                <a16:creationId xmlns:a16="http://schemas.microsoft.com/office/drawing/2014/main" id="{B1361B35-6B3B-5F18-9187-2D3483BD0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631047"/>
            <a:ext cx="5708649" cy="556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7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1726-1AA4-41A6-8C07-9CA7795F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FEC69-BB0B-2353-3189-FB0BD1DEB07B}"/>
              </a:ext>
            </a:extLst>
          </p:cNvPr>
          <p:cNvSpPr txBox="1"/>
          <p:nvPr/>
        </p:nvSpPr>
        <p:spPr>
          <a:xfrm>
            <a:off x="5703849" y="2690336"/>
            <a:ext cx="60718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effectLst/>
                <a:latin typeface="CMR10"/>
              </a:rPr>
              <a:t>Proving statement on private data:</a:t>
            </a:r>
          </a:p>
          <a:p>
            <a:pPr algn="just"/>
            <a:r>
              <a:rPr lang="en-US" sz="1800" dirty="0">
                <a:effectLst/>
                <a:latin typeface="CMR10"/>
              </a:rPr>
              <a:t> </a:t>
            </a:r>
            <a:endParaRPr lang="en-US" dirty="0"/>
          </a:p>
          <a:p>
            <a:pPr algn="just"/>
            <a:r>
              <a:rPr lang="en-US" sz="1800" dirty="0">
                <a:effectLst/>
                <a:latin typeface="CMBX10"/>
              </a:rPr>
              <a:t>– </a:t>
            </a:r>
            <a:r>
              <a:rPr lang="en-US" sz="1800" dirty="0">
                <a:effectLst/>
                <a:latin typeface="CMR10"/>
              </a:rPr>
              <a:t>Person </a:t>
            </a:r>
            <a:r>
              <a:rPr lang="en-US" sz="1800" dirty="0">
                <a:effectLst/>
                <a:latin typeface="CMMI10"/>
              </a:rPr>
              <a:t>A </a:t>
            </a:r>
            <a:r>
              <a:rPr lang="en-US" sz="1800" dirty="0">
                <a:effectLst/>
                <a:latin typeface="CMR10"/>
              </a:rPr>
              <a:t>has more than </a:t>
            </a:r>
            <a:r>
              <a:rPr lang="en-US" sz="1800" dirty="0">
                <a:effectLst/>
                <a:latin typeface="CMMI10"/>
              </a:rPr>
              <a:t>X </a:t>
            </a:r>
            <a:r>
              <a:rPr lang="en-US" sz="1800" dirty="0">
                <a:effectLst/>
                <a:latin typeface="CMR10"/>
              </a:rPr>
              <a:t>in his bank account</a:t>
            </a:r>
          </a:p>
          <a:p>
            <a:pPr algn="just"/>
            <a:br>
              <a:rPr lang="en-US" sz="1800" dirty="0">
                <a:effectLst/>
                <a:latin typeface="CMR10"/>
              </a:rPr>
            </a:br>
            <a:r>
              <a:rPr lang="en-US" sz="1800" dirty="0">
                <a:effectLst/>
                <a:latin typeface="CMBX10"/>
              </a:rPr>
              <a:t>– </a:t>
            </a:r>
            <a:r>
              <a:rPr lang="en-US" sz="1800" dirty="0">
                <a:effectLst/>
                <a:latin typeface="CMR10"/>
              </a:rPr>
              <a:t>In the last year, a bank did not transact with an entity </a:t>
            </a:r>
            <a:r>
              <a:rPr lang="en-US" sz="1800" dirty="0">
                <a:effectLst/>
                <a:latin typeface="CMMI10"/>
              </a:rPr>
              <a:t>Y </a:t>
            </a:r>
            <a:r>
              <a:rPr lang="en-US" sz="1800" dirty="0">
                <a:effectLst/>
                <a:latin typeface="CMBX10"/>
              </a:rPr>
              <a:t>– </a:t>
            </a:r>
            <a:r>
              <a:rPr lang="en-US" sz="1800" dirty="0">
                <a:effectLst/>
                <a:latin typeface="CMR10"/>
              </a:rPr>
              <a:t>Matching DNA without revealing full DNA</a:t>
            </a:r>
          </a:p>
          <a:p>
            <a:pPr algn="just"/>
            <a:br>
              <a:rPr lang="en-US" sz="1800" dirty="0">
                <a:effectLst/>
                <a:latin typeface="CMR10"/>
              </a:rPr>
            </a:br>
            <a:r>
              <a:rPr lang="en-US" sz="1800" dirty="0">
                <a:effectLst/>
                <a:latin typeface="CMBX10"/>
              </a:rPr>
              <a:t>– </a:t>
            </a:r>
            <a:r>
              <a:rPr lang="en-US" sz="1800" dirty="0">
                <a:effectLst/>
                <a:latin typeface="CMR10"/>
              </a:rPr>
              <a:t>One has a credit score higher than </a:t>
            </a:r>
            <a:r>
              <a:rPr lang="en-US" sz="1800" dirty="0">
                <a:effectLst/>
                <a:latin typeface="CMMI10"/>
              </a:rPr>
              <a:t>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4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1726-1AA4-41A6-8C07-9CA7795F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FEC69-BB0B-2353-3189-FB0BD1DEB07B}"/>
              </a:ext>
            </a:extLst>
          </p:cNvPr>
          <p:cNvSpPr txBox="1"/>
          <p:nvPr/>
        </p:nvSpPr>
        <p:spPr>
          <a:xfrm>
            <a:off x="5703849" y="2690336"/>
            <a:ext cx="60718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effectLst/>
                <a:latin typeface="CMR10"/>
              </a:rPr>
              <a:t>Proving statement on private data:</a:t>
            </a:r>
          </a:p>
          <a:p>
            <a:pPr algn="just"/>
            <a:r>
              <a:rPr lang="en-US" sz="1800" dirty="0">
                <a:effectLst/>
                <a:latin typeface="CMR10"/>
              </a:rPr>
              <a:t> </a:t>
            </a:r>
            <a:endParaRPr lang="en-US" dirty="0"/>
          </a:p>
          <a:p>
            <a:pPr algn="just"/>
            <a:r>
              <a:rPr lang="en-US" sz="1800" dirty="0">
                <a:effectLst/>
                <a:latin typeface="CMBX10"/>
              </a:rPr>
              <a:t>– </a:t>
            </a:r>
            <a:r>
              <a:rPr lang="en-US" sz="1800" dirty="0">
                <a:effectLst/>
                <a:latin typeface="CMR10"/>
              </a:rPr>
              <a:t>Person </a:t>
            </a:r>
            <a:r>
              <a:rPr lang="en-US" sz="1800" dirty="0">
                <a:effectLst/>
                <a:latin typeface="CMMI10"/>
              </a:rPr>
              <a:t>A </a:t>
            </a:r>
            <a:r>
              <a:rPr lang="en-US" sz="1800" dirty="0">
                <a:effectLst/>
                <a:latin typeface="CMR10"/>
              </a:rPr>
              <a:t>has more than </a:t>
            </a:r>
            <a:r>
              <a:rPr lang="en-US" sz="1800" dirty="0">
                <a:effectLst/>
                <a:latin typeface="CMMI10"/>
              </a:rPr>
              <a:t>X </a:t>
            </a:r>
            <a:r>
              <a:rPr lang="en-US" sz="1800" dirty="0">
                <a:effectLst/>
                <a:latin typeface="CMR10"/>
              </a:rPr>
              <a:t>in his bank account</a:t>
            </a:r>
          </a:p>
          <a:p>
            <a:pPr algn="just"/>
            <a:br>
              <a:rPr lang="en-US" sz="1800" dirty="0">
                <a:effectLst/>
                <a:latin typeface="CMR10"/>
              </a:rPr>
            </a:br>
            <a:r>
              <a:rPr lang="en-US" sz="1800" dirty="0">
                <a:effectLst/>
                <a:latin typeface="CMBX10"/>
              </a:rPr>
              <a:t>– </a:t>
            </a:r>
            <a:r>
              <a:rPr lang="en-US" sz="1800" dirty="0">
                <a:effectLst/>
                <a:latin typeface="CMR10"/>
              </a:rPr>
              <a:t>In the last year, a bank did not transact with an entity </a:t>
            </a:r>
            <a:r>
              <a:rPr lang="en-US" sz="1800" dirty="0">
                <a:effectLst/>
                <a:latin typeface="CMMI10"/>
              </a:rPr>
              <a:t>Y </a:t>
            </a:r>
            <a:r>
              <a:rPr lang="en-US" sz="1800" dirty="0">
                <a:effectLst/>
                <a:latin typeface="CMBX10"/>
              </a:rPr>
              <a:t>– </a:t>
            </a:r>
            <a:r>
              <a:rPr lang="en-US" sz="1800" dirty="0">
                <a:effectLst/>
                <a:latin typeface="CMR10"/>
              </a:rPr>
              <a:t>Matching DNA without revealing full DNA</a:t>
            </a:r>
          </a:p>
          <a:p>
            <a:pPr algn="just"/>
            <a:br>
              <a:rPr lang="en-US" sz="1800" dirty="0">
                <a:effectLst/>
                <a:latin typeface="CMR10"/>
              </a:rPr>
            </a:br>
            <a:r>
              <a:rPr lang="en-US" sz="1800" dirty="0">
                <a:effectLst/>
                <a:latin typeface="CMBX10"/>
              </a:rPr>
              <a:t>– </a:t>
            </a:r>
            <a:r>
              <a:rPr lang="en-US" sz="1800" dirty="0">
                <a:effectLst/>
                <a:latin typeface="CMR10"/>
              </a:rPr>
              <a:t>One has a credit score higher than </a:t>
            </a:r>
            <a:r>
              <a:rPr lang="en-US" sz="1800" dirty="0">
                <a:effectLst/>
                <a:latin typeface="CMMI10"/>
              </a:rPr>
              <a:t>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4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1726-1AA4-41A6-8C07-9CA7795F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FEC69-BB0B-2353-3189-FB0BD1DEB07B}"/>
              </a:ext>
            </a:extLst>
          </p:cNvPr>
          <p:cNvSpPr txBox="1"/>
          <p:nvPr/>
        </p:nvSpPr>
        <p:spPr>
          <a:xfrm>
            <a:off x="5581186" y="2389674"/>
            <a:ext cx="60718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MR10"/>
              </a:rPr>
              <a:t>Anonymous payments: </a:t>
            </a:r>
            <a:endParaRPr lang="en-US" dirty="0">
              <a:effectLst/>
            </a:endParaRPr>
          </a:p>
          <a:p>
            <a:endParaRPr lang="en-US" sz="1800" dirty="0">
              <a:effectLst/>
              <a:latin typeface="CMBX10"/>
            </a:endParaRPr>
          </a:p>
          <a:p>
            <a:r>
              <a:rPr lang="en-US" dirty="0">
                <a:latin typeface="CMBX10"/>
              </a:rPr>
              <a:t>-</a:t>
            </a:r>
            <a:r>
              <a:rPr lang="en-US" sz="1800" dirty="0">
                <a:effectLst/>
                <a:latin typeface="CMBX10"/>
              </a:rPr>
              <a:t> </a:t>
            </a:r>
            <a:r>
              <a:rPr lang="en-US" sz="1800" dirty="0">
                <a:effectLst/>
                <a:latin typeface="CMR10"/>
              </a:rPr>
              <a:t>Payment with full detachment from any kind of identity</a:t>
            </a:r>
            <a:endParaRPr lang="en-US" dirty="0">
              <a:latin typeface="CMR8"/>
            </a:endParaRPr>
          </a:p>
          <a:p>
            <a:r>
              <a:rPr lang="en-US" sz="1800" dirty="0">
                <a:effectLst/>
                <a:latin typeface="CMR8"/>
              </a:rPr>
              <a:t> </a:t>
            </a:r>
            <a:endParaRPr lang="en-US" dirty="0">
              <a:effectLst/>
            </a:endParaRPr>
          </a:p>
          <a:p>
            <a:r>
              <a:rPr lang="en-US" dirty="0">
                <a:latin typeface="CMBX10"/>
              </a:rPr>
              <a:t>-</a:t>
            </a:r>
            <a:r>
              <a:rPr lang="en-US" sz="1800" dirty="0">
                <a:effectLst/>
                <a:latin typeface="CMBX10"/>
              </a:rPr>
              <a:t> </a:t>
            </a:r>
            <a:r>
              <a:rPr lang="en-US" sz="1800" dirty="0">
                <a:effectLst/>
                <a:latin typeface="CMR10"/>
              </a:rPr>
              <a:t>Paying taxes without revealing one’s earnings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30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1726-1AA4-41A6-8C07-9CA7795F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FEC69-BB0B-2353-3189-FB0BD1DEB07B}"/>
              </a:ext>
            </a:extLst>
          </p:cNvPr>
          <p:cNvSpPr txBox="1"/>
          <p:nvPr/>
        </p:nvSpPr>
        <p:spPr>
          <a:xfrm>
            <a:off x="4895385" y="2690336"/>
            <a:ext cx="68803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effectLst/>
                <a:latin typeface="CMR10"/>
              </a:rPr>
              <a:t>Outsourcing computation: 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latin typeface="CMBX10"/>
              </a:rPr>
              <a:t>- </a:t>
            </a:r>
            <a:r>
              <a:rPr lang="en-US" dirty="0">
                <a:effectLst/>
                <a:latin typeface="CMR10"/>
              </a:rPr>
              <a:t>Outsource an expensive computation and validate that the result is correct without redoing the execution; it opens up a category of trustless computing 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latin typeface="CMR10"/>
              </a:rPr>
              <a:t>-</a:t>
            </a:r>
            <a:r>
              <a:rPr lang="en-US" dirty="0">
                <a:effectLst/>
                <a:latin typeface="CMR10"/>
              </a:rPr>
              <a:t> Changing a blockchain model from everyone computes the same to one party computes and everyone verifies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858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E4A50-62D2-BEE5-9653-6B92F9F2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dirty="0"/>
              <a:t>How to do it?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05822F5A-7FC6-B19D-7517-8C7B08F3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44" y="2011363"/>
            <a:ext cx="10063112" cy="416083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91E0FAD-569D-57A8-6EF4-D01DA3B5515F}"/>
              </a:ext>
            </a:extLst>
          </p:cNvPr>
          <p:cNvSpPr/>
          <p:nvPr/>
        </p:nvSpPr>
        <p:spPr>
          <a:xfrm>
            <a:off x="1927735" y="2573843"/>
            <a:ext cx="762143" cy="195117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32A326-5FB8-7395-1E22-FEC0E643FB13}"/>
              </a:ext>
            </a:extLst>
          </p:cNvPr>
          <p:cNvSpPr/>
          <p:nvPr/>
        </p:nvSpPr>
        <p:spPr>
          <a:xfrm>
            <a:off x="1842111" y="4585911"/>
            <a:ext cx="762143" cy="79722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354F7-6A8E-E063-4436-9CCE6B2FE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084" y="170407"/>
            <a:ext cx="1813255" cy="153472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AC8104-9BFE-C6ED-B6D0-282D03A59D00}"/>
              </a:ext>
            </a:extLst>
          </p:cNvPr>
          <p:cNvCxnSpPr/>
          <p:nvPr/>
        </p:nvCxnSpPr>
        <p:spPr>
          <a:xfrm>
            <a:off x="10593658" y="1103971"/>
            <a:ext cx="648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04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E4A50-62D2-BEE5-9653-6B92F9F2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do it?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55770A-AEA5-BC49-A26A-ADD6479EA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474908"/>
            <a:ext cx="10744200" cy="37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9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E4A50-62D2-BEE5-9653-6B92F9F2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Transform 1: Program to Gates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28F09452-2354-4A71-E253-149B619E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2739478" cy="1115436"/>
          </a:xfrm>
        </p:spPr>
        <p:txBody>
          <a:bodyPr>
            <a:normAutofit/>
          </a:bodyPr>
          <a:lstStyle/>
          <a:p>
            <a:r>
              <a:rPr lang="en-US" sz="2000" dirty="0"/>
              <a:t>19 ^ 3 + 19 + 5 = 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6080BB-D7C1-E75B-521F-9D279119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602" y="661916"/>
            <a:ext cx="3320850" cy="5557909"/>
          </a:xfrm>
          <a:prstGeom prst="rect">
            <a:avLst/>
          </a:prstGeom>
        </p:spPr>
      </p:pic>
      <p:sp>
        <p:nvSpPr>
          <p:cNvPr id="4" name="Content Placeholder 30">
            <a:extLst>
              <a:ext uri="{FF2B5EF4-FFF2-40B4-BE49-F238E27FC236}">
                <a16:creationId xmlns:a16="http://schemas.microsoft.com/office/drawing/2014/main" id="{51178928-EF0D-0C61-2B54-499104DC77BF}"/>
              </a:ext>
            </a:extLst>
          </p:cNvPr>
          <p:cNvSpPr txBox="1">
            <a:spLocks/>
          </p:cNvSpPr>
          <p:nvPr/>
        </p:nvSpPr>
        <p:spPr>
          <a:xfrm>
            <a:off x="1045738" y="2939958"/>
            <a:ext cx="2424143" cy="1665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/>
              <a:t>19 * 19 = 361</a:t>
            </a:r>
          </a:p>
          <a:p>
            <a:pPr marL="457200" indent="-457200">
              <a:buAutoNum type="arabicPeriod"/>
            </a:pPr>
            <a:r>
              <a:rPr lang="en-US" sz="2000" dirty="0"/>
              <a:t>361 * 19 = 6859</a:t>
            </a:r>
          </a:p>
          <a:p>
            <a:pPr marL="457200" indent="-457200">
              <a:buAutoNum type="arabicPeriod"/>
            </a:pPr>
            <a:r>
              <a:rPr lang="en-US" sz="2000" dirty="0"/>
              <a:t>6859 + 19 = 6878</a:t>
            </a:r>
          </a:p>
          <a:p>
            <a:pPr marL="457200" indent="-457200">
              <a:buAutoNum type="arabicPeriod"/>
            </a:pPr>
            <a:r>
              <a:rPr lang="en-US" sz="2000" dirty="0"/>
              <a:t>6878 + 5 = 6883</a:t>
            </a:r>
          </a:p>
        </p:txBody>
      </p:sp>
    </p:spTree>
    <p:extLst>
      <p:ext uri="{BB962C8B-B14F-4D97-AF65-F5344CB8AC3E}">
        <p14:creationId xmlns:p14="http://schemas.microsoft.com/office/powerpoint/2010/main" val="290296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</TotalTime>
  <Words>332</Words>
  <Application>Microsoft Macintosh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CMBX10</vt:lpstr>
      <vt:lpstr>CMMI10</vt:lpstr>
      <vt:lpstr>CMR10</vt:lpstr>
      <vt:lpstr>CMR8</vt:lpstr>
      <vt:lpstr>Office Theme</vt:lpstr>
      <vt:lpstr>ZKP Overall</vt:lpstr>
      <vt:lpstr>What is ZKP??</vt:lpstr>
      <vt:lpstr>Applications</vt:lpstr>
      <vt:lpstr>Applications</vt:lpstr>
      <vt:lpstr>Applications</vt:lpstr>
      <vt:lpstr>Applications</vt:lpstr>
      <vt:lpstr>How to do it?</vt:lpstr>
      <vt:lpstr>How to do it?</vt:lpstr>
      <vt:lpstr>Transform 1: Program to Gates</vt:lpstr>
      <vt:lpstr>Transform 2: Gates to R1CS</vt:lpstr>
      <vt:lpstr>Transform 3:  R1CS to QAP</vt:lpstr>
      <vt:lpstr>Transform 4:  R1CS to QAP</vt:lpstr>
      <vt:lpstr>PowerPoint Presentation</vt:lpstr>
      <vt:lpstr>How to do it?</vt:lpstr>
      <vt:lpstr>Current Status</vt:lpstr>
      <vt:lpstr>ZK vs Optimistic Rollups</vt:lpstr>
      <vt:lpstr>Performance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ZKP Overall</dc:title>
  <dc:creator>Son Nguyen Thanh</dc:creator>
  <cp:lastModifiedBy>Microsoft Office User</cp:lastModifiedBy>
  <cp:revision>9</cp:revision>
  <dcterms:created xsi:type="dcterms:W3CDTF">2023-12-07T04:55:09Z</dcterms:created>
  <dcterms:modified xsi:type="dcterms:W3CDTF">2023-12-11T19:55:45Z</dcterms:modified>
</cp:coreProperties>
</file>