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Poppi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PoppinsSemiBold-bold.fntdata"/><Relationship Id="rId10" Type="http://schemas.openxmlformats.org/officeDocument/2006/relationships/slide" Target="slides/slide5.xml"/><Relationship Id="rId32" Type="http://schemas.openxmlformats.org/officeDocument/2006/relationships/font" Target="fonts/Poppi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Poppi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954f3e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1954f3e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9b9728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f9b9728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9b9728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9b9728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f9b9728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f9b9728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cf389f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cf389f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cf389f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cf389f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acf389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acf389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fa3170d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fa3170d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acf389f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acf389f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fa3170de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fa3170d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fefaf5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fefaf5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d6035a9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d6035a9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d6035a9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d6035a9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6035a9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6035a9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954f3e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954f3e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fefaf5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fefaf5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9b9728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9b9728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1954f3e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1954f3e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9b9728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9b9728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954f3e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954f3e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fa3170d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fa3170d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2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ăn bản trong một cột 1">
  <p:cSld name="ONE_COLUMN_TEX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720000" y="431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720000" y="1450802"/>
            <a:ext cx="7710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60900" y="42472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19997" r="21666" t="0"/>
          <a:stretch/>
        </p:blipFill>
        <p:spPr>
          <a:xfrm>
            <a:off x="177550" y="4383375"/>
            <a:ext cx="548698" cy="5290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Nova Folding Scheme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943650" y="2948625"/>
            <a:ext cx="12567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VanhGer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R1CS Variants</a:t>
            </a:r>
            <a:endParaRPr sz="40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R1CS variants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819300" y="1161900"/>
            <a:ext cx="760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R1CS: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Structure: 3 matrices </a:t>
            </a:r>
            <a:r>
              <a:rPr b="1" lang="en">
                <a:solidFill>
                  <a:schemeClr val="dk1"/>
                </a:solidFill>
              </a:rPr>
              <a:t>A, B, 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Instance: (</a:t>
            </a:r>
            <a:r>
              <a:rPr b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): public IO, witness </a:t>
            </a: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</a:t>
            </a:r>
            <a:r>
              <a:rPr lang="en">
                <a:solidFill>
                  <a:schemeClr val="dk1"/>
                </a:solidFill>
              </a:rPr>
              <a:t> requirement: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438" y="1310650"/>
            <a:ext cx="3974573" cy="3276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00" y="3003975"/>
            <a:ext cx="3448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R1CS variants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819300" y="1161900"/>
            <a:ext cx="760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Relaxed R1CS: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Structure: 3 matrices </a:t>
            </a:r>
            <a:r>
              <a:rPr b="1" lang="en">
                <a:solidFill>
                  <a:schemeClr val="dk1"/>
                </a:solidFill>
              </a:rPr>
              <a:t>A, B, 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Instance: (</a:t>
            </a:r>
            <a:r>
              <a:rPr b="1" lang="en">
                <a:solidFill>
                  <a:schemeClr val="dk1"/>
                </a:solidFill>
              </a:rPr>
              <a:t>E, u, x</a:t>
            </a:r>
            <a:r>
              <a:rPr lang="en">
                <a:solidFill>
                  <a:schemeClr val="dk1"/>
                </a:solidFill>
              </a:rPr>
              <a:t>), witness </a:t>
            </a:r>
            <a:r>
              <a:rPr b="1" lang="en">
                <a:solidFill>
                  <a:schemeClr val="dk1"/>
                </a:solidFill>
              </a:rPr>
              <a:t>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requirement: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50" y="2866800"/>
            <a:ext cx="5248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R1CS variants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819300" y="1161900"/>
            <a:ext cx="760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Committed Relaxed </a:t>
            </a:r>
            <a:r>
              <a:rPr b="1" lang="en">
                <a:solidFill>
                  <a:schemeClr val="dk1"/>
                </a:solidFill>
              </a:rPr>
              <a:t>R1CS: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tructure: 3 matrices </a:t>
            </a:r>
            <a:r>
              <a:rPr b="1" lang="en">
                <a:solidFill>
                  <a:schemeClr val="dk1"/>
                </a:solidFill>
              </a:rPr>
              <a:t>A, B, 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Instance:                   ,witness (</a:t>
            </a:r>
            <a:r>
              <a:rPr b="1" lang="en">
                <a:solidFill>
                  <a:schemeClr val="dk1"/>
                </a:solidFill>
              </a:rPr>
              <a:t>E, rE, </a:t>
            </a:r>
            <a:r>
              <a:rPr b="1" lang="en">
                <a:solidFill>
                  <a:schemeClr val="dk1"/>
                </a:solidFill>
              </a:rPr>
              <a:t>W, rW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requirement: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aid&quot;:null,&quot;font&quot;:{&quot;color&quot;:&quot;#000000&quot;,&quot;family&quot;:&quot;Arial&quot;,&quot;size&quot;:14},&quot;type&quot;:&quot;$$&quot;,&quot;id&quot;:&quot;1&quot;,&quot;code&quot;:&quot;$$\\left(\\bar{E},\\,u,\\,\\bar{W,\\,x}\\right)$$&quot;,&quot;backgroundColor&quot;:&quot;#EEEEEE&quot;,&quot;ts&quot;:1714039555247,&quot;cs&quot;:&quot;yQBYrdDTMBQt+m8M4VCHRw==&quot;,&quot;size&quot;:{&quot;width&quot;:118.33333333333333,&quot;height&quot;:26.333333333333332}}"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75" y="2141223"/>
            <a:ext cx="935075" cy="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550" y="2836325"/>
            <a:ext cx="54292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Homomorphic Encryption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819300" y="1161900"/>
            <a:ext cx="760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Def: Homomorphic Encryption </a:t>
            </a:r>
            <a:r>
              <a:rPr lang="en">
                <a:solidFill>
                  <a:schemeClr val="dk1"/>
                </a:solidFill>
              </a:rPr>
              <a:t>allows computations to be performed on </a:t>
            </a:r>
            <a:r>
              <a:rPr b="1" lang="en">
                <a:solidFill>
                  <a:schemeClr val="dk1"/>
                </a:solidFill>
              </a:rPr>
              <a:t>ciphertext</a:t>
            </a:r>
            <a:r>
              <a:rPr lang="en">
                <a:solidFill>
                  <a:schemeClr val="dk1"/>
                </a:solidFill>
              </a:rPr>
              <a:t>, resulting in an </a:t>
            </a:r>
            <a:r>
              <a:rPr b="1" lang="en">
                <a:solidFill>
                  <a:schemeClr val="dk1"/>
                </a:solidFill>
              </a:rPr>
              <a:t>encrypted result</a:t>
            </a:r>
            <a:r>
              <a:rPr lang="en">
                <a:solidFill>
                  <a:schemeClr val="dk1"/>
                </a:solidFill>
              </a:rPr>
              <a:t> that, when </a:t>
            </a:r>
            <a:r>
              <a:rPr b="1" lang="en">
                <a:solidFill>
                  <a:schemeClr val="dk1"/>
                </a:solidFill>
              </a:rPr>
              <a:t>decrypted</a:t>
            </a:r>
            <a:r>
              <a:rPr lang="en">
                <a:solidFill>
                  <a:schemeClr val="dk1"/>
                </a:solidFill>
              </a:rPr>
              <a:t>, matches the result of the operations performed on the </a:t>
            </a:r>
            <a:r>
              <a:rPr b="1" lang="en">
                <a:solidFill>
                  <a:schemeClr val="dk1"/>
                </a:solidFill>
              </a:rPr>
              <a:t>plaintext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Some homomorphic commitment: KZG, Pedersen.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with a simple version of KZG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3232325"/>
            <a:ext cx="2906525" cy="14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025" y="1933300"/>
            <a:ext cx="3807250" cy="6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050" y="3412025"/>
            <a:ext cx="3208275" cy="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Folding Scheme for R1CS</a:t>
            </a:r>
            <a:endParaRPr sz="40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20"/>
              <a:t>Folding Scheme for R1CS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819300" y="1161900"/>
            <a:ext cx="760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Folding Scheme for Committed Relaxed R1CS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instances: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witnesses: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will </a:t>
            </a:r>
            <a:r>
              <a:rPr lang="en">
                <a:solidFill>
                  <a:schemeClr val="dk1"/>
                </a:solidFill>
              </a:rPr>
              <a:t>compress them into a single instance with a single witness by using </a:t>
            </a:r>
            <a:r>
              <a:rPr b="1" lang="en">
                <a:solidFill>
                  <a:schemeClr val="dk1"/>
                </a:solidFill>
              </a:rPr>
              <a:t>Random linear combination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r: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11" y="2986250"/>
            <a:ext cx="4782725" cy="15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775" y="1738375"/>
            <a:ext cx="1144714" cy="251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000" y="1738375"/>
            <a:ext cx="1144714" cy="251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31"/>
          <p:cNvPicPr preferRelativeResize="0"/>
          <p:nvPr/>
        </p:nvPicPr>
        <p:blipFill rotWithShape="1">
          <a:blip r:embed="rId6">
            <a:alphaModFix/>
          </a:blip>
          <a:srcRect b="19152" l="0" r="0" t="0"/>
          <a:stretch/>
        </p:blipFill>
        <p:spPr>
          <a:xfrm>
            <a:off x="2792350" y="2043300"/>
            <a:ext cx="2947025" cy="203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202" y="2986250"/>
            <a:ext cx="3423656" cy="803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1"/>
          <p:cNvCxnSpPr/>
          <p:nvPr/>
        </p:nvCxnSpPr>
        <p:spPr>
          <a:xfrm>
            <a:off x="5247825" y="3482500"/>
            <a:ext cx="2864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20"/>
              <a:t>Folding Scheme for R1CS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819300" y="1161900"/>
            <a:ext cx="760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Folding Scheme for Committed Relaxed R1CS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T: cross term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rT, r: random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Fiat-Shamir: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50" y="3065275"/>
            <a:ext cx="1974575" cy="4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453" y="1064475"/>
            <a:ext cx="3283996" cy="3951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Implementation of Folding Scheme</a:t>
            </a:r>
            <a:endParaRPr sz="40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of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Compute cross-term 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849" y="1001675"/>
            <a:ext cx="3049150" cy="388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422125"/>
            <a:ext cx="417065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7"/>
          <p:cNvSpPr txBox="1"/>
          <p:nvPr/>
        </p:nvSpPr>
        <p:spPr>
          <a:xfrm>
            <a:off x="1196250" y="1078300"/>
            <a:ext cx="67515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IVC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Folding Scheme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R1CS variants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Homomorphic Encryption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Folding Scheme for R1CS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AutoNum type="arabicPeriod"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Implementation of Folding Scheme</a:t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39072" y="4663225"/>
            <a:ext cx="3822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of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Folding 2 instances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225" y="1326150"/>
            <a:ext cx="4850576" cy="33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of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Folding 2 witnesses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001" y="1239925"/>
            <a:ext cx="5181000" cy="33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of Folding Scheme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Generate Proof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99" y="1036450"/>
            <a:ext cx="3805826" cy="3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IVC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Incrementally Verifiable Computation</a:t>
            </a:r>
            <a:endParaRPr sz="4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</a:t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867750" y="1188150"/>
            <a:ext cx="760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Allows us to do proofs for long computations with relatively little memory.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function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iterated for many times.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Generate a proof for each time that proves the computation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this point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correct.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01" y="2839650"/>
            <a:ext cx="6147599" cy="16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IVC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819300" y="1161900"/>
            <a:ext cx="7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Note that: </a:t>
            </a:r>
            <a:r>
              <a:rPr lang="en">
                <a:solidFill>
                  <a:schemeClr val="dk1"/>
                </a:solidFill>
              </a:rPr>
              <a:t>z</a:t>
            </a:r>
            <a:r>
              <a:rPr baseline="-25000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= F</a:t>
            </a:r>
            <a:r>
              <a:rPr baseline="30000" lang="en">
                <a:solidFill>
                  <a:schemeClr val="dk1"/>
                </a:solidFill>
              </a:rPr>
              <a:t>(n)</a:t>
            </a:r>
            <a:r>
              <a:rPr lang="en">
                <a:solidFill>
                  <a:schemeClr val="dk1"/>
                </a:solidFill>
              </a:rPr>
              <a:t>a(z</a:t>
            </a:r>
            <a:r>
              <a:rPr baseline="-25000" lang="en">
                <a:solidFill>
                  <a:schemeClr val="dk1"/>
                </a:solidFill>
              </a:rPr>
              <a:t>0 </a:t>
            </a:r>
            <a:r>
              <a:rPr lang="en">
                <a:solidFill>
                  <a:schemeClr val="dk1"/>
                </a:solidFill>
              </a:rPr>
              <a:t>) is the output of IVC.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Succinctness: Proof does not grow with the number of applications 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01" y="2839650"/>
            <a:ext cx="6147599" cy="16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Folding Scheme</a:t>
            </a:r>
            <a:endParaRPr sz="4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 Scheme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19300" y="1161900"/>
            <a:ext cx="760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Def: </a:t>
            </a:r>
            <a:r>
              <a:rPr lang="en">
                <a:solidFill>
                  <a:schemeClr val="dk1"/>
                </a:solidFill>
              </a:rPr>
              <a:t>folding scheme for a relation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is a protocol that reduces the task of checking two instances in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 to the task of checking a single instance in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863" y="2108300"/>
            <a:ext cx="4335574" cy="109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7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Homomorphic Encryption</a:t>
            </a:r>
            <a:endParaRPr sz="40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Homomorphic Encryption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819300" y="1161900"/>
            <a:ext cx="760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Def: Homomorphic Encryption </a:t>
            </a:r>
            <a:r>
              <a:rPr lang="en">
                <a:solidFill>
                  <a:schemeClr val="dk1"/>
                </a:solidFill>
              </a:rPr>
              <a:t>allows computations to be performed on </a:t>
            </a:r>
            <a:r>
              <a:rPr b="1" lang="en">
                <a:solidFill>
                  <a:schemeClr val="dk1"/>
                </a:solidFill>
              </a:rPr>
              <a:t>ciphertext</a:t>
            </a:r>
            <a:r>
              <a:rPr lang="en">
                <a:solidFill>
                  <a:schemeClr val="dk1"/>
                </a:solidFill>
              </a:rPr>
              <a:t>, resulting in an </a:t>
            </a:r>
            <a:r>
              <a:rPr b="1" lang="en">
                <a:solidFill>
                  <a:schemeClr val="dk1"/>
                </a:solidFill>
              </a:rPr>
              <a:t>encrypted result</a:t>
            </a:r>
            <a:r>
              <a:rPr lang="en">
                <a:solidFill>
                  <a:schemeClr val="dk1"/>
                </a:solidFill>
              </a:rPr>
              <a:t> that, when </a:t>
            </a:r>
            <a:r>
              <a:rPr b="1" lang="en">
                <a:solidFill>
                  <a:schemeClr val="dk1"/>
                </a:solidFill>
              </a:rPr>
              <a:t>decrypted</a:t>
            </a:r>
            <a:r>
              <a:rPr lang="en">
                <a:solidFill>
                  <a:schemeClr val="dk1"/>
                </a:solidFill>
              </a:rPr>
              <a:t>, matches the result of the operations performed on the </a:t>
            </a:r>
            <a:r>
              <a:rPr b="1" lang="en">
                <a:solidFill>
                  <a:schemeClr val="dk1"/>
                </a:solidFill>
              </a:rPr>
              <a:t>plaintext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Some homomorphic commitment: KZG, Pedersen.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with a simple version of KZG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3232325"/>
            <a:ext cx="2906525" cy="14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025" y="1933300"/>
            <a:ext cx="3807250" cy="6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050" y="3412025"/>
            <a:ext cx="3208275" cy="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áng nhẹ 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