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oppins"/>
      <p:regular r:id="rId36"/>
      <p:bold r:id="rId37"/>
      <p:italic r:id="rId38"/>
      <p:boldItalic r:id="rId39"/>
    </p:embeddedFont>
    <p:embeddedFont>
      <p:font typeface="Poppins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PoppinsSemiBold-italic.fntdata"/><Relationship Id="rId41" Type="http://schemas.openxmlformats.org/officeDocument/2006/relationships/font" Target="fonts/PoppinsSemi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PoppinsSemiBol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oppins-bold.fntdata"/><Relationship Id="rId14" Type="http://schemas.openxmlformats.org/officeDocument/2006/relationships/slide" Target="slides/slide9.xml"/><Relationship Id="rId36" Type="http://schemas.openxmlformats.org/officeDocument/2006/relationships/font" Target="fonts/Poppins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1954f3e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1954f3e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fa3170d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fa3170d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1954f3e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1954f3e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1954f3e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1954f3e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1954f3e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1954f3e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d6035ac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d6035ac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1954f3eb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1954f3eb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d6035ac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d6035ac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d6035ac9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d6035ac9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d6035ac9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d6035ac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efefaf5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efefaf5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d6035ac9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d6035ac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d6035ac9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d6035ac9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d6035ac9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d6035ac9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d6035ac9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d6035ac9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1954f3eb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1954f3e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1954f3eb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1954f3eb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1954f3eb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1954f3eb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1954f3eb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1954f3eb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1954f3eb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1954f3eb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1954f3eb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1954f3eb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1954f3eb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1954f3eb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1954f3eb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1954f3eb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efefaf5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efefaf5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f9b9728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f9b9728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1954f3eb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1954f3eb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f9b9728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f9b9728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1954f3eb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1954f3eb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acf389f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acf389f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g trình bày chứa tiêu đề 2">
  <p:cSld name="TITLE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ăn bản trong một cột 1">
  <p:cSld name="ONE_COLUMN_TEXT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20000" y="4319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720000" y="1450802"/>
            <a:ext cx="77109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39072" y="4663225"/>
            <a:ext cx="3822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960900" y="42472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19997" r="21666" t="0"/>
          <a:stretch/>
        </p:blipFill>
        <p:spPr>
          <a:xfrm>
            <a:off x="177550" y="4383375"/>
            <a:ext cx="548698" cy="5290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Nova IVC Scheme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943650" y="2948625"/>
            <a:ext cx="12567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VanhGer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IVC from a Folding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819300" y="1161900"/>
            <a:ext cx="760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at step </a:t>
            </a:r>
            <a:r>
              <a:rPr b="1" lang="en">
                <a:solidFill>
                  <a:schemeClr val="dk1"/>
                </a:solidFill>
              </a:rPr>
              <a:t>i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Prover proves that the step </a:t>
            </a:r>
            <a:r>
              <a:rPr b="1"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was computed correctly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Instead of verifying a proof for step </a:t>
            </a:r>
            <a:r>
              <a:rPr b="1" lang="en">
                <a:solidFill>
                  <a:schemeClr val="dk1"/>
                </a:solidFill>
              </a:rPr>
              <a:t>i − 1</a:t>
            </a:r>
            <a:r>
              <a:rPr lang="en">
                <a:solidFill>
                  <a:schemeClr val="dk1"/>
                </a:solidFill>
              </a:rPr>
              <a:t>, treats the computation at step </a:t>
            </a:r>
            <a:r>
              <a:rPr b="1" lang="en">
                <a:solidFill>
                  <a:schemeClr val="dk1"/>
                </a:solidFill>
              </a:rPr>
              <a:t>i-1</a:t>
            </a:r>
            <a:r>
              <a:rPr lang="en">
                <a:solidFill>
                  <a:schemeClr val="dk1"/>
                </a:solidFill>
              </a:rPr>
              <a:t> as an R1CS instance and folds that into a running relaxed R1CS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Consider: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Fresh instance </a:t>
            </a:r>
            <a:r>
              <a:rPr b="1" lang="en">
                <a:solidFill>
                  <a:schemeClr val="dk1"/>
                </a:solidFill>
              </a:rPr>
              <a:t>u_i</a:t>
            </a:r>
            <a:r>
              <a:rPr lang="en">
                <a:solidFill>
                  <a:schemeClr val="dk1"/>
                </a:solidFill>
              </a:rPr>
              <a:t>: represents the correct execution of invocation </a:t>
            </a:r>
            <a:r>
              <a:rPr b="1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b="1" lang="en">
                <a:solidFill>
                  <a:schemeClr val="dk1"/>
                </a:solidFill>
              </a:rPr>
              <a:t>F’: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Running instance </a:t>
            </a:r>
            <a:r>
              <a:rPr b="1" lang="en">
                <a:solidFill>
                  <a:schemeClr val="dk1"/>
                </a:solidFill>
              </a:rPr>
              <a:t>U_i</a:t>
            </a:r>
            <a:r>
              <a:rPr lang="en">
                <a:solidFill>
                  <a:schemeClr val="dk1"/>
                </a:solidFill>
              </a:rPr>
              <a:t>: represents the correct execution of invocations: 1,..,</a:t>
            </a:r>
            <a:r>
              <a:rPr b="1" lang="en">
                <a:solidFill>
                  <a:schemeClr val="dk1"/>
                </a:solidFill>
              </a:rPr>
              <a:t>i-1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b="1" lang="en">
                <a:solidFill>
                  <a:schemeClr val="dk1"/>
                </a:solidFill>
              </a:rPr>
              <a:t>F’: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4949" y="2989750"/>
            <a:ext cx="1130125" cy="358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117" y="3659750"/>
            <a:ext cx="1505791" cy="358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25"/>
          <p:cNvSpPr/>
          <p:nvPr/>
        </p:nvSpPr>
        <p:spPr>
          <a:xfrm>
            <a:off x="3875751" y="3032275"/>
            <a:ext cx="20999" cy="50200"/>
          </a:xfrm>
          <a:custGeom>
            <a:rect b="b" l="l" r="r" t="t"/>
            <a:pathLst>
              <a:path extrusionOk="0" h="3136" w="2091">
                <a:moveTo>
                  <a:pt x="1672" y="628"/>
                </a:moveTo>
                <a:cubicBezTo>
                  <a:pt x="1254" y="1255"/>
                  <a:pt x="836" y="1883"/>
                  <a:pt x="417" y="25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25"/>
          <p:cNvSpPr/>
          <p:nvPr/>
        </p:nvSpPr>
        <p:spPr>
          <a:xfrm>
            <a:off x="3671701" y="3691600"/>
            <a:ext cx="20999" cy="50200"/>
          </a:xfrm>
          <a:custGeom>
            <a:rect b="b" l="l" r="r" t="t"/>
            <a:pathLst>
              <a:path extrusionOk="0" h="3136" w="2091">
                <a:moveTo>
                  <a:pt x="1672" y="628"/>
                </a:moveTo>
                <a:cubicBezTo>
                  <a:pt x="1254" y="1255"/>
                  <a:pt x="836" y="1883"/>
                  <a:pt x="417" y="25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IVC from a Folding Scheme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819300" y="1161900"/>
            <a:ext cx="7604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at step </a:t>
            </a:r>
            <a:r>
              <a:rPr b="1" lang="en">
                <a:solidFill>
                  <a:schemeClr val="dk1"/>
                </a:solidFill>
              </a:rPr>
              <a:t>i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Prover proves that the step </a:t>
            </a:r>
            <a:r>
              <a:rPr b="1"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was computed correctly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Treats the computation at step </a:t>
            </a:r>
            <a:r>
              <a:rPr b="1" lang="en">
                <a:solidFill>
                  <a:schemeClr val="dk1"/>
                </a:solidFill>
              </a:rPr>
              <a:t>i-1</a:t>
            </a:r>
            <a:r>
              <a:rPr lang="en">
                <a:solidFill>
                  <a:schemeClr val="dk1"/>
                </a:solidFill>
              </a:rPr>
              <a:t> as an R1CS instance and folds that into a running relaxed R1CS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an augmented function </a:t>
            </a:r>
            <a:r>
              <a:rPr b="1" lang="en">
                <a:solidFill>
                  <a:schemeClr val="dk1"/>
                </a:solidFill>
              </a:rPr>
              <a:t>F’ </a:t>
            </a:r>
            <a:r>
              <a:rPr lang="en">
                <a:solidFill>
                  <a:schemeClr val="dk1"/>
                </a:solidFill>
              </a:rPr>
              <a:t>that executes 2 tasks: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Executes a step of the incremental computation: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Invokes the </a:t>
            </a:r>
            <a:r>
              <a:rPr b="1" lang="en">
                <a:solidFill>
                  <a:schemeClr val="dk1"/>
                </a:solidFill>
              </a:rPr>
              <a:t>verifier of folding scheme</a:t>
            </a:r>
            <a:r>
              <a:rPr lang="en">
                <a:solidFill>
                  <a:schemeClr val="dk1"/>
                </a:solidFill>
              </a:rPr>
              <a:t> to fold the task of checking </a:t>
            </a:r>
            <a:r>
              <a:rPr b="1" lang="en">
                <a:solidFill>
                  <a:schemeClr val="dk1"/>
                </a:solidFill>
              </a:rPr>
              <a:t>u_i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U_i</a:t>
            </a:r>
            <a:r>
              <a:rPr lang="en">
                <a:solidFill>
                  <a:schemeClr val="dk1"/>
                </a:solidFill>
              </a:rPr>
              <a:t> into checking a single instance </a:t>
            </a:r>
            <a:r>
              <a:rPr b="1" lang="en">
                <a:solidFill>
                  <a:schemeClr val="dk1"/>
                </a:solidFill>
              </a:rPr>
              <a:t>U_i+1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25" y="2849825"/>
            <a:ext cx="1352550" cy="428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6"/>
          <p:cNvSpPr/>
          <p:nvPr/>
        </p:nvSpPr>
        <p:spPr>
          <a:xfrm>
            <a:off x="4108525" y="2908900"/>
            <a:ext cx="7850" cy="54875"/>
          </a:xfrm>
          <a:custGeom>
            <a:rect b="b" l="l" r="r" t="t"/>
            <a:pathLst>
              <a:path extrusionOk="0" h="2195" w="314">
                <a:moveTo>
                  <a:pt x="314" y="0"/>
                </a:moveTo>
                <a:cubicBezTo>
                  <a:pt x="314" y="739"/>
                  <a:pt x="234" y="1494"/>
                  <a:pt x="0" y="219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IVC from a Folding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819300" y="1161900"/>
            <a:ext cx="365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IVC from a Folding Scheme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at step 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Prover proves that the step </a:t>
            </a:r>
            <a:r>
              <a:rPr b="1"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was computed correctly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Treats the computation at step </a:t>
            </a:r>
            <a:r>
              <a:rPr b="1" lang="en">
                <a:solidFill>
                  <a:schemeClr val="dk1"/>
                </a:solidFill>
              </a:rPr>
              <a:t>i-1</a:t>
            </a:r>
            <a:r>
              <a:rPr lang="en">
                <a:solidFill>
                  <a:schemeClr val="dk1"/>
                </a:solidFill>
              </a:rPr>
              <a:t> as an R1CS instance and folds that into a running relaxed R1CS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400" y="1154072"/>
            <a:ext cx="4208617" cy="33567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IVC from a Folding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819300" y="1161900"/>
            <a:ext cx="365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IVC from a Folding Scheme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Hash the public IO of instance to avoid the linear growth of its size.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The next invocation of </a:t>
            </a:r>
            <a:r>
              <a:rPr b="1" lang="en">
                <a:solidFill>
                  <a:schemeClr val="dk1"/>
                </a:solidFill>
              </a:rPr>
              <a:t>F’</a:t>
            </a:r>
            <a:r>
              <a:rPr lang="en">
                <a:solidFill>
                  <a:schemeClr val="dk1"/>
                </a:solidFill>
              </a:rPr>
              <a:t> will takes the preimage of this hash via the proof.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400" y="1154072"/>
            <a:ext cx="4289497" cy="33567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75" y="3015325"/>
            <a:ext cx="3760749" cy="90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IVC from a Folding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819300" y="1161900"/>
            <a:ext cx="365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IVC from a Folding Scheme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Use zk-SNARKs to make the proof zk and succinct.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Proof claims the knowledge of witness </a:t>
            </a:r>
            <a:r>
              <a:rPr b="1" lang="en">
                <a:solidFill>
                  <a:schemeClr val="dk1"/>
                </a:solidFill>
              </a:rPr>
              <a:t>W’ </a:t>
            </a:r>
            <a:r>
              <a:rPr lang="en">
                <a:solidFill>
                  <a:schemeClr val="dk1"/>
                </a:solidFill>
              </a:rPr>
              <a:t>such that: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400" y="2694275"/>
            <a:ext cx="2777500" cy="276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750" y="922950"/>
            <a:ext cx="3653699" cy="40576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IVC from a Folding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819300" y="1161900"/>
            <a:ext cx="3653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IVC from a Folding Scheme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Use zk-SNARKs to make the proof zk and succinct.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Proof claims the knowledge of witness </a:t>
            </a:r>
            <a:r>
              <a:rPr b="1" lang="en">
                <a:solidFill>
                  <a:schemeClr val="dk1"/>
                </a:solidFill>
              </a:rPr>
              <a:t>W’ </a:t>
            </a:r>
            <a:r>
              <a:rPr lang="en">
                <a:solidFill>
                  <a:schemeClr val="dk1"/>
                </a:solidFill>
              </a:rPr>
              <a:t>such that: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 Using an off-the-shelf SNARK requires </a:t>
            </a:r>
            <a:r>
              <a:rPr b="1" lang="en">
                <a:solidFill>
                  <a:schemeClr val="dk1"/>
                </a:solidFill>
              </a:rPr>
              <a:t>encoding a linear number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b="1" lang="en">
                <a:solidFill>
                  <a:schemeClr val="dk1"/>
                </a:solidFill>
              </a:rPr>
              <a:t>group scalar multiplications</a:t>
            </a:r>
            <a:r>
              <a:rPr lang="en">
                <a:solidFill>
                  <a:schemeClr val="dk1"/>
                </a:solidFill>
              </a:rPr>
              <a:t> in the programming model of zkSNARKs.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=&gt; interpret commitments to vectors as polynomial commitments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400" y="2694275"/>
            <a:ext cx="2777500" cy="276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750" y="922950"/>
            <a:ext cx="3653699" cy="40576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Poppins SemiBold"/>
                <a:ea typeface="Poppins SemiBold"/>
                <a:cs typeface="Poppins SemiBold"/>
                <a:sym typeface="Poppins SemiBold"/>
              </a:rPr>
              <a:t>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0" lang="en" sz="3000">
                <a:latin typeface="Poppins SemiBold"/>
                <a:ea typeface="Poppins SemiBold"/>
                <a:cs typeface="Poppins SemiBold"/>
                <a:sym typeface="Poppins SemiBold"/>
              </a:rPr>
              <a:t>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819300" y="1161900"/>
            <a:ext cx="760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 function and F’ function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0" r="18949" t="0"/>
          <a:stretch/>
        </p:blipFill>
        <p:spPr>
          <a:xfrm>
            <a:off x="2391400" y="1789213"/>
            <a:ext cx="3874650" cy="15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0" lang="en" sz="3000">
                <a:latin typeface="Poppins SemiBold"/>
                <a:ea typeface="Poppins SemiBold"/>
                <a:cs typeface="Poppins SemiBold"/>
                <a:sym typeface="Poppins SemiBold"/>
              </a:rPr>
              <a:t>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819300" y="1161900"/>
            <a:ext cx="760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 function and F’ function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100" y="1161900"/>
            <a:ext cx="4907950" cy="35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0" lang="en" sz="3000">
                <a:latin typeface="Poppins SemiBold"/>
                <a:ea typeface="Poppins SemiBold"/>
                <a:cs typeface="Poppins SemiBold"/>
                <a:sym typeface="Poppins SemiBold"/>
              </a:rPr>
              <a:t>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819300" y="1161900"/>
            <a:ext cx="760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 function and F’ function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100" y="1161900"/>
            <a:ext cx="4907950" cy="35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75" y="1980600"/>
            <a:ext cx="3839699" cy="1900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7"/>
          <p:cNvSpPr txBox="1"/>
          <p:nvPr/>
        </p:nvSpPr>
        <p:spPr>
          <a:xfrm>
            <a:off x="1196250" y="1078300"/>
            <a:ext cx="67515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IVC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Folding Scheme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Constructing IVC from a Folding Scheme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Implementation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639072" y="4663225"/>
            <a:ext cx="3822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0" lang="en" sz="3000">
                <a:latin typeface="Poppins SemiBold"/>
                <a:ea typeface="Poppins SemiBold"/>
                <a:cs typeface="Poppins SemiBold"/>
                <a:sym typeface="Poppins SemiBold"/>
              </a:rPr>
              <a:t>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819300" y="1161900"/>
            <a:ext cx="760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IVC proof and zkSNARK proof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600" y="1936500"/>
            <a:ext cx="4373501" cy="19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75" y="2196250"/>
            <a:ext cx="3885249" cy="1468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0" lang="en" sz="3000">
                <a:latin typeface="Poppins SemiBold"/>
                <a:ea typeface="Poppins SemiBold"/>
                <a:cs typeface="Poppins SemiBold"/>
                <a:sym typeface="Poppins SemiBold"/>
              </a:rPr>
              <a:t>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819300" y="1161900"/>
            <a:ext cx="760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IVC proof and zkSNARK proof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600" y="1936500"/>
            <a:ext cx="4373501" cy="19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75" y="2196250"/>
            <a:ext cx="3885249" cy="1468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0" lang="en" sz="3000">
                <a:latin typeface="Poppins SemiBold"/>
                <a:ea typeface="Poppins SemiBold"/>
                <a:cs typeface="Poppins SemiBold"/>
                <a:sym typeface="Poppins SemiBold"/>
              </a:rPr>
              <a:t>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819300" y="1161900"/>
            <a:ext cx="760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IVC proof and zkSNARK proof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54" y="2353725"/>
            <a:ext cx="3362941" cy="12705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657" y="1932384"/>
            <a:ext cx="4538837" cy="18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Polynomial IOP for Idealized Relaxed R1CS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Polynomial IOP for Idealized Relaxed R1CS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819300" y="1161900"/>
            <a:ext cx="760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Idealized</a:t>
            </a:r>
            <a:r>
              <a:rPr b="1" lang="en">
                <a:solidFill>
                  <a:schemeClr val="dk1"/>
                </a:solidFill>
              </a:rPr>
              <a:t> Relaxed R1CS: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475" y="1597925"/>
            <a:ext cx="4640350" cy="1577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IOP for Idealized Relaxed R1CS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819300" y="1161900"/>
            <a:ext cx="7604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instead of checking: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check that: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25" y="1161900"/>
            <a:ext cx="4297649" cy="1013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975" y="2273525"/>
            <a:ext cx="5627351" cy="3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40"/>
          <p:cNvPicPr preferRelativeResize="0"/>
          <p:nvPr/>
        </p:nvPicPr>
        <p:blipFill rotWithShape="1">
          <a:blip r:embed="rId5">
            <a:alphaModFix/>
          </a:blip>
          <a:srcRect b="0" l="0" r="34976" t="82777"/>
          <a:stretch/>
        </p:blipFill>
        <p:spPr>
          <a:xfrm>
            <a:off x="3063350" y="2793425"/>
            <a:ext cx="3017275" cy="271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7" name="Google Shape;25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225" y="3439200"/>
            <a:ext cx="5328851" cy="774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7225" y="4213875"/>
            <a:ext cx="5328851" cy="66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IOP for Idealized Relaxed R1CS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/>
        </p:nvSpPr>
        <p:spPr>
          <a:xfrm>
            <a:off x="819300" y="1161900"/>
            <a:ext cx="76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The size of proof: O(log(F)).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Neither requires a trusted setup nor FFTs.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375" y="1985963"/>
            <a:ext cx="42005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Super</a:t>
            </a:r>
            <a:r>
              <a:rPr lang="en" sz="4020"/>
              <a:t>Nova</a:t>
            </a:r>
            <a:endParaRPr sz="40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SuperNova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3"/>
          <p:cNvSpPr txBox="1"/>
          <p:nvPr/>
        </p:nvSpPr>
        <p:spPr>
          <a:xfrm>
            <a:off x="819300" y="1161900"/>
            <a:ext cx="760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NIVC: Non-uniform IVC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IVC: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NIVC: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171" y="1511475"/>
            <a:ext cx="5403311" cy="1060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050" y="2911575"/>
            <a:ext cx="5135901" cy="477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0456" y="3515112"/>
            <a:ext cx="5702390" cy="1060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SuperNova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819300" y="1161900"/>
            <a:ext cx="760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SuperNova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F’j </a:t>
            </a:r>
            <a:r>
              <a:rPr lang="en">
                <a:solidFill>
                  <a:schemeClr val="dk1"/>
                </a:solidFill>
              </a:rPr>
              <a:t>takes a list of running instance U_i, where U_i[j] attests to all prior iterations of </a:t>
            </a:r>
            <a:r>
              <a:rPr b="1" lang="en">
                <a:solidFill>
                  <a:schemeClr val="dk1"/>
                </a:solidFill>
              </a:rPr>
              <a:t>F’j</a:t>
            </a:r>
            <a:r>
              <a:rPr lang="en">
                <a:solidFill>
                  <a:schemeClr val="dk1"/>
                </a:solidFill>
              </a:rPr>
              <a:t> from steps: 1 to </a:t>
            </a:r>
            <a:r>
              <a:rPr b="1" lang="en">
                <a:solidFill>
                  <a:schemeClr val="dk1"/>
                </a:solidFill>
              </a:rPr>
              <a:t>i-1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175" y="2350250"/>
            <a:ext cx="5501651" cy="24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IVC</a:t>
            </a:r>
            <a:endParaRPr sz="4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Incrementally Verifiable Computation</a:t>
            </a:r>
            <a:endParaRPr sz="40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SuperNova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819300" y="1161900"/>
            <a:ext cx="760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SuperNova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F’j </a:t>
            </a:r>
            <a:r>
              <a:rPr lang="en">
                <a:solidFill>
                  <a:schemeClr val="dk1"/>
                </a:solidFill>
              </a:rPr>
              <a:t>runs: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F_j on input (z_i, w_i) to compute z_{i+1}.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 verifier circuit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175" y="2350250"/>
            <a:ext cx="5501651" cy="24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IVC</a:t>
            </a:r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867750" y="1188150"/>
            <a:ext cx="760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Allows us to do proofs for long computations with relatively little memory.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function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iterated for many times.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Generate a proof for each time that proves the computation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this point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correct.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76" y="2571750"/>
            <a:ext cx="5471048" cy="19715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IVC</a:t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819300" y="1161900"/>
            <a:ext cx="76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Note that: </a:t>
            </a:r>
            <a:r>
              <a:rPr lang="en">
                <a:solidFill>
                  <a:schemeClr val="dk1"/>
                </a:solidFill>
              </a:rPr>
              <a:t>z</a:t>
            </a:r>
            <a:r>
              <a:rPr baseline="-25000"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= F</a:t>
            </a:r>
            <a:r>
              <a:rPr baseline="30000" lang="en">
                <a:solidFill>
                  <a:schemeClr val="dk1"/>
                </a:solidFill>
              </a:rPr>
              <a:t>(n)</a:t>
            </a:r>
            <a:r>
              <a:rPr lang="en">
                <a:solidFill>
                  <a:schemeClr val="dk1"/>
                </a:solidFill>
              </a:rPr>
              <a:t>a(z</a:t>
            </a:r>
            <a:r>
              <a:rPr baseline="-25000" lang="en">
                <a:solidFill>
                  <a:schemeClr val="dk1"/>
                </a:solidFill>
              </a:rPr>
              <a:t>0 </a:t>
            </a:r>
            <a:r>
              <a:rPr lang="en">
                <a:solidFill>
                  <a:schemeClr val="dk1"/>
                </a:solidFill>
              </a:rPr>
              <a:t>) is the output of IVC.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Succinctness: Proof does not grow with the number of applications 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76" y="2571750"/>
            <a:ext cx="5471048" cy="19715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Folding Scheme</a:t>
            </a:r>
            <a:endParaRPr sz="40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Folding Scheme</a:t>
            </a:r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819300" y="1161900"/>
            <a:ext cx="760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Def: </a:t>
            </a:r>
            <a:r>
              <a:rPr lang="en">
                <a:solidFill>
                  <a:schemeClr val="dk1"/>
                </a:solidFill>
              </a:rPr>
              <a:t>folding scheme for a relation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 is a protocol that reduces the task of checking two instances in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 to the task of checking a single instance in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700" y="2399703"/>
            <a:ext cx="6772601" cy="1677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Poppins SemiBold"/>
                <a:ea typeface="Poppins SemiBold"/>
                <a:cs typeface="Poppins SemiBold"/>
                <a:sym typeface="Poppins SemiBold"/>
              </a:rPr>
              <a:t>Constructing IVC from a Folding Scheme</a:t>
            </a:r>
            <a:endParaRPr sz="40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IVC from a Folding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819300" y="1161900"/>
            <a:ext cx="760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Idea</a:t>
            </a:r>
            <a:r>
              <a:rPr lang="en">
                <a:solidFill>
                  <a:schemeClr val="dk1"/>
                </a:solidFill>
              </a:rPr>
              <a:t>: at step </a:t>
            </a:r>
            <a:r>
              <a:rPr b="1" lang="en">
                <a:solidFill>
                  <a:schemeClr val="dk1"/>
                </a:solidFill>
              </a:rPr>
              <a:t>i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Prover proves that the step </a:t>
            </a:r>
            <a:r>
              <a:rPr b="1"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was computed correctly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nstead of verifying a proof for step </a:t>
            </a:r>
            <a:r>
              <a:rPr b="1" lang="en">
                <a:solidFill>
                  <a:schemeClr val="dk1"/>
                </a:solidFill>
              </a:rPr>
              <a:t>i − 1</a:t>
            </a:r>
            <a:r>
              <a:rPr lang="en">
                <a:solidFill>
                  <a:schemeClr val="dk1"/>
                </a:solidFill>
              </a:rPr>
              <a:t>, t</a:t>
            </a:r>
            <a:r>
              <a:rPr lang="en">
                <a:solidFill>
                  <a:schemeClr val="dk1"/>
                </a:solidFill>
              </a:rPr>
              <a:t>reats the computation at step </a:t>
            </a:r>
            <a:r>
              <a:rPr b="1" lang="en">
                <a:solidFill>
                  <a:schemeClr val="dk1"/>
                </a:solidFill>
              </a:rPr>
              <a:t>i-1</a:t>
            </a:r>
            <a:r>
              <a:rPr lang="en">
                <a:solidFill>
                  <a:schemeClr val="dk1"/>
                </a:solidFill>
              </a:rPr>
              <a:t> as an R1CS instance and folds that into a running relaxed R1CS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01" y="2839650"/>
            <a:ext cx="6147599" cy="16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áng nhẹ 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