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Figtree Black"/>
      <p:bold r:id="rId23"/>
      <p:boldItalic r:id="rId24"/>
    </p:embeddedFont>
    <p:embeddedFont>
      <p:font typeface="Hanken Grotesk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FigtreeBlack-boldItalic.fntdata"/><Relationship Id="rId23" Type="http://schemas.openxmlformats.org/officeDocument/2006/relationships/font" Target="fonts/Figtree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ankenGrotesk-bold.fntdata"/><Relationship Id="rId25" Type="http://schemas.openxmlformats.org/officeDocument/2006/relationships/font" Target="fonts/HankenGrotesk-regular.fntdata"/><Relationship Id="rId28" Type="http://schemas.openxmlformats.org/officeDocument/2006/relationships/font" Target="fonts/HankenGrotesk-boldItalic.fntdata"/><Relationship Id="rId27" Type="http://schemas.openxmlformats.org/officeDocument/2006/relationships/font" Target="fonts/HankenGrotes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e456ffeef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ee456ffeef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e456ffeef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ee456ffeef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ee456ffeef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ee456ffeef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e456ffeef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ee456ffeef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ee456ffeef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ee456ffeef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ee456ffeef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ee456ffeef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ee456ffeef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ee456ffeef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ee456ffeef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ee456ffeef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ee456ffeef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ee456ffeef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e456ffee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e456ffee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e456ffee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e456ffee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e456ffee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e456ffee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e456ffeef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ee456ffeef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e456ffeef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ee456ffeef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e456ffeef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e456ffeef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e456ffeef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ee456ffeef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ee456ffeef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ee456ffeef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3" name="Google Shape;13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" name="Google Shape;14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93" name="Google Shape;93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" name="Google Shape;94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-941800" y="1687050"/>
            <a:ext cx="1605000" cy="1769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04" name="Google Shape;104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" name="Google Shape;105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" name="Google Shape;107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30" name="Google Shape;130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" name="Google Shape;131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39" name="Google Shape;139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" name="Google Shape;140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48" name="Google Shape;148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57" name="Google Shape;157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" name="Google Shape;158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0" name="Google Shape;160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66" name="Google Shape;166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" name="Google Shape;167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" name="Google Shape;169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5" name="Google Shape;175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8" name="Google Shape;17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89" name="Google Shape;18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" name="Google Shape;19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93" name="Google Shape;19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" name="Google Shape;19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1" name="Google Shape;20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22" name="Google Shape;22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" name="Google Shape;23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207" name="Google Shape;207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" name="Google Shape;21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21" name="Google Shape;221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37" name="Google Shape;237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8" name="Google Shape;238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48" name="Google Shape;248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50" name="Google Shape;250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51" name="Google Shape;251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52" name="Google Shape;252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57" name="Google Shape;257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58" name="Google Shape;258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9" name="Google Shape;259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60" name="Google Shape;260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1" name="Google Shape;261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24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71" name="Google Shape;271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Google Shape;272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4" name="Google Shape;274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5" name="Google Shape;275;p25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79" name="Google Shape;279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0" name="Google Shape;280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2" name="Google Shape;282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3" name="Google Shape;283;p26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87" name="Google Shape;287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8" name="Google Shape;288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0" name="Google Shape;290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1" name="Google Shape;291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vi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vi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vi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vi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vi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vi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vi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vi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vi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97" name="Google Shape;297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99" name="Google Shape;299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1" name="Google Shape;301;p28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305" name="Google Shape;305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" name="Google Shape;306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32" name="Google Shape;32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" name="Google Shape;33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41" name="Google Shape;41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" name="Google Shape;42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53" name="Google Shape;53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54" name="Google Shape;54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" name="Google Shape;55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7" name="Google Shape;57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63" name="Google Shape;63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72" name="Google Shape;72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73" name="Google Shape;73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80" name="Google Shape;80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" name="Google Shape;83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19997" r="21666" t="0"/>
          <a:stretch/>
        </p:blipFill>
        <p:spPr>
          <a:xfrm>
            <a:off x="214600" y="4346325"/>
            <a:ext cx="548698" cy="5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szepieniec.github.io/stark-brainfuck/graphics/bf-stark_pipeline.svg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szepieniec.github.io/stark-brainfuck/" TargetMode="External"/><Relationship Id="rId4" Type="http://schemas.openxmlformats.org/officeDocument/2006/relationships/hyperlink" Target="https://medium.com/starkware/starkdex-deep-dive-the-stark-core-engine-497942d0f0a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4500"/>
              <a:t>STARK Engine</a:t>
            </a:r>
            <a:endParaRPr sz="4500"/>
          </a:p>
        </p:txBody>
      </p:sp>
      <p:sp>
        <p:nvSpPr>
          <p:cNvPr id="314" name="Google Shape;314;p30"/>
          <p:cNvSpPr txBox="1"/>
          <p:nvPr/>
        </p:nvSpPr>
        <p:spPr>
          <a:xfrm>
            <a:off x="823300" y="666475"/>
            <a:ext cx="268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Seminar</a:t>
            </a:r>
            <a:endParaRPr b="1" sz="1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1087125" y="3238325"/>
            <a:ext cx="26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VanhGer</a:t>
            </a:r>
            <a:br>
              <a:rPr b="1" lang="vi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</a:br>
            <a:r>
              <a:rPr b="1" lang="vi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ZKP Researcher</a:t>
            </a:r>
            <a:endParaRPr b="1" sz="1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STARK Engine</a:t>
            </a:r>
            <a:endParaRPr/>
          </a:p>
        </p:txBody>
      </p:sp>
      <p:sp>
        <p:nvSpPr>
          <p:cNvPr id="408" name="Google Shape;408;p39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Table</a:t>
            </a:r>
            <a:br>
              <a:rPr lang="vi"/>
            </a:b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W</a:t>
            </a:r>
            <a:r>
              <a:rPr lang="vi"/>
              <a:t>e first sort the table by the memory pointer </a:t>
            </a:r>
            <a:r>
              <a:rPr b="1" lang="vi"/>
              <a:t>mp</a:t>
            </a:r>
            <a:r>
              <a:rPr lang="vi"/>
              <a:t> and then </a:t>
            </a:r>
            <a:br>
              <a:rPr lang="vi"/>
            </a:br>
            <a:r>
              <a:rPr lang="vi"/>
              <a:t>by the clock cycle </a:t>
            </a:r>
            <a:r>
              <a:rPr b="1" lang="vi"/>
              <a:t>clk</a:t>
            </a:r>
            <a:r>
              <a:rPr lang="vi"/>
              <a:t>.</a:t>
            </a:r>
            <a:br>
              <a:rPr lang="vi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Transition constraint: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Whenever the </a:t>
            </a:r>
            <a:r>
              <a:rPr b="1" lang="vi"/>
              <a:t>mp</a:t>
            </a:r>
            <a:r>
              <a:rPr lang="vi"/>
              <a:t> changes, the </a:t>
            </a:r>
            <a:br>
              <a:rPr lang="vi"/>
            </a:br>
            <a:r>
              <a:rPr b="1" lang="vi"/>
              <a:t>mv</a:t>
            </a:r>
            <a:r>
              <a:rPr lang="vi"/>
              <a:t> is zero.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vi"/>
              <a:t>mp </a:t>
            </a:r>
            <a:r>
              <a:rPr lang="vi"/>
              <a:t>remains unchanged, </a:t>
            </a:r>
            <a:r>
              <a:rPr b="1" lang="vi"/>
              <a:t>clk</a:t>
            </a:r>
            <a:r>
              <a:rPr lang="vi"/>
              <a:t> jumps</a:t>
            </a:r>
            <a:br>
              <a:rPr lang="vi"/>
            </a:br>
            <a:r>
              <a:rPr lang="vi"/>
              <a:t>by more than 1, </a:t>
            </a:r>
            <a:r>
              <a:rPr b="1" lang="vi"/>
              <a:t>mv </a:t>
            </a:r>
            <a:r>
              <a:rPr lang="vi"/>
              <a:t>cannot change.</a:t>
            </a:r>
            <a:endParaRPr/>
          </a:p>
        </p:txBody>
      </p:sp>
      <p:sp>
        <p:nvSpPr>
          <p:cNvPr id="409" name="Google Shape;409;p39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700" y="2171150"/>
            <a:ext cx="1790700" cy="197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39"/>
          <p:cNvCxnSpPr>
            <a:stCxn id="410" idx="1"/>
            <a:endCxn id="412" idx="3"/>
          </p:cNvCxnSpPr>
          <p:nvPr/>
        </p:nvCxnSpPr>
        <p:spPr>
          <a:xfrm rot="10800000">
            <a:off x="5836400" y="3156988"/>
            <a:ext cx="558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2" name="Google Shape;4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300" y="2190200"/>
            <a:ext cx="15621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STARK Engine</a:t>
            </a:r>
            <a:endParaRPr/>
          </a:p>
        </p:txBody>
      </p:sp>
      <p:sp>
        <p:nvSpPr>
          <p:cNvPr id="418" name="Google Shape;418;p40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Permutation Argument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Assume that prover has access to random scalars: 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𝑎,𝑏,𝑐,..., 𝛼,… supplied by verifier. 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Prover uses 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𝑎,𝑏,𝑐,... to compress multiple column into one. 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-"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the elements in these column be (𝑐𝑖) and (𝑘𝑖).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-"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Both tables now are </a:t>
            </a:r>
            <a:r>
              <a:rPr b="1"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extended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a new column 𝑒 that computes </a:t>
            </a:r>
            <a:b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products ∏(𝛼−𝑐_𝑖) and ∏(𝛼−𝑘_𝑖)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-"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Transition constraint: 𝑒_{𝑖−1} * (𝛼−𝑐_𝑖) = 𝑒_𝑖.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-"/>
            </a:pPr>
            <a:r>
              <a:rPr b="1"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extended column.</a:t>
            </a:r>
            <a:endParaRPr b="1"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0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420" name="Google Shape;4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775" y="1877100"/>
            <a:ext cx="2461225" cy="294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STARK Engine</a:t>
            </a:r>
            <a:endParaRPr/>
          </a:p>
        </p:txBody>
      </p:sp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Evaluation</a:t>
            </a:r>
            <a:r>
              <a:rPr b="1" lang="vi"/>
              <a:t> Argument: </a:t>
            </a:r>
            <a:r>
              <a:rPr lang="vi"/>
              <a:t>one table’s list of rows </a:t>
            </a:r>
            <a:r>
              <a:rPr b="1" lang="vi"/>
              <a:t>appears in order</a:t>
            </a:r>
            <a:r>
              <a:rPr lang="vi"/>
              <a:t> as a </a:t>
            </a:r>
            <a:br>
              <a:rPr lang="vi"/>
            </a:br>
            <a:r>
              <a:rPr lang="vi"/>
              <a:t>sublist of another table’s list of rows.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instance, when the processor reads input from a designated input tape.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Prover: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-"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Compresses all columns into one.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-"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larger table must have column </a:t>
            </a:r>
            <a:r>
              <a:rPr b="1"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J_i 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that equals to </a:t>
            </a:r>
            <a:r>
              <a:rPr b="1"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if row </a:t>
            </a:r>
            <a:r>
              <a:rPr b="1"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in </a:t>
            </a:r>
            <a:b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smaller table and </a:t>
            </a:r>
            <a:r>
              <a:rPr b="1"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if it is not.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-"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1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428" name="Google Shape;4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2" y="3262450"/>
            <a:ext cx="4761115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9" name="Google Shape;4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100" y="936663"/>
            <a:ext cx="1988750" cy="37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STARK Engine</a:t>
            </a:r>
            <a:endParaRPr/>
          </a:p>
        </p:txBody>
      </p:sp>
      <p:sp>
        <p:nvSpPr>
          <p:cNvPr id="435" name="Google Shape;435;p42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STARK virtual machine, several tables must be created, including: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-"/>
            </a:pPr>
            <a:r>
              <a:rPr b="1"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Processor table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contains all states of registers in chronological order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-"/>
            </a:pPr>
            <a:r>
              <a:rPr b="1"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Instruction table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contains all instructions in the program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-"/>
            </a:pPr>
            <a:r>
              <a:rPr b="1"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Memory table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records all changes to memory.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-"/>
            </a:pPr>
            <a:r>
              <a:rPr b="1"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 / Output table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captures input and output data.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437" name="Google Shape;4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050" y="2385300"/>
            <a:ext cx="3068650" cy="2063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8" name="Google Shape;438;p42"/>
          <p:cNvSpPr txBox="1"/>
          <p:nvPr/>
        </p:nvSpPr>
        <p:spPr>
          <a:xfrm>
            <a:off x="5265025" y="4448850"/>
            <a:ext cx="311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*blue: permutation argument, red: evaluation argument</a:t>
            </a:r>
            <a:endParaRPr sz="9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STARK Engine</a:t>
            </a:r>
            <a:endParaRPr/>
          </a:p>
        </p:txBody>
      </p:sp>
      <p:sp>
        <p:nvSpPr>
          <p:cNvPr id="444" name="Google Shape;444;p43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 is the workflow of STARK Engine.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should see the Brainfuck VM depiction version of this </a:t>
            </a:r>
            <a:b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workflow from Ferdinand </a:t>
            </a:r>
            <a:r>
              <a:rPr lang="vi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3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446" name="Google Shape;4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011" y="445025"/>
            <a:ext cx="2666727" cy="42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Future work</a:t>
            </a:r>
            <a:endParaRPr/>
          </a:p>
        </p:txBody>
      </p:sp>
      <p:sp>
        <p:nvSpPr>
          <p:cNvPr id="452" name="Google Shape;452;p44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04</a:t>
            </a:r>
            <a:endParaRPr/>
          </a:p>
        </p:txBody>
      </p:sp>
      <p:sp>
        <p:nvSpPr>
          <p:cNvPr id="453" name="Google Shape;453;p44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Future works</a:t>
            </a:r>
            <a:endParaRPr/>
          </a:p>
        </p:txBody>
      </p:sp>
      <p:sp>
        <p:nvSpPr>
          <p:cNvPr id="459" name="Google Shape;459;p45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Dive into miniStark codebase.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60" name="Google Shape;460;p45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461" name="Google Shape;4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225" y="1827450"/>
            <a:ext cx="3033550" cy="22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Q &amp; A</a:t>
            </a:r>
            <a:endParaRPr/>
          </a:p>
        </p:txBody>
      </p:sp>
      <p:sp>
        <p:nvSpPr>
          <p:cNvPr id="467" name="Google Shape;467;p46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05</a:t>
            </a:r>
            <a:endParaRPr/>
          </a:p>
        </p:txBody>
      </p:sp>
      <p:sp>
        <p:nvSpPr>
          <p:cNvPr id="468" name="Google Shape;468;p46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469" name="Google Shape;469;p46"/>
          <p:cNvSpPr txBox="1"/>
          <p:nvPr/>
        </p:nvSpPr>
        <p:spPr>
          <a:xfrm>
            <a:off x="1216475" y="3518825"/>
            <a:ext cx="555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references:</a:t>
            </a:r>
            <a:endParaRPr sz="9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anken Grotesk"/>
              <a:buChar char="-"/>
            </a:pPr>
            <a:r>
              <a:rPr lang="vi" sz="9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BrainSTARK: </a:t>
            </a:r>
            <a:r>
              <a:rPr lang="vi" sz="900" u="sng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/>
              </a:rPr>
              <a:t>https://aszepieniec.github.io/stark-brainfuck/</a:t>
            </a:r>
            <a:endParaRPr sz="9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anken Grotesk"/>
              <a:buChar char="-"/>
            </a:pPr>
            <a:r>
              <a:rPr lang="vi" sz="9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STARK Dex:  </a:t>
            </a:r>
            <a:r>
              <a:rPr lang="vi" sz="900" u="sng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/>
              </a:rPr>
              <a:t>https://medium.com/starkware/starkdex-deep-dive-the-stark-core-engine-497942d0f0ab</a:t>
            </a:r>
            <a:endParaRPr sz="9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31"/>
          <p:cNvCxnSpPr>
            <a:stCxn id="322" idx="1"/>
          </p:cNvCxnSpPr>
          <p:nvPr/>
        </p:nvCxnSpPr>
        <p:spPr>
          <a:xfrm rot="10800000">
            <a:off x="-167750" y="3160425"/>
            <a:ext cx="367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1"/>
          <p:cNvCxnSpPr>
            <a:stCxn id="324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1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Table of contents</a:t>
            </a:r>
            <a:endParaRPr/>
          </a:p>
        </p:txBody>
      </p:sp>
      <p:sp>
        <p:nvSpPr>
          <p:cNvPr id="324" name="Google Shape;324;p31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01</a:t>
            </a:r>
            <a:endParaRPr/>
          </a:p>
        </p:txBody>
      </p:sp>
      <p:sp>
        <p:nvSpPr>
          <p:cNvPr id="322" name="Google Shape;322;p31"/>
          <p:cNvSpPr txBox="1"/>
          <p:nvPr>
            <p:ph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05</a:t>
            </a:r>
            <a:endParaRPr/>
          </a:p>
        </p:txBody>
      </p:sp>
      <p:sp>
        <p:nvSpPr>
          <p:cNvPr id="326" name="Google Shape;326;p31"/>
          <p:cNvSpPr txBox="1"/>
          <p:nvPr>
            <p:ph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04</a:t>
            </a:r>
            <a:endParaRPr/>
          </a:p>
        </p:txBody>
      </p:sp>
      <p:sp>
        <p:nvSpPr>
          <p:cNvPr id="327" name="Google Shape;327;p31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02</a:t>
            </a:r>
            <a:endParaRPr/>
          </a:p>
        </p:txBody>
      </p:sp>
      <p:sp>
        <p:nvSpPr>
          <p:cNvPr id="328" name="Google Shape;328;p31"/>
          <p:cNvSpPr txBox="1"/>
          <p:nvPr>
            <p:ph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03</a:t>
            </a:r>
            <a:endParaRPr/>
          </a:p>
        </p:txBody>
      </p:sp>
      <p:sp>
        <p:nvSpPr>
          <p:cNvPr id="329" name="Google Shape;329;p31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330" name="Google Shape;330;p31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Future Work</a:t>
            </a:r>
            <a:endParaRPr/>
          </a:p>
        </p:txBody>
      </p:sp>
      <p:sp>
        <p:nvSpPr>
          <p:cNvPr id="331" name="Google Shape;331;p31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Q &amp; A</a:t>
            </a:r>
            <a:endParaRPr/>
          </a:p>
        </p:txBody>
      </p:sp>
      <p:sp>
        <p:nvSpPr>
          <p:cNvPr id="332" name="Google Shape;332;p31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Review STARK</a:t>
            </a:r>
            <a:endParaRPr/>
          </a:p>
        </p:txBody>
      </p:sp>
      <p:sp>
        <p:nvSpPr>
          <p:cNvPr id="333" name="Google Shape;333;p31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STARK Engine</a:t>
            </a:r>
            <a:endParaRPr/>
          </a:p>
        </p:txBody>
      </p:sp>
      <p:grpSp>
        <p:nvGrpSpPr>
          <p:cNvPr id="334" name="Google Shape;334;p31"/>
          <p:cNvGrpSpPr/>
          <p:nvPr/>
        </p:nvGrpSpPr>
        <p:grpSpPr>
          <a:xfrm>
            <a:off x="6298870" y="2349595"/>
            <a:ext cx="2020052" cy="2692061"/>
            <a:chOff x="1716825" y="1121550"/>
            <a:chExt cx="622800" cy="928938"/>
          </a:xfrm>
        </p:grpSpPr>
        <p:grpSp>
          <p:nvGrpSpPr>
            <p:cNvPr id="335" name="Google Shape;335;p31"/>
            <p:cNvGrpSpPr/>
            <p:nvPr/>
          </p:nvGrpSpPr>
          <p:grpSpPr>
            <a:xfrm>
              <a:off x="1716825" y="1121550"/>
              <a:ext cx="622800" cy="928938"/>
              <a:chOff x="1716825" y="1121550"/>
              <a:chExt cx="622800" cy="928938"/>
            </a:xfrm>
          </p:grpSpPr>
          <p:cxnSp>
            <p:nvCxnSpPr>
              <p:cNvPr id="336" name="Google Shape;336;p31"/>
              <p:cNvCxnSpPr/>
              <p:nvPr/>
            </p:nvCxnSpPr>
            <p:spPr>
              <a:xfrm>
                <a:off x="1954750" y="1738188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31"/>
              <p:cNvSpPr/>
              <p:nvPr/>
            </p:nvSpPr>
            <p:spPr>
              <a:xfrm>
                <a:off x="1716825" y="1121550"/>
                <a:ext cx="622800" cy="622800"/>
              </a:xfrm>
              <a:prstGeom prst="ellipse">
                <a:avLst/>
              </a:pr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31"/>
            <p:cNvGrpSpPr/>
            <p:nvPr/>
          </p:nvGrpSpPr>
          <p:grpSpPr>
            <a:xfrm>
              <a:off x="1768050" y="1172775"/>
              <a:ext cx="520200" cy="832000"/>
              <a:chOff x="1768050" y="1172775"/>
              <a:chExt cx="520200" cy="832000"/>
            </a:xfrm>
          </p:grpSpPr>
          <p:cxnSp>
            <p:nvCxnSpPr>
              <p:cNvPr id="339" name="Google Shape;339;p31"/>
              <p:cNvCxnSpPr/>
              <p:nvPr/>
            </p:nvCxnSpPr>
            <p:spPr>
              <a:xfrm>
                <a:off x="2003025" y="1692475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0" name="Google Shape;340;p31"/>
              <p:cNvSpPr/>
              <p:nvPr/>
            </p:nvSpPr>
            <p:spPr>
              <a:xfrm>
                <a:off x="1768050" y="1172775"/>
                <a:ext cx="520200" cy="520200"/>
              </a:xfrm>
              <a:prstGeom prst="ellipse">
                <a:avLst/>
              </a:pr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" name="Google Shape;341;p31"/>
            <p:cNvGrpSpPr/>
            <p:nvPr/>
          </p:nvGrpSpPr>
          <p:grpSpPr>
            <a:xfrm>
              <a:off x="1820100" y="1225475"/>
              <a:ext cx="416400" cy="729575"/>
              <a:chOff x="1820100" y="1225475"/>
              <a:chExt cx="416400" cy="729575"/>
            </a:xfrm>
          </p:grpSpPr>
          <p:cxnSp>
            <p:nvCxnSpPr>
              <p:cNvPr id="342" name="Google Shape;342;p31"/>
              <p:cNvCxnSpPr/>
              <p:nvPr/>
            </p:nvCxnSpPr>
            <p:spPr>
              <a:xfrm>
                <a:off x="2051300" y="1642750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3" name="Google Shape;343;p31"/>
              <p:cNvSpPr/>
              <p:nvPr/>
            </p:nvSpPr>
            <p:spPr>
              <a:xfrm>
                <a:off x="1820100" y="1225475"/>
                <a:ext cx="416400" cy="416400"/>
              </a:xfrm>
              <a:prstGeom prst="ellipse">
                <a:avLst/>
              </a:pr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31"/>
            <p:cNvGrpSpPr/>
            <p:nvPr/>
          </p:nvGrpSpPr>
          <p:grpSpPr>
            <a:xfrm>
              <a:off x="1874250" y="1278825"/>
              <a:ext cx="308100" cy="605275"/>
              <a:chOff x="1874250" y="1278825"/>
              <a:chExt cx="308100" cy="605275"/>
            </a:xfrm>
          </p:grpSpPr>
          <p:cxnSp>
            <p:nvCxnSpPr>
              <p:cNvPr id="345" name="Google Shape;345;p31"/>
              <p:cNvCxnSpPr/>
              <p:nvPr/>
            </p:nvCxnSpPr>
            <p:spPr>
              <a:xfrm>
                <a:off x="2099575" y="1571800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6" name="Google Shape;346;p31"/>
              <p:cNvSpPr/>
              <p:nvPr/>
            </p:nvSpPr>
            <p:spPr>
              <a:xfrm>
                <a:off x="1874250" y="1278825"/>
                <a:ext cx="308100" cy="308100"/>
              </a:xfrm>
              <a:prstGeom prst="ellipse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31"/>
            <p:cNvSpPr/>
            <p:nvPr/>
          </p:nvSpPr>
          <p:spPr>
            <a:xfrm>
              <a:off x="1920625" y="1326000"/>
              <a:ext cx="215400" cy="215400"/>
            </a:xfrm>
            <a:prstGeom prst="ellipse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1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354" name="Google Shape;354;p32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01</a:t>
            </a:r>
            <a:endParaRPr/>
          </a:p>
        </p:txBody>
      </p:sp>
      <p:sp>
        <p:nvSpPr>
          <p:cNvPr id="355" name="Google Shape;355;p32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361" name="Google Shape;361;p33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This presentation is about how to design a Turing-complete zk-STARK engine, consisting of a virtual machine, prover, and verifier.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2" name="Google Shape;362;p33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363" name="Google Shape;363;p33"/>
          <p:cNvPicPr preferRelativeResize="0"/>
          <p:nvPr/>
        </p:nvPicPr>
        <p:blipFill rotWithShape="1">
          <a:blip r:embed="rId3">
            <a:alphaModFix/>
          </a:blip>
          <a:srcRect b="6799" l="10044" r="10044" t="6799"/>
          <a:stretch/>
        </p:blipFill>
        <p:spPr>
          <a:xfrm>
            <a:off x="3122725" y="2072475"/>
            <a:ext cx="2898550" cy="235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Review STARK</a:t>
            </a:r>
            <a:endParaRPr/>
          </a:p>
        </p:txBody>
      </p:sp>
      <p:sp>
        <p:nvSpPr>
          <p:cNvPr id="369" name="Google Shape;369;p34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02</a:t>
            </a:r>
            <a:endParaRPr/>
          </a:p>
        </p:txBody>
      </p:sp>
      <p:sp>
        <p:nvSpPr>
          <p:cNvPr id="370" name="Google Shape;370;p34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Review STARK</a:t>
            </a:r>
            <a:endParaRPr/>
          </a:p>
        </p:txBody>
      </p: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The computation includes: a program, an input and </a:t>
            </a:r>
            <a:br>
              <a:rPr lang="vi"/>
            </a:br>
            <a:r>
              <a:rPr lang="vi"/>
              <a:t>an output.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This computation is transformed into a set of </a:t>
            </a:r>
            <a:br>
              <a:rPr lang="vi"/>
            </a:br>
            <a:r>
              <a:rPr lang="vi"/>
              <a:t>equations or tuples, including various constraints.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They are then represented in terms of univariate </a:t>
            </a:r>
            <a:br>
              <a:rPr lang="vi"/>
            </a:br>
            <a:r>
              <a:rPr lang="vi"/>
              <a:t>polynomials.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Use a proof system to commit and verify.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77" name="Google Shape;377;p35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378" name="Google Shape;3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050" y="1539875"/>
            <a:ext cx="2717950" cy="239387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Review STARK</a:t>
            </a:r>
            <a:endParaRPr/>
          </a:p>
        </p:txBody>
      </p:sp>
      <p:sp>
        <p:nvSpPr>
          <p:cNvPr id="384" name="Google Shape;384;p36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85" name="Google Shape;385;p36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386" name="Google Shape;3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650" y="369600"/>
            <a:ext cx="4698850" cy="434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STARK Engine</a:t>
            </a:r>
            <a:endParaRPr/>
          </a:p>
        </p:txBody>
      </p:sp>
      <p:sp>
        <p:nvSpPr>
          <p:cNvPr id="392" name="Google Shape;392;p37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read the next instruction from memory and decode it;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(possibly) read a word from memory or standard input;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update the register set in accordance with the instruction;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(possibly) write a word to memory or standard output.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The difference between a STARK and a STARK Engine is </a:t>
            </a:r>
            <a:br>
              <a:rPr lang="vi"/>
            </a:br>
            <a:r>
              <a:rPr lang="vi"/>
              <a:t>that the latter comes with a virtual machine and is </a:t>
            </a:r>
            <a:br>
              <a:rPr lang="vi"/>
            </a:br>
            <a:r>
              <a:rPr lang="vi"/>
              <a:t>capable of proving and verifying arbitrary computations</a:t>
            </a:r>
            <a:endParaRPr/>
          </a:p>
        </p:txBody>
      </p:sp>
      <p:sp>
        <p:nvSpPr>
          <p:cNvPr id="393" name="Google Shape;393;p37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394" name="Google Shape;3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175" y="1770975"/>
            <a:ext cx="2782426" cy="234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STARK Engine</a:t>
            </a:r>
            <a:endParaRPr/>
          </a:p>
        </p:txBody>
      </p:sp>
      <p:sp>
        <p:nvSpPr>
          <p:cNvPr id="400" name="Google Shape;400;p38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Example problem: The processor writes something to RAM and then later reads it</a:t>
            </a:r>
            <a:br>
              <a:rPr lang="vi"/>
            </a:br>
            <a:br>
              <a:rPr lang="vi"/>
            </a:br>
            <a:r>
              <a:rPr lang="vi"/>
              <a:t>We need to check the consistency of memory: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The initial value of all memory cells is zero.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When the memory pointer register </a:t>
            </a:r>
            <a:r>
              <a:rPr b="1" lang="vi"/>
              <a:t>mp</a:t>
            </a:r>
            <a:r>
              <a:rPr lang="vi"/>
              <a:t> is reset to a previous </a:t>
            </a:r>
            <a:br>
              <a:rPr lang="vi"/>
            </a:br>
            <a:r>
              <a:rPr lang="vi"/>
              <a:t>value, the memory value register </a:t>
            </a:r>
            <a:r>
              <a:rPr b="1" lang="vi"/>
              <a:t>mv</a:t>
            </a:r>
            <a:r>
              <a:rPr lang="vi"/>
              <a:t> changes.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vi"/>
              <a:t>Its new value must be consistent with the value it had the </a:t>
            </a:r>
            <a:br>
              <a:rPr lang="vi"/>
            </a:br>
            <a:r>
              <a:rPr lang="vi"/>
              <a:t>last time the memory pointer pointed to it.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vi"/>
              <a:t>clk, mp, mv </a:t>
            </a:r>
            <a:r>
              <a:rPr lang="vi"/>
              <a:t> are </a:t>
            </a:r>
            <a:r>
              <a:rPr b="1" lang="vi"/>
              <a:t>base columns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"/>
          <p:cNvSpPr txBox="1"/>
          <p:nvPr>
            <p:ph idx="12" type="sldNum"/>
          </p:nvPr>
        </p:nvSpPr>
        <p:spPr>
          <a:xfrm>
            <a:off x="8386434" y="4568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402" name="Google Shape;4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900" y="2185250"/>
            <a:ext cx="17907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taZK theme vjp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