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4646" autoAdjust="0"/>
  </p:normalViewPr>
  <p:slideViewPr>
    <p:cSldViewPr snapToGrid="0">
      <p:cViewPr varScale="1">
        <p:scale>
          <a:sx n="73" d="100"/>
          <a:sy n="73" d="100"/>
        </p:scale>
        <p:origin x="60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4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87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30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84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80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68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0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01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77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69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37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D28C1-F42F-4DF0-94C6-558A7FE09A60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0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tanmochi/TransparencyConvert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2" Type="http://schemas.openxmlformats.org/officeDocument/2006/relationships/hyperlink" Target="https://en.wikipedia.org/wiki/SRGB#Transforma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47907-3938-4893-92CD-04EB4F859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>
                <a:latin typeface="+mn-ea"/>
                <a:ea typeface="+mn-ea"/>
              </a:rPr>
              <a:t>Derivation of formula </a:t>
            </a:r>
            <a:br>
              <a:rPr kumimoji="1" lang="en-US" altLang="ja-JP" sz="6000" dirty="0">
                <a:latin typeface="+mn-ea"/>
                <a:ea typeface="+mn-ea"/>
              </a:rPr>
            </a:br>
            <a:r>
              <a:rPr kumimoji="1" lang="en-US" altLang="ja-JP" sz="6000" dirty="0">
                <a:latin typeface="+mn-ea"/>
                <a:ea typeface="+mn-ea"/>
              </a:rPr>
              <a:t>for transparency converter</a:t>
            </a:r>
            <a:endParaRPr kumimoji="1" lang="ja-JP" altLang="en-US" sz="6000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346ABB-C90D-4FF2-9FBB-871FEF891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latin typeface="+mn-ea"/>
                <a:hlinkClick r:id="rId2"/>
              </a:rPr>
              <a:t>https://github.com/sotanmochi/TransparencyConverter</a:t>
            </a:r>
            <a:endParaRPr lang="en-US" altLang="ja-JP" sz="2800" dirty="0">
              <a:latin typeface="+mn-ea"/>
            </a:endParaRPr>
          </a:p>
          <a:p>
            <a:endParaRPr lang="en-US" altLang="ja-JP" sz="2800" dirty="0">
              <a:latin typeface="+mn-ea"/>
            </a:endParaRPr>
          </a:p>
          <a:p>
            <a:r>
              <a:rPr kumimoji="1" lang="en-US" altLang="ja-JP" sz="2800" dirty="0">
                <a:latin typeface="+mn-ea"/>
              </a:rPr>
              <a:t>2022/04/24</a:t>
            </a:r>
          </a:p>
          <a:p>
            <a:r>
              <a:rPr kumimoji="1" lang="en-US" altLang="ja-JP" sz="2800" dirty="0">
                <a:latin typeface="+mn-ea"/>
              </a:rPr>
              <a:t>Soichiro Sugimoto</a:t>
            </a:r>
            <a:endParaRPr lang="en-US" altLang="ja-JP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232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46F7BBC2-5E5F-4E78-996C-6BD3D6CD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59" y="1034044"/>
            <a:ext cx="4886325" cy="8277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C48ED7-6789-4165-B4AE-D6D9FD63857F}"/>
                  </a:ext>
                </a:extLst>
              </p:cNvPr>
              <p:cNvSpPr txBox="1"/>
              <p:nvPr/>
            </p:nvSpPr>
            <p:spPr>
              <a:xfrm>
                <a:off x="9019807" y="4481530"/>
                <a:ext cx="329420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Background (Opaque)</a:t>
                </a:r>
              </a:p>
              <a:p>
                <a:pPr algn="ctr"/>
                <a:endParaRPr lang="en-US" altLang="ja-JP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C48ED7-6789-4165-B4AE-D6D9FD638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07" y="4481530"/>
                <a:ext cx="3294209" cy="1015663"/>
              </a:xfrm>
              <a:prstGeom prst="rect">
                <a:avLst/>
              </a:prstGeom>
              <a:blipFill>
                <a:blip r:embed="rId3"/>
                <a:stretch>
                  <a:fillRect t="-2395" b="-5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1D0C488-C844-47F0-9237-F8ABA63D2E49}"/>
              </a:ext>
            </a:extLst>
          </p:cNvPr>
          <p:cNvCxnSpPr>
            <a:cxnSpLocks/>
          </p:cNvCxnSpPr>
          <p:nvPr/>
        </p:nvCxnSpPr>
        <p:spPr>
          <a:xfrm flipH="1">
            <a:off x="8619353" y="4871233"/>
            <a:ext cx="583480" cy="6028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614EF57-41DE-40A2-9CF8-571F5F25EB25}"/>
              </a:ext>
            </a:extLst>
          </p:cNvPr>
          <p:cNvCxnSpPr>
            <a:cxnSpLocks/>
          </p:cNvCxnSpPr>
          <p:nvPr/>
        </p:nvCxnSpPr>
        <p:spPr>
          <a:xfrm>
            <a:off x="3821722" y="5040818"/>
            <a:ext cx="1698171" cy="41997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62C9231-BC21-4E28-89A0-7430D501BB96}"/>
                  </a:ext>
                </a:extLst>
              </p:cNvPr>
              <p:cNvSpPr txBox="1"/>
              <p:nvPr/>
            </p:nvSpPr>
            <p:spPr>
              <a:xfrm>
                <a:off x="152399" y="4481530"/>
                <a:ext cx="3969360" cy="2293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Foreground (Transparent)</a:t>
                </a:r>
              </a:p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Background (Opaque)</a:t>
                </a:r>
              </a:p>
              <a:p>
                <a:pPr algn="ctr"/>
                <a:endParaRPr lang="en-US" altLang="ja-JP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ja-JP" sz="20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62C9231-BC21-4E28-89A0-7430D501B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4481530"/>
                <a:ext cx="3969360" cy="2293513"/>
              </a:xfrm>
              <a:prstGeom prst="rect">
                <a:avLst/>
              </a:prstGeom>
              <a:blipFill>
                <a:blip r:embed="rId4"/>
                <a:stretch>
                  <a:fillRect t="-1064" b="-2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BACE2C8-C334-4762-AF6B-DCD89F5E0DFB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461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556BB21-BA98-4514-84BF-33C6B43A5EBE}"/>
                  </a:ext>
                </a:extLst>
              </p:cNvPr>
              <p:cNvSpPr txBox="1"/>
              <p:nvPr/>
            </p:nvSpPr>
            <p:spPr>
              <a:xfrm>
                <a:off x="3555458" y="2890167"/>
                <a:ext cx="489659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556BB21-BA98-4514-84BF-33C6B43A5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2890167"/>
                <a:ext cx="4896597" cy="398955"/>
              </a:xfrm>
              <a:prstGeom prst="rect">
                <a:avLst/>
              </a:prstGeom>
              <a:blipFill>
                <a:blip r:embed="rId2"/>
                <a:stretch>
                  <a:fillRect l="-996" r="-1993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FA5DF92-6FC0-4404-9C3F-41DE2EB33C2B}"/>
                  </a:ext>
                </a:extLst>
              </p:cNvPr>
              <p:cNvSpPr txBox="1"/>
              <p:nvPr/>
            </p:nvSpPr>
            <p:spPr>
              <a:xfrm>
                <a:off x="3555458" y="3530183"/>
                <a:ext cx="4777911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 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FA5DF92-6FC0-4404-9C3F-41DE2EB33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3530183"/>
                <a:ext cx="4777911" cy="398955"/>
              </a:xfrm>
              <a:prstGeom prst="rect">
                <a:avLst/>
              </a:prstGeom>
              <a:blipFill>
                <a:blip r:embed="rId3"/>
                <a:stretch>
                  <a:fillRect l="-1020" r="-1913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E96B516-D468-449B-B38A-3FDD50F9AD34}"/>
                  </a:ext>
                </a:extLst>
              </p:cNvPr>
              <p:cNvSpPr txBox="1"/>
              <p:nvPr/>
            </p:nvSpPr>
            <p:spPr>
              <a:xfrm>
                <a:off x="3555458" y="4652051"/>
                <a:ext cx="2530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E96B516-D468-449B-B38A-3FDD50F9A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4652051"/>
                <a:ext cx="2530436" cy="369332"/>
              </a:xfrm>
              <a:prstGeom prst="rect">
                <a:avLst/>
              </a:prstGeom>
              <a:blipFill>
                <a:blip r:embed="rId4"/>
                <a:stretch>
                  <a:fillRect l="-2410" r="-409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EB7782F-3E63-40DD-A480-1EBB7D7857A2}"/>
                  </a:ext>
                </a:extLst>
              </p:cNvPr>
              <p:cNvSpPr txBox="1"/>
              <p:nvPr/>
            </p:nvSpPr>
            <p:spPr>
              <a:xfrm>
                <a:off x="3555458" y="5288978"/>
                <a:ext cx="7393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</a:t>
                </a:r>
                <a:r>
                  <a:rPr kumimoji="1" lang="en-US" altLang="ja-JP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dirty="0">
                    <a:cs typeface="Arial" panose="020B0604020202020204" pitchFamily="34" charset="0"/>
                  </a:rPr>
                  <a:t>is conversion function from sRGB color space to linear color space.</a:t>
                </a:r>
                <a:endParaRPr kumimoji="1" lang="ja-JP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EB7782F-3E63-40DD-A480-1EBB7D78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5288978"/>
                <a:ext cx="7393114" cy="276999"/>
              </a:xfrm>
              <a:prstGeom prst="rect">
                <a:avLst/>
              </a:prstGeom>
              <a:blipFill>
                <a:blip r:embed="rId5"/>
                <a:stretch>
                  <a:fillRect l="-1896" t="-28889" r="-1154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5B736C-D2E5-454F-BF6E-C7E4E6843884}"/>
                  </a:ext>
                </a:extLst>
              </p:cNvPr>
              <p:cNvSpPr txBox="1"/>
              <p:nvPr/>
            </p:nvSpPr>
            <p:spPr>
              <a:xfrm>
                <a:off x="3555458" y="6104354"/>
                <a:ext cx="5216556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5B736C-D2E5-454F-BF6E-C7E4E684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6104354"/>
                <a:ext cx="5216556" cy="398955"/>
              </a:xfrm>
              <a:prstGeom prst="rect">
                <a:avLst/>
              </a:prstGeom>
              <a:blipFill>
                <a:blip r:embed="rId6"/>
                <a:stretch>
                  <a:fillRect l="-818" r="-1752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62540A-328E-4C40-A63F-88CF2F7F2151}"/>
                  </a:ext>
                </a:extLst>
              </p:cNvPr>
              <p:cNvSpPr txBox="1"/>
              <p:nvPr/>
            </p:nvSpPr>
            <p:spPr>
              <a:xfrm>
                <a:off x="3555458" y="7166685"/>
                <a:ext cx="3463512" cy="80759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62540A-328E-4C40-A63F-88CF2F7F2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7166685"/>
                <a:ext cx="3463512" cy="8075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20ACE6-5217-4B77-AAA8-77B362DAA20D}"/>
                  </a:ext>
                </a:extLst>
              </p:cNvPr>
              <p:cNvSpPr txBox="1"/>
              <p:nvPr/>
            </p:nvSpPr>
            <p:spPr>
              <a:xfrm>
                <a:off x="3555458" y="1296956"/>
                <a:ext cx="3585532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20ACE6-5217-4B77-AAA8-77B362DAA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1296956"/>
                <a:ext cx="3585532" cy="398955"/>
              </a:xfrm>
              <a:prstGeom prst="rect">
                <a:avLst/>
              </a:prstGeom>
              <a:blipFill>
                <a:blip r:embed="rId8"/>
                <a:stretch>
                  <a:fillRect l="-1531" r="-272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727DF5B-CB86-4188-9181-9557B531EE29}"/>
                  </a:ext>
                </a:extLst>
              </p:cNvPr>
              <p:cNvSpPr txBox="1"/>
              <p:nvPr/>
            </p:nvSpPr>
            <p:spPr>
              <a:xfrm>
                <a:off x="3555458" y="1955342"/>
                <a:ext cx="2199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</a:t>
                </a:r>
                <a:r>
                  <a:rPr kumimoji="1" lang="en-US" altLang="ja-JP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altLang="ja-JP" dirty="0"/>
                  <a:t>, and 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dirty="0"/>
                  <a:t>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727DF5B-CB86-4188-9181-9557B531E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1955342"/>
                <a:ext cx="2199064" cy="276999"/>
              </a:xfrm>
              <a:prstGeom prst="rect">
                <a:avLst/>
              </a:prstGeom>
              <a:blipFill>
                <a:blip r:embed="rId9"/>
                <a:stretch>
                  <a:fillRect l="-6371" t="-28889" r="-5817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3D88672-E780-4F80-8B03-1970A2A23D2E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71A17E-E64E-4F74-9C68-ED76C90EAEFB}"/>
                  </a:ext>
                </a:extLst>
              </p:cNvPr>
              <p:cNvSpPr txBox="1"/>
              <p:nvPr/>
            </p:nvSpPr>
            <p:spPr>
              <a:xfrm>
                <a:off x="3555458" y="8154619"/>
                <a:ext cx="557825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</a:t>
                </a:r>
                <a:r>
                  <a:rPr kumimoji="1" lang="en-US" altLang="ja-JP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=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+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71A17E-E64E-4F74-9C68-ED76C90EA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8154619"/>
                <a:ext cx="5578258" cy="299249"/>
              </a:xfrm>
              <a:prstGeom prst="rect">
                <a:avLst/>
              </a:prstGeom>
              <a:blipFill>
                <a:blip r:embed="rId10"/>
                <a:stretch>
                  <a:fillRect l="-2514" t="-26531" r="-546" b="-408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877339-CF6C-480D-B7F6-3A606A639A27}"/>
              </a:ext>
            </a:extLst>
          </p:cNvPr>
          <p:cNvSpPr/>
          <p:nvPr/>
        </p:nvSpPr>
        <p:spPr>
          <a:xfrm>
            <a:off x="3347356" y="6866165"/>
            <a:ext cx="5894615" cy="19022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20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/>
              <p:nvPr/>
            </p:nvSpPr>
            <p:spPr>
              <a:xfrm>
                <a:off x="3534513" y="3119485"/>
                <a:ext cx="1560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2.2</m:t>
                        </m:r>
                      </m:sup>
                    </m:sSup>
                  </m:oMath>
                </a14:m>
                <a:r>
                  <a:rPr kumimoji="1" lang="en-US" altLang="ja-JP" dirty="0"/>
                  <a:t>,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13" y="3119485"/>
                <a:ext cx="1560107" cy="276999"/>
              </a:xfrm>
              <a:prstGeom prst="rect">
                <a:avLst/>
              </a:prstGeom>
              <a:blipFill>
                <a:blip r:embed="rId2"/>
                <a:stretch>
                  <a:fillRect l="-9375" t="-28889" r="-7813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0963F15-B2A0-4884-A1A9-0EA3A37E9307}"/>
                  </a:ext>
                </a:extLst>
              </p:cNvPr>
              <p:cNvSpPr txBox="1"/>
              <p:nvPr/>
            </p:nvSpPr>
            <p:spPr>
              <a:xfrm>
                <a:off x="3457165" y="3617851"/>
                <a:ext cx="6166432" cy="94769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0963F15-B2A0-4884-A1A9-0EA3A37E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165" y="3617851"/>
                <a:ext cx="6166432" cy="947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D5D580-4DE6-43B6-8CF0-96A3FDAA3285}"/>
              </a:ext>
            </a:extLst>
          </p:cNvPr>
          <p:cNvSpPr txBox="1"/>
          <p:nvPr/>
        </p:nvSpPr>
        <p:spPr>
          <a:xfrm>
            <a:off x="3457165" y="5748508"/>
            <a:ext cx="16476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400" b="1" dirty="0"/>
              <a:t>Special cases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13DD59C-FBDE-4760-BAA1-DFEA17F3911D}"/>
                  </a:ext>
                </a:extLst>
              </p:cNvPr>
              <p:cNvSpPr txBox="1"/>
              <p:nvPr/>
            </p:nvSpPr>
            <p:spPr>
              <a:xfrm>
                <a:off x="3457165" y="6367186"/>
                <a:ext cx="37635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2.2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13DD59C-FBDE-4760-BAA1-DFEA17F39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165" y="6367186"/>
                <a:ext cx="3763531" cy="369332"/>
              </a:xfrm>
              <a:prstGeom prst="rect">
                <a:avLst/>
              </a:prstGeom>
              <a:blipFill>
                <a:blip r:embed="rId4"/>
                <a:stretch>
                  <a:fillRect l="-648" r="-486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F385D5-6443-4144-A910-928630E804B9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97C525D-6C25-4C14-92ED-CBE946DB9BBA}"/>
                  </a:ext>
                </a:extLst>
              </p:cNvPr>
              <p:cNvSpPr txBox="1"/>
              <p:nvPr/>
            </p:nvSpPr>
            <p:spPr>
              <a:xfrm>
                <a:off x="3534513" y="1222558"/>
                <a:ext cx="3463512" cy="80759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97C525D-6C25-4C14-92ED-CBE946DB9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13" y="1222558"/>
                <a:ext cx="3463512" cy="8075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F142C50-B39B-4779-A33D-82C3E1E2D6B4}"/>
                  </a:ext>
                </a:extLst>
              </p:cNvPr>
              <p:cNvSpPr txBox="1"/>
              <p:nvPr/>
            </p:nvSpPr>
            <p:spPr>
              <a:xfrm>
                <a:off x="3534513" y="2210492"/>
                <a:ext cx="557825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</a:t>
                </a:r>
                <a:r>
                  <a:rPr kumimoji="1" lang="en-US" altLang="ja-JP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=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+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F142C50-B39B-4779-A33D-82C3E1E2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13" y="2210492"/>
                <a:ext cx="5578258" cy="299249"/>
              </a:xfrm>
              <a:prstGeom prst="rect">
                <a:avLst/>
              </a:prstGeom>
              <a:blipFill>
                <a:blip r:embed="rId6"/>
                <a:stretch>
                  <a:fillRect l="-2623" t="-26531" r="-437" b="-408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6B94189-6AF3-4FE9-BE05-D532807D6BAB}"/>
                  </a:ext>
                </a:extLst>
              </p:cNvPr>
              <p:cNvSpPr txBox="1"/>
              <p:nvPr/>
            </p:nvSpPr>
            <p:spPr>
              <a:xfrm>
                <a:off x="3534513" y="4744325"/>
                <a:ext cx="1478097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</a:t>
                </a:r>
                <a:r>
                  <a:rPr kumimoji="1" lang="en-US" altLang="ja-JP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6B94189-6AF3-4FE9-BE05-D532807D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13" y="4744325"/>
                <a:ext cx="1478097" cy="299249"/>
              </a:xfrm>
              <a:prstGeom prst="rect">
                <a:avLst/>
              </a:prstGeom>
              <a:blipFill>
                <a:blip r:embed="rId7"/>
                <a:stretch>
                  <a:fillRect l="-9917" t="-26531" r="-8678" b="-4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90343CE-33F2-4C8E-9F94-9D5E50F26D66}"/>
                  </a:ext>
                </a:extLst>
              </p:cNvPr>
              <p:cNvSpPr txBox="1"/>
              <p:nvPr/>
            </p:nvSpPr>
            <p:spPr>
              <a:xfrm>
                <a:off x="7375816" y="6356061"/>
                <a:ext cx="3704656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90343CE-33F2-4C8E-9F94-9D5E50F26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816" y="6356061"/>
                <a:ext cx="3704656" cy="391582"/>
              </a:xfrm>
              <a:prstGeom prst="rect">
                <a:avLst/>
              </a:prstGeom>
              <a:blipFill>
                <a:blip r:embed="rId8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C89910A-3621-4AC5-BBE9-01CC95105C31}"/>
                  </a:ext>
                </a:extLst>
              </p:cNvPr>
              <p:cNvSpPr txBox="1"/>
              <p:nvPr/>
            </p:nvSpPr>
            <p:spPr>
              <a:xfrm>
                <a:off x="3457165" y="6996989"/>
                <a:ext cx="2117182" cy="379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2.2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C89910A-3621-4AC5-BBE9-01CC95105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165" y="6996989"/>
                <a:ext cx="2117182" cy="379015"/>
              </a:xfrm>
              <a:prstGeom prst="rect">
                <a:avLst/>
              </a:prstGeom>
              <a:blipFill>
                <a:blip r:embed="rId9"/>
                <a:stretch>
                  <a:fillRect l="-1441" r="-1153" b="-161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B3C9DE5-781F-48C9-954D-280F782B4EBB}"/>
                  </a:ext>
                </a:extLst>
              </p:cNvPr>
              <p:cNvSpPr txBox="1"/>
              <p:nvPr/>
            </p:nvSpPr>
            <p:spPr>
              <a:xfrm>
                <a:off x="7375816" y="6985864"/>
                <a:ext cx="3704656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B3C9DE5-781F-48C9-954D-280F782B4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816" y="6985864"/>
                <a:ext cx="3704656" cy="391582"/>
              </a:xfrm>
              <a:prstGeom prst="rect">
                <a:avLst/>
              </a:prstGeom>
              <a:blipFill>
                <a:blip r:embed="rId10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92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/>
              <p:nvPr/>
            </p:nvSpPr>
            <p:spPr>
              <a:xfrm>
                <a:off x="3534513" y="3119472"/>
                <a:ext cx="85551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For the following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ja-JP" dirty="0"/>
                  <a:t> (Refer to </a:t>
                </a:r>
                <a:r>
                  <a:rPr lang="ja-JP" altLang="en-US" dirty="0">
                    <a:hlinkClick r:id="rId2"/>
                  </a:rPr>
                  <a:t>https://en.wikipedia.org/wiki/SRGB#Transformation</a:t>
                </a:r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13" y="3119472"/>
                <a:ext cx="8555185" cy="276999"/>
              </a:xfrm>
              <a:prstGeom prst="rect">
                <a:avLst/>
              </a:prstGeom>
              <a:blipFill>
                <a:blip r:embed="rId3"/>
                <a:stretch>
                  <a:fillRect l="-1711" t="-28889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9B259A5-9A81-41A2-BC45-98E3A39A8C50}"/>
                  </a:ext>
                </a:extLst>
              </p:cNvPr>
              <p:cNvSpPr txBox="1"/>
              <p:nvPr/>
            </p:nvSpPr>
            <p:spPr>
              <a:xfrm>
                <a:off x="2801228" y="3841636"/>
                <a:ext cx="6166432" cy="1403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12.92</m:t>
                                  </m:r>
                                </m:den>
                              </m:f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                 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+0.055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1.055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2.4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9B259A5-9A81-41A2-BC45-98E3A39A8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28" y="3841636"/>
                <a:ext cx="6166432" cy="1403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85567C-5A2D-4132-BCC3-D0238914E0DB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AE51731-7E53-4413-92E9-DD17035262D8}"/>
                  </a:ext>
                </a:extLst>
              </p:cNvPr>
              <p:cNvSpPr txBox="1"/>
              <p:nvPr/>
            </p:nvSpPr>
            <p:spPr>
              <a:xfrm>
                <a:off x="3534513" y="1222558"/>
                <a:ext cx="3463512" cy="80759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AE51731-7E53-4413-92E9-DD170352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13" y="1222558"/>
                <a:ext cx="3463512" cy="8075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6791D48-69A9-4DAA-90F3-25942FAF456E}"/>
                  </a:ext>
                </a:extLst>
              </p:cNvPr>
              <p:cNvSpPr txBox="1"/>
              <p:nvPr/>
            </p:nvSpPr>
            <p:spPr>
              <a:xfrm>
                <a:off x="3534513" y="2210492"/>
                <a:ext cx="557825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</a:t>
                </a:r>
                <a:r>
                  <a:rPr kumimoji="1" lang="en-US" altLang="ja-JP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=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+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6791D48-69A9-4DAA-90F3-25942FAF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13" y="2210492"/>
                <a:ext cx="5578258" cy="299249"/>
              </a:xfrm>
              <a:prstGeom prst="rect">
                <a:avLst/>
              </a:prstGeom>
              <a:blipFill>
                <a:blip r:embed="rId7"/>
                <a:stretch>
                  <a:fillRect l="-2623" t="-26531" r="-437" b="-408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1819EAC-B9D6-4680-A48B-9478A486C22B}"/>
                  </a:ext>
                </a:extLst>
              </p:cNvPr>
              <p:cNvSpPr txBox="1"/>
              <p:nvPr/>
            </p:nvSpPr>
            <p:spPr>
              <a:xfrm>
                <a:off x="1625431" y="5686834"/>
                <a:ext cx="9934304" cy="162441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𝑠𝑅𝐺𝐵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𝑠𝑅𝐺𝐵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12.92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>
                              <m:f>
                                <m:f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1819EAC-B9D6-4680-A48B-9478A486C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431" y="5686834"/>
                <a:ext cx="9934304" cy="16244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83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41EC094-75FA-40B4-B1E5-B4B2FE8E21A7}"/>
                  </a:ext>
                </a:extLst>
              </p:cNvPr>
              <p:cNvSpPr txBox="1"/>
              <p:nvPr/>
            </p:nvSpPr>
            <p:spPr>
              <a:xfrm>
                <a:off x="2184618" y="4977319"/>
                <a:ext cx="9153344" cy="17654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12.92</m:t>
                                  </m:r>
                                </m:den>
                              </m:f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1−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40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𝑠𝑅𝐺𝐵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+0.055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1.055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2.4</m:t>
                                  </m:r>
                                </m:sup>
                              </m:s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41EC094-75FA-40B4-B1E5-B4B2FE8E2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618" y="4977319"/>
                <a:ext cx="9153344" cy="1765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85567C-5A2D-4132-BCC3-D0238914E0DB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6791D48-69A9-4DAA-90F3-25942FAF456E}"/>
                  </a:ext>
                </a:extLst>
              </p:cNvPr>
              <p:cNvSpPr txBox="1"/>
              <p:nvPr/>
            </p:nvSpPr>
            <p:spPr>
              <a:xfrm>
                <a:off x="2390490" y="3257195"/>
                <a:ext cx="557825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</a:t>
                </a:r>
                <a:r>
                  <a:rPr kumimoji="1" lang="en-US" altLang="ja-JP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=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+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6791D48-69A9-4DAA-90F3-25942FAF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490" y="3257195"/>
                <a:ext cx="5578258" cy="299249"/>
              </a:xfrm>
              <a:prstGeom prst="rect">
                <a:avLst/>
              </a:prstGeom>
              <a:blipFill>
                <a:blip r:embed="rId3"/>
                <a:stretch>
                  <a:fillRect l="-2514" t="-26531" r="-546" b="-4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114CB6C-A09B-42C7-90CB-A33CB4B34DFF}"/>
                  </a:ext>
                </a:extLst>
              </p:cNvPr>
              <p:cNvSpPr txBox="1"/>
              <p:nvPr/>
            </p:nvSpPr>
            <p:spPr>
              <a:xfrm>
                <a:off x="2184618" y="1222743"/>
                <a:ext cx="9934304" cy="162441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𝑠𝑅𝐺𝐵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𝑠𝑅𝐺𝐵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12.92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>
                              <m:f>
                                <m:f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114CB6C-A09B-42C7-90CB-A33CB4B34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618" y="1222743"/>
                <a:ext cx="9934304" cy="16244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EE4E4F-ADFC-4C30-BC87-CB6A3C60D9A5}"/>
              </a:ext>
            </a:extLst>
          </p:cNvPr>
          <p:cNvSpPr txBox="1"/>
          <p:nvPr/>
        </p:nvSpPr>
        <p:spPr>
          <a:xfrm>
            <a:off x="2249463" y="3969018"/>
            <a:ext cx="16476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400" b="1" dirty="0"/>
              <a:t>Special cases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B9BAE85-0BF4-4A95-8305-C601739C663C}"/>
                  </a:ext>
                </a:extLst>
              </p:cNvPr>
              <p:cNvSpPr txBox="1"/>
              <p:nvPr/>
            </p:nvSpPr>
            <p:spPr>
              <a:xfrm>
                <a:off x="2266715" y="4456438"/>
                <a:ext cx="3704656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(white),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B9BAE85-0BF4-4A95-8305-C601739C6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715" y="4456438"/>
                <a:ext cx="3704656" cy="391582"/>
              </a:xfrm>
              <a:prstGeom prst="rect">
                <a:avLst/>
              </a:prstGeom>
              <a:blipFill>
                <a:blip r:embed="rId5"/>
                <a:stretch>
                  <a:fillRect l="-1480" t="-6250" r="-2796" b="-20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03F3715-5A41-4AA6-B838-1C252AB9DA14}"/>
                  </a:ext>
                </a:extLst>
              </p:cNvPr>
              <p:cNvSpPr txBox="1"/>
              <p:nvPr/>
            </p:nvSpPr>
            <p:spPr>
              <a:xfrm>
                <a:off x="1591442" y="7536560"/>
                <a:ext cx="9153344" cy="1683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12.92</m:t>
                                  </m:r>
                                </m:den>
                              </m:f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40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𝑠𝑅𝐺𝐵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+0.055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1.055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2.4</m:t>
                                  </m:r>
                                </m:sup>
                              </m:s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       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03F3715-5A41-4AA6-B838-1C252AB9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442" y="7536560"/>
                <a:ext cx="9153344" cy="16837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8B93C0F-6384-4C2E-A3DD-32A10B2569B5}"/>
                  </a:ext>
                </a:extLst>
              </p:cNvPr>
              <p:cNvSpPr txBox="1"/>
              <p:nvPr/>
            </p:nvSpPr>
            <p:spPr>
              <a:xfrm>
                <a:off x="2249463" y="7015679"/>
                <a:ext cx="3918651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(black),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8B93C0F-6384-4C2E-A3DD-32A10B25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463" y="7015679"/>
                <a:ext cx="3918651" cy="391582"/>
              </a:xfrm>
              <a:prstGeom prst="rect">
                <a:avLst/>
              </a:prstGeom>
              <a:blipFill>
                <a:blip r:embed="rId7"/>
                <a:stretch>
                  <a:fillRect l="-1244" t="-7813" b="-20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25CD6F7-016F-411A-AE63-5CCB1398A16F}"/>
              </a:ext>
            </a:extLst>
          </p:cNvPr>
          <p:cNvSpPr/>
          <p:nvPr/>
        </p:nvSpPr>
        <p:spPr>
          <a:xfrm>
            <a:off x="1976629" y="895863"/>
            <a:ext cx="10367771" cy="2939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14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377</Words>
  <Application>Microsoft Office PowerPoint</Application>
  <PresentationFormat>A3 297x420 mm</PresentationFormat>
  <Paragraphs>51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Arial</vt:lpstr>
      <vt:lpstr>Calibri</vt:lpstr>
      <vt:lpstr>Calibri Light</vt:lpstr>
      <vt:lpstr>Cambria Math</vt:lpstr>
      <vt:lpstr>Office テーマ</vt:lpstr>
      <vt:lpstr>Derivation of formula  for transparency converter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TransparencyConverter</dc:title>
  <dc:creator>Soichiro</dc:creator>
  <cp:lastModifiedBy>Soichiro</cp:lastModifiedBy>
  <cp:revision>38</cp:revision>
  <dcterms:created xsi:type="dcterms:W3CDTF">2022-04-24T11:16:13Z</dcterms:created>
  <dcterms:modified xsi:type="dcterms:W3CDTF">2022-04-24T17:00:56Z</dcterms:modified>
</cp:coreProperties>
</file>