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1" r:id="rId2"/>
    <p:sldId id="256" r:id="rId3"/>
    <p:sldId id="257" r:id="rId4"/>
    <p:sldId id="267" r:id="rId5"/>
    <p:sldId id="269" r:id="rId6"/>
    <p:sldId id="270" r:id="rId7"/>
    <p:sldId id="272" r:id="rId8"/>
    <p:sldId id="258" r:id="rId9"/>
    <p:sldId id="259" r:id="rId10"/>
    <p:sldId id="260" r:id="rId11"/>
    <p:sldId id="263" r:id="rId1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4728" autoAdjust="0"/>
  </p:normalViewPr>
  <p:slideViewPr>
    <p:cSldViewPr snapToGrid="0">
      <p:cViewPr varScale="1">
        <p:scale>
          <a:sx n="111" d="100"/>
          <a:sy n="111" d="100"/>
        </p:scale>
        <p:origin x="16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3B2FA-4E6D-4F0F-A618-CFBA22261315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376CD-15DC-4834-B5CD-3841AE75D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96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376CD-15DC-4834-B5CD-3841AE75D83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53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87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30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84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80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68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0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01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7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69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37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D28C1-F42F-4DF0-94C6-558A7FE09A60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0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tanmochi/TransparencyConvert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png"/><Relationship Id="rId2" Type="http://schemas.openxmlformats.org/officeDocument/2006/relationships/hyperlink" Target="https://en.wikipedia.org/wiki/SRGB#Transforma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47907-3938-4893-92CD-04EB4F85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>
                <a:latin typeface="+mn-ea"/>
                <a:ea typeface="+mn-ea"/>
              </a:rPr>
              <a:t>Derivation of formula </a:t>
            </a:r>
            <a:br>
              <a:rPr kumimoji="1" lang="en-US" altLang="ja-JP" sz="6000" dirty="0">
                <a:latin typeface="+mn-ea"/>
                <a:ea typeface="+mn-ea"/>
              </a:rPr>
            </a:br>
            <a:r>
              <a:rPr kumimoji="1" lang="en-US" altLang="ja-JP" sz="6000" dirty="0">
                <a:latin typeface="+mn-ea"/>
                <a:ea typeface="+mn-ea"/>
              </a:rPr>
              <a:t>for transparency converter</a:t>
            </a:r>
            <a:endParaRPr kumimoji="1" lang="ja-JP" altLang="en-US" sz="60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346ABB-C90D-4FF2-9FBB-871FEF891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3569806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+mn-ea"/>
                <a:hlinkClick r:id="rId2"/>
              </a:rPr>
              <a:t>https://github.com/sotanmochi/TransparencyConverter</a:t>
            </a:r>
            <a:endParaRPr lang="en-US" altLang="ja-JP" sz="2800" dirty="0">
              <a:latin typeface="+mn-ea"/>
            </a:endParaRPr>
          </a:p>
          <a:p>
            <a:endParaRPr lang="en-US" altLang="ja-JP" sz="2800" dirty="0">
              <a:latin typeface="+mn-ea"/>
            </a:endParaRPr>
          </a:p>
          <a:p>
            <a:r>
              <a:rPr kumimoji="1" lang="en-US" altLang="ja-JP" sz="2800" dirty="0">
                <a:latin typeface="+mn-ea"/>
              </a:rPr>
              <a:t>Soichiro Sugimoto</a:t>
            </a:r>
            <a:endParaRPr lang="en-US" altLang="ja-JP" sz="2800" dirty="0">
              <a:latin typeface="+mn-ea"/>
            </a:endParaRPr>
          </a:p>
          <a:p>
            <a:endParaRPr lang="en-US" altLang="ja-JP" sz="2800" dirty="0">
              <a:latin typeface="+mn-ea"/>
            </a:endParaRPr>
          </a:p>
          <a:p>
            <a:r>
              <a:rPr kumimoji="1" lang="en-US" altLang="ja-JP" sz="2800" dirty="0">
                <a:latin typeface="+mn-ea"/>
              </a:rPr>
              <a:t>Latest update: 2022/04/27</a:t>
            </a:r>
          </a:p>
          <a:p>
            <a:r>
              <a:rPr kumimoji="1" lang="en-US" altLang="ja-JP" sz="2800" dirty="0">
                <a:latin typeface="+mn-ea"/>
              </a:rPr>
              <a:t>Create: 2022/04/24</a:t>
            </a:r>
          </a:p>
        </p:txBody>
      </p:sp>
    </p:spTree>
    <p:extLst>
      <p:ext uri="{BB962C8B-B14F-4D97-AF65-F5344CB8AC3E}">
        <p14:creationId xmlns:p14="http://schemas.microsoft.com/office/powerpoint/2010/main" val="137232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1EC094-75FA-40B4-B1E5-B4B2FE8E21A7}"/>
                  </a:ext>
                </a:extLst>
              </p:cNvPr>
              <p:cNvSpPr txBox="1"/>
              <p:nvPr/>
            </p:nvSpPr>
            <p:spPr>
              <a:xfrm>
                <a:off x="1460004" y="4972321"/>
                <a:ext cx="10470333" cy="1778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1−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999166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1EC094-75FA-40B4-B1E5-B4B2FE8E2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004" y="4972321"/>
                <a:ext cx="10470333" cy="17783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85567C-5A2D-4132-BCC3-D0238914E0D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6791D48-69A9-4DAA-90F3-25942FAF456E}"/>
                  </a:ext>
                </a:extLst>
              </p:cNvPr>
              <p:cNvSpPr txBox="1"/>
              <p:nvPr/>
            </p:nvSpPr>
            <p:spPr>
              <a:xfrm>
                <a:off x="1635426" y="3359102"/>
                <a:ext cx="4407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</a:t>
                </a:r>
                <a:r>
                  <a:rPr kumimoji="1" lang="en-US" altLang="ja-JP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+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6791D48-69A9-4DAA-90F3-25942FAF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426" y="3359102"/>
                <a:ext cx="4407297" cy="276999"/>
              </a:xfrm>
              <a:prstGeom prst="rect">
                <a:avLst/>
              </a:prstGeom>
              <a:blipFill>
                <a:blip r:embed="rId3"/>
                <a:stretch>
                  <a:fillRect l="-3181" t="-31111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EE4E4F-ADFC-4C30-BC87-CB6A3C60D9A5}"/>
              </a:ext>
            </a:extLst>
          </p:cNvPr>
          <p:cNvSpPr txBox="1"/>
          <p:nvPr/>
        </p:nvSpPr>
        <p:spPr>
          <a:xfrm>
            <a:off x="946708" y="4041225"/>
            <a:ext cx="16476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400" b="1" dirty="0"/>
              <a:t>Special cases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B9BAE85-0BF4-4A95-8305-C601739C663C}"/>
                  </a:ext>
                </a:extLst>
              </p:cNvPr>
              <p:cNvSpPr txBox="1"/>
              <p:nvPr/>
            </p:nvSpPr>
            <p:spPr>
              <a:xfrm>
                <a:off x="1335295" y="4525187"/>
                <a:ext cx="40564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(white),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B9BAE85-0BF4-4A95-8305-C601739C6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295" y="4525187"/>
                <a:ext cx="4056447" cy="369332"/>
              </a:xfrm>
              <a:prstGeom prst="rect">
                <a:avLst/>
              </a:prstGeom>
              <a:blipFill>
                <a:blip r:embed="rId4"/>
                <a:stretch>
                  <a:fillRect l="-1203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03F3715-5A41-4AA6-B838-1C252AB9DA14}"/>
                  </a:ext>
                </a:extLst>
              </p:cNvPr>
              <p:cNvSpPr txBox="1"/>
              <p:nvPr/>
            </p:nvSpPr>
            <p:spPr>
              <a:xfrm>
                <a:off x="1197919" y="7479332"/>
                <a:ext cx="11080762" cy="1778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0.9991662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−0.0008338</m:t>
                                  </m:r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03F3715-5A41-4AA6-B838-1C252AB9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919" y="7479332"/>
                <a:ext cx="11080762" cy="17783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8B93C0F-6384-4C2E-A3DD-32A10B2569B5}"/>
                  </a:ext>
                </a:extLst>
              </p:cNvPr>
              <p:cNvSpPr txBox="1"/>
              <p:nvPr/>
            </p:nvSpPr>
            <p:spPr>
              <a:xfrm>
                <a:off x="1335295" y="7060646"/>
                <a:ext cx="3918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(black),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8B93C0F-6384-4C2E-A3DD-32A10B25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295" y="7060646"/>
                <a:ext cx="3918651" cy="369332"/>
              </a:xfrm>
              <a:prstGeom prst="rect">
                <a:avLst/>
              </a:prstGeom>
              <a:blipFill>
                <a:blip r:embed="rId6"/>
                <a:stretch>
                  <a:fillRect l="-1244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25CD6F7-016F-411A-AE63-5CCB1398A16F}"/>
              </a:ext>
            </a:extLst>
          </p:cNvPr>
          <p:cNvSpPr/>
          <p:nvPr/>
        </p:nvSpPr>
        <p:spPr>
          <a:xfrm>
            <a:off x="1258062" y="924218"/>
            <a:ext cx="10367771" cy="2939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E930A2-CD26-49D1-9560-9016A2D3EC9C}"/>
                  </a:ext>
                </a:extLst>
              </p:cNvPr>
              <p:cNvSpPr txBox="1"/>
              <p:nvPr/>
            </p:nvSpPr>
            <p:spPr>
              <a:xfrm>
                <a:off x="1466051" y="1171772"/>
                <a:ext cx="9934304" cy="194296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)+0.055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E930A2-CD26-49D1-9560-9016A2D3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51" y="1171772"/>
                <a:ext cx="9934304" cy="19429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14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88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46F7BBC2-5E5F-4E78-996C-6BD3D6CD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59" y="1034044"/>
            <a:ext cx="4886325" cy="8277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C48ED7-6789-4165-B4AE-D6D9FD63857F}"/>
                  </a:ext>
                </a:extLst>
              </p:cNvPr>
              <p:cNvSpPr txBox="1"/>
              <p:nvPr/>
            </p:nvSpPr>
            <p:spPr>
              <a:xfrm>
                <a:off x="9019807" y="4481530"/>
                <a:ext cx="329420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Background (Opaque)</a:t>
                </a:r>
              </a:p>
              <a:p>
                <a:pPr algn="ctr"/>
                <a:endParaRPr lang="en-US" altLang="ja-JP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C48ED7-6789-4165-B4AE-D6D9FD638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07" y="4481530"/>
                <a:ext cx="3294209" cy="1015663"/>
              </a:xfrm>
              <a:prstGeom prst="rect">
                <a:avLst/>
              </a:prstGeom>
              <a:blipFill>
                <a:blip r:embed="rId3"/>
                <a:stretch>
                  <a:fillRect t="-2395" b="-5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1D0C488-C844-47F0-9237-F8ABA63D2E49}"/>
              </a:ext>
            </a:extLst>
          </p:cNvPr>
          <p:cNvCxnSpPr>
            <a:cxnSpLocks/>
          </p:cNvCxnSpPr>
          <p:nvPr/>
        </p:nvCxnSpPr>
        <p:spPr>
          <a:xfrm flipH="1">
            <a:off x="8619353" y="4871233"/>
            <a:ext cx="583480" cy="6028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614EF57-41DE-40A2-9CF8-571F5F25EB25}"/>
              </a:ext>
            </a:extLst>
          </p:cNvPr>
          <p:cNvCxnSpPr>
            <a:cxnSpLocks/>
          </p:cNvCxnSpPr>
          <p:nvPr/>
        </p:nvCxnSpPr>
        <p:spPr>
          <a:xfrm>
            <a:off x="3821722" y="5040818"/>
            <a:ext cx="1698171" cy="41997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2C9231-BC21-4E28-89A0-7430D501BB96}"/>
                  </a:ext>
                </a:extLst>
              </p:cNvPr>
              <p:cNvSpPr txBox="1"/>
              <p:nvPr/>
            </p:nvSpPr>
            <p:spPr>
              <a:xfrm>
                <a:off x="152399" y="4481530"/>
                <a:ext cx="3969360" cy="2293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Foreground (Transparent)</a:t>
                </a:r>
              </a:p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Background (Opaque)</a:t>
                </a:r>
              </a:p>
              <a:p>
                <a:pPr algn="ctr"/>
                <a:endParaRPr lang="en-US" altLang="ja-JP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ja-JP" sz="20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2C9231-BC21-4E28-89A0-7430D501B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4481530"/>
                <a:ext cx="3969360" cy="2293513"/>
              </a:xfrm>
              <a:prstGeom prst="rect">
                <a:avLst/>
              </a:prstGeom>
              <a:blipFill>
                <a:blip r:embed="rId4"/>
                <a:stretch>
                  <a:fillRect t="-1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BACE2C8-C334-4762-AF6B-DCD89F5E0DF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461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56BB21-BA98-4514-84BF-33C6B43A5EBE}"/>
                  </a:ext>
                </a:extLst>
              </p:cNvPr>
              <p:cNvSpPr txBox="1"/>
              <p:nvPr/>
            </p:nvSpPr>
            <p:spPr>
              <a:xfrm>
                <a:off x="3555458" y="2890167"/>
                <a:ext cx="4923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56BB21-BA98-4514-84BF-33C6B43A5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2890167"/>
                <a:ext cx="4923335" cy="369332"/>
              </a:xfrm>
              <a:prstGeom prst="rect">
                <a:avLst/>
              </a:prstGeom>
              <a:blipFill>
                <a:blip r:embed="rId2"/>
                <a:stretch>
                  <a:fillRect l="-1114" r="-1980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FA5DF92-6FC0-4404-9C3F-41DE2EB33C2B}"/>
                  </a:ext>
                </a:extLst>
              </p:cNvPr>
              <p:cNvSpPr txBox="1"/>
              <p:nvPr/>
            </p:nvSpPr>
            <p:spPr>
              <a:xfrm>
                <a:off x="3555458" y="3530183"/>
                <a:ext cx="4822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 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FA5DF92-6FC0-4404-9C3F-41DE2EB33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3530183"/>
                <a:ext cx="4822282" cy="369332"/>
              </a:xfrm>
              <a:prstGeom prst="rect">
                <a:avLst/>
              </a:prstGeom>
              <a:blipFill>
                <a:blip r:embed="rId3"/>
                <a:stretch>
                  <a:fillRect l="-1011" r="-189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E96B516-D468-449B-B38A-3FDD50F9AD34}"/>
                  </a:ext>
                </a:extLst>
              </p:cNvPr>
              <p:cNvSpPr txBox="1"/>
              <p:nvPr/>
            </p:nvSpPr>
            <p:spPr>
              <a:xfrm>
                <a:off x="3555458" y="4652051"/>
                <a:ext cx="2530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E96B516-D468-449B-B38A-3FDD50F9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4652051"/>
                <a:ext cx="2530436" cy="369332"/>
              </a:xfrm>
              <a:prstGeom prst="rect">
                <a:avLst/>
              </a:prstGeom>
              <a:blipFill>
                <a:blip r:embed="rId4"/>
                <a:stretch>
                  <a:fillRect l="-2410" r="-409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EB7782F-3E63-40DD-A480-1EBB7D7857A2}"/>
                  </a:ext>
                </a:extLst>
              </p:cNvPr>
              <p:cNvSpPr txBox="1"/>
              <p:nvPr/>
            </p:nvSpPr>
            <p:spPr>
              <a:xfrm>
                <a:off x="3555458" y="5288978"/>
                <a:ext cx="82073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is conversion function from sRGB color space to linear color space.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EB7782F-3E63-40DD-A480-1EBB7D78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5288978"/>
                <a:ext cx="8207311" cy="307777"/>
              </a:xfrm>
              <a:prstGeom prst="rect">
                <a:avLst/>
              </a:prstGeom>
              <a:blipFill>
                <a:blip r:embed="rId5"/>
                <a:stretch>
                  <a:fillRect l="-1856" t="-26000" r="-965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5B736C-D2E5-454F-BF6E-C7E4E6843884}"/>
                  </a:ext>
                </a:extLst>
              </p:cNvPr>
              <p:cNvSpPr txBox="1"/>
              <p:nvPr/>
            </p:nvSpPr>
            <p:spPr>
              <a:xfrm>
                <a:off x="3555458" y="6104354"/>
                <a:ext cx="52432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5B736C-D2E5-454F-BF6E-C7E4E684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6104354"/>
                <a:ext cx="5243295" cy="369332"/>
              </a:xfrm>
              <a:prstGeom prst="rect">
                <a:avLst/>
              </a:prstGeom>
              <a:blipFill>
                <a:blip r:embed="rId6"/>
                <a:stretch>
                  <a:fillRect l="-1047" r="-1977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62540A-328E-4C40-A63F-88CF2F7F2151}"/>
                  </a:ext>
                </a:extLst>
              </p:cNvPr>
              <p:cNvSpPr txBox="1"/>
              <p:nvPr/>
            </p:nvSpPr>
            <p:spPr>
              <a:xfrm>
                <a:off x="3555458" y="7166685"/>
                <a:ext cx="5967979" cy="7659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62540A-328E-4C40-A63F-88CF2F7F2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7166685"/>
                <a:ext cx="5967979" cy="765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20ACE6-5217-4B77-AAA8-77B362DAA20D}"/>
                  </a:ext>
                </a:extLst>
              </p:cNvPr>
              <p:cNvSpPr txBox="1"/>
              <p:nvPr/>
            </p:nvSpPr>
            <p:spPr>
              <a:xfrm>
                <a:off x="3555458" y="1296956"/>
                <a:ext cx="3585532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20ACE6-5217-4B77-AAA8-77B362DAA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1296956"/>
                <a:ext cx="3585532" cy="397866"/>
              </a:xfrm>
              <a:prstGeom prst="rect">
                <a:avLst/>
              </a:prstGeom>
              <a:blipFill>
                <a:blip r:embed="rId8"/>
                <a:stretch>
                  <a:fillRect l="-2041" r="-3231" b="-2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727DF5B-CB86-4188-9181-9557B531EE29}"/>
                  </a:ext>
                </a:extLst>
              </p:cNvPr>
              <p:cNvSpPr txBox="1"/>
              <p:nvPr/>
            </p:nvSpPr>
            <p:spPr>
              <a:xfrm>
                <a:off x="3555458" y="1955342"/>
                <a:ext cx="49859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.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727DF5B-CB86-4188-9181-9557B531E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1955342"/>
                <a:ext cx="4985917" cy="307777"/>
              </a:xfrm>
              <a:prstGeom prst="rect">
                <a:avLst/>
              </a:prstGeom>
              <a:blipFill>
                <a:blip r:embed="rId9"/>
                <a:stretch>
                  <a:fillRect l="-3056" t="-26000" r="-1345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71A17E-E64E-4F74-9C68-ED76C90EAEFB}"/>
                  </a:ext>
                </a:extLst>
              </p:cNvPr>
              <p:cNvSpPr txBox="1"/>
              <p:nvPr/>
            </p:nvSpPr>
            <p:spPr>
              <a:xfrm>
                <a:off x="3555458" y="8154619"/>
                <a:ext cx="60744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71A17E-E64E-4F74-9C68-ED76C90EA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8154619"/>
                <a:ext cx="6074420" cy="307777"/>
              </a:xfrm>
              <a:prstGeom prst="rect">
                <a:avLst/>
              </a:prstGeom>
              <a:blipFill>
                <a:blip r:embed="rId10"/>
                <a:stretch>
                  <a:fillRect l="-2508" t="-28000" r="-802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877339-CF6C-480D-B7F6-3A606A639A27}"/>
              </a:ext>
            </a:extLst>
          </p:cNvPr>
          <p:cNvSpPr/>
          <p:nvPr/>
        </p:nvSpPr>
        <p:spPr>
          <a:xfrm>
            <a:off x="3347356" y="6866165"/>
            <a:ext cx="6550406" cy="19022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D882FD-60C7-4394-B64C-48B0A87F05B8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420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31FF721-0CC5-42A1-8BEC-A17F3DAB1BF3}"/>
                  </a:ext>
                </a:extLst>
              </p:cNvPr>
              <p:cNvSpPr txBox="1"/>
              <p:nvPr/>
            </p:nvSpPr>
            <p:spPr>
              <a:xfrm>
                <a:off x="3534513" y="1222558"/>
                <a:ext cx="5967979" cy="7659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31FF721-0CC5-42A1-8BEC-A17F3DAB1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1222558"/>
                <a:ext cx="5967979" cy="765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3B4A94-7387-4EA8-A46C-D02772822AF4}"/>
                  </a:ext>
                </a:extLst>
              </p:cNvPr>
              <p:cNvSpPr txBox="1"/>
              <p:nvPr/>
            </p:nvSpPr>
            <p:spPr>
              <a:xfrm>
                <a:off x="3534513" y="2210492"/>
                <a:ext cx="59490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3B4A94-7387-4EA8-A46C-D0277282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2210492"/>
                <a:ext cx="5949001" cy="307777"/>
              </a:xfrm>
              <a:prstGeom prst="rect">
                <a:avLst/>
              </a:prstGeom>
              <a:blipFill>
                <a:blip r:embed="rId3"/>
                <a:stretch>
                  <a:fillRect l="-2664" t="-28000" r="-1947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A3DEE1D-A95C-478B-9221-CC7C9265A419}"/>
                  </a:ext>
                </a:extLst>
              </p:cNvPr>
              <p:cNvSpPr txBox="1"/>
              <p:nvPr/>
            </p:nvSpPr>
            <p:spPr>
              <a:xfrm>
                <a:off x="5320206" y="3717382"/>
                <a:ext cx="210102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A3DEE1D-A95C-478B-9221-CC7C9265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206" y="3717382"/>
                <a:ext cx="2101023" cy="369332"/>
              </a:xfrm>
              <a:prstGeom prst="rect">
                <a:avLst/>
              </a:prstGeom>
              <a:blipFill>
                <a:blip r:embed="rId4"/>
                <a:stretch>
                  <a:fillRect l="-3198" r="-3198" b="-1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60C150C-02C8-4CEB-99F0-D643CD0E2FDE}"/>
                  </a:ext>
                </a:extLst>
              </p:cNvPr>
              <p:cNvSpPr txBox="1"/>
              <p:nvPr/>
            </p:nvSpPr>
            <p:spPr>
              <a:xfrm>
                <a:off x="4219658" y="4878291"/>
                <a:ext cx="4473148" cy="76822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60C150C-02C8-4CEB-99F0-D643CD0E2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658" y="4878291"/>
                <a:ext cx="4473148" cy="768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BCF1B68-7FDE-4379-9B7C-12D6DEEFDCB4}"/>
                  </a:ext>
                </a:extLst>
              </p:cNvPr>
              <p:cNvSpPr txBox="1"/>
              <p:nvPr/>
            </p:nvSpPr>
            <p:spPr>
              <a:xfrm>
                <a:off x="3922385" y="7316569"/>
                <a:ext cx="536941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 → 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𝑙𝑖𝑛𝑒𝑎𝑟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BCF1B68-7FDE-4379-9B7C-12D6DEEF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85" y="7316569"/>
                <a:ext cx="5369419" cy="369332"/>
              </a:xfrm>
              <a:prstGeom prst="rect">
                <a:avLst/>
              </a:prstGeom>
              <a:blipFill>
                <a:blip r:embed="rId6"/>
                <a:stretch>
                  <a:fillRect l="-2611" b="-3442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C7BA505-C3B9-497F-9EF2-799510CFF1D7}"/>
                  </a:ext>
                </a:extLst>
              </p:cNvPr>
              <p:cNvSpPr txBox="1"/>
              <p:nvPr/>
            </p:nvSpPr>
            <p:spPr>
              <a:xfrm>
                <a:off x="3922385" y="7925044"/>
                <a:ext cx="5307992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 → 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𝑙𝑖𝑛𝑒𝑎𝑟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C7BA505-C3B9-497F-9EF2-799510CF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85" y="7925044"/>
                <a:ext cx="5307992" cy="369332"/>
              </a:xfrm>
              <a:prstGeom prst="rect">
                <a:avLst/>
              </a:prstGeom>
              <a:blipFill>
                <a:blip r:embed="rId7"/>
                <a:stretch>
                  <a:fillRect l="-2641" b="-3442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4866268-331D-4E80-90FC-959EB6CA16B5}"/>
                  </a:ext>
                </a:extLst>
              </p:cNvPr>
              <p:cNvSpPr txBox="1"/>
              <p:nvPr/>
            </p:nvSpPr>
            <p:spPr>
              <a:xfrm>
                <a:off x="3922384" y="8533519"/>
                <a:ext cx="717680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𝑀𝐴𝑋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𝑀𝐼𝑁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/2   → 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𝑙𝑖𝑛𝑒𝑎𝑟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4866268-331D-4E80-90FC-959EB6CA1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84" y="8533519"/>
                <a:ext cx="7176801" cy="369332"/>
              </a:xfrm>
              <a:prstGeom prst="rect">
                <a:avLst/>
              </a:prstGeom>
              <a:blipFill>
                <a:blip r:embed="rId8"/>
                <a:stretch>
                  <a:fillRect l="-1952" b="-35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90DB2D0-5710-4E95-B47A-80E11798F59C}"/>
              </a:ext>
            </a:extLst>
          </p:cNvPr>
          <p:cNvSpPr/>
          <p:nvPr/>
        </p:nvSpPr>
        <p:spPr>
          <a:xfrm>
            <a:off x="1986175" y="4505785"/>
            <a:ext cx="8831350" cy="24886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0B204A2-B330-4F0F-AED7-34B74CADD2BD}"/>
              </a:ext>
            </a:extLst>
          </p:cNvPr>
          <p:cNvSpPr txBox="1"/>
          <p:nvPr/>
        </p:nvSpPr>
        <p:spPr>
          <a:xfrm>
            <a:off x="2915995" y="3134074"/>
            <a:ext cx="39243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000" dirty="0"/>
              <a:t>Considering the following constraints.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6DC316B-8FB2-46EB-8E40-2563A4090EE9}"/>
                  </a:ext>
                </a:extLst>
              </p:cNvPr>
              <p:cNvSpPr txBox="1"/>
              <p:nvPr/>
            </p:nvSpPr>
            <p:spPr>
              <a:xfrm>
                <a:off x="4081736" y="5966887"/>
                <a:ext cx="4679101" cy="7659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6DC316B-8FB2-46EB-8E40-2563A4090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736" y="5966887"/>
                <a:ext cx="4679101" cy="7659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BCF1B68-7FDE-4379-9B7C-12D6DEEFDCB4}"/>
                  </a:ext>
                </a:extLst>
              </p:cNvPr>
              <p:cNvSpPr txBox="1"/>
              <p:nvPr/>
            </p:nvSpPr>
            <p:spPr>
              <a:xfrm>
                <a:off x="4022328" y="5193087"/>
                <a:ext cx="4715971" cy="7639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BCF1B68-7FDE-4379-9B7C-12D6DEEF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28" y="5193087"/>
                <a:ext cx="4715971" cy="763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847F58-DA82-4410-986A-B7B975FEF7B5}"/>
                  </a:ext>
                </a:extLst>
              </p:cNvPr>
              <p:cNvSpPr txBox="1"/>
              <p:nvPr/>
            </p:nvSpPr>
            <p:spPr>
              <a:xfrm>
                <a:off x="4022327" y="6330701"/>
                <a:ext cx="4671407" cy="7639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𝑀𝐼𝑁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847F58-DA82-4410-986A-B7B975FEF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27" y="6330701"/>
                <a:ext cx="4671407" cy="763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7314DA5-5589-415F-99BC-EC9DE18A4EAB}"/>
                  </a:ext>
                </a:extLst>
              </p:cNvPr>
              <p:cNvSpPr txBox="1"/>
              <p:nvPr/>
            </p:nvSpPr>
            <p:spPr>
              <a:xfrm>
                <a:off x="1473679" y="2649880"/>
                <a:ext cx="10427541" cy="31265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kumimoji="1" lang="en-US" altLang="ja-JP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dirty="0"/>
                  <a:t>, the funcfion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𝑠𝑅𝐺𝐵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</a:t>
                </a:r>
                <a:r>
                  <a:rPr lang="en-US" altLang="ja-JP" dirty="0"/>
                  <a:t>monotonically increasing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7314DA5-5589-415F-99BC-EC9DE18A4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79" y="2649880"/>
                <a:ext cx="10427541" cy="312650"/>
              </a:xfrm>
              <a:prstGeom prst="rect">
                <a:avLst/>
              </a:prstGeom>
              <a:blipFill>
                <a:blip r:embed="rId5"/>
                <a:stretch>
                  <a:fillRect l="-1404" t="-17647" r="-351" b="-4117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F7E1F58-799B-4346-8D1B-DFBEE8BC7284}"/>
                  </a:ext>
                </a:extLst>
              </p:cNvPr>
              <p:cNvSpPr txBox="1"/>
              <p:nvPr/>
            </p:nvSpPr>
            <p:spPr>
              <a:xfrm>
                <a:off x="2967712" y="2094061"/>
                <a:ext cx="68661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>
                    <a:cs typeface="Arial" panose="020B0604020202020204" pitchFamily="34" charset="0"/>
                  </a:rPr>
                  <a:t>The conversion function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ja-JP" sz="2000" dirty="0">
                    <a:cs typeface="Arial" panose="020B0604020202020204" pitchFamily="34" charset="0"/>
                  </a:rPr>
                  <a:t> is </a:t>
                </a:r>
                <a:r>
                  <a:rPr lang="en-US" altLang="ja-JP" dirty="0"/>
                  <a:t>monotonically increasing function.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 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F7E1F58-799B-4346-8D1B-DFBEE8BC7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12" y="2094061"/>
                <a:ext cx="6866175" cy="307777"/>
              </a:xfrm>
              <a:prstGeom prst="rect">
                <a:avLst/>
              </a:prstGeom>
              <a:blipFill>
                <a:blip r:embed="rId6"/>
                <a:stretch>
                  <a:fillRect l="-2309" t="-26000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0F20556-D3BA-476D-859A-99699F19ED4D}"/>
                  </a:ext>
                </a:extLst>
              </p:cNvPr>
              <p:cNvSpPr txBox="1"/>
              <p:nvPr/>
            </p:nvSpPr>
            <p:spPr>
              <a:xfrm>
                <a:off x="1473678" y="3210572"/>
                <a:ext cx="10427541" cy="31265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kumimoji="1" lang="en-US" altLang="ja-JP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dirty="0"/>
                  <a:t>, the funcfion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𝑠𝑅𝐺𝐵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</a:t>
                </a:r>
                <a:r>
                  <a:rPr lang="en-US" altLang="ja-JP" dirty="0"/>
                  <a:t>monotonically decreasing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0F20556-D3BA-476D-859A-99699F19E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78" y="3210572"/>
                <a:ext cx="10427541" cy="312650"/>
              </a:xfrm>
              <a:prstGeom prst="rect">
                <a:avLst/>
              </a:prstGeom>
              <a:blipFill>
                <a:blip r:embed="rId7"/>
                <a:stretch>
                  <a:fillRect l="-1404" t="-17647" r="-936" b="-4117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4A3BD84-24B4-4FCF-AB87-0B3EF26E5518}"/>
                  </a:ext>
                </a:extLst>
              </p:cNvPr>
              <p:cNvSpPr txBox="1"/>
              <p:nvPr/>
            </p:nvSpPr>
            <p:spPr>
              <a:xfrm>
                <a:off x="2967712" y="4408113"/>
                <a:ext cx="6866175" cy="2769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 dirty="0"/>
                  <a:t>The funcfion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</a:t>
                </a:r>
                <a:r>
                  <a:rPr lang="en-US" altLang="ja-JP" dirty="0"/>
                  <a:t>monotonically increasing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4A3BD84-24B4-4FCF-AB87-0B3EF26E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12" y="4408113"/>
                <a:ext cx="6866175" cy="276999"/>
              </a:xfrm>
              <a:prstGeom prst="rect">
                <a:avLst/>
              </a:prstGeom>
              <a:blipFill>
                <a:blip r:embed="rId8"/>
                <a:stretch>
                  <a:fillRect l="-533" t="-28261" r="-444" b="-50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65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F3FE953-2873-449B-A8F7-23A20F890331}"/>
                  </a:ext>
                </a:extLst>
              </p:cNvPr>
              <p:cNvSpPr txBox="1"/>
              <p:nvPr/>
            </p:nvSpPr>
            <p:spPr>
              <a:xfrm>
                <a:off x="4164226" y="1242016"/>
                <a:ext cx="4473148" cy="76822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F3FE953-2873-449B-A8F7-23A20F89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26" y="1242016"/>
                <a:ext cx="4473148" cy="768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3A426E-A201-404B-B0C6-C5543FB0DB47}"/>
                  </a:ext>
                </a:extLst>
              </p:cNvPr>
              <p:cNvSpPr txBox="1"/>
              <p:nvPr/>
            </p:nvSpPr>
            <p:spPr>
              <a:xfrm>
                <a:off x="2687755" y="3162832"/>
                <a:ext cx="8167749" cy="138441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3A426E-A201-404B-B0C6-C5543FB0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755" y="3162832"/>
                <a:ext cx="8167749" cy="1384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1EAC2C5-828A-4825-BF96-EB8E16A753A4}"/>
                  </a:ext>
                </a:extLst>
              </p:cNvPr>
              <p:cNvSpPr txBox="1"/>
              <p:nvPr/>
            </p:nvSpPr>
            <p:spPr>
              <a:xfrm>
                <a:off x="3687812" y="4946190"/>
                <a:ext cx="5377946" cy="1484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1EAC2C5-828A-4825-BF96-EB8E16A75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812" y="4946190"/>
                <a:ext cx="5377946" cy="1484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2CFE4B-1920-4FC9-A53A-C5E43F54108A}"/>
                  </a:ext>
                </a:extLst>
              </p:cNvPr>
              <p:cNvSpPr txBox="1"/>
              <p:nvPr/>
            </p:nvSpPr>
            <p:spPr>
              <a:xfrm>
                <a:off x="3718590" y="6829511"/>
                <a:ext cx="5347168" cy="8275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2CFE4B-1920-4FC9-A53A-C5E43F541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90" y="6829511"/>
                <a:ext cx="5347168" cy="827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13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04EC513-B6F9-4F86-B098-9A98D6624CAE}"/>
              </a:ext>
            </a:extLst>
          </p:cNvPr>
          <p:cNvSpPr txBox="1"/>
          <p:nvPr/>
        </p:nvSpPr>
        <p:spPr>
          <a:xfrm>
            <a:off x="2224024" y="2126055"/>
            <a:ext cx="8161669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pPr/>
            <a:r>
              <a:rPr kumimoji="1" lang="en-US" altLang="ja-JP" sz="2000" dirty="0"/>
              <a:t>Therefore,</a:t>
            </a:r>
            <a:endParaRPr kumimoji="1"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3A426E-A201-404B-B0C6-C5543FB0DB47}"/>
                  </a:ext>
                </a:extLst>
              </p:cNvPr>
              <p:cNvSpPr txBox="1"/>
              <p:nvPr/>
            </p:nvSpPr>
            <p:spPr>
              <a:xfrm>
                <a:off x="3240126" y="3142076"/>
                <a:ext cx="6321346" cy="8275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3A426E-A201-404B-B0C6-C5543FB0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126" y="3142076"/>
                <a:ext cx="6321346" cy="827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B60CEF-F118-4428-AB5F-2123CEFE4EE3}"/>
                  </a:ext>
                </a:extLst>
              </p:cNvPr>
              <p:cNvSpPr txBox="1"/>
              <p:nvPr/>
            </p:nvSpPr>
            <p:spPr>
              <a:xfrm>
                <a:off x="2566661" y="4406104"/>
                <a:ext cx="79398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kumimoji="1" lang="ja-JP" altLang="en-US" sz="2000" dirty="0"/>
              </a:p>
              <a:p>
                <a:r>
                  <a:rPr kumimoji="1" lang="en-US" altLang="ja-JP" sz="2000" b="0" dirty="0"/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is conversion function from sRGB color space to linear color space.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B60CEF-F118-4428-AB5F-2123CEFE4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661" y="4406104"/>
                <a:ext cx="7939802" cy="615553"/>
              </a:xfrm>
              <a:prstGeom prst="rect">
                <a:avLst/>
              </a:prstGeom>
              <a:blipFill>
                <a:blip r:embed="rId3"/>
                <a:stretch>
                  <a:fillRect l="-1919" t="-12871" r="-1074" b="-23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1782C3-10A5-4D88-A7DA-98282BE62757}"/>
              </a:ext>
            </a:extLst>
          </p:cNvPr>
          <p:cNvSpPr/>
          <p:nvPr/>
        </p:nvSpPr>
        <p:spPr>
          <a:xfrm>
            <a:off x="1993751" y="2599861"/>
            <a:ext cx="8814097" cy="26363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21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/>
              <p:nvPr/>
            </p:nvSpPr>
            <p:spPr>
              <a:xfrm>
                <a:off x="2966163" y="3902633"/>
                <a:ext cx="20176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When </a:t>
                </a:r>
                <a14:m>
                  <m:oMath xmlns:m="http://schemas.openxmlformats.org/officeDocument/2006/math">
                    <m:r>
                      <a:rPr kumimoji="1" lang="en-US" altLang="ja-JP" sz="20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2.2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,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63" y="3902633"/>
                <a:ext cx="2017604" cy="307777"/>
              </a:xfrm>
              <a:prstGeom prst="rect">
                <a:avLst/>
              </a:prstGeom>
              <a:blipFill>
                <a:blip r:embed="rId2"/>
                <a:stretch>
                  <a:fillRect l="-7855" t="-25490" r="-6344" b="-490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D5D580-4DE6-43B6-8CF0-96A3FDAA3285}"/>
              </a:ext>
            </a:extLst>
          </p:cNvPr>
          <p:cNvSpPr txBox="1"/>
          <p:nvPr/>
        </p:nvSpPr>
        <p:spPr>
          <a:xfrm>
            <a:off x="3007050" y="6070101"/>
            <a:ext cx="16476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400" b="1" dirty="0"/>
              <a:t>Special cases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13DD59C-FBDE-4760-BAA1-DFEA17F3911D}"/>
                  </a:ext>
                </a:extLst>
              </p:cNvPr>
              <p:cNvSpPr txBox="1"/>
              <p:nvPr/>
            </p:nvSpPr>
            <p:spPr>
              <a:xfrm>
                <a:off x="3007050" y="6688779"/>
                <a:ext cx="37635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2.2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13DD59C-FBDE-4760-BAA1-DFEA17F39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50" y="6688779"/>
                <a:ext cx="3763531" cy="369332"/>
              </a:xfrm>
              <a:prstGeom prst="rect">
                <a:avLst/>
              </a:prstGeom>
              <a:blipFill>
                <a:blip r:embed="rId3"/>
                <a:stretch>
                  <a:fillRect l="-647" r="-324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F385D5-6443-4144-A910-928630E804B9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90343CE-33F2-4C8E-9F94-9D5E50F26D66}"/>
                  </a:ext>
                </a:extLst>
              </p:cNvPr>
              <p:cNvSpPr txBox="1"/>
              <p:nvPr/>
            </p:nvSpPr>
            <p:spPr>
              <a:xfrm>
                <a:off x="6925701" y="6677654"/>
                <a:ext cx="3704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90343CE-33F2-4C8E-9F94-9D5E50F26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01" y="6677654"/>
                <a:ext cx="370465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C89910A-3621-4AC5-BBE9-01CC95105C31}"/>
                  </a:ext>
                </a:extLst>
              </p:cNvPr>
              <p:cNvSpPr txBox="1"/>
              <p:nvPr/>
            </p:nvSpPr>
            <p:spPr>
              <a:xfrm>
                <a:off x="3007050" y="7318582"/>
                <a:ext cx="2117182" cy="379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2.2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C89910A-3621-4AC5-BBE9-01CC95105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50" y="7318582"/>
                <a:ext cx="2117182" cy="379015"/>
              </a:xfrm>
              <a:prstGeom prst="rect">
                <a:avLst/>
              </a:prstGeom>
              <a:blipFill>
                <a:blip r:embed="rId5"/>
                <a:stretch>
                  <a:fillRect l="-1437" r="-862" b="-161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B3C9DE5-781F-48C9-954D-280F782B4EBB}"/>
                  </a:ext>
                </a:extLst>
              </p:cNvPr>
              <p:cNvSpPr txBox="1"/>
              <p:nvPr/>
            </p:nvSpPr>
            <p:spPr>
              <a:xfrm>
                <a:off x="6925701" y="7307457"/>
                <a:ext cx="3704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B3C9DE5-781F-48C9-954D-280F782B4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01" y="7307457"/>
                <a:ext cx="3704656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A8E4618-1315-46BB-9A2C-0835969476E9}"/>
                  </a:ext>
                </a:extLst>
              </p:cNvPr>
              <p:cNvSpPr txBox="1"/>
              <p:nvPr/>
            </p:nvSpPr>
            <p:spPr>
              <a:xfrm>
                <a:off x="3309761" y="4564175"/>
                <a:ext cx="6182077" cy="9239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sup>
                          </m:sSub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A8E4618-1315-46BB-9A2C-083596947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761" y="4564175"/>
                <a:ext cx="6182077" cy="9239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DBDC8FA-4EB0-44D6-B3E3-87D415EB256C}"/>
                  </a:ext>
                </a:extLst>
              </p:cNvPr>
              <p:cNvSpPr txBox="1"/>
              <p:nvPr/>
            </p:nvSpPr>
            <p:spPr>
              <a:xfrm>
                <a:off x="3229764" y="1462089"/>
                <a:ext cx="6321346" cy="8275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DBDC8FA-4EB0-44D6-B3E3-87D415EB2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764" y="1462089"/>
                <a:ext cx="6321346" cy="8275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07D17A9-AA5C-41B2-8585-C30ABFD122EC}"/>
                  </a:ext>
                </a:extLst>
              </p:cNvPr>
              <p:cNvSpPr txBox="1"/>
              <p:nvPr/>
            </p:nvSpPr>
            <p:spPr>
              <a:xfrm>
                <a:off x="2955800" y="2618192"/>
                <a:ext cx="79398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kumimoji="1" lang="ja-JP" altLang="en-US" sz="2000" dirty="0"/>
              </a:p>
              <a:p>
                <a:r>
                  <a:rPr kumimoji="1" lang="en-US" altLang="ja-JP" sz="2000" b="0" dirty="0"/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is conversion function from sRGB color space to linear color space.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07D17A9-AA5C-41B2-8585-C30ABFD12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00" y="2618192"/>
                <a:ext cx="7939802" cy="615553"/>
              </a:xfrm>
              <a:prstGeom prst="rect">
                <a:avLst/>
              </a:prstGeom>
              <a:blipFill>
                <a:blip r:embed="rId9"/>
                <a:stretch>
                  <a:fillRect l="-1997" t="-12871" r="-1075" b="-24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92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/>
              <p:nvPr/>
            </p:nvSpPr>
            <p:spPr>
              <a:xfrm>
                <a:off x="2542475" y="3812979"/>
                <a:ext cx="85551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For the following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ja-JP" dirty="0"/>
                  <a:t> (Refer to </a:t>
                </a:r>
                <a:r>
                  <a:rPr lang="ja-JP" altLang="en-US" dirty="0">
                    <a:hlinkClick r:id="rId2"/>
                  </a:rPr>
                  <a:t>https://en.wikipedia.org/wiki/SRGB#Transformation</a:t>
                </a:r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475" y="3812979"/>
                <a:ext cx="8555185" cy="276999"/>
              </a:xfrm>
              <a:prstGeom prst="rect">
                <a:avLst/>
              </a:prstGeom>
              <a:blipFill>
                <a:blip r:embed="rId3"/>
                <a:stretch>
                  <a:fillRect l="-1639" t="-282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9B259A5-9A81-41A2-BC45-98E3A39A8C50}"/>
                  </a:ext>
                </a:extLst>
              </p:cNvPr>
              <p:cNvSpPr txBox="1"/>
              <p:nvPr/>
            </p:nvSpPr>
            <p:spPr>
              <a:xfrm>
                <a:off x="3317584" y="4523030"/>
                <a:ext cx="6166432" cy="1403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12.92</m:t>
                                  </m:r>
                                </m:den>
                              </m:f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                 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+0.055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1.055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2.4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9B259A5-9A81-41A2-BC45-98E3A39A8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584" y="4523030"/>
                <a:ext cx="6166432" cy="1403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85567C-5A2D-4132-BCC3-D0238914E0D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1819EAC-B9D6-4680-A48B-9478A486C22B}"/>
                  </a:ext>
                </a:extLst>
              </p:cNvPr>
              <p:cNvSpPr txBox="1"/>
              <p:nvPr/>
            </p:nvSpPr>
            <p:spPr>
              <a:xfrm>
                <a:off x="1697641" y="6404294"/>
                <a:ext cx="9934304" cy="194296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)+0.055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1819EAC-B9D6-4680-A48B-9478A486C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641" y="6404294"/>
                <a:ext cx="9934304" cy="19429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ABB9BC-8D41-4542-B92A-230092D589DF}"/>
                  </a:ext>
                </a:extLst>
              </p:cNvPr>
              <p:cNvSpPr txBox="1"/>
              <p:nvPr/>
            </p:nvSpPr>
            <p:spPr>
              <a:xfrm>
                <a:off x="3229764" y="1462089"/>
                <a:ext cx="6321346" cy="8275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ABB9BC-8D41-4542-B92A-230092D58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764" y="1462089"/>
                <a:ext cx="6321346" cy="8275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DC27E48-B5D6-45E8-AC0A-E54CC7B8285E}"/>
                  </a:ext>
                </a:extLst>
              </p:cNvPr>
              <p:cNvSpPr txBox="1"/>
              <p:nvPr/>
            </p:nvSpPr>
            <p:spPr>
              <a:xfrm>
                <a:off x="2955800" y="2618192"/>
                <a:ext cx="79398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kumimoji="1" lang="ja-JP" altLang="en-US" sz="2000" dirty="0"/>
              </a:p>
              <a:p>
                <a:r>
                  <a:rPr kumimoji="1" lang="en-US" altLang="ja-JP" sz="2000" b="0" dirty="0"/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is conversion function from sRGB color space to linear color space.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DC27E48-B5D6-45E8-AC0A-E54CC7B82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00" y="2618192"/>
                <a:ext cx="7939802" cy="615553"/>
              </a:xfrm>
              <a:prstGeom prst="rect">
                <a:avLst/>
              </a:prstGeom>
              <a:blipFill>
                <a:blip r:embed="rId7"/>
                <a:stretch>
                  <a:fillRect l="-1997" t="-12871" r="-1075" b="-24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83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611</Words>
  <Application>Microsoft Office PowerPoint</Application>
  <PresentationFormat>A3 297x420 mm</PresentationFormat>
  <Paragraphs>78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Arial</vt:lpstr>
      <vt:lpstr>Calibri</vt:lpstr>
      <vt:lpstr>Calibri Light</vt:lpstr>
      <vt:lpstr>Cambria Math</vt:lpstr>
      <vt:lpstr>Office テーマ</vt:lpstr>
      <vt:lpstr>Derivation of formula  for transparency converter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TransparencyConverter</dc:title>
  <dc:creator>Soichiro</dc:creator>
  <cp:lastModifiedBy>Soichiro</cp:lastModifiedBy>
  <cp:revision>122</cp:revision>
  <dcterms:created xsi:type="dcterms:W3CDTF">2022-04-24T11:16:13Z</dcterms:created>
  <dcterms:modified xsi:type="dcterms:W3CDTF">2022-04-26T16:48:58Z</dcterms:modified>
</cp:coreProperties>
</file>