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61" r:id="rId2"/>
    <p:sldId id="256" r:id="rId3"/>
    <p:sldId id="257" r:id="rId4"/>
    <p:sldId id="279" r:id="rId5"/>
    <p:sldId id="280" r:id="rId6"/>
    <p:sldId id="281" r:id="rId7"/>
    <p:sldId id="282" r:id="rId8"/>
    <p:sldId id="283" r:id="rId9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C0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5" autoAdjust="0"/>
    <p:restoredTop sz="93822" autoAdjust="0"/>
  </p:normalViewPr>
  <p:slideViewPr>
    <p:cSldViewPr snapToGrid="0">
      <p:cViewPr>
        <p:scale>
          <a:sx n="70" d="100"/>
          <a:sy n="70" d="100"/>
        </p:scale>
        <p:origin x="172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3B2FA-4E6D-4F0F-A618-CFBA22261315}" type="datetimeFigureOut">
              <a:rPr kumimoji="1" lang="ja-JP" altLang="en-US" smtClean="0"/>
              <a:t>2022/5/8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376CD-15DC-4834-B5CD-3841AE75D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961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4FF2-8585-485D-9C1F-3F61C9B36DD5}" type="datetime1">
              <a:rPr kumimoji="1" lang="ja-JP" altLang="en-US" smtClean="0"/>
              <a:t>2022/5/8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1130" y="8889188"/>
            <a:ext cx="2880360" cy="511175"/>
          </a:xfrm>
          <a:prstGeom prst="rect">
            <a:avLst/>
          </a:prstGeom>
        </p:spPr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74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55A1-8E5F-444B-8B6F-3AAAE7B74043}" type="datetime1">
              <a:rPr kumimoji="1" lang="ja-JP" altLang="en-US" smtClean="0"/>
              <a:t>2022/5/8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113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87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9CC2-FD20-4208-B4C0-E3DC30BBCB98}" type="datetime1">
              <a:rPr kumimoji="1" lang="ja-JP" altLang="en-US" smtClean="0"/>
              <a:t>2022/5/8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30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E038-C92E-4B10-A136-778124F8C8C6}" type="datetime1">
              <a:rPr kumimoji="1" lang="ja-JP" altLang="en-US" smtClean="0"/>
              <a:t>2022/5/8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113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84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44EB-3B91-4EC5-9FA7-0A1FE48E087A}" type="datetime1">
              <a:rPr kumimoji="1" lang="ja-JP" altLang="en-US" smtClean="0"/>
              <a:t>2022/5/8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34463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80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F639-8160-4800-8C96-3EAAD11DC5EC}" type="datetime1">
              <a:rPr kumimoji="1" lang="ja-JP" altLang="en-US" smtClean="0"/>
              <a:t>2022/5/8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41130" y="8885011"/>
            <a:ext cx="2880360" cy="511175"/>
          </a:xfrm>
          <a:prstGeom prst="rect">
            <a:avLst/>
          </a:prstGeom>
        </p:spPr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68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F3C5-CD9C-4AF6-817A-F9EC9A8784C3}" type="datetime1">
              <a:rPr kumimoji="1" lang="ja-JP" altLang="en-US" smtClean="0"/>
              <a:t>2022/5/8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0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7436-0738-4A6C-9555-E4740FD42E0A}" type="datetime1">
              <a:rPr kumimoji="1" lang="ja-JP" altLang="en-US" smtClean="0"/>
              <a:t>2022/5/8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01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5B14-A3B9-4E8C-B612-6EB70B787F11}" type="datetime1">
              <a:rPr kumimoji="1" lang="ja-JP" altLang="en-US" smtClean="0"/>
              <a:t>2022/5/8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683A11F-AB70-48DE-9DAF-F9C11FFF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130" y="8891635"/>
            <a:ext cx="2880360" cy="511175"/>
          </a:xfrm>
          <a:prstGeom prst="rect">
            <a:avLst/>
          </a:prstGeom>
        </p:spPr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77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540D-D643-4FA8-808A-81D36B2F211D}" type="datetime1">
              <a:rPr kumimoji="1" lang="ja-JP" altLang="en-US" smtClean="0"/>
              <a:t>2022/5/8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4113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69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5D94-DE33-4DD0-B117-6C799CA55C04}" type="datetime1">
              <a:rPr kumimoji="1" lang="ja-JP" altLang="en-US" smtClean="0"/>
              <a:t>2022/5/8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837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A68B6-2A86-4A3D-B9EA-5F9B8EA36ED7}" type="datetime1">
              <a:rPr kumimoji="1" lang="ja-JP" altLang="en-US" smtClean="0"/>
              <a:t>2022/5/8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8AB76D0-30B6-44CF-9139-B4FA3093A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04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kumimoji="1"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kumimoji="1"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tanmochi/TransparencyConverte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2.png"/><Relationship Id="rId7" Type="http://schemas.openxmlformats.org/officeDocument/2006/relationships/image" Target="../media/image1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547907-3938-4893-92CD-04EB4F859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>
                <a:latin typeface="+mn-ea"/>
              </a:rPr>
              <a:t>Transparency conversion </a:t>
            </a:r>
            <a:br>
              <a:rPr kumimoji="1" lang="en-US" altLang="ja-JP" sz="4800" dirty="0">
                <a:latin typeface="+mn-ea"/>
              </a:rPr>
            </a:br>
            <a:r>
              <a:rPr kumimoji="1" lang="en-US" altLang="ja-JP" sz="4800" dirty="0">
                <a:latin typeface="+mn-ea"/>
              </a:rPr>
              <a:t>from sRGB to </a:t>
            </a:r>
            <a:r>
              <a:rPr lang="en-US" altLang="ja-JP" sz="4800" dirty="0">
                <a:latin typeface="+mn-ea"/>
              </a:rPr>
              <a:t>L</a:t>
            </a:r>
            <a:r>
              <a:rPr kumimoji="1" lang="en-US" altLang="ja-JP" sz="4800" dirty="0">
                <a:latin typeface="+mn-ea"/>
              </a:rPr>
              <a:t>inear color space</a:t>
            </a:r>
            <a:endParaRPr kumimoji="1" lang="ja-JP" altLang="en-US" sz="4800" dirty="0">
              <a:latin typeface="+mn-ea"/>
              <a:ea typeface="+mn-ea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346ABB-C90D-4FF2-9FBB-871FEF891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3569806"/>
          </a:xfrm>
        </p:spPr>
        <p:txBody>
          <a:bodyPr>
            <a:normAutofit/>
          </a:bodyPr>
          <a:lstStyle/>
          <a:p>
            <a:r>
              <a:rPr kumimoji="1" lang="en-US" altLang="ja-JP" sz="2800" dirty="0">
                <a:latin typeface="+mn-ea"/>
                <a:hlinkClick r:id="rId2"/>
              </a:rPr>
              <a:t>https://github.com/sotanmochi/TransparencyConverter</a:t>
            </a:r>
            <a:endParaRPr lang="en-US" altLang="ja-JP" sz="2800" dirty="0">
              <a:latin typeface="+mn-ea"/>
            </a:endParaRPr>
          </a:p>
          <a:p>
            <a:endParaRPr lang="en-US" altLang="ja-JP" sz="2800" dirty="0">
              <a:latin typeface="+mn-ea"/>
            </a:endParaRPr>
          </a:p>
          <a:p>
            <a:r>
              <a:rPr kumimoji="1" lang="en-US" altLang="ja-JP" sz="2800" dirty="0">
                <a:latin typeface="+mn-ea"/>
              </a:rPr>
              <a:t>Soichiro Sugimoto</a:t>
            </a:r>
            <a:endParaRPr lang="en-US" altLang="ja-JP" sz="2800" dirty="0">
              <a:latin typeface="+mn-ea"/>
            </a:endParaRPr>
          </a:p>
          <a:p>
            <a:endParaRPr lang="en-US" altLang="ja-JP" sz="2800" dirty="0">
              <a:latin typeface="+mn-ea"/>
            </a:endParaRPr>
          </a:p>
          <a:p>
            <a:r>
              <a:rPr kumimoji="1" lang="en-US" altLang="ja-JP" sz="2800" dirty="0">
                <a:latin typeface="+mn-ea"/>
              </a:rPr>
              <a:t>Latest update: 2022/05/08</a:t>
            </a:r>
          </a:p>
          <a:p>
            <a:r>
              <a:rPr kumimoji="1" lang="en-US" altLang="ja-JP" sz="2800" dirty="0">
                <a:latin typeface="+mn-ea"/>
              </a:rPr>
              <a:t>Create: 2022/04/24</a:t>
            </a:r>
          </a:p>
        </p:txBody>
      </p:sp>
    </p:spTree>
    <p:extLst>
      <p:ext uri="{BB962C8B-B14F-4D97-AF65-F5344CB8AC3E}">
        <p14:creationId xmlns:p14="http://schemas.microsoft.com/office/powerpoint/2010/main" val="137232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>
            <a:extLst>
              <a:ext uri="{FF2B5EF4-FFF2-40B4-BE49-F238E27FC236}">
                <a16:creationId xmlns:a16="http://schemas.microsoft.com/office/drawing/2014/main" id="{46F7BBC2-5E5F-4E78-996C-6BD3D6CD7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759" y="1034044"/>
            <a:ext cx="4886325" cy="8277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2C48ED7-6789-4165-B4AE-D6D9FD63857F}"/>
                  </a:ext>
                </a:extLst>
              </p:cNvPr>
              <p:cNvSpPr txBox="1"/>
              <p:nvPr/>
            </p:nvSpPr>
            <p:spPr>
              <a:xfrm>
                <a:off x="9019807" y="4481530"/>
                <a:ext cx="329420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Background (Opaque)</a:t>
                </a:r>
              </a:p>
              <a:p>
                <a:pPr algn="ctr"/>
                <a:endParaRPr lang="en-US" altLang="ja-JP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 1)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2C48ED7-6789-4165-B4AE-D6D9FD638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807" y="4481530"/>
                <a:ext cx="3294209" cy="1015663"/>
              </a:xfrm>
              <a:prstGeom prst="rect">
                <a:avLst/>
              </a:prstGeom>
              <a:blipFill>
                <a:blip r:embed="rId3"/>
                <a:stretch>
                  <a:fillRect t="-2395" b="-53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1D0C488-C844-47F0-9237-F8ABA63D2E49}"/>
              </a:ext>
            </a:extLst>
          </p:cNvPr>
          <p:cNvCxnSpPr>
            <a:cxnSpLocks/>
          </p:cNvCxnSpPr>
          <p:nvPr/>
        </p:nvCxnSpPr>
        <p:spPr>
          <a:xfrm flipH="1">
            <a:off x="8619353" y="4871233"/>
            <a:ext cx="583480" cy="60284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614EF57-41DE-40A2-9CF8-571F5F25EB25}"/>
              </a:ext>
            </a:extLst>
          </p:cNvPr>
          <p:cNvCxnSpPr>
            <a:cxnSpLocks/>
          </p:cNvCxnSpPr>
          <p:nvPr/>
        </p:nvCxnSpPr>
        <p:spPr>
          <a:xfrm>
            <a:off x="3821722" y="5040818"/>
            <a:ext cx="1698171" cy="41997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62C9231-BC21-4E28-89A0-7430D501BB96}"/>
                  </a:ext>
                </a:extLst>
              </p:cNvPr>
              <p:cNvSpPr txBox="1"/>
              <p:nvPr/>
            </p:nvSpPr>
            <p:spPr>
              <a:xfrm>
                <a:off x="152399" y="4481530"/>
                <a:ext cx="3969360" cy="2293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Foreground (Transparent)</a:t>
                </a:r>
              </a:p>
              <a:p>
                <a:pPr algn="ctr"/>
                <a:r>
                  <a:rPr lang="en-US" altLang="ja-JP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pPr algn="ctr"/>
                <a:r>
                  <a:rPr lang="en-US" altLang="ja-JP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Background (Opaque)</a:t>
                </a:r>
              </a:p>
              <a:p>
                <a:pPr algn="ctr"/>
                <a:endParaRPr lang="en-US" altLang="ja-JP" sz="20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altLang="ja-JP" sz="20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ja-JP" sz="200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62C9231-BC21-4E28-89A0-7430D501B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4481530"/>
                <a:ext cx="3969360" cy="2293513"/>
              </a:xfrm>
              <a:prstGeom prst="rect">
                <a:avLst/>
              </a:prstGeom>
              <a:blipFill>
                <a:blip r:embed="rId4"/>
                <a:stretch>
                  <a:fillRect t="-10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BACE2C8-C334-4762-AF6B-DCD89F5E0DFB}"/>
              </a:ext>
            </a:extLst>
          </p:cNvPr>
          <p:cNvSpPr txBox="1"/>
          <p:nvPr/>
        </p:nvSpPr>
        <p:spPr>
          <a:xfrm>
            <a:off x="300788" y="302588"/>
            <a:ext cx="12139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+mn-ea"/>
              </a:rPr>
              <a:t>Transparency conversion from sRGB color space to linear color space</a:t>
            </a:r>
            <a:endParaRPr kumimoji="1" lang="ja-JP" altLang="en-US" sz="2800" dirty="0">
              <a:latin typeface="+mn-ea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8335B97-1E41-4516-8A0F-7396A42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61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4556BB21-BA98-4514-84BF-33C6B43A5EBE}"/>
                  </a:ext>
                </a:extLst>
              </p:cNvPr>
              <p:cNvSpPr txBox="1"/>
              <p:nvPr/>
            </p:nvSpPr>
            <p:spPr>
              <a:xfrm>
                <a:off x="3555458" y="2890167"/>
                <a:ext cx="49233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4556BB21-BA98-4514-84BF-33C6B43A5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2890167"/>
                <a:ext cx="4923335" cy="369332"/>
              </a:xfrm>
              <a:prstGeom prst="rect">
                <a:avLst/>
              </a:prstGeom>
              <a:blipFill>
                <a:blip r:embed="rId2"/>
                <a:stretch>
                  <a:fillRect l="-1114" r="-1980" b="-34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FA5DF92-6FC0-4404-9C3F-41DE2EB33C2B}"/>
                  </a:ext>
                </a:extLst>
              </p:cNvPr>
              <p:cNvSpPr txBox="1"/>
              <p:nvPr/>
            </p:nvSpPr>
            <p:spPr>
              <a:xfrm>
                <a:off x="3555458" y="3530183"/>
                <a:ext cx="48222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  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  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FA5DF92-6FC0-4404-9C3F-41DE2EB33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3530183"/>
                <a:ext cx="4822282" cy="369332"/>
              </a:xfrm>
              <a:prstGeom prst="rect">
                <a:avLst/>
              </a:prstGeom>
              <a:blipFill>
                <a:blip r:embed="rId3"/>
                <a:stretch>
                  <a:fillRect l="-1011" r="-1896" b="-34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E96B516-D468-449B-B38A-3FDD50F9AD34}"/>
                  </a:ext>
                </a:extLst>
              </p:cNvPr>
              <p:cNvSpPr txBox="1"/>
              <p:nvPr/>
            </p:nvSpPr>
            <p:spPr>
              <a:xfrm>
                <a:off x="3555458" y="4652051"/>
                <a:ext cx="2530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E96B516-D468-449B-B38A-3FDD50F9A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4652051"/>
                <a:ext cx="2530436" cy="369332"/>
              </a:xfrm>
              <a:prstGeom prst="rect">
                <a:avLst/>
              </a:prstGeom>
              <a:blipFill>
                <a:blip r:embed="rId4"/>
                <a:stretch>
                  <a:fillRect l="-2169" r="-4096" b="-34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EB7782F-3E63-40DD-A480-1EBB7D7857A2}"/>
                  </a:ext>
                </a:extLst>
              </p:cNvPr>
              <p:cNvSpPr txBox="1"/>
              <p:nvPr/>
            </p:nvSpPr>
            <p:spPr>
              <a:xfrm>
                <a:off x="3555458" y="5288978"/>
                <a:ext cx="78935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000" dirty="0"/>
                  <a:t>w</a:t>
                </a:r>
                <a:r>
                  <a:rPr kumimoji="1" lang="en-US" altLang="ja-JP" sz="2000" b="0" dirty="0"/>
                  <a:t>here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0" dirty="0">
                    <a:cs typeface="Arial" panose="020B0604020202020204" pitchFamily="34" charset="0"/>
                  </a:rPr>
                  <a:t>is transfer function from sRGB color space to linear color space.</a:t>
                </a:r>
                <a:endParaRPr kumimoji="1"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EB7782F-3E63-40DD-A480-1EBB7D785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5288978"/>
                <a:ext cx="7893571" cy="307777"/>
              </a:xfrm>
              <a:prstGeom prst="rect">
                <a:avLst/>
              </a:prstGeom>
              <a:blipFill>
                <a:blip r:embed="rId5"/>
                <a:stretch>
                  <a:fillRect l="-1931" t="-26000" r="-1081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75B736C-D2E5-454F-BF6E-C7E4E6843884}"/>
                  </a:ext>
                </a:extLst>
              </p:cNvPr>
              <p:cNvSpPr txBox="1"/>
              <p:nvPr/>
            </p:nvSpPr>
            <p:spPr>
              <a:xfrm>
                <a:off x="3555458" y="6104354"/>
                <a:ext cx="52432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75B736C-D2E5-454F-BF6E-C7E4E684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6104354"/>
                <a:ext cx="5243295" cy="369332"/>
              </a:xfrm>
              <a:prstGeom prst="rect">
                <a:avLst/>
              </a:prstGeom>
              <a:blipFill>
                <a:blip r:embed="rId6"/>
                <a:stretch>
                  <a:fillRect l="-1047" r="-1860" b="-34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162540A-328E-4C40-A63F-88CF2F7F2151}"/>
                  </a:ext>
                </a:extLst>
              </p:cNvPr>
              <p:cNvSpPr txBox="1"/>
              <p:nvPr/>
            </p:nvSpPr>
            <p:spPr>
              <a:xfrm>
                <a:off x="3555458" y="7166685"/>
                <a:ext cx="6077818" cy="76392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𝑠𝑅𝐺𝐵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𝑠𝑅𝐺𝐵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162540A-328E-4C40-A63F-88CF2F7F2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7166685"/>
                <a:ext cx="6077818" cy="7639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420ACE6-5217-4B77-AAA8-77B362DAA20D}"/>
                  </a:ext>
                </a:extLst>
              </p:cNvPr>
              <p:cNvSpPr txBox="1"/>
              <p:nvPr/>
            </p:nvSpPr>
            <p:spPr>
              <a:xfrm>
                <a:off x="3555458" y="1296956"/>
                <a:ext cx="3585532" cy="3978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420ACE6-5217-4B77-AAA8-77B362DAA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1296956"/>
                <a:ext cx="3585532" cy="397866"/>
              </a:xfrm>
              <a:prstGeom prst="rect">
                <a:avLst/>
              </a:prstGeom>
              <a:blipFill>
                <a:blip r:embed="rId8"/>
                <a:stretch>
                  <a:fillRect l="-2041" r="-3231" b="-2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727DF5B-CB86-4188-9181-9557B531EE29}"/>
                  </a:ext>
                </a:extLst>
              </p:cNvPr>
              <p:cNvSpPr txBox="1"/>
              <p:nvPr/>
            </p:nvSpPr>
            <p:spPr>
              <a:xfrm>
                <a:off x="3555458" y="1955342"/>
                <a:ext cx="49859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000" dirty="0"/>
                  <a:t>w</a:t>
                </a:r>
                <a:r>
                  <a:rPr kumimoji="1" lang="en-US" altLang="ja-JP" sz="2000" b="0" dirty="0"/>
                  <a:t>here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ja-JP" sz="2000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ja-JP" sz="2000" dirty="0"/>
                  <a:t> and 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0≤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ja-JP" sz="2000" dirty="0"/>
                  <a:t>.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727DF5B-CB86-4188-9181-9557B531E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1955342"/>
                <a:ext cx="4985917" cy="307777"/>
              </a:xfrm>
              <a:prstGeom prst="rect">
                <a:avLst/>
              </a:prstGeom>
              <a:blipFill>
                <a:blip r:embed="rId9"/>
                <a:stretch>
                  <a:fillRect l="-3056" t="-26000" r="-1345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971A17E-E64E-4F74-9C68-ED76C90EAEFB}"/>
                  </a:ext>
                </a:extLst>
              </p:cNvPr>
              <p:cNvSpPr txBox="1"/>
              <p:nvPr/>
            </p:nvSpPr>
            <p:spPr>
              <a:xfrm>
                <a:off x="3555458" y="8154619"/>
                <a:ext cx="60744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000" dirty="0"/>
                  <a:t>w</a:t>
                </a:r>
                <a:r>
                  <a:rPr kumimoji="1" lang="en-US" altLang="ja-JP" sz="2000" b="0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kumimoji="1" lang="ja-JP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971A17E-E64E-4F74-9C68-ED76C90EA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8154619"/>
                <a:ext cx="6074420" cy="307777"/>
              </a:xfrm>
              <a:prstGeom prst="rect">
                <a:avLst/>
              </a:prstGeom>
              <a:blipFill>
                <a:blip r:embed="rId10"/>
                <a:stretch>
                  <a:fillRect l="-2508" t="-28000" r="-802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8877339-CF6C-480D-B7F6-3A606A639A27}"/>
              </a:ext>
            </a:extLst>
          </p:cNvPr>
          <p:cNvSpPr/>
          <p:nvPr/>
        </p:nvSpPr>
        <p:spPr>
          <a:xfrm>
            <a:off x="3347356" y="6866165"/>
            <a:ext cx="6550406" cy="190227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D882FD-60C7-4394-B64C-48B0A87F05B8}"/>
              </a:ext>
            </a:extLst>
          </p:cNvPr>
          <p:cNvSpPr txBox="1"/>
          <p:nvPr/>
        </p:nvSpPr>
        <p:spPr>
          <a:xfrm>
            <a:off x="300788" y="302588"/>
            <a:ext cx="12139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+mn-ea"/>
              </a:rPr>
              <a:t>Transparency conversion from sRGB color space to linear color space</a:t>
            </a:r>
            <a:endParaRPr kumimoji="1" lang="ja-JP" altLang="en-US" sz="2800" dirty="0">
              <a:latin typeface="+mn-ea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F85538AF-7B28-47FC-B503-F07D1E587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20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DED952E-53D5-47EF-AD05-000BE511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4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EB40163-2C20-491F-8A91-D4660F726F58}"/>
                  </a:ext>
                </a:extLst>
              </p:cNvPr>
              <p:cNvSpPr txBox="1"/>
              <p:nvPr/>
            </p:nvSpPr>
            <p:spPr>
              <a:xfrm>
                <a:off x="4577954" y="1221885"/>
                <a:ext cx="3585532" cy="3978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EB40163-2C20-491F-8A91-D4660F726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954" y="1221885"/>
                <a:ext cx="3585532" cy="397866"/>
              </a:xfrm>
              <a:prstGeom prst="rect">
                <a:avLst/>
              </a:prstGeom>
              <a:blipFill>
                <a:blip r:embed="rId2"/>
                <a:stretch>
                  <a:fillRect l="-2211" r="-3061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E3463A9-7454-4D57-B773-F439F1485BB0}"/>
                  </a:ext>
                </a:extLst>
              </p:cNvPr>
              <p:cNvSpPr txBox="1"/>
              <p:nvPr/>
            </p:nvSpPr>
            <p:spPr>
              <a:xfrm>
                <a:off x="3907841" y="1807589"/>
                <a:ext cx="49859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000" dirty="0"/>
                  <a:t>w</a:t>
                </a:r>
                <a:r>
                  <a:rPr kumimoji="1" lang="en-US" altLang="ja-JP" sz="2000" b="0" dirty="0"/>
                  <a:t>here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ja-JP" sz="2000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ja-JP" sz="2000" dirty="0"/>
                  <a:t> and 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0≤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ja-JP" sz="2000" dirty="0"/>
                  <a:t>.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E3463A9-7454-4D57-B773-F439F1485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841" y="1807589"/>
                <a:ext cx="4985917" cy="307777"/>
              </a:xfrm>
              <a:prstGeom prst="rect">
                <a:avLst/>
              </a:prstGeom>
              <a:blipFill>
                <a:blip r:embed="rId3"/>
                <a:stretch>
                  <a:fillRect l="-3056" t="-26000" r="-1345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3071266-1EDF-4C21-88D6-D35B8A579B97}"/>
                  </a:ext>
                </a:extLst>
              </p:cNvPr>
              <p:cNvSpPr txBox="1"/>
              <p:nvPr/>
            </p:nvSpPr>
            <p:spPr>
              <a:xfrm>
                <a:off x="4502239" y="2970437"/>
                <a:ext cx="3797122" cy="3978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3071266-1EDF-4C21-88D6-D35B8A579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239" y="2970437"/>
                <a:ext cx="3797122" cy="397866"/>
              </a:xfrm>
              <a:prstGeom prst="rect">
                <a:avLst/>
              </a:prstGeom>
              <a:blipFill>
                <a:blip r:embed="rId4"/>
                <a:stretch>
                  <a:fillRect l="-322" r="-1286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76229DB-A431-4061-9F15-5BEC3EA3CE23}"/>
                  </a:ext>
                </a:extLst>
              </p:cNvPr>
              <p:cNvSpPr txBox="1"/>
              <p:nvPr/>
            </p:nvSpPr>
            <p:spPr>
              <a:xfrm>
                <a:off x="4502239" y="3496366"/>
                <a:ext cx="3797122" cy="3978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76229DB-A431-4061-9F15-5BEC3EA3C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239" y="3496366"/>
                <a:ext cx="3797122" cy="397866"/>
              </a:xfrm>
              <a:prstGeom prst="rect">
                <a:avLst/>
              </a:prstGeom>
              <a:blipFill>
                <a:blip r:embed="rId5"/>
                <a:stretch>
                  <a:fillRect r="-965" b="-2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72D8F430-771A-44A6-9CD0-377A49560304}"/>
                  </a:ext>
                </a:extLst>
              </p:cNvPr>
              <p:cNvSpPr txBox="1"/>
              <p:nvPr/>
            </p:nvSpPr>
            <p:spPr>
              <a:xfrm>
                <a:off x="4502239" y="4018490"/>
                <a:ext cx="3797122" cy="3978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72D8F430-771A-44A6-9CD0-377A49560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239" y="4018490"/>
                <a:ext cx="3797122" cy="397866"/>
              </a:xfrm>
              <a:prstGeom prst="rect">
                <a:avLst/>
              </a:prstGeom>
              <a:blipFill>
                <a:blip r:embed="rId6"/>
                <a:stretch>
                  <a:fillRect l="-161" r="-1125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0616645-4E2E-40A5-A150-0247D5D4D1B5}"/>
                  </a:ext>
                </a:extLst>
              </p:cNvPr>
              <p:cNvSpPr txBox="1"/>
              <p:nvPr/>
            </p:nvSpPr>
            <p:spPr>
              <a:xfrm>
                <a:off x="1570119" y="5200872"/>
                <a:ext cx="96012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𝑠𝑅𝐺𝐵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𝑠𝑅𝐺𝐵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𝑠𝑅𝐺𝐵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0616645-4E2E-40A5-A150-0247D5D4D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119" y="5200872"/>
                <a:ext cx="9601201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8316347-4C54-4E5D-B7E2-C91C5852B7D5}"/>
                  </a:ext>
                </a:extLst>
              </p:cNvPr>
              <p:cNvSpPr txBox="1"/>
              <p:nvPr/>
            </p:nvSpPr>
            <p:spPr>
              <a:xfrm>
                <a:off x="1600198" y="6969177"/>
                <a:ext cx="581053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𝑠𝑅𝐺𝐵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8316347-4C54-4E5D-B7E2-C91C5852B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198" y="6969177"/>
                <a:ext cx="5810536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B3E0898-85BA-D804-B701-E1C40FE3438B}"/>
              </a:ext>
            </a:extLst>
          </p:cNvPr>
          <p:cNvSpPr/>
          <p:nvPr/>
        </p:nvSpPr>
        <p:spPr>
          <a:xfrm>
            <a:off x="1600198" y="6619163"/>
            <a:ext cx="9835709" cy="227247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9F22708-2D57-B8DE-10D9-C9B9F82BD52F}"/>
                  </a:ext>
                </a:extLst>
              </p:cNvPr>
              <p:cNvSpPr txBox="1"/>
              <p:nvPr/>
            </p:nvSpPr>
            <p:spPr>
              <a:xfrm>
                <a:off x="2565779" y="7788117"/>
                <a:ext cx="8605541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9F22708-2D57-B8DE-10D9-C9B9F82BD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779" y="7788117"/>
                <a:ext cx="8605541" cy="7838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90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DED952E-53D5-47EF-AD05-000BE511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5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8C19AC2-2FFA-4B55-929B-050F8D9A11E2}"/>
                  </a:ext>
                </a:extLst>
              </p:cNvPr>
              <p:cNvSpPr txBox="1"/>
              <p:nvPr/>
            </p:nvSpPr>
            <p:spPr>
              <a:xfrm>
                <a:off x="3170320" y="1120504"/>
                <a:ext cx="64008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000" dirty="0"/>
                  <a:t>Considering the constraint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𝑙𝑖𝑛𝑒𝑎𝑟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8C19AC2-2FFA-4B55-929B-050F8D9A1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320" y="1120504"/>
                <a:ext cx="6400800" cy="400110"/>
              </a:xfrm>
              <a:prstGeom prst="rect">
                <a:avLst/>
              </a:prstGeom>
              <a:blipFill>
                <a:blip r:embed="rId2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5709F26-AC66-4DBC-8DB8-6477FD49A783}"/>
                  </a:ext>
                </a:extLst>
              </p:cNvPr>
              <p:cNvSpPr txBox="1"/>
              <p:nvPr/>
            </p:nvSpPr>
            <p:spPr>
              <a:xfrm>
                <a:off x="1312816" y="1878656"/>
                <a:ext cx="9601201" cy="891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𝑀𝐼𝑁</m:t>
                              </m:r>
                            </m:sub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</m:sub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𝑀𝐼𝑁</m:t>
                              </m:r>
                            </m:sub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5709F26-AC66-4DBC-8DB8-6477FD49A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816" y="1878656"/>
                <a:ext cx="9601201" cy="8910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69C657F-2D50-4E48-8F05-62013AA5792B}"/>
                  </a:ext>
                </a:extLst>
              </p:cNvPr>
              <p:cNvSpPr txBox="1"/>
              <p:nvPr/>
            </p:nvSpPr>
            <p:spPr>
              <a:xfrm>
                <a:off x="1795268" y="3123367"/>
                <a:ext cx="8309582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400" b="0" dirty="0"/>
                  <a:t>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𝑠𝑅𝐺𝐵</m:t>
                            </m:r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𝑀𝐴𝑋</m:t>
                        </m:r>
                      </m:sub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  →  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𝑙𝑖𝑛𝑒𝑎𝑟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ja-JP" altLang="en-US" sz="2400" dirty="0"/>
                  <a:t> </a:t>
                </a:r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69C657F-2D50-4E48-8F05-62013AA57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268" y="3123367"/>
                <a:ext cx="8309582" cy="369332"/>
              </a:xfrm>
              <a:prstGeom prst="rect">
                <a:avLst/>
              </a:prstGeom>
              <a:blipFill>
                <a:blip r:embed="rId4"/>
                <a:stretch>
                  <a:fillRect l="-2199" t="-24590" b="-4918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915AD0DB-DC27-4E72-9EA4-ED9B5FF805F6}"/>
                  </a:ext>
                </a:extLst>
              </p:cNvPr>
              <p:cNvSpPr txBox="1"/>
              <p:nvPr/>
            </p:nvSpPr>
            <p:spPr>
              <a:xfrm>
                <a:off x="1795268" y="3731842"/>
                <a:ext cx="8263416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400" dirty="0"/>
                  <a:t>When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𝑠𝑅𝐺𝐵</m:t>
                            </m:r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𝑀𝐼𝑁</m:t>
                        </m:r>
                      </m:sub>
                      <m:sup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  →  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𝑙𝑖𝑛𝑒𝑎𝑟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sz="2400" dirty="0"/>
                  <a:t> </a:t>
                </a:r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915AD0DB-DC27-4E72-9EA4-ED9B5FF80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268" y="3731842"/>
                <a:ext cx="8263416" cy="369332"/>
              </a:xfrm>
              <a:prstGeom prst="rect">
                <a:avLst/>
              </a:prstGeom>
              <a:blipFill>
                <a:blip r:embed="rId5"/>
                <a:stretch>
                  <a:fillRect l="-2212" t="-24590" b="-4918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579F497-D3F5-46FA-880C-B52AD2B5B44E}"/>
                  </a:ext>
                </a:extLst>
              </p:cNvPr>
              <p:cNvSpPr txBox="1"/>
              <p:nvPr/>
            </p:nvSpPr>
            <p:spPr>
              <a:xfrm>
                <a:off x="1863633" y="4340317"/>
                <a:ext cx="10136776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ja-JP" sz="2400" dirty="0"/>
                  <a:t>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𝑠𝑅𝐺𝐵</m:t>
                            </m:r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𝑀𝐴𝑋</m:t>
                            </m:r>
                          </m:sub>
                          <m:sup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𝑀𝐼𝑁</m:t>
                            </m:r>
                          </m:sub>
                          <m:sup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/2   →  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𝑙𝑖𝑛𝑒𝑎𝑟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kumimoji="1" lang="ja-JP" altLang="en-US" sz="2400" dirty="0"/>
                  <a:t> </a:t>
                </a:r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579F497-D3F5-46FA-880C-B52AD2B5B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633" y="4340317"/>
                <a:ext cx="10136776" cy="369332"/>
              </a:xfrm>
              <a:prstGeom prst="rect">
                <a:avLst/>
              </a:prstGeom>
              <a:blipFill>
                <a:blip r:embed="rId6"/>
                <a:stretch>
                  <a:fillRect l="-1864" t="-26230" b="-4754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8DB7E4E-BDE6-48F4-9590-DBD31E4008B4}"/>
                  </a:ext>
                </a:extLst>
              </p:cNvPr>
              <p:cNvSpPr txBox="1"/>
              <p:nvPr/>
            </p:nvSpPr>
            <p:spPr>
              <a:xfrm>
                <a:off x="1424483" y="5414690"/>
                <a:ext cx="9952633" cy="27699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𝑠𝑅𝐺𝐵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𝑠𝑅𝐺𝐵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𝑠𝑅𝐺𝐵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dirty="0"/>
                  <a:t> are </a:t>
                </a:r>
                <a:r>
                  <a:rPr lang="en-US" altLang="ja-JP" dirty="0"/>
                  <a:t>monotonically increasing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dirty="0"/>
                  <a:t>.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8DB7E4E-BDE6-48F4-9590-DBD31E400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483" y="5414690"/>
                <a:ext cx="9952633" cy="276999"/>
              </a:xfrm>
              <a:prstGeom prst="rect">
                <a:avLst/>
              </a:prstGeom>
              <a:blipFill>
                <a:blip r:embed="rId7"/>
                <a:stretch>
                  <a:fillRect t="-28261" b="-500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5717CC2-5C9E-4BFC-AF30-07F770BF3701}"/>
                  </a:ext>
                </a:extLst>
              </p:cNvPr>
              <p:cNvSpPr txBox="1"/>
              <p:nvPr/>
            </p:nvSpPr>
            <p:spPr>
              <a:xfrm>
                <a:off x="2172562" y="5932450"/>
                <a:ext cx="8396316" cy="28591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ja-JP" dirty="0"/>
                  <a:t>The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𝑠𝑅𝐺𝐵</m:t>
                            </m:r>
                          </m:sub>
                        </m:s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dirty="0"/>
                  <a:t> is </a:t>
                </a:r>
                <a:r>
                  <a:rPr lang="en-US" altLang="ja-JP" dirty="0"/>
                  <a:t>monotonically increasing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dirty="0"/>
                  <a:t>.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5717CC2-5C9E-4BFC-AF30-07F770BF3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562" y="5932450"/>
                <a:ext cx="8396316" cy="285912"/>
              </a:xfrm>
              <a:prstGeom prst="rect">
                <a:avLst/>
              </a:prstGeom>
              <a:blipFill>
                <a:blip r:embed="rId8"/>
                <a:stretch>
                  <a:fillRect t="-27660" b="-46809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7B5B92C-5E8D-4C26-A36E-FFC584DDAA46}"/>
                  </a:ext>
                </a:extLst>
              </p:cNvPr>
              <p:cNvSpPr txBox="1"/>
              <p:nvPr/>
            </p:nvSpPr>
            <p:spPr>
              <a:xfrm>
                <a:off x="4455901" y="6425158"/>
                <a:ext cx="38296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000" dirty="0"/>
                  <a:t>w</a:t>
                </a:r>
                <a:r>
                  <a:rPr kumimoji="1" lang="en-US" altLang="ja-JP" sz="2000" b="0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7B5B92C-5E8D-4C26-A36E-FFC584DDA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901" y="6425158"/>
                <a:ext cx="3829638" cy="307777"/>
              </a:xfrm>
              <a:prstGeom prst="rect">
                <a:avLst/>
              </a:prstGeom>
              <a:blipFill>
                <a:blip r:embed="rId9"/>
                <a:stretch>
                  <a:fillRect l="-4140" t="-26000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5AB4B8B-EF39-462E-B396-A4503C9412D3}"/>
                  </a:ext>
                </a:extLst>
              </p:cNvPr>
              <p:cNvSpPr txBox="1"/>
              <p:nvPr/>
            </p:nvSpPr>
            <p:spPr>
              <a:xfrm>
                <a:off x="3015866" y="7435924"/>
                <a:ext cx="6829242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𝑀𝐴𝑋</m:t>
                          </m:r>
                        </m:sub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5AB4B8B-EF39-462E-B396-A4503C941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866" y="7435924"/>
                <a:ext cx="6829242" cy="369332"/>
              </a:xfrm>
              <a:prstGeom prst="rect">
                <a:avLst/>
              </a:prstGeom>
              <a:blipFill>
                <a:blip r:embed="rId10"/>
                <a:stretch>
                  <a:fillRect l="-625" b="-1666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4A46DB0-F854-46BC-BB73-409E5250DE05}"/>
                  </a:ext>
                </a:extLst>
              </p:cNvPr>
              <p:cNvSpPr txBox="1"/>
              <p:nvPr/>
            </p:nvSpPr>
            <p:spPr>
              <a:xfrm>
                <a:off x="3008069" y="8167956"/>
                <a:ext cx="6784678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𝑀𝐼𝑁</m:t>
                          </m:r>
                        </m:sub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4A46DB0-F854-46BC-BB73-409E5250D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069" y="8167956"/>
                <a:ext cx="6784678" cy="369332"/>
              </a:xfrm>
              <a:prstGeom prst="rect">
                <a:avLst/>
              </a:prstGeom>
              <a:blipFill>
                <a:blip r:embed="rId11"/>
                <a:stretch>
                  <a:fillRect l="-539" b="-1666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1211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DED952E-53D5-47EF-AD05-000BE511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6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5AB4B8B-EF39-462E-B396-A4503C9412D3}"/>
                  </a:ext>
                </a:extLst>
              </p:cNvPr>
              <p:cNvSpPr txBox="1"/>
              <p:nvPr/>
            </p:nvSpPr>
            <p:spPr>
              <a:xfrm>
                <a:off x="2982886" y="766081"/>
                <a:ext cx="6829241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𝑀𝐴𝑋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5AB4B8B-EF39-462E-B396-A4503C941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886" y="766081"/>
                <a:ext cx="6829241" cy="369332"/>
              </a:xfrm>
              <a:prstGeom prst="rect">
                <a:avLst/>
              </a:prstGeom>
              <a:blipFill>
                <a:blip r:embed="rId2"/>
                <a:stretch>
                  <a:fillRect l="-535" b="-1666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4A46DB0-F854-46BC-BB73-409E5250DE05}"/>
                  </a:ext>
                </a:extLst>
              </p:cNvPr>
              <p:cNvSpPr txBox="1"/>
              <p:nvPr/>
            </p:nvSpPr>
            <p:spPr>
              <a:xfrm>
                <a:off x="2821555" y="2617748"/>
                <a:ext cx="6784678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𝑀𝐼𝑁</m:t>
                          </m:r>
                        </m:sub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4A46DB0-F854-46BC-BB73-409E5250D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555" y="2617748"/>
                <a:ext cx="6784678" cy="369332"/>
              </a:xfrm>
              <a:prstGeom prst="rect">
                <a:avLst/>
              </a:prstGeom>
              <a:blipFill>
                <a:blip r:embed="rId3"/>
                <a:stretch>
                  <a:fillRect l="-629" b="-14754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B50DB39-707F-497D-A56E-A48B177A333D}"/>
                  </a:ext>
                </a:extLst>
              </p:cNvPr>
              <p:cNvSpPr txBox="1"/>
              <p:nvPr/>
            </p:nvSpPr>
            <p:spPr>
              <a:xfrm>
                <a:off x="3798808" y="1455678"/>
                <a:ext cx="6400800" cy="8695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B50DB39-707F-497D-A56E-A48B177A3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808" y="1455678"/>
                <a:ext cx="6400800" cy="8695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434A4D4-8272-41D2-880B-42C97AE31B55}"/>
                  </a:ext>
                </a:extLst>
              </p:cNvPr>
              <p:cNvSpPr txBox="1"/>
              <p:nvPr/>
            </p:nvSpPr>
            <p:spPr>
              <a:xfrm>
                <a:off x="3629842" y="3356173"/>
                <a:ext cx="6400800" cy="8695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434A4D4-8272-41D2-880B-42C97AE31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842" y="3356173"/>
                <a:ext cx="6400800" cy="8695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C81008B1-3DBF-42E1-8846-ACBD3A529B95}"/>
                  </a:ext>
                </a:extLst>
              </p:cNvPr>
              <p:cNvSpPr txBox="1"/>
              <p:nvPr/>
            </p:nvSpPr>
            <p:spPr>
              <a:xfrm>
                <a:off x="1857343" y="4668275"/>
                <a:ext cx="9292491" cy="8785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𝑀𝐴𝑋</m:t>
                          </m:r>
                        </m:sub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sub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kumimoji="1"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C81008B1-3DBF-42E1-8846-ACBD3A529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343" y="4668275"/>
                <a:ext cx="9292491" cy="8785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0FA65FA-05A5-4E1A-8C26-ED2E77776AF0}"/>
                  </a:ext>
                </a:extLst>
              </p:cNvPr>
              <p:cNvSpPr txBox="1"/>
              <p:nvPr/>
            </p:nvSpPr>
            <p:spPr>
              <a:xfrm>
                <a:off x="1404422" y="5989354"/>
                <a:ext cx="7823200" cy="32180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𝑀𝐴𝑋</m:t>
                          </m:r>
                        </m:sub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𝐼𝑁</m:t>
                          </m:r>
                        </m:sub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kumimoji="1"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en-US" altLang="ja-JP" sz="2400" i="1" dirty="0">
                  <a:latin typeface="Cambria Math" panose="02040503050406030204" pitchFamily="18" charset="0"/>
                </a:endParaRPr>
              </a:p>
              <a:p>
                <a:pPr algn="r"/>
                <a:endParaRPr kumimoji="1" lang="en-US" altLang="ja-JP" sz="240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en-US" altLang="ja-JP" sz="2400" i="1" dirty="0">
                  <a:latin typeface="Cambria Math" panose="02040503050406030204" pitchFamily="18" charset="0"/>
                </a:endParaRPr>
              </a:p>
              <a:p>
                <a:pPr algn="r"/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0FA65FA-05A5-4E1A-8C26-ED2E77776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422" y="5989354"/>
                <a:ext cx="7823200" cy="32180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123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DED952E-53D5-47EF-AD05-000BE511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7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0FA65FA-05A5-4E1A-8C26-ED2E77776AF0}"/>
                  </a:ext>
                </a:extLst>
              </p:cNvPr>
              <p:cNvSpPr txBox="1"/>
              <p:nvPr/>
            </p:nvSpPr>
            <p:spPr>
              <a:xfrm>
                <a:off x="1771375" y="805587"/>
                <a:ext cx="7823200" cy="32180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𝑀𝐴𝑋</m:t>
                          </m:r>
                        </m:sub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𝐼𝑁</m:t>
                          </m:r>
                        </m:sub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kumimoji="1"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en-US" altLang="ja-JP" sz="2400" i="1" dirty="0">
                  <a:latin typeface="Cambria Math" panose="02040503050406030204" pitchFamily="18" charset="0"/>
                </a:endParaRPr>
              </a:p>
              <a:p>
                <a:pPr algn="r"/>
                <a:endParaRPr kumimoji="1" lang="en-US" altLang="ja-JP" sz="240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en-US" altLang="ja-JP" sz="2400" i="1" dirty="0">
                  <a:latin typeface="Cambria Math" panose="02040503050406030204" pitchFamily="18" charset="0"/>
                </a:endParaRPr>
              </a:p>
              <a:p>
                <a:pPr algn="r"/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0FA65FA-05A5-4E1A-8C26-ED2E77776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375" y="805587"/>
                <a:ext cx="7823200" cy="32180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C1FC4E4-BF98-4A00-8674-1FBF62911BE8}"/>
                  </a:ext>
                </a:extLst>
              </p:cNvPr>
              <p:cNvSpPr txBox="1"/>
              <p:nvPr/>
            </p:nvSpPr>
            <p:spPr>
              <a:xfrm>
                <a:off x="0" y="4590275"/>
                <a:ext cx="11932099" cy="3223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𝑠𝑅𝐺𝐵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𝑀𝐼𝑁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𝑠𝑅𝐺𝐵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en-US" altLang="ja-JP" sz="2400" i="1" dirty="0">
                  <a:latin typeface="Cambria Math" panose="02040503050406030204" pitchFamily="18" charset="0"/>
                </a:endParaRPr>
              </a:p>
              <a:p>
                <a:pPr algn="ctr"/>
                <a:endParaRPr kumimoji="1" lang="en-US" altLang="ja-JP" sz="2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en-US" altLang="ja-JP" sz="2400" i="1" dirty="0">
                  <a:latin typeface="Cambria Math" panose="02040503050406030204" pitchFamily="18" charset="0"/>
                </a:endParaRPr>
              </a:p>
              <a:p>
                <a:pPr algn="ctr"/>
                <a:endParaRPr kumimoji="1" lang="en-US" altLang="ja-JP" sz="2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en-US" altLang="ja-JP" sz="2400" b="0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C1FC4E4-BF98-4A00-8674-1FBF62911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90275"/>
                <a:ext cx="11932099" cy="32231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FB3C696-6728-4C95-AA0A-B6730491A876}"/>
                  </a:ext>
                </a:extLst>
              </p:cNvPr>
              <p:cNvSpPr txBox="1"/>
              <p:nvPr/>
            </p:nvSpPr>
            <p:spPr>
              <a:xfrm>
                <a:off x="1188419" y="7827347"/>
                <a:ext cx="476702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FB3C696-6728-4C95-AA0A-B6730491A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419" y="7827347"/>
                <a:ext cx="4767021" cy="369332"/>
              </a:xfrm>
              <a:prstGeom prst="rect">
                <a:avLst/>
              </a:prstGeom>
              <a:blipFill>
                <a:blip r:embed="rId4"/>
                <a:stretch>
                  <a:fillRect r="-384" b="-34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A820F6D3-D1E5-4FF9-91A2-73EB611619E9}"/>
                  </a:ext>
                </a:extLst>
              </p:cNvPr>
              <p:cNvSpPr txBox="1"/>
              <p:nvPr/>
            </p:nvSpPr>
            <p:spPr>
              <a:xfrm>
                <a:off x="1188418" y="8289376"/>
                <a:ext cx="476702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A820F6D3-D1E5-4FF9-91A2-73EB61161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418" y="8289376"/>
                <a:ext cx="4767021" cy="369332"/>
              </a:xfrm>
              <a:prstGeom prst="rect">
                <a:avLst/>
              </a:prstGeom>
              <a:blipFill>
                <a:blip r:embed="rId5"/>
                <a:stretch>
                  <a:fillRect r="-128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37BEC990-0026-4645-8A33-CDDA74FB70EB}"/>
                  </a:ext>
                </a:extLst>
              </p:cNvPr>
              <p:cNvSpPr txBox="1"/>
              <p:nvPr/>
            </p:nvSpPr>
            <p:spPr>
              <a:xfrm>
                <a:off x="1188417" y="8729630"/>
                <a:ext cx="476702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37BEC990-0026-4645-8A33-CDDA74FB7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417" y="8729630"/>
                <a:ext cx="4767021" cy="369332"/>
              </a:xfrm>
              <a:prstGeom prst="rect">
                <a:avLst/>
              </a:prstGeom>
              <a:blipFill>
                <a:blip r:embed="rId6"/>
                <a:stretch>
                  <a:fillRect r="-256" b="-34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874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97EFEC6-2695-46EE-855C-C1A0D6D5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" y="8898892"/>
            <a:ext cx="2880360" cy="511175"/>
          </a:xfrm>
        </p:spPr>
        <p:txBody>
          <a:bodyPr/>
          <a:lstStyle/>
          <a:p>
            <a:fld id="{57F36285-9264-459D-9324-A1F3C8FDE78E}" type="slidenum">
              <a:rPr kumimoji="1" lang="ja-JP" altLang="en-US" smtClean="0"/>
              <a:t>8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2D4BD44-131F-4F86-9B8E-A9C59CACF42E}"/>
                  </a:ext>
                </a:extLst>
              </p:cNvPr>
              <p:cNvSpPr txBox="1"/>
              <p:nvPr/>
            </p:nvSpPr>
            <p:spPr>
              <a:xfrm>
                <a:off x="102125" y="3124719"/>
                <a:ext cx="12373798" cy="683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𝑠𝑅𝐺𝐵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en-US" altLang="ja-JP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2D4BD44-131F-4F86-9B8E-A9C59CACF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25" y="3124719"/>
                <a:ext cx="12373798" cy="6835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4E8D74B-A436-45D0-B0B2-B91C4DE33300}"/>
                  </a:ext>
                </a:extLst>
              </p:cNvPr>
              <p:cNvSpPr txBox="1"/>
              <p:nvPr/>
            </p:nvSpPr>
            <p:spPr>
              <a:xfrm>
                <a:off x="1224186" y="4138700"/>
                <a:ext cx="38296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000" dirty="0"/>
                  <a:t>w</a:t>
                </a:r>
                <a:r>
                  <a:rPr kumimoji="1" lang="en-US" altLang="ja-JP" sz="2000" b="0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4E8D74B-A436-45D0-B0B2-B91C4DE33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186" y="4138700"/>
                <a:ext cx="3829638" cy="307777"/>
              </a:xfrm>
              <a:prstGeom prst="rect">
                <a:avLst/>
              </a:prstGeom>
              <a:blipFill>
                <a:blip r:embed="rId3"/>
                <a:stretch>
                  <a:fillRect l="-4140" t="-26000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212171A-B823-4E16-B46A-5C065A795831}"/>
                  </a:ext>
                </a:extLst>
              </p:cNvPr>
              <p:cNvSpPr txBox="1"/>
              <p:nvPr/>
            </p:nvSpPr>
            <p:spPr>
              <a:xfrm>
                <a:off x="1224188" y="4776873"/>
                <a:ext cx="476702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212171A-B823-4E16-B46A-5C065A795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188" y="4776873"/>
                <a:ext cx="4767021" cy="307777"/>
              </a:xfrm>
              <a:prstGeom prst="rect">
                <a:avLst/>
              </a:prstGeom>
              <a:blipFill>
                <a:blip r:embed="rId4"/>
                <a:stretch>
                  <a:fillRect t="-4000" b="-3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A009687-ACBB-4B46-A706-41E69FFFC352}"/>
                  </a:ext>
                </a:extLst>
              </p:cNvPr>
              <p:cNvSpPr txBox="1"/>
              <p:nvPr/>
            </p:nvSpPr>
            <p:spPr>
              <a:xfrm>
                <a:off x="1224187" y="5238902"/>
                <a:ext cx="476702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A009687-ACBB-4B46-A706-41E69FFFC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187" y="5238902"/>
                <a:ext cx="4767021" cy="307777"/>
              </a:xfrm>
              <a:prstGeom prst="rect">
                <a:avLst/>
              </a:prstGeom>
              <a:blipFill>
                <a:blip r:embed="rId5"/>
                <a:stretch>
                  <a:fillRect t="-1961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A0BB011-B38F-47AE-B9BC-5E49F02BDF44}"/>
                  </a:ext>
                </a:extLst>
              </p:cNvPr>
              <p:cNvSpPr txBox="1"/>
              <p:nvPr/>
            </p:nvSpPr>
            <p:spPr>
              <a:xfrm>
                <a:off x="1224186" y="5679156"/>
                <a:ext cx="476702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A0BB011-B38F-47AE-B9BC-5E49F02BD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186" y="5679156"/>
                <a:ext cx="4767021" cy="307777"/>
              </a:xfrm>
              <a:prstGeom prst="rect">
                <a:avLst/>
              </a:prstGeom>
              <a:blipFill>
                <a:blip r:embed="rId6"/>
                <a:stretch>
                  <a:fillRect t="-4000" b="-3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3EB73D3-FDE0-4289-8C03-1AE7900C7692}"/>
              </a:ext>
            </a:extLst>
          </p:cNvPr>
          <p:cNvSpPr/>
          <p:nvPr/>
        </p:nvSpPr>
        <p:spPr>
          <a:xfrm>
            <a:off x="102125" y="2623744"/>
            <a:ext cx="12597350" cy="38329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264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577</TotalTime>
  <Words>523</Words>
  <Application>Microsoft Office PowerPoint</Application>
  <PresentationFormat>A3 297x420 mm</PresentationFormat>
  <Paragraphs>81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游ゴシック</vt:lpstr>
      <vt:lpstr>Arial</vt:lpstr>
      <vt:lpstr>Calibri</vt:lpstr>
      <vt:lpstr>Calibri Light</vt:lpstr>
      <vt:lpstr>Cambria Math</vt:lpstr>
      <vt:lpstr>Office テーマ</vt:lpstr>
      <vt:lpstr>Transparency conversion  from sRGB to Linear color space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TransparencyConverter</dc:title>
  <dc:creator>Soichiro</dc:creator>
  <cp:lastModifiedBy>Soichiro</cp:lastModifiedBy>
  <cp:revision>196</cp:revision>
  <dcterms:created xsi:type="dcterms:W3CDTF">2022-04-24T11:16:13Z</dcterms:created>
  <dcterms:modified xsi:type="dcterms:W3CDTF">2022-05-08T11:10:48Z</dcterms:modified>
</cp:coreProperties>
</file>