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1" r:id="rId2"/>
    <p:sldId id="256" r:id="rId3"/>
    <p:sldId id="257" r:id="rId4"/>
    <p:sldId id="267" r:id="rId5"/>
    <p:sldId id="269" r:id="rId6"/>
    <p:sldId id="270" r:id="rId7"/>
    <p:sldId id="272" r:id="rId8"/>
    <p:sldId id="258" r:id="rId9"/>
    <p:sldId id="259" r:id="rId10"/>
    <p:sldId id="260" r:id="rId11"/>
    <p:sldId id="263" r:id="rId1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728" autoAdjust="0"/>
  </p:normalViewPr>
  <p:slideViewPr>
    <p:cSldViewPr snapToGrid="0">
      <p:cViewPr varScale="1">
        <p:scale>
          <a:sx n="66" d="100"/>
          <a:sy n="66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B2FA-4E6D-4F0F-A618-CFBA2226131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76CD-15DC-4834-B5CD-3841AE75D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6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376CD-15DC-4834-B5CD-3841AE75D83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5D91-1011-44B8-81EA-A94B6049E979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6BB7-C058-4609-A4E1-4FD3ED3CC4CE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8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8399-9EFC-4483-9149-ED6E62448EBD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30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CE7D-962D-4B34-B88B-05AA94E32465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4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D519-8683-4E3A-B5F6-E8FEE140D1F4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B052-93F1-4B04-832A-394E3E43A733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526E-AA34-4CD2-AB48-1F6A4B41DA5B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5DD9-A1C9-4B26-A284-96C03515D2C7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BA26-0BCA-4296-9BF6-F2006CCCDBF4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1BFA-B192-4576-9E57-6301003E117D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EB6-D735-4413-B187-B3A492FAAE59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3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03E5-A3EC-4228-BC6E-A60C225678DA}" type="datetime1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6285-9264-459D-9324-A1F3C8FDE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0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tanmochi/TransparencyConvert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hyperlink" Target="https://en.wikipedia.org/wiki/SRGB#Transform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47907-3938-4893-92CD-04EB4F85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n-ea"/>
                <a:ea typeface="+mn-ea"/>
              </a:rPr>
              <a:t>Derivation of formula </a:t>
            </a:r>
            <a:br>
              <a:rPr kumimoji="1" lang="en-US" altLang="ja-JP" sz="6000" dirty="0">
                <a:latin typeface="+mn-ea"/>
                <a:ea typeface="+mn-ea"/>
              </a:rPr>
            </a:br>
            <a:r>
              <a:rPr kumimoji="1" lang="en-US" altLang="ja-JP" sz="6000" dirty="0">
                <a:latin typeface="+mn-ea"/>
                <a:ea typeface="+mn-ea"/>
              </a:rPr>
              <a:t>for transparency converter</a:t>
            </a:r>
            <a:endParaRPr kumimoji="1" lang="ja-JP" altLang="en-US" sz="60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346ABB-C90D-4FF2-9FBB-871FEF89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3569806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+mn-ea"/>
                <a:hlinkClick r:id="rId2"/>
              </a:rPr>
              <a:t>https://github.com/sotanmochi/TransparencyConverter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Soichiro Sugimoto</a:t>
            </a:r>
            <a:endParaRPr lang="en-US" altLang="ja-JP" sz="2800" dirty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kumimoji="1" lang="en-US" altLang="ja-JP" sz="2800" dirty="0">
                <a:latin typeface="+mn-ea"/>
              </a:rPr>
              <a:t>Latest update: 2022/04/27</a:t>
            </a:r>
          </a:p>
          <a:p>
            <a:r>
              <a:rPr kumimoji="1" lang="en-US" altLang="ja-JP" sz="2800" dirty="0">
                <a:latin typeface="+mn-ea"/>
              </a:rPr>
              <a:t>Create: 2022/04/24</a:t>
            </a:r>
          </a:p>
        </p:txBody>
      </p:sp>
    </p:spTree>
    <p:extLst>
      <p:ext uri="{BB962C8B-B14F-4D97-AF65-F5344CB8AC3E}">
        <p14:creationId xmlns:p14="http://schemas.microsoft.com/office/powerpoint/2010/main" val="137232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/>
              <p:nvPr/>
            </p:nvSpPr>
            <p:spPr>
              <a:xfrm>
                <a:off x="1460004" y="4972321"/>
                <a:ext cx="10470333" cy="1778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999166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1EC094-75FA-40B4-B1E5-B4B2FE8E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04" y="4972321"/>
                <a:ext cx="10470333" cy="1778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/>
              <p:nvPr/>
            </p:nvSpPr>
            <p:spPr>
              <a:xfrm>
                <a:off x="1635426" y="3359102"/>
                <a:ext cx="4407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</a:t>
                </a:r>
                <a:r>
                  <a:rPr kumimoji="1" lang="en-US" altLang="ja-JP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 +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6791D48-69A9-4DAA-90F3-25942FAF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26" y="3359102"/>
                <a:ext cx="4407297" cy="276999"/>
              </a:xfrm>
              <a:prstGeom prst="rect">
                <a:avLst/>
              </a:prstGeom>
              <a:blipFill>
                <a:blip r:embed="rId3"/>
                <a:stretch>
                  <a:fillRect l="-3181" t="-31111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EE4E4F-ADFC-4C30-BC87-CB6A3C60D9A5}"/>
              </a:ext>
            </a:extLst>
          </p:cNvPr>
          <p:cNvSpPr txBox="1"/>
          <p:nvPr/>
        </p:nvSpPr>
        <p:spPr>
          <a:xfrm>
            <a:off x="946708" y="4041225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/>
              <p:nvPr/>
            </p:nvSpPr>
            <p:spPr>
              <a:xfrm>
                <a:off x="1335295" y="4525187"/>
                <a:ext cx="4056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B9BAE85-0BF4-4A95-8305-C601739C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95" y="4525187"/>
                <a:ext cx="4056447" cy="369332"/>
              </a:xfrm>
              <a:prstGeom prst="rect">
                <a:avLst/>
              </a:prstGeom>
              <a:blipFill>
                <a:blip r:embed="rId4"/>
                <a:stretch>
                  <a:fillRect l="-120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/>
              <p:nvPr/>
            </p:nvSpPr>
            <p:spPr>
              <a:xfrm>
                <a:off x="1197919" y="7479332"/>
                <a:ext cx="11080762" cy="1778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0.9991662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−0.0008338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03F3715-5A41-4AA6-B838-1C252AB9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19" y="7479332"/>
                <a:ext cx="11080762" cy="1778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/>
              <p:nvPr/>
            </p:nvSpPr>
            <p:spPr>
              <a:xfrm>
                <a:off x="1335295" y="7060646"/>
                <a:ext cx="3918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B93C0F-6384-4C2E-A3DD-32A10B2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95" y="7060646"/>
                <a:ext cx="3918651" cy="369332"/>
              </a:xfrm>
              <a:prstGeom prst="rect">
                <a:avLst/>
              </a:prstGeom>
              <a:blipFill>
                <a:blip r:embed="rId6"/>
                <a:stretch>
                  <a:fillRect l="-1244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CD6F7-016F-411A-AE63-5CCB1398A16F}"/>
              </a:ext>
            </a:extLst>
          </p:cNvPr>
          <p:cNvSpPr/>
          <p:nvPr/>
        </p:nvSpPr>
        <p:spPr>
          <a:xfrm>
            <a:off x="1258062" y="924218"/>
            <a:ext cx="10367771" cy="293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/>
              <p:nvPr/>
            </p:nvSpPr>
            <p:spPr>
              <a:xfrm>
                <a:off x="1466051" y="1171772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E930A2-CD26-49D1-9560-9016A2D3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51" y="1171772"/>
                <a:ext cx="9934304" cy="1942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BFDF40F-D188-43C9-960B-3D33EB9C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1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7EFEC6-2695-46EE-855C-C1A0D6D5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46F7BBC2-5E5F-4E78-996C-6BD3D6CD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59" y="1034044"/>
            <a:ext cx="4886325" cy="827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/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C48ED7-6789-4165-B4AE-D6D9FD63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07" y="4481530"/>
                <a:ext cx="3294209" cy="1015663"/>
              </a:xfrm>
              <a:prstGeom prst="rect">
                <a:avLst/>
              </a:prstGeom>
              <a:blipFill>
                <a:blip r:embed="rId3"/>
                <a:stretch>
                  <a:fillRect t="-2395" b="-5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D0C488-C844-47F0-9237-F8ABA63D2E49}"/>
              </a:ext>
            </a:extLst>
          </p:cNvPr>
          <p:cNvCxnSpPr>
            <a:cxnSpLocks/>
          </p:cNvCxnSpPr>
          <p:nvPr/>
        </p:nvCxnSpPr>
        <p:spPr>
          <a:xfrm flipH="1">
            <a:off x="8619353" y="4871233"/>
            <a:ext cx="583480" cy="6028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14EF57-41DE-40A2-9CF8-571F5F25EB25}"/>
              </a:ext>
            </a:extLst>
          </p:cNvPr>
          <p:cNvCxnSpPr>
            <a:cxnSpLocks/>
          </p:cNvCxnSpPr>
          <p:nvPr/>
        </p:nvCxnSpPr>
        <p:spPr>
          <a:xfrm>
            <a:off x="3821722" y="5040818"/>
            <a:ext cx="1698171" cy="4199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/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Foreground (Transparent)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en-US" altLang="ja-JP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Background (Opaque)</a:t>
                </a:r>
              </a:p>
              <a:p>
                <a:pPr algn="ctr"/>
                <a:endParaRPr lang="en-US" altLang="ja-JP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2C9231-BC21-4E28-89A0-7430D501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481530"/>
                <a:ext cx="3969360" cy="2293513"/>
              </a:xfrm>
              <a:prstGeom prst="rect">
                <a:avLst/>
              </a:prstGeom>
              <a:blipFill>
                <a:blip r:embed="rId4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BACE2C8-C334-4762-AF6B-DCD89F5E0DF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12A7686-7A6B-4436-946A-3AB28CB8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/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56BB21-BA98-4514-84BF-33C6B43A5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2890167"/>
                <a:ext cx="4923335" cy="369332"/>
              </a:xfrm>
              <a:prstGeom prst="rect">
                <a:avLst/>
              </a:prstGeom>
              <a:blipFill>
                <a:blip r:embed="rId2"/>
                <a:stretch>
                  <a:fillRect l="-1114" r="-1980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/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FA5DF92-6FC0-4404-9C3F-41DE2EB3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3530183"/>
                <a:ext cx="4822282" cy="369332"/>
              </a:xfrm>
              <a:prstGeom prst="rect">
                <a:avLst/>
              </a:prstGeom>
              <a:blipFill>
                <a:blip r:embed="rId3"/>
                <a:stretch>
                  <a:fillRect l="-1011" r="-18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/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96B516-D468-449B-B38A-3FDD50F9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4652051"/>
                <a:ext cx="2530436" cy="369332"/>
              </a:xfrm>
              <a:prstGeom prst="rect">
                <a:avLst/>
              </a:prstGeom>
              <a:blipFill>
                <a:blip r:embed="rId4"/>
                <a:stretch>
                  <a:fillRect l="-2410" r="-40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/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EB7782F-3E63-40DD-A480-1EBB7D78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5288978"/>
                <a:ext cx="8207311" cy="307777"/>
              </a:xfrm>
              <a:prstGeom prst="rect">
                <a:avLst/>
              </a:prstGeom>
              <a:blipFill>
                <a:blip r:embed="rId5"/>
                <a:stretch>
                  <a:fillRect l="-1856" t="-26000" r="-96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/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B736C-D2E5-454F-BF6E-C7E4E68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6104354"/>
                <a:ext cx="5243295" cy="369332"/>
              </a:xfrm>
              <a:prstGeom prst="rect">
                <a:avLst/>
              </a:prstGeom>
              <a:blipFill>
                <a:blip r:embed="rId6"/>
                <a:stretch>
                  <a:fillRect l="-1047" r="-197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/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62540A-328E-4C40-A63F-88CF2F7F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7166685"/>
                <a:ext cx="5967979" cy="765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/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20ACE6-5217-4B77-AAA8-77B362DA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296956"/>
                <a:ext cx="3585532" cy="397866"/>
              </a:xfrm>
              <a:prstGeom prst="rect">
                <a:avLst/>
              </a:prstGeom>
              <a:blipFill>
                <a:blip r:embed="rId8"/>
                <a:stretch>
                  <a:fillRect l="-2041" r="-3231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/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.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27DF5B-CB86-4188-9181-9557B531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1955342"/>
                <a:ext cx="4985917" cy="307777"/>
              </a:xfrm>
              <a:prstGeom prst="rect">
                <a:avLst/>
              </a:prstGeom>
              <a:blipFill>
                <a:blip r:embed="rId9"/>
                <a:stretch>
                  <a:fillRect l="-3056" t="-26000" r="-134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/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71A17E-E64E-4F74-9C68-ED76C90E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58" y="8154619"/>
                <a:ext cx="6074420" cy="307777"/>
              </a:xfrm>
              <a:prstGeom prst="rect">
                <a:avLst/>
              </a:prstGeom>
              <a:blipFill>
                <a:blip r:embed="rId10"/>
                <a:stretch>
                  <a:fillRect l="-2508" t="-28000" r="-80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877339-CF6C-480D-B7F6-3A606A639A27}"/>
              </a:ext>
            </a:extLst>
          </p:cNvPr>
          <p:cNvSpPr/>
          <p:nvPr/>
        </p:nvSpPr>
        <p:spPr>
          <a:xfrm>
            <a:off x="3347356" y="6866165"/>
            <a:ext cx="6550406" cy="19022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D882FD-60C7-4394-B64C-48B0A87F05B8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75AB73-2CAC-4007-9ED5-F242E91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/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1FF721-0CC5-42A1-8BEC-A17F3DAB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1222558"/>
                <a:ext cx="5967979" cy="765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/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23B4A94-7387-4EA8-A46C-D027728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13" y="2210492"/>
                <a:ext cx="5949001" cy="307777"/>
              </a:xfrm>
              <a:prstGeom prst="rect">
                <a:avLst/>
              </a:prstGeom>
              <a:blipFill>
                <a:blip r:embed="rId3"/>
                <a:stretch>
                  <a:fillRect l="-2664" t="-28000" r="-194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/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A3DEE1D-A95C-478B-9221-CC7C9265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206" y="3717382"/>
                <a:ext cx="2101023" cy="369332"/>
              </a:xfrm>
              <a:prstGeom prst="rect">
                <a:avLst/>
              </a:prstGeom>
              <a:blipFill>
                <a:blip r:embed="rId4"/>
                <a:stretch>
                  <a:fillRect l="-3198" r="-3198"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/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0C150C-02C8-4CEB-99F0-D643CD0E2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58" y="4878291"/>
                <a:ext cx="4473148" cy="768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316569"/>
                <a:ext cx="5369419" cy="369332"/>
              </a:xfrm>
              <a:prstGeom prst="rect">
                <a:avLst/>
              </a:prstGeom>
              <a:blipFill>
                <a:blip r:embed="rId6"/>
                <a:stretch>
                  <a:fillRect l="-261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/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C7BA505-C3B9-497F-9EF2-799510CF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5" y="7925044"/>
                <a:ext cx="5307992" cy="369332"/>
              </a:xfrm>
              <a:prstGeom prst="rect">
                <a:avLst/>
              </a:prstGeom>
              <a:blipFill>
                <a:blip r:embed="rId7"/>
                <a:stretch>
                  <a:fillRect l="-2641" b="-34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/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𝑀𝐼𝑁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   → 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4866268-331D-4E80-90FC-959EB6CA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4" y="8533519"/>
                <a:ext cx="7176801" cy="369332"/>
              </a:xfrm>
              <a:prstGeom prst="rect">
                <a:avLst/>
              </a:prstGeom>
              <a:blipFill>
                <a:blip r:embed="rId8"/>
                <a:stretch>
                  <a:fillRect l="-1952" b="-3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90DB2D0-5710-4E95-B47A-80E11798F59C}"/>
              </a:ext>
            </a:extLst>
          </p:cNvPr>
          <p:cNvSpPr/>
          <p:nvPr/>
        </p:nvSpPr>
        <p:spPr>
          <a:xfrm>
            <a:off x="1986175" y="4505785"/>
            <a:ext cx="8831350" cy="24886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B204A2-B330-4F0F-AED7-34B74CADD2BD}"/>
              </a:ext>
            </a:extLst>
          </p:cNvPr>
          <p:cNvSpPr txBox="1"/>
          <p:nvPr/>
        </p:nvSpPr>
        <p:spPr>
          <a:xfrm>
            <a:off x="2915995" y="3134074"/>
            <a:ext cx="39243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000" dirty="0"/>
              <a:t>Considering the following constraints.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/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316B-8FB2-46EB-8E40-2563A409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36" y="5966887"/>
                <a:ext cx="4679101" cy="765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07E202B-B3FE-4471-B527-795EA1FF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7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/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CF1B68-7FDE-4379-9B7C-12D6DEEF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8" y="5193087"/>
                <a:ext cx="4715971" cy="7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/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6847F58-DA82-4410-986A-B7B975FE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27" y="6330701"/>
                <a:ext cx="4671407" cy="76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/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7314DA5-5589-415F-99BC-EC9DE18A4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9" y="2649880"/>
                <a:ext cx="10427541" cy="312650"/>
              </a:xfrm>
              <a:prstGeom prst="rect">
                <a:avLst/>
              </a:prstGeom>
              <a:blipFill>
                <a:blip r:embed="rId5"/>
                <a:stretch>
                  <a:fillRect l="-1404" t="-17647" r="-351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/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>
                    <a:cs typeface="Arial" panose="020B0604020202020204" pitchFamily="34" charset="0"/>
                  </a:rPr>
                  <a:t>The conversion function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ja-JP" sz="2000" dirty="0">
                    <a:cs typeface="Arial" panose="020B0604020202020204" pitchFamily="34" charset="0"/>
                  </a:rPr>
                  <a:t> is </a:t>
                </a:r>
                <a:r>
                  <a:rPr lang="en-US" altLang="ja-JP" dirty="0"/>
                  <a:t>monotonically increasing function.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 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F7E1F58-799B-4346-8D1B-DFBEE8BC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2094061"/>
                <a:ext cx="6866175" cy="307777"/>
              </a:xfrm>
              <a:prstGeom prst="rect">
                <a:avLst/>
              </a:prstGeom>
              <a:blipFill>
                <a:blip r:embed="rId6"/>
                <a:stretch>
                  <a:fillRect l="-2309" t="-260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/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dirty="0"/>
                  <a:t>, 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𝑠𝑅𝐺𝐵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decreasing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0F20556-D3BA-476D-859A-99699F19E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78" y="3210572"/>
                <a:ext cx="10427541" cy="312650"/>
              </a:xfrm>
              <a:prstGeom prst="rect">
                <a:avLst/>
              </a:prstGeom>
              <a:blipFill>
                <a:blip r:embed="rId7"/>
                <a:stretch>
                  <a:fillRect l="-1404" t="-17647" r="-936" b="-411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/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ja-JP" dirty="0"/>
                  <a:t>The funcfion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𝑠𝑅𝐺𝐵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</a:t>
                </a:r>
                <a:r>
                  <a:rPr lang="en-US" altLang="ja-JP" dirty="0"/>
                  <a:t>monotonically increasing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A3BD84-24B4-4FCF-AB87-0B3EF26E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12" y="4408113"/>
                <a:ext cx="6866175" cy="276999"/>
              </a:xfrm>
              <a:prstGeom prst="rect">
                <a:avLst/>
              </a:prstGeom>
              <a:blipFill>
                <a:blip r:embed="rId8"/>
                <a:stretch>
                  <a:fillRect l="-533" t="-28261" r="-444" b="-5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87EF20-6111-45E5-84DF-9328EA2A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5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/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𝑠𝑅𝐺𝐵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F3FE953-2873-449B-A8F7-23A20F8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26" y="1242016"/>
                <a:ext cx="4473148" cy="768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755" y="3162832"/>
                <a:ext cx="8167749" cy="1384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/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1EAC2C5-828A-4825-BF96-EB8E16A75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12" y="4946190"/>
                <a:ext cx="5377946" cy="1484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/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CFE4B-1920-4FC9-A53A-C5E43F54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90" y="6829511"/>
                <a:ext cx="5347168" cy="82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2B5B2A-F561-4575-934A-BCDD43CC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4EC513-B6F9-4F86-B098-9A98D6624CAE}"/>
              </a:ext>
            </a:extLst>
          </p:cNvPr>
          <p:cNvSpPr txBox="1"/>
          <p:nvPr/>
        </p:nvSpPr>
        <p:spPr>
          <a:xfrm>
            <a:off x="2224024" y="2126055"/>
            <a:ext cx="816166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000" dirty="0"/>
              <a:t>Therefore,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/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E3A426E-A201-404B-B0C6-C5543FB0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26" y="3142076"/>
                <a:ext cx="6321346" cy="82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/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2B60CEF-F118-4428-AB5F-2123CEFE4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61" y="4406104"/>
                <a:ext cx="7939802" cy="615553"/>
              </a:xfrm>
              <a:prstGeom prst="rect">
                <a:avLst/>
              </a:prstGeom>
              <a:blipFill>
                <a:blip r:embed="rId3"/>
                <a:stretch>
                  <a:fillRect l="-1919" t="-12871" r="-1074" b="-23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1782C3-10A5-4D88-A7DA-98282BE62757}"/>
              </a:ext>
            </a:extLst>
          </p:cNvPr>
          <p:cNvSpPr/>
          <p:nvPr/>
        </p:nvSpPr>
        <p:spPr>
          <a:xfrm>
            <a:off x="1993751" y="2599861"/>
            <a:ext cx="8814097" cy="26363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60C16D7-5378-464F-820A-45DF2251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1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,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63" y="3902633"/>
                <a:ext cx="2017604" cy="307777"/>
              </a:xfrm>
              <a:prstGeom prst="rect">
                <a:avLst/>
              </a:prstGeom>
              <a:blipFill>
                <a:blip r:embed="rId2"/>
                <a:stretch>
                  <a:fillRect l="-7855" t="-25490" r="-6344" b="-49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D5D580-4DE6-43B6-8CF0-96A3FDAA3285}"/>
              </a:ext>
            </a:extLst>
          </p:cNvPr>
          <p:cNvSpPr txBox="1"/>
          <p:nvPr/>
        </p:nvSpPr>
        <p:spPr>
          <a:xfrm>
            <a:off x="3007050" y="6070101"/>
            <a:ext cx="16476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b="1" dirty="0"/>
              <a:t>Special cases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/>
              <p:nvPr/>
            </p:nvSpPr>
            <p:spPr>
              <a:xfrm>
                <a:off x="3007050" y="6688779"/>
                <a:ext cx="3763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13DD59C-FBDE-4760-BAA1-DFEA17F3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0" y="6688779"/>
                <a:ext cx="3763531" cy="369332"/>
              </a:xfrm>
              <a:prstGeom prst="rect">
                <a:avLst/>
              </a:prstGeom>
              <a:blipFill>
                <a:blip r:embed="rId3"/>
                <a:stretch>
                  <a:fillRect l="-647" r="-324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385D5-6443-4144-A910-928630E804B9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/>
              <p:nvPr/>
            </p:nvSpPr>
            <p:spPr>
              <a:xfrm>
                <a:off x="6925701" y="6677654"/>
                <a:ext cx="3704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90343CE-33F2-4C8E-9F94-9D5E50F2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01" y="6677654"/>
                <a:ext cx="370465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/>
              <p:nvPr/>
            </p:nvSpPr>
            <p:spPr>
              <a:xfrm>
                <a:off x="3007050" y="7318582"/>
                <a:ext cx="2117182" cy="37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𝑠𝑅𝐺𝐵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89910A-3621-4AC5-BBE9-01CC9510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50" y="7318582"/>
                <a:ext cx="2117182" cy="379015"/>
              </a:xfrm>
              <a:prstGeom prst="rect">
                <a:avLst/>
              </a:prstGeom>
              <a:blipFill>
                <a:blip r:embed="rId5"/>
                <a:stretch>
                  <a:fillRect l="-1437" r="-86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/>
              <p:nvPr/>
            </p:nvSpPr>
            <p:spPr>
              <a:xfrm>
                <a:off x="6925701" y="7307457"/>
                <a:ext cx="3704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(white),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800" dirty="0"/>
                  <a:t> </a:t>
                </a:r>
                <a:r>
                  <a:rPr kumimoji="1" lang="en-US" altLang="ja-JP" sz="1800" dirty="0"/>
                  <a:t>(black)</a:t>
                </a:r>
                <a:r>
                  <a:rPr kumimoji="1" lang="ja-JP" altLang="en-US" sz="1800" dirty="0"/>
                  <a:t> 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B3C9DE5-781F-48C9-954D-280F782B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01" y="7307457"/>
                <a:ext cx="370465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/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𝑠𝑅𝐺𝐵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A8E4618-1315-46BB-9A2C-08359694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61" y="4564175"/>
                <a:ext cx="6182077" cy="923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DBDC8FA-4EB0-44D6-B3E3-87D415EB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7D17A9-AA5C-41B2-8585-C30ABFD1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9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6D2439C-EAE1-45F3-9D68-75367852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BA604C-0C4F-4954-8903-E91DB9E69012}"/>
              </a:ext>
            </a:extLst>
          </p:cNvPr>
          <p:cNvSpPr/>
          <p:nvPr/>
        </p:nvSpPr>
        <p:spPr>
          <a:xfrm>
            <a:off x="2665948" y="3608257"/>
            <a:ext cx="7523081" cy="2201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/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For the following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dirty="0"/>
                  <a:t> (Refer to </a:t>
                </a:r>
                <a:r>
                  <a:rPr lang="ja-JP" altLang="en-US" dirty="0">
                    <a:hlinkClick r:id="rId2"/>
                  </a:rPr>
                  <a:t>https://en.wikipedia.org/wiki/SRGB#Transformation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AD7945C-1772-4B9A-8B2C-7B4ED4B9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75" y="3812979"/>
                <a:ext cx="8555185" cy="276999"/>
              </a:xfrm>
              <a:prstGeom prst="rect">
                <a:avLst/>
              </a:prstGeom>
              <a:blipFill>
                <a:blip r:embed="rId3"/>
                <a:stretch>
                  <a:fillRect l="-1639" t="-282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/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12.92</m:t>
                                  </m:r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+0.055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1.055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2.4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9B259A5-9A81-41A2-BC45-98E3A39A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84" y="4523030"/>
                <a:ext cx="6166432" cy="1403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5567C-5A2D-4132-BCC3-D0238914E0DB}"/>
              </a:ext>
            </a:extLst>
          </p:cNvPr>
          <p:cNvSpPr txBox="1"/>
          <p:nvPr/>
        </p:nvSpPr>
        <p:spPr>
          <a:xfrm>
            <a:off x="300788" y="302588"/>
            <a:ext cx="1213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Transparency conversion from sRGB color space to linear color space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/>
              <p:nvPr/>
            </p:nvSpPr>
            <p:spPr>
              <a:xfrm>
                <a:off x="1697641" y="6404294"/>
                <a:ext cx="9934304" cy="194296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≤0.04050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𝑠𝑅𝐺𝐵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)+0.055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+0.055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1.055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&gt;0.04050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1819EAC-B9D6-4680-A48B-9478A486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41" y="6404294"/>
                <a:ext cx="9934304" cy="1942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/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𝑠𝑅𝐺𝐵</m:t>
                                  </m:r>
                                </m:sub>
                              </m:s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𝑠𝑅𝐺𝐵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ABB9BC-8D41-4542-B92A-230092D5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4" y="1462089"/>
                <a:ext cx="6321346" cy="827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/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w</a:t>
                </a:r>
                <a:r>
                  <a:rPr kumimoji="1" lang="en-US" altLang="ja-JP" sz="2000" b="0" dirty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ja-JP" sz="2000" dirty="0"/>
                  <a:t>,  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𝑠𝑅𝐺𝐵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kumimoji="1" lang="ja-JP" altLang="en-US" sz="2000" dirty="0"/>
              </a:p>
              <a:p>
                <a:r>
                  <a:rPr kumimoji="1" lang="en-US" altLang="ja-JP" sz="2000" b="0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0" dirty="0">
                    <a:cs typeface="Arial" panose="020B0604020202020204" pitchFamily="34" charset="0"/>
                  </a:rPr>
                  <a:t>is conversion function from sRGB color space to linear color space.</a:t>
                </a:r>
                <a:endParaRPr kumimoji="1" lang="ja-JP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C27E48-B5D6-45E8-AC0A-E54CC7B8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00" y="2618192"/>
                <a:ext cx="7939802" cy="615553"/>
              </a:xfrm>
              <a:prstGeom prst="rect">
                <a:avLst/>
              </a:prstGeom>
              <a:blipFill>
                <a:blip r:embed="rId7"/>
                <a:stretch>
                  <a:fillRect l="-1997" t="-12871" r="-1075" b="-24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4B2AD0-AD46-4042-ABF6-5594BC16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6285-9264-459D-9324-A1F3C8FDE78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8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621</Words>
  <Application>Microsoft Office PowerPoint</Application>
  <PresentationFormat>A3 297x420 mm</PresentationFormat>
  <Paragraphs>88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Cambria Math</vt:lpstr>
      <vt:lpstr>Office テーマ</vt:lpstr>
      <vt:lpstr>Derivation of formula  for transparency converter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TransparencyConverter</dc:title>
  <dc:creator>Soichiro</dc:creator>
  <cp:lastModifiedBy>Soichiro</cp:lastModifiedBy>
  <cp:revision>124</cp:revision>
  <dcterms:created xsi:type="dcterms:W3CDTF">2022-04-24T11:16:13Z</dcterms:created>
  <dcterms:modified xsi:type="dcterms:W3CDTF">2022-04-26T18:07:35Z</dcterms:modified>
</cp:coreProperties>
</file>