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1" r:id="rId2"/>
    <p:sldId id="256" r:id="rId3"/>
    <p:sldId id="257" r:id="rId4"/>
    <p:sldId id="267" r:id="rId5"/>
    <p:sldId id="269" r:id="rId6"/>
    <p:sldId id="270" r:id="rId7"/>
    <p:sldId id="272" r:id="rId8"/>
    <p:sldId id="258" r:id="rId9"/>
    <p:sldId id="259" r:id="rId10"/>
    <p:sldId id="260" r:id="rId11"/>
    <p:sldId id="274" r:id="rId12"/>
    <p:sldId id="263" r:id="rId1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728" autoAdjust="0"/>
  </p:normalViewPr>
  <p:slideViewPr>
    <p:cSldViewPr snapToGrid="0">
      <p:cViewPr varScale="1">
        <p:scale>
          <a:sx n="66" d="100"/>
          <a:sy n="66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B2FA-4E6D-4F0F-A618-CFBA2226131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76CD-15DC-4834-B5CD-3841AE75D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6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376CD-15DC-4834-B5CD-3841AE75D83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F2-8585-485D-9C1F-3F61C9B36DD5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89188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55A1-8E5F-444B-8B6F-3AAAE7B74043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CC2-FD20-4208-B4C0-E3DC30BBCB98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E038-C92E-4B10-A136-778124F8C8C6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4EB-3B91-4EC5-9FA7-0A1FE48E087A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4463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F639-8160-4800-8C96-3EAAD11DC5EC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8501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F3C5-CD9C-4AF6-817A-F9EC9A8784C3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7436-0738-4A6C-9555-E4740FD42E0A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5B14-A3B9-4E8C-B612-6EB70B787F11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83A11F-AB70-48DE-9DAF-F9C11FFF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1635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540D-D643-4FA8-808A-81D36B2F211D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D94-DE33-4DD0-B117-6C799CA55C04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68B6-2A86-4A3D-B9EA-5F9B8EA36ED7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8AB76D0-30B6-44CF-9139-B4FA3093A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tanmochi/TransparencyConver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hyperlink" Target="https://en.wikipedia.org/wiki/SRGB#Transform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47907-3938-4893-92CD-04EB4F85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+mn-ea"/>
                <a:ea typeface="+mn-ea"/>
              </a:rPr>
              <a:t>Derivation of formula </a:t>
            </a:r>
            <a:br>
              <a:rPr kumimoji="1" lang="en-US" altLang="ja-JP" sz="6000" dirty="0">
                <a:latin typeface="+mn-ea"/>
                <a:ea typeface="+mn-ea"/>
              </a:rPr>
            </a:br>
            <a:r>
              <a:rPr kumimoji="1" lang="en-US" altLang="ja-JP" sz="6000" dirty="0">
                <a:latin typeface="+mn-ea"/>
                <a:ea typeface="+mn-ea"/>
              </a:rPr>
              <a:t>for transparency converter</a:t>
            </a:r>
            <a:endParaRPr kumimoji="1" lang="ja-JP" altLang="en-US" sz="6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346ABB-C90D-4FF2-9FBB-871FEF89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3569806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hlinkClick r:id="rId2"/>
              </a:rPr>
              <a:t>https://github.com/sotanmochi/TransparencyConverter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Soichiro Sugimoto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Latest update: 2022/04/27</a:t>
            </a:r>
          </a:p>
          <a:p>
            <a:r>
              <a:rPr kumimoji="1" lang="en-US" altLang="ja-JP" sz="2800" dirty="0">
                <a:latin typeface="+mn-ea"/>
              </a:rPr>
              <a:t>Create: 2022/04/24</a:t>
            </a:r>
          </a:p>
        </p:txBody>
      </p:sp>
    </p:spTree>
    <p:extLst>
      <p:ext uri="{BB962C8B-B14F-4D97-AF65-F5344CB8AC3E}">
        <p14:creationId xmlns:p14="http://schemas.microsoft.com/office/powerpoint/2010/main" val="13723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/>
              <p:nvPr/>
            </p:nvSpPr>
            <p:spPr>
              <a:xfrm>
                <a:off x="1198752" y="4841695"/>
                <a:ext cx="10980649" cy="2055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752" y="4841695"/>
                <a:ext cx="10980649" cy="205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1374174" y="3228476"/>
                <a:ext cx="4407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74" y="3228476"/>
                <a:ext cx="4407297" cy="276999"/>
              </a:xfrm>
              <a:prstGeom prst="rect">
                <a:avLst/>
              </a:prstGeom>
              <a:blipFill>
                <a:blip r:embed="rId3"/>
                <a:stretch>
                  <a:fillRect l="-3181" t="-31111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EE4E4F-ADFC-4C30-BC87-CB6A3C60D9A5}"/>
              </a:ext>
            </a:extLst>
          </p:cNvPr>
          <p:cNvSpPr txBox="1"/>
          <p:nvPr/>
        </p:nvSpPr>
        <p:spPr>
          <a:xfrm>
            <a:off x="685456" y="3910599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/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blipFill>
                <a:blip r:embed="rId4"/>
                <a:stretch>
                  <a:fillRect l="-1201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/>
              <p:nvPr/>
            </p:nvSpPr>
            <p:spPr>
              <a:xfrm>
                <a:off x="1074043" y="6930020"/>
                <a:ext cx="4165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6930020"/>
                <a:ext cx="4165614" cy="369332"/>
              </a:xfrm>
              <a:prstGeom prst="rect">
                <a:avLst/>
              </a:prstGeom>
              <a:blipFill>
                <a:blip r:embed="rId5"/>
                <a:stretch>
                  <a:fillRect l="-1170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996810" y="793592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/>
              <p:nvPr/>
            </p:nvSpPr>
            <p:spPr>
              <a:xfrm>
                <a:off x="1204799" y="1041146"/>
                <a:ext cx="9934304" cy="19429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99" y="1041146"/>
                <a:ext cx="9934304" cy="19429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C1AB4B-D788-4C05-8B5E-E6C527B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726" y="9075511"/>
            <a:ext cx="2880360" cy="511175"/>
          </a:xfrm>
        </p:spPr>
        <p:txBody>
          <a:bodyPr/>
          <a:lstStyle/>
          <a:p>
            <a:fld id="{57F36285-9264-459D-9324-A1F3C8FDE78E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8D812C-D632-47A5-8CBE-E51DE1ED9325}"/>
                  </a:ext>
                </a:extLst>
              </p:cNvPr>
              <p:cNvSpPr txBox="1"/>
              <p:nvPr/>
            </p:nvSpPr>
            <p:spPr>
              <a:xfrm>
                <a:off x="936666" y="7348706"/>
                <a:ext cx="11502081" cy="2055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8D812C-D632-47A5-8CBE-E51DE1ED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6" y="7348706"/>
                <a:ext cx="11502081" cy="205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4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1374174" y="3228476"/>
                <a:ext cx="4407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74" y="3228476"/>
                <a:ext cx="4407297" cy="276999"/>
              </a:xfrm>
              <a:prstGeom prst="rect">
                <a:avLst/>
              </a:prstGeom>
              <a:blipFill>
                <a:blip r:embed="rId2"/>
                <a:stretch>
                  <a:fillRect l="-3181" t="-31111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996810" y="793592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/>
              <p:nvPr/>
            </p:nvSpPr>
            <p:spPr>
              <a:xfrm>
                <a:off x="1204799" y="1041146"/>
                <a:ext cx="9934304" cy="19429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99" y="1041146"/>
                <a:ext cx="9934304" cy="1942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C1AB4B-D788-4C05-8B5E-E6C527B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726" y="9075511"/>
            <a:ext cx="2880360" cy="511175"/>
          </a:xfrm>
        </p:spPr>
        <p:txBody>
          <a:bodyPr/>
          <a:lstStyle/>
          <a:p>
            <a:fld id="{57F36285-9264-459D-9324-A1F3C8FDE78E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69D6FEB-C9D6-4DBB-B987-16D143E3992D}"/>
                  </a:ext>
                </a:extLst>
              </p:cNvPr>
              <p:cNvSpPr txBox="1"/>
              <p:nvPr/>
            </p:nvSpPr>
            <p:spPr>
              <a:xfrm>
                <a:off x="1198752" y="4841695"/>
                <a:ext cx="10470333" cy="1778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999166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69D6FEB-C9D6-4DBB-B987-16D143E3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752" y="4841695"/>
                <a:ext cx="10470333" cy="1778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E2A0B2-774A-49C3-9333-2199DC1508B0}"/>
              </a:ext>
            </a:extLst>
          </p:cNvPr>
          <p:cNvSpPr txBox="1"/>
          <p:nvPr/>
        </p:nvSpPr>
        <p:spPr>
          <a:xfrm>
            <a:off x="685456" y="3910599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7E19FAF-5363-4724-A54C-17BE694D155C}"/>
                  </a:ext>
                </a:extLst>
              </p:cNvPr>
              <p:cNvSpPr txBox="1"/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7E19FAF-5363-4724-A54C-17BE694D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blipFill>
                <a:blip r:embed="rId5"/>
                <a:stretch>
                  <a:fillRect l="-1201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70426B-4E3E-4D07-AA36-AD9F6F6C7204}"/>
                  </a:ext>
                </a:extLst>
              </p:cNvPr>
              <p:cNvSpPr txBox="1"/>
              <p:nvPr/>
            </p:nvSpPr>
            <p:spPr>
              <a:xfrm>
                <a:off x="936667" y="7348706"/>
                <a:ext cx="11080762" cy="1778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0.9991662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−0.0008338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70426B-4E3E-4D07-AA36-AD9F6F6C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" y="7348706"/>
                <a:ext cx="11080762" cy="1778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A14A95-5270-45D1-821D-CE6158830F19}"/>
                  </a:ext>
                </a:extLst>
              </p:cNvPr>
              <p:cNvSpPr txBox="1"/>
              <p:nvPr/>
            </p:nvSpPr>
            <p:spPr>
              <a:xfrm>
                <a:off x="1074043" y="6930020"/>
                <a:ext cx="3918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dirty="0"/>
                  <a:t>If</a:t>
                </a:r>
                <a:r>
                  <a:rPr kumimoji="1" lang="en-US" altLang="ja-JP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A14A95-5270-45D1-821D-CE615883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6930020"/>
                <a:ext cx="3918651" cy="369332"/>
              </a:xfrm>
              <a:prstGeom prst="rect">
                <a:avLst/>
              </a:prstGeom>
              <a:blipFill>
                <a:blip r:embed="rId7"/>
                <a:stretch>
                  <a:fillRect l="-1244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1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7EFEC6-2695-46EE-855C-C1A0D6D5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" y="8898892"/>
            <a:ext cx="2880360" cy="511175"/>
          </a:xfrm>
        </p:spPr>
        <p:txBody>
          <a:bodyPr/>
          <a:lstStyle/>
          <a:p>
            <a:fld id="{57F36285-9264-459D-9324-A1F3C8FDE78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88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6F7BBC2-5E5F-4E78-996C-6BD3D6CD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59" y="1034044"/>
            <a:ext cx="4886325" cy="827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/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blipFill>
                <a:blip r:embed="rId3"/>
                <a:stretch>
                  <a:fillRect t="-2395" b="-5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D0C488-C844-47F0-9237-F8ABA63D2E49}"/>
              </a:ext>
            </a:extLst>
          </p:cNvPr>
          <p:cNvCxnSpPr>
            <a:cxnSpLocks/>
          </p:cNvCxnSpPr>
          <p:nvPr/>
        </p:nvCxnSpPr>
        <p:spPr>
          <a:xfrm flipH="1">
            <a:off x="8619353" y="4871233"/>
            <a:ext cx="583480" cy="6028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14EF57-41DE-40A2-9CF8-571F5F25EB25}"/>
              </a:ext>
            </a:extLst>
          </p:cNvPr>
          <p:cNvCxnSpPr>
            <a:cxnSpLocks/>
          </p:cNvCxnSpPr>
          <p:nvPr/>
        </p:nvCxnSpPr>
        <p:spPr>
          <a:xfrm>
            <a:off x="3821722" y="5040818"/>
            <a:ext cx="1698171" cy="419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/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Foreground (Transparent)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blipFill>
                <a:blip r:embed="rId4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BACE2C8-C334-4762-AF6B-DCD89F5E0DF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335B97-1E41-4516-8A0F-7396A42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/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blipFill>
                <a:blip r:embed="rId2"/>
                <a:stretch>
                  <a:fillRect l="-1114" r="-1980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/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blipFill>
                <a:blip r:embed="rId3"/>
                <a:stretch>
                  <a:fillRect l="-1011" r="-18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/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blipFill>
                <a:blip r:embed="rId4"/>
                <a:stretch>
                  <a:fillRect l="-2410" r="-40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/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blipFill>
                <a:blip r:embed="rId5"/>
                <a:stretch>
                  <a:fillRect l="-1856" t="-26000" r="-96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/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blipFill>
                <a:blip r:embed="rId6"/>
                <a:stretch>
                  <a:fillRect l="-1047" r="-197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/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/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blipFill>
                <a:blip r:embed="rId8"/>
                <a:stretch>
                  <a:fillRect l="-2041" r="-3231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/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blipFill>
                <a:blip r:embed="rId9"/>
                <a:stretch>
                  <a:fillRect l="-3056" t="-26000" r="-134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/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blipFill>
                <a:blip r:embed="rId10"/>
                <a:stretch>
                  <a:fillRect l="-2508" t="-28000" r="-80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77339-CF6C-480D-B7F6-3A606A639A27}"/>
              </a:ext>
            </a:extLst>
          </p:cNvPr>
          <p:cNvSpPr/>
          <p:nvPr/>
        </p:nvSpPr>
        <p:spPr>
          <a:xfrm>
            <a:off x="3347356" y="6866165"/>
            <a:ext cx="6550406" cy="19022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D882FD-60C7-4394-B64C-48B0A87F05B8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85538AF-7B28-47FC-B503-F07D1E58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blipFill>
                <a:blip r:embed="rId3"/>
                <a:stretch>
                  <a:fillRect l="-2664" t="-28000" r="-194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/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blipFill>
                <a:blip r:embed="rId4"/>
                <a:stretch>
                  <a:fillRect l="-3198" r="-3198"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/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blipFill>
                <a:blip r:embed="rId6"/>
                <a:stretch>
                  <a:fillRect l="-261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/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blipFill>
                <a:blip r:embed="rId7"/>
                <a:stretch>
                  <a:fillRect l="-264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/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𝑀𝐼𝑁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 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blipFill>
                <a:blip r:embed="rId8"/>
                <a:stretch>
                  <a:fillRect l="-1952" b="-3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90DB2D0-5710-4E95-B47A-80E11798F59C}"/>
              </a:ext>
            </a:extLst>
          </p:cNvPr>
          <p:cNvSpPr/>
          <p:nvPr/>
        </p:nvSpPr>
        <p:spPr>
          <a:xfrm>
            <a:off x="1986175" y="4505785"/>
            <a:ext cx="8831350" cy="24886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B204A2-B330-4F0F-AED7-34B74CADD2BD}"/>
              </a:ext>
            </a:extLst>
          </p:cNvPr>
          <p:cNvSpPr txBox="1"/>
          <p:nvPr/>
        </p:nvSpPr>
        <p:spPr>
          <a:xfrm>
            <a:off x="2915995" y="3134074"/>
            <a:ext cx="39243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/>
              <a:t>Considering the following constraints.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/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9C8B65-D26F-4F91-B186-54967620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7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/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/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blipFill>
                <a:blip r:embed="rId5"/>
                <a:stretch>
                  <a:fillRect l="-1404" t="-17647" r="-351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/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>
                    <a:cs typeface="Arial" panose="020B0604020202020204" pitchFamily="34" charset="0"/>
                  </a:rPr>
                  <a:t>The conversion function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ja-JP" sz="2000" dirty="0">
                    <a:cs typeface="Arial" panose="020B0604020202020204" pitchFamily="34" charset="0"/>
                  </a:rPr>
                  <a:t> is </a:t>
                </a:r>
                <a:r>
                  <a:rPr lang="en-US" altLang="ja-JP" dirty="0"/>
                  <a:t>monotonically increasing function.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 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blipFill>
                <a:blip r:embed="rId6"/>
                <a:stretch>
                  <a:fillRect l="-2309" t="-260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/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decreasing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blipFill>
                <a:blip r:embed="rId7"/>
                <a:stretch>
                  <a:fillRect l="-1404" t="-17647" r="-936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/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dirty="0"/>
                  <a:t>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blipFill>
                <a:blip r:embed="rId8"/>
                <a:stretch>
                  <a:fillRect l="-533" t="-28261" r="-444" b="-5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DB3FB7D-7160-49AA-9DD7-5C4532E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5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/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/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/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DAB95E-150D-4C86-B70D-D2A65A8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1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4EC513-B6F9-4F86-B098-9A98D6624CAE}"/>
              </a:ext>
            </a:extLst>
          </p:cNvPr>
          <p:cNvSpPr txBox="1"/>
          <p:nvPr/>
        </p:nvSpPr>
        <p:spPr>
          <a:xfrm>
            <a:off x="2224024" y="2126055"/>
            <a:ext cx="816166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000" dirty="0"/>
              <a:t>Therefore,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/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blipFill>
                <a:blip r:embed="rId3"/>
                <a:stretch>
                  <a:fillRect l="-1919" t="-12871" r="-1074" b="-23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1782C3-10A5-4D88-A7DA-98282BE62757}"/>
              </a:ext>
            </a:extLst>
          </p:cNvPr>
          <p:cNvSpPr/>
          <p:nvPr/>
        </p:nvSpPr>
        <p:spPr>
          <a:xfrm>
            <a:off x="1993751" y="2599861"/>
            <a:ext cx="8814097" cy="2636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ED952E-53D5-47EF-AD05-000BE511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1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,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blipFill>
                <a:blip r:embed="rId2"/>
                <a:stretch>
                  <a:fillRect l="-7855" t="-25490" r="-6344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D5D580-4DE6-43B6-8CF0-96A3FDAA3285}"/>
              </a:ext>
            </a:extLst>
          </p:cNvPr>
          <p:cNvSpPr txBox="1"/>
          <p:nvPr/>
        </p:nvSpPr>
        <p:spPr>
          <a:xfrm>
            <a:off x="3007050" y="6070101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/>
              <p:nvPr/>
            </p:nvSpPr>
            <p:spPr>
              <a:xfrm>
                <a:off x="3007050" y="6688779"/>
                <a:ext cx="3763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0" y="6688779"/>
                <a:ext cx="3763531" cy="369332"/>
              </a:xfrm>
              <a:prstGeom prst="rect">
                <a:avLst/>
              </a:prstGeom>
              <a:blipFill>
                <a:blip r:embed="rId3"/>
                <a:stretch>
                  <a:fillRect l="-647" r="-324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F385D5-6443-4144-A910-928630E804B9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/>
              <p:nvPr/>
            </p:nvSpPr>
            <p:spPr>
              <a:xfrm>
                <a:off x="6925701" y="6677654"/>
                <a:ext cx="3704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01" y="6677654"/>
                <a:ext cx="3704656" cy="369332"/>
              </a:xfrm>
              <a:prstGeom prst="rect">
                <a:avLst/>
              </a:prstGeom>
              <a:blipFill>
                <a:blip r:embed="rId4"/>
                <a:stretch>
                  <a:fillRect t="-8197" r="-658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/>
              <p:nvPr/>
            </p:nvSpPr>
            <p:spPr>
              <a:xfrm>
                <a:off x="3007050" y="7318582"/>
                <a:ext cx="2117182" cy="37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0" y="7318582"/>
                <a:ext cx="2117182" cy="379015"/>
              </a:xfrm>
              <a:prstGeom prst="rect">
                <a:avLst/>
              </a:prstGeom>
              <a:blipFill>
                <a:blip r:embed="rId5"/>
                <a:stretch>
                  <a:fillRect l="-1437" r="-86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/>
              <p:nvPr/>
            </p:nvSpPr>
            <p:spPr>
              <a:xfrm>
                <a:off x="7012787" y="7304487"/>
                <a:ext cx="3704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787" y="7304487"/>
                <a:ext cx="3704656" cy="369332"/>
              </a:xfrm>
              <a:prstGeom prst="rect">
                <a:avLst/>
              </a:prstGeom>
              <a:blipFill>
                <a:blip r:embed="rId6"/>
                <a:stretch>
                  <a:fillRect l="-1316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/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9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BA604C-0C4F-4954-8903-E91DB9E69012}"/>
              </a:ext>
            </a:extLst>
          </p:cNvPr>
          <p:cNvSpPr/>
          <p:nvPr/>
        </p:nvSpPr>
        <p:spPr>
          <a:xfrm>
            <a:off x="2665948" y="3608257"/>
            <a:ext cx="7523081" cy="2201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27B4C5-314D-4D2A-B8B4-4F5AFBFC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2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the following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dirty="0"/>
                  <a:t> (Refer to </a:t>
                </a:r>
                <a:r>
                  <a:rPr lang="ja-JP" altLang="en-US" dirty="0">
                    <a:hlinkClick r:id="rId2"/>
                  </a:rPr>
                  <a:t>https://en.wikipedia.org/wiki/SRGB#Transformation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blipFill>
                <a:blip r:embed="rId3"/>
                <a:stretch>
                  <a:fillRect l="-1639" t="-282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/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/>
              <p:nvPr/>
            </p:nvSpPr>
            <p:spPr>
              <a:xfrm>
                <a:off x="1697641" y="6404294"/>
                <a:ext cx="9934304" cy="19429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41" y="6404294"/>
                <a:ext cx="9934304" cy="1942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7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BE951-5A8C-4057-93F7-EB84E5B9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83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682</Words>
  <Application>Microsoft Office PowerPoint</Application>
  <PresentationFormat>A3 297x420 mm</PresentationFormat>
  <Paragraphs>97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Office テーマ</vt:lpstr>
      <vt:lpstr>Derivation of formula  for transparency converter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TransparencyConverter</dc:title>
  <dc:creator>Soichiro</dc:creator>
  <cp:lastModifiedBy>Soichiro</cp:lastModifiedBy>
  <cp:revision>135</cp:revision>
  <dcterms:created xsi:type="dcterms:W3CDTF">2022-04-24T11:16:13Z</dcterms:created>
  <dcterms:modified xsi:type="dcterms:W3CDTF">2022-04-27T00:57:41Z</dcterms:modified>
</cp:coreProperties>
</file>