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1" r:id="rId2"/>
    <p:sldId id="256" r:id="rId3"/>
    <p:sldId id="257" r:id="rId4"/>
    <p:sldId id="267" r:id="rId5"/>
    <p:sldId id="269" r:id="rId6"/>
    <p:sldId id="270" r:id="rId7"/>
    <p:sldId id="272" r:id="rId8"/>
    <p:sldId id="258" r:id="rId9"/>
    <p:sldId id="259" r:id="rId10"/>
    <p:sldId id="260" r:id="rId11"/>
    <p:sldId id="274" r:id="rId12"/>
    <p:sldId id="263" r:id="rId1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728" autoAdjust="0"/>
  </p:normalViewPr>
  <p:slideViewPr>
    <p:cSldViewPr snapToGrid="0">
      <p:cViewPr varScale="1">
        <p:scale>
          <a:sx n="111" d="100"/>
          <a:sy n="111" d="100"/>
        </p:scale>
        <p:origin x="16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B2FA-4E6D-4F0F-A618-CFBA2226131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376CD-15DC-4834-B5CD-3841AE75D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6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376CD-15DC-4834-B5CD-3841AE75D83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5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F2-8585-485D-9C1F-3F61C9B36DD5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89188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55A1-8E5F-444B-8B6F-3AAAE7B74043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8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CC2-FD20-4208-B4C0-E3DC30BBCB98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30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E038-C92E-4B10-A136-778124F8C8C6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4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44EB-3B91-4EC5-9FA7-0A1FE48E087A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4463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0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F639-8160-4800-8C96-3EAAD11DC5EC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8501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6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F3C5-CD9C-4AF6-817A-F9EC9A8784C3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7436-0738-4A6C-9555-E4740FD42E0A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0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5B14-A3B9-4E8C-B612-6EB70B787F11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83A11F-AB70-48DE-9DAF-F9C11FFF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1635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7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540D-D643-4FA8-808A-81D36B2F211D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6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D94-DE33-4DD0-B117-6C799CA55C04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3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68B6-2A86-4A3D-B9EA-5F9B8EA36ED7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8AB76D0-30B6-44CF-9139-B4FA3093A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0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tanmochi/TransparencyConver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0.png"/><Relationship Id="rId2" Type="http://schemas.openxmlformats.org/officeDocument/2006/relationships/hyperlink" Target="https://en.wikipedia.org/wiki/SRGB#Transform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47907-3938-4893-92CD-04EB4F85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latin typeface="+mn-ea"/>
              </a:rPr>
              <a:t>Transparency conversion </a:t>
            </a:r>
            <a:br>
              <a:rPr kumimoji="1" lang="en-US" altLang="ja-JP" sz="4800" dirty="0">
                <a:latin typeface="+mn-ea"/>
              </a:rPr>
            </a:br>
            <a:r>
              <a:rPr kumimoji="1" lang="en-US" altLang="ja-JP" sz="4800" dirty="0">
                <a:latin typeface="+mn-ea"/>
              </a:rPr>
              <a:t>from sRGB to </a:t>
            </a:r>
            <a:r>
              <a:rPr lang="en-US" altLang="ja-JP" sz="4800" dirty="0">
                <a:latin typeface="+mn-ea"/>
              </a:rPr>
              <a:t>L</a:t>
            </a:r>
            <a:r>
              <a:rPr kumimoji="1" lang="en-US" altLang="ja-JP" sz="4800" dirty="0">
                <a:latin typeface="+mn-ea"/>
              </a:rPr>
              <a:t>inear color space</a:t>
            </a:r>
            <a:endParaRPr kumimoji="1" lang="ja-JP" altLang="en-US" sz="48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346ABB-C90D-4FF2-9FBB-871FEF89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3569806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+mn-ea"/>
                <a:hlinkClick r:id="rId2"/>
              </a:rPr>
              <a:t>https://github.com/sotanmochi/TransparencyConverter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Soichiro Sugimoto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Latest update: 2022/04/27</a:t>
            </a:r>
          </a:p>
          <a:p>
            <a:r>
              <a:rPr kumimoji="1" lang="en-US" altLang="ja-JP" sz="2800" dirty="0">
                <a:latin typeface="+mn-ea"/>
              </a:rPr>
              <a:t>Create: 2022/04/24</a:t>
            </a:r>
          </a:p>
        </p:txBody>
      </p:sp>
    </p:spTree>
    <p:extLst>
      <p:ext uri="{BB962C8B-B14F-4D97-AF65-F5344CB8AC3E}">
        <p14:creationId xmlns:p14="http://schemas.microsoft.com/office/powerpoint/2010/main" val="137232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/>
              <p:nvPr/>
            </p:nvSpPr>
            <p:spPr>
              <a:xfrm>
                <a:off x="1198752" y="4841695"/>
                <a:ext cx="10980649" cy="1243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 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752" y="4841695"/>
                <a:ext cx="10980649" cy="1243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10782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EE4E4F-ADFC-4C30-BC87-CB6A3C60D9A5}"/>
              </a:ext>
            </a:extLst>
          </p:cNvPr>
          <p:cNvSpPr txBox="1"/>
          <p:nvPr/>
        </p:nvSpPr>
        <p:spPr>
          <a:xfrm>
            <a:off x="685456" y="3910599"/>
            <a:ext cx="19815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Particular cases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/>
              <p:nvPr/>
            </p:nvSpPr>
            <p:spPr>
              <a:xfrm>
                <a:off x="1074043" y="4394561"/>
                <a:ext cx="40564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43" y="4394561"/>
                <a:ext cx="4056447" cy="369332"/>
              </a:xfrm>
              <a:prstGeom prst="rect">
                <a:avLst/>
              </a:prstGeom>
              <a:blipFill>
                <a:blip r:embed="rId4"/>
                <a:stretch>
                  <a:fillRect l="-1201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/>
              <p:nvPr/>
            </p:nvSpPr>
            <p:spPr>
              <a:xfrm>
                <a:off x="1074043" y="6930020"/>
                <a:ext cx="4165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43" y="6930020"/>
                <a:ext cx="4165614" cy="369332"/>
              </a:xfrm>
              <a:prstGeom prst="rect">
                <a:avLst/>
              </a:prstGeom>
              <a:blipFill>
                <a:blip r:embed="rId5"/>
                <a:stretch>
                  <a:fillRect l="-1170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5CD6F7-016F-411A-AE63-5CCB1398A16F}"/>
              </a:ext>
            </a:extLst>
          </p:cNvPr>
          <p:cNvSpPr/>
          <p:nvPr/>
        </p:nvSpPr>
        <p:spPr>
          <a:xfrm>
            <a:off x="996810" y="793592"/>
            <a:ext cx="10367771" cy="293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5C1AB4B-D788-4C05-8B5E-E6C527BF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726" y="9075511"/>
            <a:ext cx="2880360" cy="511175"/>
          </a:xfrm>
        </p:spPr>
        <p:txBody>
          <a:bodyPr/>
          <a:lstStyle/>
          <a:p>
            <a:fld id="{57F36285-9264-459D-9324-A1F3C8FDE78E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8D812C-D632-47A5-8CBE-E51DE1ED9325}"/>
                  </a:ext>
                </a:extLst>
              </p:cNvPr>
              <p:cNvSpPr txBox="1"/>
              <p:nvPr/>
            </p:nvSpPr>
            <p:spPr>
              <a:xfrm>
                <a:off x="936666" y="7348706"/>
                <a:ext cx="11502081" cy="1243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8D812C-D632-47A5-8CBE-E51DE1ED9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6" y="7348706"/>
                <a:ext cx="11502081" cy="1243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41A5D09-0BE7-4EA0-8AFE-8F6575F8770B}"/>
              </a:ext>
            </a:extLst>
          </p:cNvPr>
          <p:cNvSpPr/>
          <p:nvPr/>
        </p:nvSpPr>
        <p:spPr>
          <a:xfrm>
            <a:off x="996810" y="793592"/>
            <a:ext cx="10367771" cy="293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034D852-664C-461C-BB17-E3B8AA0986CE}"/>
                  </a:ext>
                </a:extLst>
              </p:cNvPr>
              <p:cNvSpPr txBox="1"/>
              <p:nvPr/>
            </p:nvSpPr>
            <p:spPr>
              <a:xfrm>
                <a:off x="1213543" y="1531879"/>
                <a:ext cx="9934304" cy="126675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)+0.055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034D852-664C-461C-BB17-E3B8AA09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543" y="1531879"/>
                <a:ext cx="9934304" cy="12667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C7A6DDE-2846-42B5-984B-EBDAB8E6A5E2}"/>
                  </a:ext>
                </a:extLst>
              </p:cNvPr>
              <p:cNvSpPr txBox="1"/>
              <p:nvPr/>
            </p:nvSpPr>
            <p:spPr>
              <a:xfrm>
                <a:off x="3877761" y="3121346"/>
                <a:ext cx="49859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.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C7A6DDE-2846-42B5-984B-EBDAB8E6A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61" y="3121346"/>
                <a:ext cx="4985917" cy="307777"/>
              </a:xfrm>
              <a:prstGeom prst="rect">
                <a:avLst/>
              </a:prstGeom>
              <a:blipFill>
                <a:blip r:embed="rId8"/>
                <a:stretch>
                  <a:fillRect l="-3056" t="-25490" r="-1345" b="-49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14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5CD6F7-016F-411A-AE63-5CCB1398A16F}"/>
              </a:ext>
            </a:extLst>
          </p:cNvPr>
          <p:cNvSpPr/>
          <p:nvPr/>
        </p:nvSpPr>
        <p:spPr>
          <a:xfrm>
            <a:off x="996810" y="793592"/>
            <a:ext cx="10367771" cy="293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5C1AB4B-D788-4C05-8B5E-E6C527BF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726" y="9075511"/>
            <a:ext cx="2880360" cy="511175"/>
          </a:xfrm>
        </p:spPr>
        <p:txBody>
          <a:bodyPr/>
          <a:lstStyle/>
          <a:p>
            <a:fld id="{57F36285-9264-459D-9324-A1F3C8FDE78E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69D6FEB-C9D6-4DBB-B987-16D143E3992D}"/>
                  </a:ext>
                </a:extLst>
              </p:cNvPr>
              <p:cNvSpPr txBox="1"/>
              <p:nvPr/>
            </p:nvSpPr>
            <p:spPr>
              <a:xfrm>
                <a:off x="1198752" y="4841695"/>
                <a:ext cx="10470333" cy="966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0.9991662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 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69D6FEB-C9D6-4DBB-B987-16D143E39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752" y="4841695"/>
                <a:ext cx="10470333" cy="966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E2A0B2-774A-49C3-9333-2199DC1508B0}"/>
              </a:ext>
            </a:extLst>
          </p:cNvPr>
          <p:cNvSpPr txBox="1"/>
          <p:nvPr/>
        </p:nvSpPr>
        <p:spPr>
          <a:xfrm>
            <a:off x="685456" y="3910599"/>
            <a:ext cx="19815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Particular cases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7E19FAF-5363-4724-A54C-17BE694D155C}"/>
                  </a:ext>
                </a:extLst>
              </p:cNvPr>
              <p:cNvSpPr txBox="1"/>
              <p:nvPr/>
            </p:nvSpPr>
            <p:spPr>
              <a:xfrm>
                <a:off x="1074043" y="4394561"/>
                <a:ext cx="40564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7E19FAF-5363-4724-A54C-17BE694D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43" y="4394561"/>
                <a:ext cx="4056447" cy="369332"/>
              </a:xfrm>
              <a:prstGeom prst="rect">
                <a:avLst/>
              </a:prstGeom>
              <a:blipFill>
                <a:blip r:embed="rId5"/>
                <a:stretch>
                  <a:fillRect l="-1201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70426B-4E3E-4D07-AA36-AD9F6F6C7204}"/>
                  </a:ext>
                </a:extLst>
              </p:cNvPr>
              <p:cNvSpPr txBox="1"/>
              <p:nvPr/>
            </p:nvSpPr>
            <p:spPr>
              <a:xfrm>
                <a:off x="936667" y="7348706"/>
                <a:ext cx="11080762" cy="966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0.9991662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−0.0008338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70426B-4E3E-4D07-AA36-AD9F6F6C7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7" y="7348706"/>
                <a:ext cx="11080762" cy="966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A14A95-5270-45D1-821D-CE6158830F19}"/>
                  </a:ext>
                </a:extLst>
              </p:cNvPr>
              <p:cNvSpPr txBox="1"/>
              <p:nvPr/>
            </p:nvSpPr>
            <p:spPr>
              <a:xfrm>
                <a:off x="1074043" y="6930020"/>
                <a:ext cx="3918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dirty="0"/>
                  <a:t>If</a:t>
                </a:r>
                <a:r>
                  <a:rPr kumimoji="1" lang="en-US" altLang="ja-JP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A14A95-5270-45D1-821D-CE6158830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43" y="6930020"/>
                <a:ext cx="3918651" cy="369332"/>
              </a:xfrm>
              <a:prstGeom prst="rect">
                <a:avLst/>
              </a:prstGeom>
              <a:blipFill>
                <a:blip r:embed="rId7"/>
                <a:stretch>
                  <a:fillRect l="-1244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20E5DFB-40BC-45B4-997F-41FDD927F2BE}"/>
                  </a:ext>
                </a:extLst>
              </p:cNvPr>
              <p:cNvSpPr txBox="1"/>
              <p:nvPr/>
            </p:nvSpPr>
            <p:spPr>
              <a:xfrm>
                <a:off x="1074043" y="1517474"/>
                <a:ext cx="9934304" cy="126675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)+0.055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20E5DFB-40BC-45B4-997F-41FDD927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43" y="1517474"/>
                <a:ext cx="9934304" cy="12667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7097E-F5B0-4DEA-84F6-19D3B7B51BA7}"/>
                  </a:ext>
                </a:extLst>
              </p:cNvPr>
              <p:cNvSpPr txBox="1"/>
              <p:nvPr/>
            </p:nvSpPr>
            <p:spPr>
              <a:xfrm>
                <a:off x="3877761" y="3121346"/>
                <a:ext cx="49859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.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307097E-F5B0-4DEA-84F6-19D3B7B51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61" y="3121346"/>
                <a:ext cx="4985917" cy="307777"/>
              </a:xfrm>
              <a:prstGeom prst="rect">
                <a:avLst/>
              </a:prstGeom>
              <a:blipFill>
                <a:blip r:embed="rId9"/>
                <a:stretch>
                  <a:fillRect l="-3056" t="-25490" r="-1345" b="-49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1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97EFEC6-2695-46EE-855C-C1A0D6D5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" y="8898892"/>
            <a:ext cx="2880360" cy="511175"/>
          </a:xfrm>
        </p:spPr>
        <p:txBody>
          <a:bodyPr/>
          <a:lstStyle/>
          <a:p>
            <a:fld id="{57F36285-9264-459D-9324-A1F3C8FDE78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88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46F7BBC2-5E5F-4E78-996C-6BD3D6CD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59" y="1034044"/>
            <a:ext cx="4886325" cy="827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/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blipFill>
                <a:blip r:embed="rId3"/>
                <a:stretch>
                  <a:fillRect t="-2395" b="-5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D0C488-C844-47F0-9237-F8ABA63D2E49}"/>
              </a:ext>
            </a:extLst>
          </p:cNvPr>
          <p:cNvCxnSpPr>
            <a:cxnSpLocks/>
          </p:cNvCxnSpPr>
          <p:nvPr/>
        </p:nvCxnSpPr>
        <p:spPr>
          <a:xfrm flipH="1">
            <a:off x="8619353" y="4871233"/>
            <a:ext cx="583480" cy="6028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614EF57-41DE-40A2-9CF8-571F5F25EB25}"/>
              </a:ext>
            </a:extLst>
          </p:cNvPr>
          <p:cNvCxnSpPr>
            <a:cxnSpLocks/>
          </p:cNvCxnSpPr>
          <p:nvPr/>
        </p:nvCxnSpPr>
        <p:spPr>
          <a:xfrm>
            <a:off x="3821722" y="5040818"/>
            <a:ext cx="1698171" cy="4199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/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Foreground (Transparent)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blipFill>
                <a:blip r:embed="rId4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BACE2C8-C334-4762-AF6B-DCD89F5E0DF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335B97-1E41-4516-8A0F-7396A42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1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/>
              <p:nvPr/>
            </p:nvSpPr>
            <p:spPr>
              <a:xfrm>
                <a:off x="3555458" y="2890167"/>
                <a:ext cx="4923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2890167"/>
                <a:ext cx="4923335" cy="369332"/>
              </a:xfrm>
              <a:prstGeom prst="rect">
                <a:avLst/>
              </a:prstGeom>
              <a:blipFill>
                <a:blip r:embed="rId2"/>
                <a:stretch>
                  <a:fillRect l="-1114" r="-1980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/>
              <p:nvPr/>
            </p:nvSpPr>
            <p:spPr>
              <a:xfrm>
                <a:off x="3555458" y="3530183"/>
                <a:ext cx="4822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3530183"/>
                <a:ext cx="4822282" cy="369332"/>
              </a:xfrm>
              <a:prstGeom prst="rect">
                <a:avLst/>
              </a:prstGeom>
              <a:blipFill>
                <a:blip r:embed="rId3"/>
                <a:stretch>
                  <a:fillRect l="-1011" r="-18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/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blipFill>
                <a:blip r:embed="rId4"/>
                <a:stretch>
                  <a:fillRect l="-2410" r="-40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/>
              <p:nvPr/>
            </p:nvSpPr>
            <p:spPr>
              <a:xfrm>
                <a:off x="3555458" y="5288978"/>
                <a:ext cx="82073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5288978"/>
                <a:ext cx="8207311" cy="307777"/>
              </a:xfrm>
              <a:prstGeom prst="rect">
                <a:avLst/>
              </a:prstGeom>
              <a:blipFill>
                <a:blip r:embed="rId5"/>
                <a:stretch>
                  <a:fillRect l="-1856" t="-26000" r="-96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/>
              <p:nvPr/>
            </p:nvSpPr>
            <p:spPr>
              <a:xfrm>
                <a:off x="3555458" y="6104354"/>
                <a:ext cx="52432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6104354"/>
                <a:ext cx="5243295" cy="369332"/>
              </a:xfrm>
              <a:prstGeom prst="rect">
                <a:avLst/>
              </a:prstGeom>
              <a:blipFill>
                <a:blip r:embed="rId6"/>
                <a:stretch>
                  <a:fillRect l="-1047" r="-1977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/>
              <p:nvPr/>
            </p:nvSpPr>
            <p:spPr>
              <a:xfrm>
                <a:off x="3555458" y="7166685"/>
                <a:ext cx="5967979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7166685"/>
                <a:ext cx="5967979" cy="765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/>
              <p:nvPr/>
            </p:nvSpPr>
            <p:spPr>
              <a:xfrm>
                <a:off x="3555458" y="1296956"/>
                <a:ext cx="358553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296956"/>
                <a:ext cx="3585532" cy="397866"/>
              </a:xfrm>
              <a:prstGeom prst="rect">
                <a:avLst/>
              </a:prstGeom>
              <a:blipFill>
                <a:blip r:embed="rId8"/>
                <a:stretch>
                  <a:fillRect l="-2041" r="-3231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/>
              <p:nvPr/>
            </p:nvSpPr>
            <p:spPr>
              <a:xfrm>
                <a:off x="3555458" y="1955342"/>
                <a:ext cx="49859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.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955342"/>
                <a:ext cx="4985917" cy="307777"/>
              </a:xfrm>
              <a:prstGeom prst="rect">
                <a:avLst/>
              </a:prstGeom>
              <a:blipFill>
                <a:blip r:embed="rId9"/>
                <a:stretch>
                  <a:fillRect l="-3056" t="-26000" r="-134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/>
              <p:nvPr/>
            </p:nvSpPr>
            <p:spPr>
              <a:xfrm>
                <a:off x="3555458" y="8154619"/>
                <a:ext cx="607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8154619"/>
                <a:ext cx="6074420" cy="307777"/>
              </a:xfrm>
              <a:prstGeom prst="rect">
                <a:avLst/>
              </a:prstGeom>
              <a:blipFill>
                <a:blip r:embed="rId10"/>
                <a:stretch>
                  <a:fillRect l="-2508" t="-28000" r="-80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877339-CF6C-480D-B7F6-3A606A639A27}"/>
              </a:ext>
            </a:extLst>
          </p:cNvPr>
          <p:cNvSpPr/>
          <p:nvPr/>
        </p:nvSpPr>
        <p:spPr>
          <a:xfrm>
            <a:off x="3347356" y="6866165"/>
            <a:ext cx="6550406" cy="19022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D882FD-60C7-4394-B64C-48B0A87F05B8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85538AF-7B28-47FC-B503-F07D1E58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1FF721-0CC5-42A1-8BEC-A17F3DAB1BF3}"/>
                  </a:ext>
                </a:extLst>
              </p:cNvPr>
              <p:cNvSpPr txBox="1"/>
              <p:nvPr/>
            </p:nvSpPr>
            <p:spPr>
              <a:xfrm>
                <a:off x="3534513" y="1222558"/>
                <a:ext cx="5967979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1FF721-0CC5-42A1-8BEC-A17F3DAB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1222558"/>
                <a:ext cx="5967979" cy="765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3B4A94-7387-4EA8-A46C-D02772822AF4}"/>
                  </a:ext>
                </a:extLst>
              </p:cNvPr>
              <p:cNvSpPr txBox="1"/>
              <p:nvPr/>
            </p:nvSpPr>
            <p:spPr>
              <a:xfrm>
                <a:off x="3534513" y="2210492"/>
                <a:ext cx="59490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3B4A94-7387-4EA8-A46C-D0277282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2210492"/>
                <a:ext cx="5949001" cy="307777"/>
              </a:xfrm>
              <a:prstGeom prst="rect">
                <a:avLst/>
              </a:prstGeom>
              <a:blipFill>
                <a:blip r:embed="rId3"/>
                <a:stretch>
                  <a:fillRect l="-2664" t="-28000" r="-194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A3DEE1D-A95C-478B-9221-CC7C9265A419}"/>
                  </a:ext>
                </a:extLst>
              </p:cNvPr>
              <p:cNvSpPr txBox="1"/>
              <p:nvPr/>
            </p:nvSpPr>
            <p:spPr>
              <a:xfrm>
                <a:off x="5320206" y="3717382"/>
                <a:ext cx="210102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A3DEE1D-A95C-478B-9221-CC7C9265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206" y="3717382"/>
                <a:ext cx="2101023" cy="369332"/>
              </a:xfrm>
              <a:prstGeom prst="rect">
                <a:avLst/>
              </a:prstGeom>
              <a:blipFill>
                <a:blip r:embed="rId4"/>
                <a:stretch>
                  <a:fillRect l="-3198" r="-3198"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0C150C-02C8-4CEB-99F0-D643CD0E2FDE}"/>
                  </a:ext>
                </a:extLst>
              </p:cNvPr>
              <p:cNvSpPr txBox="1"/>
              <p:nvPr/>
            </p:nvSpPr>
            <p:spPr>
              <a:xfrm>
                <a:off x="4219658" y="4878291"/>
                <a:ext cx="4473148" cy="76822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0C150C-02C8-4CEB-99F0-D643CD0E2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58" y="4878291"/>
                <a:ext cx="4473148" cy="768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/>
              <p:nvPr/>
            </p:nvSpPr>
            <p:spPr>
              <a:xfrm>
                <a:off x="3922385" y="7316569"/>
                <a:ext cx="536941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5" y="7316569"/>
                <a:ext cx="5369419" cy="369332"/>
              </a:xfrm>
              <a:prstGeom prst="rect">
                <a:avLst/>
              </a:prstGeom>
              <a:blipFill>
                <a:blip r:embed="rId6"/>
                <a:stretch>
                  <a:fillRect l="-2611" b="-344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C7BA505-C3B9-497F-9EF2-799510CFF1D7}"/>
                  </a:ext>
                </a:extLst>
              </p:cNvPr>
              <p:cNvSpPr txBox="1"/>
              <p:nvPr/>
            </p:nvSpPr>
            <p:spPr>
              <a:xfrm>
                <a:off x="3922385" y="7925044"/>
                <a:ext cx="5307992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C7BA505-C3B9-497F-9EF2-799510CF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5" y="7925044"/>
                <a:ext cx="5307992" cy="369332"/>
              </a:xfrm>
              <a:prstGeom prst="rect">
                <a:avLst/>
              </a:prstGeom>
              <a:blipFill>
                <a:blip r:embed="rId7"/>
                <a:stretch>
                  <a:fillRect l="-2641" b="-344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4866268-331D-4E80-90FC-959EB6CA16B5}"/>
                  </a:ext>
                </a:extLst>
              </p:cNvPr>
              <p:cNvSpPr txBox="1"/>
              <p:nvPr/>
            </p:nvSpPr>
            <p:spPr>
              <a:xfrm>
                <a:off x="3922384" y="8533519"/>
                <a:ext cx="717680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𝑀𝐴𝑋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𝑀𝐼𝑁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/2 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4866268-331D-4E80-90FC-959EB6CA1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4" y="8533519"/>
                <a:ext cx="7176801" cy="369332"/>
              </a:xfrm>
              <a:prstGeom prst="rect">
                <a:avLst/>
              </a:prstGeom>
              <a:blipFill>
                <a:blip r:embed="rId8"/>
                <a:stretch>
                  <a:fillRect l="-1952" b="-35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90DB2D0-5710-4E95-B47A-80E11798F59C}"/>
              </a:ext>
            </a:extLst>
          </p:cNvPr>
          <p:cNvSpPr/>
          <p:nvPr/>
        </p:nvSpPr>
        <p:spPr>
          <a:xfrm>
            <a:off x="1986175" y="4505785"/>
            <a:ext cx="8831350" cy="24886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0B204A2-B330-4F0F-AED7-34B74CADD2BD}"/>
              </a:ext>
            </a:extLst>
          </p:cNvPr>
          <p:cNvSpPr txBox="1"/>
          <p:nvPr/>
        </p:nvSpPr>
        <p:spPr>
          <a:xfrm>
            <a:off x="2915995" y="3134074"/>
            <a:ext cx="39243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/>
              <a:t>Considering the following constraints.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6DC316B-8FB2-46EB-8E40-2563A4090EE9}"/>
                  </a:ext>
                </a:extLst>
              </p:cNvPr>
              <p:cNvSpPr txBox="1"/>
              <p:nvPr/>
            </p:nvSpPr>
            <p:spPr>
              <a:xfrm>
                <a:off x="4081736" y="5966887"/>
                <a:ext cx="4679101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6DC316B-8FB2-46EB-8E40-2563A409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36" y="5966887"/>
                <a:ext cx="4679101" cy="765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9C8B65-D26F-4F91-B186-54967620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9E1C0-3FF4-471E-AF0A-8CF8EDEB3306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97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/>
              <p:nvPr/>
            </p:nvSpPr>
            <p:spPr>
              <a:xfrm>
                <a:off x="4022328" y="5193087"/>
                <a:ext cx="4715971" cy="7639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28" y="5193087"/>
                <a:ext cx="4715971" cy="763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847F58-DA82-4410-986A-B7B975FEF7B5}"/>
                  </a:ext>
                </a:extLst>
              </p:cNvPr>
              <p:cNvSpPr txBox="1"/>
              <p:nvPr/>
            </p:nvSpPr>
            <p:spPr>
              <a:xfrm>
                <a:off x="4022327" y="6330701"/>
                <a:ext cx="4671407" cy="7639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𝑀𝐼𝑁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847F58-DA82-4410-986A-B7B975FEF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27" y="6330701"/>
                <a:ext cx="4671407" cy="763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7314DA5-5589-415F-99BC-EC9DE18A4EAB}"/>
                  </a:ext>
                </a:extLst>
              </p:cNvPr>
              <p:cNvSpPr txBox="1"/>
              <p:nvPr/>
            </p:nvSpPr>
            <p:spPr>
              <a:xfrm>
                <a:off x="1473679" y="2649880"/>
                <a:ext cx="10427541" cy="31265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dirty="0"/>
                  <a:t>, 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𝑠𝑅𝐺𝐵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increasing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7314DA5-5589-415F-99BC-EC9DE18A4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79" y="2649880"/>
                <a:ext cx="10427541" cy="312650"/>
              </a:xfrm>
              <a:prstGeom prst="rect">
                <a:avLst/>
              </a:prstGeom>
              <a:blipFill>
                <a:blip r:embed="rId5"/>
                <a:stretch>
                  <a:fillRect l="-1404" t="-17647" r="-351" b="-411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F7E1F58-799B-4346-8D1B-DFBEE8BC7284}"/>
                  </a:ext>
                </a:extLst>
              </p:cNvPr>
              <p:cNvSpPr txBox="1"/>
              <p:nvPr/>
            </p:nvSpPr>
            <p:spPr>
              <a:xfrm>
                <a:off x="2967712" y="2094061"/>
                <a:ext cx="68661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>
                    <a:cs typeface="Arial" panose="020B0604020202020204" pitchFamily="34" charset="0"/>
                  </a:rPr>
                  <a:t>The conversion function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ja-JP" sz="2000" dirty="0">
                    <a:cs typeface="Arial" panose="020B0604020202020204" pitchFamily="34" charset="0"/>
                  </a:rPr>
                  <a:t> is </a:t>
                </a:r>
                <a:r>
                  <a:rPr lang="en-US" altLang="ja-JP" dirty="0"/>
                  <a:t>monotonically increasing function.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 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F7E1F58-799B-4346-8D1B-DFBEE8BC7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12" y="2094061"/>
                <a:ext cx="6866175" cy="307777"/>
              </a:xfrm>
              <a:prstGeom prst="rect">
                <a:avLst/>
              </a:prstGeom>
              <a:blipFill>
                <a:blip r:embed="rId6"/>
                <a:stretch>
                  <a:fillRect l="-2309" t="-260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0F20556-D3BA-476D-859A-99699F19ED4D}"/>
                  </a:ext>
                </a:extLst>
              </p:cNvPr>
              <p:cNvSpPr txBox="1"/>
              <p:nvPr/>
            </p:nvSpPr>
            <p:spPr>
              <a:xfrm>
                <a:off x="1473678" y="3210572"/>
                <a:ext cx="10427541" cy="31265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dirty="0"/>
                  <a:t>, 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𝑠𝑅𝐺𝐵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decreasing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0F20556-D3BA-476D-859A-99699F19E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78" y="3210572"/>
                <a:ext cx="10427541" cy="312650"/>
              </a:xfrm>
              <a:prstGeom prst="rect">
                <a:avLst/>
              </a:prstGeom>
              <a:blipFill>
                <a:blip r:embed="rId7"/>
                <a:stretch>
                  <a:fillRect l="-1404" t="-17647" r="-936" b="-411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A3BD84-24B4-4FCF-AB87-0B3EF26E5518}"/>
                  </a:ext>
                </a:extLst>
              </p:cNvPr>
              <p:cNvSpPr txBox="1"/>
              <p:nvPr/>
            </p:nvSpPr>
            <p:spPr>
              <a:xfrm>
                <a:off x="2967712" y="4408113"/>
                <a:ext cx="6866175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 dirty="0"/>
                  <a:t>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increasing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A3BD84-24B4-4FCF-AB87-0B3EF26E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12" y="4408113"/>
                <a:ext cx="6866175" cy="276999"/>
              </a:xfrm>
              <a:prstGeom prst="rect">
                <a:avLst/>
              </a:prstGeom>
              <a:blipFill>
                <a:blip r:embed="rId8"/>
                <a:stretch>
                  <a:fillRect l="-533" t="-28261" r="-444" b="-5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DB3FB7D-7160-49AA-9DD7-5C4532EA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4F1B52-3F49-4AFE-8059-9CDC020F105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165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F3FE953-2873-449B-A8F7-23A20F890331}"/>
                  </a:ext>
                </a:extLst>
              </p:cNvPr>
              <p:cNvSpPr txBox="1"/>
              <p:nvPr/>
            </p:nvSpPr>
            <p:spPr>
              <a:xfrm>
                <a:off x="4164226" y="1242016"/>
                <a:ext cx="4473148" cy="76822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F3FE953-2873-449B-A8F7-23A20F89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26" y="1242016"/>
                <a:ext cx="4473148" cy="768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/>
              <p:nvPr/>
            </p:nvSpPr>
            <p:spPr>
              <a:xfrm>
                <a:off x="2687755" y="3162832"/>
                <a:ext cx="8167749" cy="13844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755" y="3162832"/>
                <a:ext cx="8167749" cy="1384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EAC2C5-828A-4825-BF96-EB8E16A753A4}"/>
                  </a:ext>
                </a:extLst>
              </p:cNvPr>
              <p:cNvSpPr txBox="1"/>
              <p:nvPr/>
            </p:nvSpPr>
            <p:spPr>
              <a:xfrm>
                <a:off x="3687812" y="4946190"/>
                <a:ext cx="5377946" cy="1484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EAC2C5-828A-4825-BF96-EB8E16A75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812" y="4946190"/>
                <a:ext cx="5377946" cy="1484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2CFE4B-1920-4FC9-A53A-C5E43F54108A}"/>
                  </a:ext>
                </a:extLst>
              </p:cNvPr>
              <p:cNvSpPr txBox="1"/>
              <p:nvPr/>
            </p:nvSpPr>
            <p:spPr>
              <a:xfrm>
                <a:off x="3718590" y="6829511"/>
                <a:ext cx="5347168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2CFE4B-1920-4FC9-A53A-C5E43F54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90" y="6829511"/>
                <a:ext cx="5347168" cy="827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DAB95E-150D-4C86-B70D-D2A65A87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805016-DCA1-4854-A86A-C16BB881401A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113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4EC513-B6F9-4F86-B098-9A98D6624CAE}"/>
              </a:ext>
            </a:extLst>
          </p:cNvPr>
          <p:cNvSpPr txBox="1"/>
          <p:nvPr/>
        </p:nvSpPr>
        <p:spPr>
          <a:xfrm>
            <a:off x="2224024" y="2126055"/>
            <a:ext cx="816166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2000" dirty="0"/>
              <a:t>Therefore,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/>
              <p:nvPr/>
            </p:nvSpPr>
            <p:spPr>
              <a:xfrm>
                <a:off x="3240126" y="3142076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126" y="3142076"/>
                <a:ext cx="6321346" cy="827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B60CEF-F118-4428-AB5F-2123CEFE4EE3}"/>
                  </a:ext>
                </a:extLst>
              </p:cNvPr>
              <p:cNvSpPr txBox="1"/>
              <p:nvPr/>
            </p:nvSpPr>
            <p:spPr>
              <a:xfrm>
                <a:off x="2566661" y="4406104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B60CEF-F118-4428-AB5F-2123CEFE4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661" y="4406104"/>
                <a:ext cx="7939802" cy="615553"/>
              </a:xfrm>
              <a:prstGeom prst="rect">
                <a:avLst/>
              </a:prstGeom>
              <a:blipFill>
                <a:blip r:embed="rId3"/>
                <a:stretch>
                  <a:fillRect l="-1919" t="-12871" r="-1074" b="-23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1782C3-10A5-4D88-A7DA-98282BE62757}"/>
              </a:ext>
            </a:extLst>
          </p:cNvPr>
          <p:cNvSpPr/>
          <p:nvPr/>
        </p:nvSpPr>
        <p:spPr>
          <a:xfrm>
            <a:off x="1993751" y="2599861"/>
            <a:ext cx="8814097" cy="26363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ED952E-53D5-47EF-AD05-000BE511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6AA186-EFDD-4947-B1EF-39EF5486CE95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421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2966163" y="3902633"/>
                <a:ext cx="20176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When </a:t>
                </a:r>
                <a14:m>
                  <m:oMath xmlns:m="http://schemas.openxmlformats.org/officeDocument/2006/math">
                    <m:r>
                      <a:rPr kumimoji="1" lang="en-US" altLang="ja-JP" sz="20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2.2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,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63" y="3902633"/>
                <a:ext cx="2017604" cy="307777"/>
              </a:xfrm>
              <a:prstGeom prst="rect">
                <a:avLst/>
              </a:prstGeom>
              <a:blipFill>
                <a:blip r:embed="rId2"/>
                <a:stretch>
                  <a:fillRect l="-7855" t="-25490" r="-6344" b="-49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D5D580-4DE6-43B6-8CF0-96A3FDAA3285}"/>
              </a:ext>
            </a:extLst>
          </p:cNvPr>
          <p:cNvSpPr txBox="1"/>
          <p:nvPr/>
        </p:nvSpPr>
        <p:spPr>
          <a:xfrm>
            <a:off x="3002263" y="6651278"/>
            <a:ext cx="19815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Particular cases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/>
              <p:nvPr/>
            </p:nvSpPr>
            <p:spPr>
              <a:xfrm>
                <a:off x="4545722" y="7711736"/>
                <a:ext cx="3763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722" y="7711736"/>
                <a:ext cx="3763531" cy="369332"/>
              </a:xfrm>
              <a:prstGeom prst="rect">
                <a:avLst/>
              </a:prstGeom>
              <a:blipFill>
                <a:blip r:embed="rId3"/>
                <a:stretch>
                  <a:fillRect l="-810" r="-486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F385D5-6443-4144-A910-928630E804B9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/>
              <p:nvPr/>
            </p:nvSpPr>
            <p:spPr>
              <a:xfrm>
                <a:off x="5336223" y="8880919"/>
                <a:ext cx="2117182" cy="379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23" y="8880919"/>
                <a:ext cx="2117182" cy="379015"/>
              </a:xfrm>
              <a:prstGeom prst="rect">
                <a:avLst/>
              </a:prstGeom>
              <a:blipFill>
                <a:blip r:embed="rId4"/>
                <a:stretch>
                  <a:fillRect l="-1437" r="-862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A8E4618-1315-46BB-9A2C-0835969476E9}"/>
                  </a:ext>
                </a:extLst>
              </p:cNvPr>
              <p:cNvSpPr txBox="1"/>
              <p:nvPr/>
            </p:nvSpPr>
            <p:spPr>
              <a:xfrm>
                <a:off x="3309761" y="4564175"/>
                <a:ext cx="6182077" cy="9239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A8E4618-1315-46BB-9A2C-083596947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761" y="4564175"/>
                <a:ext cx="6182077" cy="923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DBDC8FA-4EB0-44D6-B3E3-87D415EB256C}"/>
                  </a:ext>
                </a:extLst>
              </p:cNvPr>
              <p:cNvSpPr txBox="1"/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DBDC8FA-4EB0-44D6-B3E3-87D415EB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7D17A9-AA5C-41B2-8585-C30ABFD122EC}"/>
                  </a:ext>
                </a:extLst>
              </p:cNvPr>
              <p:cNvSpPr txBox="1"/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7D17A9-AA5C-41B2-8585-C30ABFD12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blipFill>
                <a:blip r:embed="rId9"/>
                <a:stretch>
                  <a:fillRect l="-1997" t="-12871" r="-1075" b="-24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4BA604C-0C4F-4954-8903-E91DB9E69012}"/>
              </a:ext>
            </a:extLst>
          </p:cNvPr>
          <p:cNvSpPr/>
          <p:nvPr/>
        </p:nvSpPr>
        <p:spPr>
          <a:xfrm>
            <a:off x="2665948" y="3608257"/>
            <a:ext cx="7523081" cy="2806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27B4C5-314D-4D2A-B8B4-4F5AFBFC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E2C591B-4196-4508-98F4-57F9B0C26938}"/>
                  </a:ext>
                </a:extLst>
              </p:cNvPr>
              <p:cNvSpPr txBox="1"/>
              <p:nvPr/>
            </p:nvSpPr>
            <p:spPr>
              <a:xfrm>
                <a:off x="3897478" y="5885177"/>
                <a:ext cx="49859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.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E2C591B-4196-4508-98F4-57F9B0C2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78" y="5885177"/>
                <a:ext cx="4985917" cy="307777"/>
              </a:xfrm>
              <a:prstGeom prst="rect">
                <a:avLst/>
              </a:prstGeom>
              <a:blipFill>
                <a:blip r:embed="rId10"/>
                <a:stretch>
                  <a:fillRect l="-3056" t="-25490" r="-1345" b="-49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BDE2B9-7D92-431A-A4EA-8528504CD881}"/>
                  </a:ext>
                </a:extLst>
              </p:cNvPr>
              <p:cNvSpPr txBox="1"/>
              <p:nvPr/>
            </p:nvSpPr>
            <p:spPr>
              <a:xfrm>
                <a:off x="3283905" y="7148083"/>
                <a:ext cx="40564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BDE2B9-7D92-431A-A4EA-8528504CD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05" y="7148083"/>
                <a:ext cx="4056447" cy="369332"/>
              </a:xfrm>
              <a:prstGeom prst="rect">
                <a:avLst/>
              </a:prstGeom>
              <a:blipFill>
                <a:blip r:embed="rId11"/>
                <a:stretch>
                  <a:fillRect l="-1353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41C168-9DC0-496F-A5C0-4F94DD3780EF}"/>
                  </a:ext>
                </a:extLst>
              </p:cNvPr>
              <p:cNvSpPr txBox="1"/>
              <p:nvPr/>
            </p:nvSpPr>
            <p:spPr>
              <a:xfrm>
                <a:off x="3287791" y="8317266"/>
                <a:ext cx="4165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41C168-9DC0-496F-A5C0-4F94DD378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91" y="8317266"/>
                <a:ext cx="4165614" cy="369332"/>
              </a:xfrm>
              <a:prstGeom prst="rect">
                <a:avLst/>
              </a:prstGeom>
              <a:blipFill>
                <a:blip r:embed="rId12"/>
                <a:stretch>
                  <a:fillRect l="-1170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2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2542475" y="3812979"/>
                <a:ext cx="8555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For the following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dirty="0"/>
                  <a:t> (Refer to </a:t>
                </a:r>
                <a:r>
                  <a:rPr lang="ja-JP" altLang="en-US" dirty="0">
                    <a:hlinkClick r:id="rId2"/>
                  </a:rPr>
                  <a:t>https://en.wikipedia.org/wiki/SRGB#Transformation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475" y="3812979"/>
                <a:ext cx="8555185" cy="276999"/>
              </a:xfrm>
              <a:prstGeom prst="rect">
                <a:avLst/>
              </a:prstGeom>
              <a:blipFill>
                <a:blip r:embed="rId3"/>
                <a:stretch>
                  <a:fillRect l="-1639" t="-282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/>
              <p:nvPr/>
            </p:nvSpPr>
            <p:spPr>
              <a:xfrm>
                <a:off x="3317584" y="4523030"/>
                <a:ext cx="6166432" cy="1403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584" y="4523030"/>
                <a:ext cx="6166432" cy="1403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1819EAC-B9D6-4680-A48B-9478A486C22B}"/>
                  </a:ext>
                </a:extLst>
              </p:cNvPr>
              <p:cNvSpPr txBox="1"/>
              <p:nvPr/>
            </p:nvSpPr>
            <p:spPr>
              <a:xfrm>
                <a:off x="1708974" y="7091345"/>
                <a:ext cx="9323492" cy="126675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)+0.055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+0.055</m:t>
                                      </m:r>
                                    </m:num>
                                    <m:den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1.055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1819EAC-B9D6-4680-A48B-9478A486C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974" y="7091345"/>
                <a:ext cx="9323492" cy="12667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ABB9BC-8D41-4542-B92A-230092D589DF}"/>
                  </a:ext>
                </a:extLst>
              </p:cNvPr>
              <p:cNvSpPr txBox="1"/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ABB9BC-8D41-4542-B92A-230092D58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C27E48-B5D6-45E8-AC0A-E54CC7B8285E}"/>
                  </a:ext>
                </a:extLst>
              </p:cNvPr>
              <p:cNvSpPr txBox="1"/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C27E48-B5D6-45E8-AC0A-E54CC7B8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blipFill>
                <a:blip r:embed="rId7"/>
                <a:stretch>
                  <a:fillRect l="-1997" t="-12871" r="-1075" b="-24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BE951-5A8C-4057-93F7-EB84E5B9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83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762</Words>
  <Application>Microsoft Office PowerPoint</Application>
  <PresentationFormat>A3 297x420 mm</PresentationFormat>
  <Paragraphs>102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Cambria Math</vt:lpstr>
      <vt:lpstr>Office テーマ</vt:lpstr>
      <vt:lpstr>Transparency conversion  from sRGB to Linear color space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TransparencyConverter</dc:title>
  <dc:creator>Soichiro</dc:creator>
  <cp:lastModifiedBy>Soichiro</cp:lastModifiedBy>
  <cp:revision>147</cp:revision>
  <dcterms:created xsi:type="dcterms:W3CDTF">2022-04-24T11:16:13Z</dcterms:created>
  <dcterms:modified xsi:type="dcterms:W3CDTF">2022-04-27T03:46:29Z</dcterms:modified>
</cp:coreProperties>
</file>