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57" r:id="rId7"/>
    <p:sldId id="269" r:id="rId8"/>
    <p:sldId id="270" r:id="rId9"/>
    <p:sldId id="271" r:id="rId10"/>
    <p:sldId id="272" r:id="rId11"/>
    <p:sldId id="273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7781"/>
    <p:restoredTop sz="94682"/>
  </p:normalViewPr>
  <p:slideViewPr>
    <p:cSldViewPr snapToGrid="0">
      <p:cViewPr varScale="1">
        <p:scale>
          <a:sx n="134" d="100"/>
          <a:sy n="134" d="100"/>
        </p:scale>
        <p:origin x="192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3.02</c:v>
                </c:pt>
                <c:pt idx="1">
                  <c:v>0.87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29141472"/>
        <c:axId val="-629139152"/>
        <c:axId val="0"/>
      </c:bar3DChart>
      <c:catAx>
        <c:axId val="-62914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9139152"/>
        <c:crosses val="autoZero"/>
        <c:auto val="1"/>
        <c:lblAlgn val="ctr"/>
        <c:lblOffset val="100"/>
        <c:noMultiLvlLbl val="0"/>
      </c:catAx>
      <c:valAx>
        <c:axId val="-62913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914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Desvio Padrão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</c:v>
                </c:pt>
                <c:pt idx="1">
                  <c:v>1.46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594972032"/>
        <c:axId val="-594789872"/>
        <c:axId val="0"/>
      </c:bar3DChart>
      <c:catAx>
        <c:axId val="-59497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789872"/>
        <c:crosses val="autoZero"/>
        <c:auto val="1"/>
        <c:lblAlgn val="ctr"/>
        <c:lblOffset val="100"/>
        <c:noMultiLvlLbl val="0"/>
      </c:catAx>
      <c:valAx>
        <c:axId val="-5947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97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</c:v>
                </c:pt>
                <c:pt idx="2">
                  <c:v>3 Client</c:v>
                </c:pt>
                <c:pt idx="3">
                  <c:v>4 Client</c:v>
                </c:pt>
                <c:pt idx="4">
                  <c:v>5 Client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">
                  <c:v>3.02</c:v>
                </c:pt>
                <c:pt idx="1">
                  <c:v>3.59</c:v>
                </c:pt>
                <c:pt idx="2">
                  <c:v>5.25</c:v>
                </c:pt>
                <c:pt idx="3">
                  <c:v>6.94</c:v>
                </c:pt>
                <c:pt idx="4">
                  <c:v>8.44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64713024"/>
        <c:axId val="-707852112"/>
        <c:axId val="0"/>
      </c:bar3DChart>
      <c:catAx>
        <c:axId val="-66471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7852112"/>
        <c:crosses val="autoZero"/>
        <c:auto val="1"/>
        <c:lblAlgn val="ctr"/>
        <c:lblOffset val="100"/>
        <c:noMultiLvlLbl val="0"/>
      </c:catAx>
      <c:valAx>
        <c:axId val="-70785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471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1 Client</c:v>
                </c:pt>
                <c:pt idx="1">
                  <c:v>2 Client</c:v>
                </c:pt>
                <c:pt idx="2">
                  <c:v>3 Client</c:v>
                </c:pt>
                <c:pt idx="3">
                  <c:v>4 Client</c:v>
                </c:pt>
                <c:pt idx="4">
                  <c:v>5 Client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0.87</c:v>
                </c:pt>
                <c:pt idx="1">
                  <c:v>1.12</c:v>
                </c:pt>
                <c:pt idx="2">
                  <c:v>1.55</c:v>
                </c:pt>
                <c:pt idx="3">
                  <c:v>1.99</c:v>
                </c:pt>
                <c:pt idx="4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708465328"/>
        <c:axId val="-627756784"/>
        <c:axId val="0"/>
      </c:bar3DChart>
      <c:catAx>
        <c:axId val="-70846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7756784"/>
        <c:crosses val="autoZero"/>
        <c:auto val="1"/>
        <c:lblAlgn val="ctr"/>
        <c:lblOffset val="100"/>
        <c:noMultiLvlLbl val="0"/>
      </c:catAx>
      <c:valAx>
        <c:axId val="-62775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846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Desvio Padrão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1.72</c:v>
                </c:pt>
                <c:pt idx="1">
                  <c:v>0.54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28572720"/>
        <c:axId val="-627608432"/>
        <c:axId val="0"/>
      </c:bar3DChart>
      <c:catAx>
        <c:axId val="-62857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7608432"/>
        <c:crosses val="autoZero"/>
        <c:auto val="1"/>
        <c:lblAlgn val="ctr"/>
        <c:lblOffset val="100"/>
        <c:noMultiLvlLbl val="0"/>
      </c:catAx>
      <c:valAx>
        <c:axId val="-62760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857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3.59</c:v>
                </c:pt>
                <c:pt idx="1">
                  <c:v>1.12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25824720"/>
        <c:axId val="-625848848"/>
        <c:axId val="0"/>
      </c:bar3DChart>
      <c:catAx>
        <c:axId val="-62582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5848848"/>
        <c:crosses val="autoZero"/>
        <c:auto val="1"/>
        <c:lblAlgn val="ctr"/>
        <c:lblOffset val="100"/>
        <c:noMultiLvlLbl val="0"/>
      </c:catAx>
      <c:valAx>
        <c:axId val="-62584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582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Desvio Padrão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2.04</c:v>
                </c:pt>
                <c:pt idx="1">
                  <c:v>0.66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22691520"/>
        <c:axId val="-622689744"/>
        <c:axId val="0"/>
      </c:bar3DChart>
      <c:catAx>
        <c:axId val="-62269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2689744"/>
        <c:crosses val="autoZero"/>
        <c:auto val="1"/>
        <c:lblAlgn val="ctr"/>
        <c:lblOffset val="100"/>
        <c:noMultiLvlLbl val="0"/>
      </c:catAx>
      <c:valAx>
        <c:axId val="-62268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269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5.25</c:v>
                </c:pt>
                <c:pt idx="1">
                  <c:v>1.55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594763456"/>
        <c:axId val="-594761680"/>
        <c:axId val="0"/>
      </c:bar3DChart>
      <c:catAx>
        <c:axId val="-59476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761680"/>
        <c:crosses val="autoZero"/>
        <c:auto val="1"/>
        <c:lblAlgn val="ctr"/>
        <c:lblOffset val="100"/>
        <c:noMultiLvlLbl val="0"/>
      </c:catAx>
      <c:valAx>
        <c:axId val="-59476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76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Desvio Padrão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595457024"/>
        <c:axId val="-595454976"/>
        <c:axId val="0"/>
      </c:bar3DChart>
      <c:catAx>
        <c:axId val="-59545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5454976"/>
        <c:crosses val="autoZero"/>
        <c:auto val="1"/>
        <c:lblAlgn val="ctr"/>
        <c:lblOffset val="100"/>
        <c:noMultiLvlLbl val="0"/>
      </c:catAx>
      <c:valAx>
        <c:axId val="-59545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545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6.94</c:v>
                </c:pt>
                <c:pt idx="1">
                  <c:v>1.99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65660928"/>
        <c:axId val="-627118368"/>
        <c:axId val="0"/>
      </c:bar3DChart>
      <c:catAx>
        <c:axId val="-66566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7118368"/>
        <c:crosses val="autoZero"/>
        <c:auto val="1"/>
        <c:lblAlgn val="ctr"/>
        <c:lblOffset val="100"/>
        <c:noMultiLvlLbl val="0"/>
      </c:catAx>
      <c:valAx>
        <c:axId val="-62711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566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Desvio Padrão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3.92</c:v>
                </c:pt>
                <c:pt idx="1">
                  <c:v>1.15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28369488"/>
        <c:axId val="-628216736"/>
        <c:axId val="0"/>
      </c:bar3DChart>
      <c:catAx>
        <c:axId val="-62836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8216736"/>
        <c:crosses val="autoZero"/>
        <c:auto val="1"/>
        <c:lblAlgn val="ctr"/>
        <c:lblOffset val="100"/>
        <c:noMultiLvlLbl val="0"/>
      </c:catAx>
      <c:valAx>
        <c:axId val="-62821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2836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8.44</c:v>
                </c:pt>
                <c:pt idx="1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594769664"/>
        <c:axId val="-594937760"/>
        <c:axId val="0"/>
      </c:bar3DChart>
      <c:catAx>
        <c:axId val="-59476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937760"/>
        <c:crosses val="autoZero"/>
        <c:auto val="1"/>
        <c:lblAlgn val="ctr"/>
        <c:lblOffset val="100"/>
        <c:noMultiLvlLbl val="0"/>
      </c:catAx>
      <c:valAx>
        <c:axId val="-5949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76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734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69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1c28f897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1c28f897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/>
              <a:t>21x5 = 105:</a:t>
            </a:r>
            <a:endParaRPr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/>
              <a:t>47 de 105 sem flakiness</a:t>
            </a:r>
            <a:br>
              <a:rPr lang="en-US"/>
            </a:br>
            <a:r>
              <a:rPr lang="en-US" sz="1950"/>
              <a:t>4700/105 = 44,76%</a:t>
            </a:r>
            <a:endParaRPr sz="1950"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13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52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03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83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66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28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0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9.xml"/><Relationship Id="rId6" Type="http://schemas.openxmlformats.org/officeDocument/2006/relationships/chart" Target="../charts/chart10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11.xml"/><Relationship Id="rId6" Type="http://schemas.openxmlformats.org/officeDocument/2006/relationships/chart" Target="../charts/chart12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7.xml"/><Relationship Id="rId6" Type="http://schemas.openxmlformats.org/officeDocument/2006/relationships/chart" Target="../charts/chart8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6500" y="883375"/>
            <a:ext cx="50604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Socket Development</a:t>
            </a:r>
            <a:br>
              <a:rPr lang="en-US" dirty="0" smtClean="0"/>
            </a:br>
            <a:r>
              <a:rPr lang="en-US" dirty="0" smtClean="0"/>
              <a:t>TCP/UDP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67475" y="28051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 err="1" smtClean="0"/>
              <a:t>Plataformas</a:t>
            </a:r>
            <a:r>
              <a:rPr lang="en-US" b="1" dirty="0" smtClean="0"/>
              <a:t> de </a:t>
            </a:r>
            <a:r>
              <a:rPr lang="en-US" b="1" dirty="0" err="1" smtClean="0"/>
              <a:t>Distribuição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2019.2</a:t>
            </a:r>
            <a:endParaRPr b="1"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0" y="4291700"/>
            <a:ext cx="1637426" cy="6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125" y="4179775"/>
            <a:ext cx="1359450" cy="8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>
            <a:spLocks noGrp="1"/>
          </p:cNvSpPr>
          <p:nvPr>
            <p:ph type="subTitle" idx="1"/>
          </p:nvPr>
        </p:nvSpPr>
        <p:spPr>
          <a:xfrm>
            <a:off x="3789225" y="4472050"/>
            <a:ext cx="42555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 b="1"/>
              <a:t>Sotero Junior - srsj2@cin.ufpe.br</a:t>
            </a:r>
            <a:endParaRPr sz="1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2606113" y="244383"/>
            <a:ext cx="4099800" cy="165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5 </a:t>
            </a:r>
            <a:r>
              <a:rPr lang="pt-BR" dirty="0" err="1" smtClean="0"/>
              <a:t>Clients</a:t>
            </a:r>
            <a:endParaRPr lang="pt-BR" dirty="0" smtClean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smtClean="0"/>
              <a:t>10.000 </a:t>
            </a:r>
            <a:r>
              <a:rPr lang="pt-BR" dirty="0" err="1" smtClean="0"/>
              <a:t>requests</a:t>
            </a:r>
            <a:r>
              <a:rPr lang="pt-BR" dirty="0" smtClean="0"/>
              <a:t> -  TCP/UDP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US" dirty="0" err="1" smtClean="0"/>
              <a:t>Média</a:t>
            </a:r>
            <a:r>
              <a:rPr lang="en-US" dirty="0" smtClean="0"/>
              <a:t>:                |    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TCP: 8,44s         |     TCP: 4,70s</a:t>
            </a:r>
            <a:br>
              <a:rPr lang="en-US" dirty="0" smtClean="0"/>
            </a:br>
            <a:r>
              <a:rPr lang="en-US" dirty="0" smtClean="0"/>
              <a:t>UDP: 2,40s        |      UDP: 1,46s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endParaRPr dirty="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60475237"/>
              </p:ext>
            </p:extLst>
          </p:nvPr>
        </p:nvGraphicFramePr>
        <p:xfrm>
          <a:off x="145656" y="1796431"/>
          <a:ext cx="3756752" cy="280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46855686"/>
              </p:ext>
            </p:extLst>
          </p:nvPr>
        </p:nvGraphicFramePr>
        <p:xfrm>
          <a:off x="4353515" y="1777589"/>
          <a:ext cx="3771283" cy="278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4962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072838" y="603775"/>
            <a:ext cx="40998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smtClean="0"/>
              <a:t>General </a:t>
            </a:r>
            <a:r>
              <a:rPr lang="pt-BR" dirty="0" err="1" smtClean="0"/>
              <a:t>Graph</a:t>
            </a:r>
            <a:endParaRPr lang="pt-BR" dirty="0" smtClean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smtClean="0"/>
              <a:t>10.000 </a:t>
            </a:r>
            <a:r>
              <a:rPr lang="pt-BR" dirty="0" err="1" smtClean="0"/>
              <a:t>requests</a:t>
            </a:r>
            <a:r>
              <a:rPr lang="pt-BR" dirty="0" smtClean="0"/>
              <a:t> -  TCP/UDP</a:t>
            </a:r>
            <a:endParaRPr dirty="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09185047"/>
              </p:ext>
            </p:extLst>
          </p:nvPr>
        </p:nvGraphicFramePr>
        <p:xfrm>
          <a:off x="145656" y="1796431"/>
          <a:ext cx="3756752" cy="280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47599020"/>
              </p:ext>
            </p:extLst>
          </p:nvPr>
        </p:nvGraphicFramePr>
        <p:xfrm>
          <a:off x="4353515" y="1777589"/>
          <a:ext cx="3771283" cy="278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2591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5"/>
          <p:cNvSpPr txBox="1"/>
          <p:nvPr/>
        </p:nvSpPr>
        <p:spPr>
          <a:xfrm>
            <a:off x="3134975" y="2008525"/>
            <a:ext cx="26037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Obrigado!</a:t>
            </a:r>
            <a:endParaRPr sz="36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8" name="Google Shape;408;p25"/>
          <p:cNvSpPr txBox="1">
            <a:spLocks noGrp="1"/>
          </p:cNvSpPr>
          <p:nvPr>
            <p:ph type="subTitle" idx="4294967295"/>
          </p:nvPr>
        </p:nvSpPr>
        <p:spPr>
          <a:xfrm>
            <a:off x="3134975" y="4036325"/>
            <a:ext cx="42555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 b="1">
                <a:solidFill>
                  <a:srgbClr val="FFFFFF"/>
                </a:solidFill>
              </a:rPr>
              <a:t>Sotero Junior - srsj2@cin.ufpe.br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9" name="Google Shape;409;p25"/>
          <p:cNvSpPr txBox="1">
            <a:spLocks noGrp="1"/>
          </p:cNvSpPr>
          <p:nvPr>
            <p:ph type="body" idx="1"/>
          </p:nvPr>
        </p:nvSpPr>
        <p:spPr>
          <a:xfrm>
            <a:off x="298750" y="234275"/>
            <a:ext cx="4760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latin typeface="Maven Pro"/>
                <a:ea typeface="Maven Pro"/>
                <a:cs typeface="Maven Pro"/>
                <a:sym typeface="Maven Pro"/>
              </a:rPr>
              <a:t>Plataformas de Distribuição - 2019.2</a:t>
            </a:r>
            <a:endParaRPr sz="1400" b="1"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273761" y="3405455"/>
            <a:ext cx="2862427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Noto Sans Symbols"/>
              <a:buChar char="⮚"/>
            </a:pPr>
            <a:r>
              <a:rPr lang="pt-BR" dirty="0" err="1" smtClean="0"/>
              <a:t>Used</a:t>
            </a:r>
            <a:r>
              <a:rPr lang="pt-BR" dirty="0"/>
              <a:t> Ruby </a:t>
            </a:r>
            <a:r>
              <a:rPr lang="pt-BR" dirty="0" smtClean="0"/>
              <a:t>TCP/UDP Socket</a:t>
            </a:r>
            <a:endParaRPr lang="pt-BR" dirty="0" smtClean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err="1" smtClean="0"/>
              <a:t>Created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r>
              <a:rPr lang="pt-BR" dirty="0" smtClean="0"/>
              <a:t> Script </a:t>
            </a:r>
            <a:r>
              <a:rPr lang="pt-BR" dirty="0" err="1" smtClean="0"/>
              <a:t>to</a:t>
            </a:r>
            <a:r>
              <a:rPr lang="pt-BR" dirty="0" smtClean="0"/>
              <a:t> runs </a:t>
            </a:r>
            <a:r>
              <a:rPr lang="pt-BR" dirty="0" err="1" smtClean="0"/>
              <a:t>Clients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Server</a:t>
            </a:r>
            <a:endParaRPr dirty="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0" y="981074"/>
            <a:ext cx="5038129" cy="2131057"/>
          </a:xfrm>
          <a:prstGeom prst="rect">
            <a:avLst/>
          </a:prstGeom>
        </p:spPr>
      </p:pic>
      <p:sp>
        <p:nvSpPr>
          <p:cNvPr id="8" name="Google Shape;287;p14"/>
          <p:cNvSpPr txBox="1">
            <a:spLocks/>
          </p:cNvSpPr>
          <p:nvPr/>
        </p:nvSpPr>
        <p:spPr>
          <a:xfrm>
            <a:off x="24838" y="628649"/>
            <a:ext cx="1680137" cy="38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smtClean="0"/>
              <a:t>Client.rb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80" y="3333749"/>
            <a:ext cx="5310292" cy="1724026"/>
          </a:xfrm>
          <a:prstGeom prst="rect">
            <a:avLst/>
          </a:prstGeom>
        </p:spPr>
      </p:pic>
      <p:sp>
        <p:nvSpPr>
          <p:cNvPr id="10" name="Google Shape;287;p14"/>
          <p:cNvSpPr txBox="1">
            <a:spLocks/>
          </p:cNvSpPr>
          <p:nvPr/>
        </p:nvSpPr>
        <p:spPr>
          <a:xfrm>
            <a:off x="7998110" y="2966469"/>
            <a:ext cx="1680137" cy="38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smtClean="0"/>
              <a:t>Server.rb</a:t>
            </a:r>
            <a:endParaRPr lang="pt-BR" dirty="0"/>
          </a:p>
        </p:txBody>
      </p:sp>
      <p:sp>
        <p:nvSpPr>
          <p:cNvPr id="11" name="Google Shape;287;p14"/>
          <p:cNvSpPr txBox="1">
            <a:spLocks/>
          </p:cNvSpPr>
          <p:nvPr/>
        </p:nvSpPr>
        <p:spPr>
          <a:xfrm>
            <a:off x="3056335" y="132150"/>
            <a:ext cx="2862427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dirty="0" smtClean="0"/>
              <a:t>TCP </a:t>
            </a:r>
            <a:r>
              <a:rPr lang="mr-IN" dirty="0" smtClean="0"/>
              <a:t>–</a:t>
            </a:r>
            <a:r>
              <a:rPr lang="pt-BR" dirty="0" smtClean="0"/>
              <a:t> Single </a:t>
            </a:r>
            <a:r>
              <a:rPr lang="pt-BR" dirty="0" err="1" smtClean="0"/>
              <a:t>Request</a:t>
            </a:r>
            <a:endParaRPr lang="pt-BR" dirty="0" smtClean="0"/>
          </a:p>
          <a:p>
            <a:pPr marL="285750" indent="-285750" algn="l">
              <a:buFont typeface="Noto Sans Symbols"/>
              <a:buChar char="⮚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24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7;p14"/>
          <p:cNvSpPr txBox="1">
            <a:spLocks/>
          </p:cNvSpPr>
          <p:nvPr/>
        </p:nvSpPr>
        <p:spPr>
          <a:xfrm>
            <a:off x="3056335" y="132150"/>
            <a:ext cx="2862427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dirty="0" smtClean="0"/>
              <a:t>TCP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endParaRPr lang="pt-BR" dirty="0" smtClean="0"/>
          </a:p>
          <a:p>
            <a:pPr marL="285750" indent="-285750" algn="l">
              <a:buFont typeface="Noto Sans Symbols"/>
              <a:buChar char="⮚"/>
            </a:pP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65" y="1364861"/>
            <a:ext cx="4581247" cy="2457997"/>
          </a:xfrm>
          <a:prstGeom prst="rect">
            <a:avLst/>
          </a:prstGeom>
        </p:spPr>
      </p:pic>
      <p:sp>
        <p:nvSpPr>
          <p:cNvPr id="12" name="Google Shape;287;p14"/>
          <p:cNvSpPr txBox="1">
            <a:spLocks/>
          </p:cNvSpPr>
          <p:nvPr/>
        </p:nvSpPr>
        <p:spPr>
          <a:xfrm>
            <a:off x="2047875" y="1019362"/>
            <a:ext cx="1680137" cy="38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smtClean="0"/>
              <a:t>Server.rb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1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7;p14"/>
          <p:cNvSpPr txBox="1">
            <a:spLocks/>
          </p:cNvSpPr>
          <p:nvPr/>
        </p:nvSpPr>
        <p:spPr>
          <a:xfrm>
            <a:off x="3056335" y="132150"/>
            <a:ext cx="2862427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dirty="0" smtClean="0"/>
              <a:t>UDP</a:t>
            </a:r>
            <a:r>
              <a:rPr lang="mr-IN" dirty="0" smtClean="0"/>
              <a:t>–</a:t>
            </a:r>
            <a:r>
              <a:rPr lang="pt-BR" dirty="0" smtClean="0"/>
              <a:t> Single </a:t>
            </a:r>
            <a:r>
              <a:rPr lang="pt-BR" dirty="0" err="1" smtClean="0"/>
              <a:t>Requests</a:t>
            </a:r>
            <a:endParaRPr lang="pt-BR" dirty="0" smtClean="0"/>
          </a:p>
          <a:p>
            <a:pPr marL="285750" indent="-285750" algn="l">
              <a:buFont typeface="Noto Sans Symbols"/>
              <a:buChar char="⮚"/>
            </a:pPr>
            <a:endParaRPr lang="pt-BR" dirty="0"/>
          </a:p>
        </p:txBody>
      </p:sp>
      <p:sp>
        <p:nvSpPr>
          <p:cNvPr id="12" name="Google Shape;287;p14"/>
          <p:cNvSpPr txBox="1">
            <a:spLocks/>
          </p:cNvSpPr>
          <p:nvPr/>
        </p:nvSpPr>
        <p:spPr>
          <a:xfrm>
            <a:off x="7288862" y="1226930"/>
            <a:ext cx="1680137" cy="38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dirty="0" err="1" smtClean="0"/>
              <a:t>Server.rb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629142"/>
            <a:ext cx="4114800" cy="2295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61" y="1733917"/>
            <a:ext cx="4644762" cy="2104658"/>
          </a:xfrm>
          <a:prstGeom prst="rect">
            <a:avLst/>
          </a:prstGeom>
        </p:spPr>
      </p:pic>
      <p:sp>
        <p:nvSpPr>
          <p:cNvPr id="9" name="Google Shape;287;p14"/>
          <p:cNvSpPr txBox="1">
            <a:spLocks/>
          </p:cNvSpPr>
          <p:nvPr/>
        </p:nvSpPr>
        <p:spPr>
          <a:xfrm>
            <a:off x="200025" y="1200352"/>
            <a:ext cx="1680137" cy="38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dirty="0" err="1" smtClean="0"/>
              <a:t>Client.rb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3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7;p14"/>
          <p:cNvSpPr txBox="1">
            <a:spLocks/>
          </p:cNvSpPr>
          <p:nvPr/>
        </p:nvSpPr>
        <p:spPr>
          <a:xfrm>
            <a:off x="3056335" y="132150"/>
            <a:ext cx="2862427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dirty="0" smtClean="0"/>
              <a:t>UDP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endParaRPr lang="pt-BR" dirty="0" smtClean="0"/>
          </a:p>
          <a:p>
            <a:pPr marL="285750" indent="-285750" algn="l">
              <a:buFont typeface="Noto Sans Symbols"/>
              <a:buChar char="⮚"/>
            </a:pPr>
            <a:endParaRPr lang="pt-BR" dirty="0"/>
          </a:p>
        </p:txBody>
      </p:sp>
      <p:sp>
        <p:nvSpPr>
          <p:cNvPr id="12" name="Google Shape;287;p14"/>
          <p:cNvSpPr txBox="1">
            <a:spLocks/>
          </p:cNvSpPr>
          <p:nvPr/>
        </p:nvSpPr>
        <p:spPr>
          <a:xfrm>
            <a:off x="3731337" y="1118525"/>
            <a:ext cx="1680137" cy="38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l">
              <a:buFont typeface="Noto Sans Symbols"/>
              <a:buChar char="⮚"/>
            </a:pPr>
            <a:r>
              <a:rPr lang="pt-BR" dirty="0" err="1" smtClean="0"/>
              <a:t>Server.rb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48" y="1761276"/>
            <a:ext cx="4597400" cy="24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2606113" y="244384"/>
            <a:ext cx="40998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1 </a:t>
            </a:r>
            <a:r>
              <a:rPr lang="pt-BR" dirty="0" err="1" smtClean="0"/>
              <a:t>Client</a:t>
            </a:r>
            <a:endParaRPr lang="pt-BR" dirty="0" smtClean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smtClean="0"/>
              <a:t>10.000 </a:t>
            </a:r>
            <a:r>
              <a:rPr lang="pt-BR" dirty="0" err="1" smtClean="0"/>
              <a:t>requests</a:t>
            </a:r>
            <a:r>
              <a:rPr lang="pt-BR" dirty="0" smtClean="0"/>
              <a:t> -  TCP/UDP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US" dirty="0" err="1" smtClean="0"/>
              <a:t>Média</a:t>
            </a:r>
            <a:r>
              <a:rPr lang="en-US" dirty="0" smtClean="0"/>
              <a:t>:                |    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TCP: 3,02s         |     TCP: 1,72s</a:t>
            </a:r>
            <a:br>
              <a:rPr lang="en-US" dirty="0" smtClean="0"/>
            </a:br>
            <a:r>
              <a:rPr lang="en-US" dirty="0" smtClean="0"/>
              <a:t>UDP: 0,87s        |      UDP: 0,54s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endParaRPr dirty="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2045324"/>
              </p:ext>
            </p:extLst>
          </p:nvPr>
        </p:nvGraphicFramePr>
        <p:xfrm>
          <a:off x="145656" y="1796431"/>
          <a:ext cx="3756752" cy="280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93197249"/>
              </p:ext>
            </p:extLst>
          </p:nvPr>
        </p:nvGraphicFramePr>
        <p:xfrm>
          <a:off x="4353515" y="1777589"/>
          <a:ext cx="3771283" cy="278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2606113" y="244384"/>
            <a:ext cx="40998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2 </a:t>
            </a:r>
            <a:r>
              <a:rPr lang="pt-BR" dirty="0" err="1" smtClean="0"/>
              <a:t>Clients</a:t>
            </a:r>
            <a:endParaRPr lang="pt-BR" dirty="0" smtClean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smtClean="0"/>
              <a:t>10.000 </a:t>
            </a:r>
            <a:r>
              <a:rPr lang="pt-BR" dirty="0" err="1" smtClean="0"/>
              <a:t>requests</a:t>
            </a:r>
            <a:r>
              <a:rPr lang="pt-BR" dirty="0" smtClean="0"/>
              <a:t> -  TCP/UDP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US" dirty="0" err="1" smtClean="0"/>
              <a:t>Média</a:t>
            </a:r>
            <a:r>
              <a:rPr lang="en-US" dirty="0" smtClean="0"/>
              <a:t>:                |    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TCP: 3,59s         |     TCP: 2,04s</a:t>
            </a:r>
            <a:br>
              <a:rPr lang="en-US" dirty="0" smtClean="0"/>
            </a:br>
            <a:r>
              <a:rPr lang="en-US" dirty="0" smtClean="0"/>
              <a:t>UDP: 1,12s        |      UDP: 0,66s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endParaRPr dirty="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7072162"/>
              </p:ext>
            </p:extLst>
          </p:nvPr>
        </p:nvGraphicFramePr>
        <p:xfrm>
          <a:off x="145656" y="1796431"/>
          <a:ext cx="3756752" cy="280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3486852"/>
              </p:ext>
            </p:extLst>
          </p:nvPr>
        </p:nvGraphicFramePr>
        <p:xfrm>
          <a:off x="4353515" y="1777589"/>
          <a:ext cx="3771283" cy="278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7068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2606113" y="244384"/>
            <a:ext cx="40998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3 </a:t>
            </a:r>
            <a:r>
              <a:rPr lang="pt-BR" dirty="0" err="1" smtClean="0"/>
              <a:t>Clients</a:t>
            </a:r>
            <a:endParaRPr lang="pt-BR" dirty="0" smtClean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smtClean="0"/>
              <a:t>10.000 </a:t>
            </a:r>
            <a:r>
              <a:rPr lang="pt-BR" dirty="0" err="1" smtClean="0"/>
              <a:t>requests</a:t>
            </a:r>
            <a:r>
              <a:rPr lang="pt-BR" dirty="0" smtClean="0"/>
              <a:t> -  TCP/UDP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US" dirty="0" err="1" smtClean="0"/>
              <a:t>Média</a:t>
            </a:r>
            <a:r>
              <a:rPr lang="en-US" dirty="0" smtClean="0"/>
              <a:t>:                |    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TCP: 5,25s         |     TCP: 2,95s</a:t>
            </a:r>
            <a:br>
              <a:rPr lang="en-US" dirty="0" smtClean="0"/>
            </a:br>
            <a:r>
              <a:rPr lang="en-US" dirty="0" smtClean="0"/>
              <a:t>UDP: 1,55s        |      UDP: 0,90s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endParaRPr dirty="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19037050"/>
              </p:ext>
            </p:extLst>
          </p:nvPr>
        </p:nvGraphicFramePr>
        <p:xfrm>
          <a:off x="145656" y="1796431"/>
          <a:ext cx="3756752" cy="280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37059176"/>
              </p:ext>
            </p:extLst>
          </p:nvPr>
        </p:nvGraphicFramePr>
        <p:xfrm>
          <a:off x="4353515" y="1777589"/>
          <a:ext cx="3771283" cy="278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1279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2606113" y="244384"/>
            <a:ext cx="40998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4 </a:t>
            </a:r>
            <a:r>
              <a:rPr lang="pt-BR" dirty="0" err="1" smtClean="0"/>
              <a:t>Clients</a:t>
            </a:r>
            <a:endParaRPr lang="pt-BR" dirty="0" smtClean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pt-BR" dirty="0" smtClean="0"/>
              <a:t>10.000 </a:t>
            </a:r>
            <a:r>
              <a:rPr lang="pt-BR" dirty="0" err="1" smtClean="0"/>
              <a:t>requests</a:t>
            </a:r>
            <a:r>
              <a:rPr lang="pt-BR" dirty="0" smtClean="0"/>
              <a:t> -  TCP/UDP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US" dirty="0" err="1" smtClean="0"/>
              <a:t>Média</a:t>
            </a:r>
            <a:r>
              <a:rPr lang="en-US" dirty="0" smtClean="0"/>
              <a:t>:                |    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TCP: 6,94s         |     TCP: 3,92s</a:t>
            </a:r>
            <a:br>
              <a:rPr lang="en-US" dirty="0" smtClean="0"/>
            </a:br>
            <a:r>
              <a:rPr lang="en-US" dirty="0" smtClean="0"/>
              <a:t>UDP: 1,99s        |      UDP: 1,15s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endParaRPr dirty="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50" y="132150"/>
            <a:ext cx="1189349" cy="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23" y="77675"/>
            <a:ext cx="1010927" cy="64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5312337"/>
              </p:ext>
            </p:extLst>
          </p:nvPr>
        </p:nvGraphicFramePr>
        <p:xfrm>
          <a:off x="145656" y="1796431"/>
          <a:ext cx="3756752" cy="280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88791055"/>
              </p:ext>
            </p:extLst>
          </p:nvPr>
        </p:nvGraphicFramePr>
        <p:xfrm>
          <a:off x="4353515" y="1777589"/>
          <a:ext cx="3771283" cy="278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1675644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141</Words>
  <Application>Microsoft Macintosh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Noto Sans Symbols</vt:lpstr>
      <vt:lpstr>Courier New</vt:lpstr>
      <vt:lpstr>Maven Pro</vt:lpstr>
      <vt:lpstr>Arial</vt:lpstr>
      <vt:lpstr>Nunito</vt:lpstr>
      <vt:lpstr>Momentum</vt:lpstr>
      <vt:lpstr>Socket Development TCP/UDP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Suite Parallelization in Open-Source Projects</dc:title>
  <cp:lastModifiedBy>Microsoft Office User</cp:lastModifiedBy>
  <cp:revision>25</cp:revision>
  <dcterms:modified xsi:type="dcterms:W3CDTF">2019-09-09T05:51:00Z</dcterms:modified>
</cp:coreProperties>
</file>