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ixie One"/>
      <p:regular r:id="rId35"/>
    </p:embeddedFont>
    <p:embeddedFont>
      <p:font typeface="Quicksand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ixieOn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icksand-bold.fntdata"/><Relationship Id="rId14" Type="http://schemas.openxmlformats.org/officeDocument/2006/relationships/slide" Target="slides/slide9.xml"/><Relationship Id="rId36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47cdae8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47cdae8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7cdae8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7cdae8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47cdae8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47cdae8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47cdae86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47cdae86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47cdae86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47cdae8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47cdae8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47cdae8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1780a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51780a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51780a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51780a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1780a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51780a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51780a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51780a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7cdae8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7cdae8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1780a1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51780a1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526149a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526149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526149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526149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526149a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526149a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51780a1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51780a1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47cdae8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d47cdae8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51780a1d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51780a1d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082b7d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082b7d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082b7d9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082b7d9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d71431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d71431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7cdae8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47cdae8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7cdae8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7cdae8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7cdae8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7cdae8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47cdae86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47cdae8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47cdae8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47cdae8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47cdae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47cdae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7cdae8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7cdae8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7" y="4056441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7" name="Google Shape;33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60" name="Google Shape;60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64" name="Google Shape;6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73" name="Google Shape;73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100" name="Google Shape;100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5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104" name="Google Shape;104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113" name="Google Shape;113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-50290" y="1452797"/>
            <a:ext cx="624844" cy="599376"/>
            <a:chOff x="5241175" y="4959100"/>
            <a:chExt cx="539775" cy="517775"/>
          </a:xfrm>
        </p:grpSpPr>
        <p:sp>
          <p:nvSpPr>
            <p:cNvPr id="123" name="Google Shape;123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5" name="Google Shape;135;p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6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140" name="Google Shape;140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144" name="Google Shape;144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6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153" name="Google Shape;153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163" name="Google Shape;163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7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86" name="Google Shape;186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7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91" name="Google Shape;191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199" name="Google Shape;199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08" name="Google Shape;208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8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24" name="Google Shape;224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8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28" name="Google Shape;228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37" name="Google Shape;237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8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47" name="Google Shape;24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9" name="Google Shape;259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64" name="Google Shape;264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9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68" name="Google Shape;268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77" name="Google Shape;277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87" name="Google Shape;287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9" name="Google Shape;299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304" name="Google Shape;304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0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308" name="Google Shape;308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317" name="Google Shape;317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327" name="Google Shape;327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ctrTitle"/>
          </p:nvPr>
        </p:nvSpPr>
        <p:spPr>
          <a:xfrm>
            <a:off x="858475" y="1991825"/>
            <a:ext cx="7578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Data Retrieval</a:t>
            </a:r>
            <a:endParaRPr/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12"/>
          <p:cNvSpPr txBox="1"/>
          <p:nvPr>
            <p:ph idx="4294967295" type="body"/>
          </p:nvPr>
        </p:nvSpPr>
        <p:spPr>
          <a:xfrm>
            <a:off x="1635550" y="2952750"/>
            <a:ext cx="61206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By Sotheanith Sok, Lauro Cabral, Christopher Vargas, Abhinay Kacham, and Dinesh Reddy Kommera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type="title"/>
          </p:nvPr>
        </p:nvSpPr>
        <p:spPr>
          <a:xfrm>
            <a:off x="1703100" y="1347200"/>
            <a:ext cx="645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Instance Checking of RDF Graph</a:t>
            </a:r>
            <a:endParaRPr/>
          </a:p>
        </p:txBody>
      </p:sp>
      <p:sp>
        <p:nvSpPr>
          <p:cNvPr id="409" name="Google Shape;409;p21"/>
          <p:cNvSpPr txBox="1"/>
          <p:nvPr>
            <p:ph idx="1" type="body"/>
          </p:nvPr>
        </p:nvSpPr>
        <p:spPr>
          <a:xfrm>
            <a:off x="703075" y="1992500"/>
            <a:ext cx="36978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Problems</a:t>
            </a:r>
            <a:r>
              <a:rPr lang="en" sz="1200"/>
              <a:t>: 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In project 2, the name of an instance of a class is formatted as “ </a:t>
            </a:r>
            <a:r>
              <a:rPr i="1" lang="en" sz="1200" u="sng"/>
              <a:t>className</a:t>
            </a:r>
            <a:r>
              <a:rPr lang="en" sz="1200"/>
              <a:t> - </a:t>
            </a:r>
            <a:r>
              <a:rPr i="1" lang="en" sz="1200" u="sng"/>
              <a:t>#s of instances of the class in the graph</a:t>
            </a:r>
            <a:r>
              <a:rPr i="1" lang="en" sz="1200"/>
              <a:t> </a:t>
            </a:r>
            <a:r>
              <a:rPr lang="en" sz="1200"/>
              <a:t>”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Ex: Report-0, Report-1,...etc.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To check if an instance of a class already exists in the graph, we have to find all instances that have the property and then, we repeat the process for all properties.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Finally, we intersect </a:t>
            </a:r>
            <a:r>
              <a:rPr lang="en" sz="1200"/>
              <a:t>multiple</a:t>
            </a:r>
            <a:r>
              <a:rPr lang="en" sz="1200"/>
              <a:t> lists of instances to check if there exist an instance with properties that we are looking for.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It is really slow to do this.</a:t>
            </a:r>
            <a:endParaRPr sz="1200"/>
          </a:p>
        </p:txBody>
      </p:sp>
      <p:sp>
        <p:nvSpPr>
          <p:cNvPr id="410" name="Google Shape;410;p21"/>
          <p:cNvSpPr txBox="1"/>
          <p:nvPr>
            <p:ph idx="2" type="body"/>
          </p:nvPr>
        </p:nvSpPr>
        <p:spPr>
          <a:xfrm>
            <a:off x="4322025" y="1992650"/>
            <a:ext cx="32265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Solution: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Change naming scheme to “</a:t>
            </a:r>
            <a:r>
              <a:rPr i="1" lang="en" sz="1200" u="sng"/>
              <a:t>className</a:t>
            </a:r>
            <a:r>
              <a:rPr i="1" lang="en" sz="1200"/>
              <a:t> </a:t>
            </a:r>
            <a:r>
              <a:rPr lang="en" sz="1200"/>
              <a:t>- </a:t>
            </a:r>
            <a:r>
              <a:rPr i="1" lang="en" sz="1200" u="sng"/>
              <a:t>hashValues</a:t>
            </a:r>
            <a:r>
              <a:rPr lang="en" sz="1200"/>
              <a:t>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hasValues = md5 ( property_1 + property_2 + … 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This approach means that two instances of a class with the same properties and properties’ values will have the same name.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This bypass the instance checking and any duplicate instances will simply override the existing one.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endParaRPr b="1" sz="1200"/>
          </a:p>
        </p:txBody>
      </p:sp>
      <p:sp>
        <p:nvSpPr>
          <p:cNvPr id="411" name="Google Shape;411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System using SPARQL</a:t>
            </a:r>
            <a:endParaRPr/>
          </a:p>
        </p:txBody>
      </p:sp>
      <p:sp>
        <p:nvSpPr>
          <p:cNvPr id="417" name="Google Shape;417;p2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RDF Graph Manager with UI</a:t>
            </a:r>
            <a:endParaRPr/>
          </a:p>
        </p:txBody>
      </p:sp>
      <p:sp>
        <p:nvSpPr>
          <p:cNvPr id="418" name="Google Shape;41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>
            <p:ph type="title"/>
          </p:nvPr>
        </p:nvSpPr>
        <p:spPr>
          <a:xfrm>
            <a:off x="1734000" y="7491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1734000" y="1394400"/>
            <a:ext cx="25140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Libraries: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RdfLib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Pandas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Auto-Py-to-Exe</a:t>
            </a:r>
            <a:endParaRPr/>
          </a:p>
        </p:txBody>
      </p:sp>
      <p:sp>
        <p:nvSpPr>
          <p:cNvPr id="425" name="Google Shape;425;p23"/>
          <p:cNvSpPr txBox="1"/>
          <p:nvPr>
            <p:ph idx="2" type="body"/>
          </p:nvPr>
        </p:nvSpPr>
        <p:spPr>
          <a:xfrm>
            <a:off x="3789175" y="1394450"/>
            <a:ext cx="38853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Libraries: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Tqdm - cli progress 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Dominate - </a:t>
            </a:r>
            <a:r>
              <a:rPr lang="en"/>
              <a:t>generate</a:t>
            </a:r>
            <a:r>
              <a:rPr lang="en"/>
              <a:t> dom using python </a:t>
            </a:r>
            <a:r>
              <a:rPr lang="en"/>
              <a:t>syntax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PyQt5 - gui library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PyQtWebEngine - add web </a:t>
            </a:r>
            <a:r>
              <a:rPr lang="en"/>
              <a:t>viewer</a:t>
            </a:r>
            <a:r>
              <a:rPr lang="en"/>
              <a:t> to PyQt5</a:t>
            </a:r>
            <a:endParaRPr/>
          </a:p>
        </p:txBody>
      </p:sp>
      <p:sp>
        <p:nvSpPr>
          <p:cNvPr id="426" name="Google Shape;426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>
            <p:ph type="title"/>
          </p:nvPr>
        </p:nvSpPr>
        <p:spPr>
          <a:xfrm>
            <a:off x="1732700" y="592600"/>
            <a:ext cx="5667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432" name="Google Shape;432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8" y="1945350"/>
            <a:ext cx="7581025" cy="2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1678700" y="5800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Interfaces</a:t>
            </a:r>
            <a:endParaRPr/>
          </a:p>
        </p:txBody>
      </p:sp>
      <p:pic>
        <p:nvPicPr>
          <p:cNvPr id="439" name="Google Shape;4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0" y="1225300"/>
            <a:ext cx="8027992" cy="37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&amp; Results</a:t>
            </a:r>
            <a:endParaRPr/>
          </a:p>
        </p:txBody>
      </p:sp>
      <p:sp>
        <p:nvSpPr>
          <p:cNvPr id="446" name="Google Shape;44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endParaRPr/>
          </a:p>
        </p:txBody>
      </p:sp>
      <p:sp>
        <p:nvSpPr>
          <p:cNvPr id="452" name="Google Shape;452;p27"/>
          <p:cNvSpPr txBox="1"/>
          <p:nvPr>
            <p:ph idx="1" type="body"/>
          </p:nvPr>
        </p:nvSpPr>
        <p:spPr>
          <a:xfrm>
            <a:off x="1732700" y="2194525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Q: </a:t>
            </a:r>
            <a:r>
              <a:rPr lang="en" sz="2000"/>
              <a:t>What is the time with the least amount of crime occured?</a:t>
            </a:r>
            <a:r>
              <a:rPr lang="en" sz="1600"/>
              <a:t> </a:t>
            </a:r>
            <a:endParaRPr sz="1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3" name="Google Shape;453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endParaRPr/>
          </a:p>
        </p:txBody>
      </p:sp>
      <p:sp>
        <p:nvSpPr>
          <p:cNvPr id="459" name="Google Shape;459;p28"/>
          <p:cNvSpPr txBox="1"/>
          <p:nvPr>
            <p:ph idx="1" type="body"/>
          </p:nvPr>
        </p:nvSpPr>
        <p:spPr>
          <a:xfrm>
            <a:off x="1732700" y="1432525"/>
            <a:ext cx="53667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Query: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(?report) AS ?number_of_crimes) ?hours 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{   			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(HOURS (?o) AS ?hours) ?report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	?report rdf:type ns1:CrimeReport 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	?report ns1:hasDateTime ?o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GROUP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BY ?hours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ORDER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BY ?number_of_crimes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0" name="Google Shape;46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endParaRPr/>
          </a:p>
        </p:txBody>
      </p:sp>
      <p:pic>
        <p:nvPicPr>
          <p:cNvPr id="466" name="Google Shape;4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00" y="1737325"/>
            <a:ext cx="1905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325" y="1737325"/>
            <a:ext cx="4369425" cy="2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1808900" y="1390300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br>
              <a:rPr lang="en" sz="1100"/>
            </a:br>
            <a:endParaRPr sz="1100"/>
          </a:p>
        </p:txBody>
      </p:sp>
      <p:sp>
        <p:nvSpPr>
          <p:cNvPr id="469" name="Google Shape;469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endParaRPr/>
          </a:p>
        </p:txBody>
      </p:sp>
      <p:sp>
        <p:nvSpPr>
          <p:cNvPr id="475" name="Google Shape;475;p30"/>
          <p:cNvSpPr txBox="1"/>
          <p:nvPr>
            <p:ph idx="1" type="body"/>
          </p:nvPr>
        </p:nvSpPr>
        <p:spPr>
          <a:xfrm>
            <a:off x="1732700" y="2194525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Q: What is the ratio of the number of arrests of a person who committed a crime at a particular location to that of the total number of crimes located at that location?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76" name="Google Shape;476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51" name="Google Shape;3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type="title"/>
          </p:nvPr>
        </p:nvSpPr>
        <p:spPr>
          <a:xfrm>
            <a:off x="1727075" y="625800"/>
            <a:ext cx="2421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endParaRPr/>
          </a:p>
        </p:txBody>
      </p:sp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1414300" y="1356150"/>
            <a:ext cx="5366700" cy="4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(?number_of_arrests/?number_of_crimes AS ?fraction)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(COUNT (?arrest_report) AS ?number_of_arrests)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?arrest_report rdf:type ns1:ArrestReport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?arrest_report ns1:hasLocation ?location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?location ns1:hasAddress ?a_crime_address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FILTER (?a_crime_address = '6TH ST')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}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(COUNT (?crime_report) AS ?number_of_crimes)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?crime_report rdf:type ns1:CrimeReport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?crime_report ns1:hasLocation ?location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?location ns1:hasAddress ?c_crime_address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FILTER (?c_crime_address = '6TH ST')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}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 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endParaRPr/>
          </a:p>
        </p:txBody>
      </p:sp>
      <p:sp>
        <p:nvSpPr>
          <p:cNvPr id="489" name="Google Shape;489;p32"/>
          <p:cNvSpPr txBox="1"/>
          <p:nvPr>
            <p:ph idx="1" type="body"/>
          </p:nvPr>
        </p:nvSpPr>
        <p:spPr>
          <a:xfrm>
            <a:off x="1808900" y="1390300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br>
              <a:rPr lang="en" sz="1100"/>
            </a:br>
            <a:endParaRPr sz="1100"/>
          </a:p>
        </p:txBody>
      </p:sp>
      <p:sp>
        <p:nvSpPr>
          <p:cNvPr id="490" name="Google Shape;490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232" y="1820200"/>
            <a:ext cx="34766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endParaRPr/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1732700" y="2194525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Q: For a given url reference, what are rdf triples that contain such a reference?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8" name="Google Shape;498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endParaRPr/>
          </a:p>
        </p:txBody>
      </p:sp>
      <p:sp>
        <p:nvSpPr>
          <p:cNvPr id="504" name="Google Shape;504;p34"/>
          <p:cNvSpPr txBox="1"/>
          <p:nvPr>
            <p:ph idx="1" type="body"/>
          </p:nvPr>
        </p:nvSpPr>
        <p:spPr>
          <a:xfrm>
            <a:off x="4037450" y="407800"/>
            <a:ext cx="5366700" cy="4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Query:  Let </a:t>
            </a:r>
            <a:r>
              <a:rPr b="1" lang="en" u="sng"/>
              <a:t>X</a:t>
            </a:r>
            <a:r>
              <a:rPr b="1" lang="en"/>
              <a:t> </a:t>
            </a:r>
            <a:r>
              <a:rPr lang="en"/>
              <a:t>be the url reference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?s ?p ?o 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(COALESCE(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 as ?s) ?p ?o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?p ?o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UNION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?s (COALESCE(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 as ?p) ?o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	?s 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UNION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?s ?p (COALESCE(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 as ?o)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	?s ?p 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1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05" name="Google Shape;505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endParaRPr/>
          </a:p>
        </p:txBody>
      </p:sp>
      <p:sp>
        <p:nvSpPr>
          <p:cNvPr id="511" name="Google Shape;511;p35"/>
          <p:cNvSpPr txBox="1"/>
          <p:nvPr>
            <p:ph idx="1" type="body"/>
          </p:nvPr>
        </p:nvSpPr>
        <p:spPr>
          <a:xfrm>
            <a:off x="1808900" y="1390300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br>
              <a:rPr lang="en" sz="1100"/>
            </a:br>
            <a:endParaRPr sz="1100"/>
          </a:p>
        </p:txBody>
      </p:sp>
      <p:pic>
        <p:nvPicPr>
          <p:cNvPr id="512" name="Google Shape;5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75" y="1870475"/>
            <a:ext cx="6515650" cy="25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>
            <p:ph type="ctrTitle"/>
          </p:nvPr>
        </p:nvSpPr>
        <p:spPr>
          <a:xfrm>
            <a:off x="2685900" y="1735750"/>
            <a:ext cx="569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Problem, problem, and more problems...</a:t>
            </a:r>
            <a:endParaRPr/>
          </a:p>
        </p:txBody>
      </p:sp>
      <p:sp>
        <p:nvSpPr>
          <p:cNvPr id="520" name="Google Shape;52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>
            <p:ph type="title"/>
          </p:nvPr>
        </p:nvSpPr>
        <p:spPr>
          <a:xfrm>
            <a:off x="1734000" y="825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Viewer</a:t>
            </a:r>
            <a:endParaRPr/>
          </a:p>
        </p:txBody>
      </p:sp>
      <p:sp>
        <p:nvSpPr>
          <p:cNvPr id="526" name="Google Shape;526;p37"/>
          <p:cNvSpPr txBox="1"/>
          <p:nvPr>
            <p:ph idx="1" type="body"/>
          </p:nvPr>
        </p:nvSpPr>
        <p:spPr>
          <a:xfrm>
            <a:off x="1734000" y="1470600"/>
            <a:ext cx="2667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Since the web viewer is based on </a:t>
            </a:r>
            <a:r>
              <a:rPr lang="en"/>
              <a:t>chromium</a:t>
            </a:r>
            <a:r>
              <a:rPr lang="en"/>
              <a:t>, it has an </a:t>
            </a:r>
            <a:r>
              <a:rPr lang="en"/>
              <a:t>inherent 2mb limit when you set content of the viewer directly.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web viewer has a performance and an instability when displaying table with 10,000 rows or more</a:t>
            </a:r>
            <a:r>
              <a:rPr lang="en"/>
              <a:t>. </a:t>
            </a:r>
            <a:endParaRPr/>
          </a:p>
        </p:txBody>
      </p:sp>
      <p:sp>
        <p:nvSpPr>
          <p:cNvPr id="527" name="Google Shape;527;p37"/>
          <p:cNvSpPr txBox="1"/>
          <p:nvPr>
            <p:ph idx="2" type="body"/>
          </p:nvPr>
        </p:nvSpPr>
        <p:spPr>
          <a:xfrm>
            <a:off x="4240600" y="1470650"/>
            <a:ext cx="2988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Implement “SchemeHandler” that is responsible for intercepting http request and send back data to the web </a:t>
            </a:r>
            <a:r>
              <a:rPr lang="en"/>
              <a:t>viewer</a:t>
            </a:r>
            <a:r>
              <a:rPr lang="en"/>
              <a:t>. It also allows controller to set data in which it supposes to reply with.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results into </a:t>
            </a:r>
            <a:r>
              <a:rPr lang="en"/>
              <a:t>chunks</a:t>
            </a:r>
            <a:r>
              <a:rPr lang="en"/>
              <a:t> of 1,000 data and only one chunk gets send to the web viewer at any given time. </a:t>
            </a:r>
            <a:endParaRPr/>
          </a:p>
        </p:txBody>
      </p:sp>
      <p:sp>
        <p:nvSpPr>
          <p:cNvPr id="528" name="Google Shape;528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/>
          <p:nvPr>
            <p:ph type="title"/>
          </p:nvPr>
        </p:nvSpPr>
        <p:spPr>
          <a:xfrm>
            <a:off x="1734000" y="825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Q</a:t>
            </a:r>
            <a:r>
              <a:rPr lang="en"/>
              <a:t>uirk</a:t>
            </a:r>
            <a:endParaRPr/>
          </a:p>
        </p:txBody>
      </p:sp>
      <p:sp>
        <p:nvSpPr>
          <p:cNvPr id="534" name="Google Shape;534;p38"/>
          <p:cNvSpPr txBox="1"/>
          <p:nvPr>
            <p:ph idx="1" type="body"/>
          </p:nvPr>
        </p:nvSpPr>
        <p:spPr>
          <a:xfrm>
            <a:off x="1734000" y="1470600"/>
            <a:ext cx="2667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Unlike SQL, SPARQL has limited set of flexible capabilities.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There are special characters that mark the end of a term in a query such as “#”.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Some SPARQL functions only work with xsd:dateTime rather than xsd:date or xsd:time.</a:t>
            </a:r>
            <a:endParaRPr/>
          </a:p>
        </p:txBody>
      </p:sp>
      <p:sp>
        <p:nvSpPr>
          <p:cNvPr id="535" name="Google Shape;535;p38"/>
          <p:cNvSpPr txBox="1"/>
          <p:nvPr>
            <p:ph idx="2" type="body"/>
          </p:nvPr>
        </p:nvSpPr>
        <p:spPr>
          <a:xfrm>
            <a:off x="4240600" y="1470650"/>
            <a:ext cx="2988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Updated ‘#’ with ‘-’ RDF, as it has own importance in SPARQL.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Merge xsd:date and xsd:time to xsd:dateTime.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For xsd:date only, assume time is 00:00:00.</a:t>
            </a:r>
            <a:endParaRPr/>
          </a:p>
        </p:txBody>
      </p:sp>
      <p:sp>
        <p:nvSpPr>
          <p:cNvPr id="536" name="Google Shape;536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1732700" y="1466500"/>
            <a:ext cx="4944300" cy="24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some machine, there are python </a:t>
            </a:r>
            <a:r>
              <a:rPr lang="en"/>
              <a:t>compatibility</a:t>
            </a:r>
            <a:r>
              <a:rPr lang="en"/>
              <a:t> issues with current libraries and it requires a complete reinstall and downgrade python from 3.9 to 3.8.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have to do a lot of learning</a:t>
            </a:r>
            <a:r>
              <a:rPr lang="en"/>
              <a:t> </a:t>
            </a:r>
            <a:r>
              <a:rPr lang="en"/>
              <a:t>since this is our first time working with these datasets or libraries/framework. </a:t>
            </a:r>
            <a:endParaRPr/>
          </a:p>
        </p:txBody>
      </p:sp>
      <p:sp>
        <p:nvSpPr>
          <p:cNvPr id="543" name="Google Shape;543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49" name="Google Shape;54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732700" y="1354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 Data from 2020 to Present</a:t>
            </a:r>
            <a:endParaRPr/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734000" y="199990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Report 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Report Type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Arrest Date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 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 Name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Reporting District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Sex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Descent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Charge Group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Charge Group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Arrest Type Code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8" name="Google Shape;358;p14"/>
          <p:cNvSpPr txBox="1"/>
          <p:nvPr>
            <p:ph idx="2" type="body"/>
          </p:nvPr>
        </p:nvSpPr>
        <p:spPr>
          <a:xfrm>
            <a:off x="4562100" y="199985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Charge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Charge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Disposition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Address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Cross Street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Date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Location Code</a:t>
            </a:r>
            <a:endParaRPr sz="1200"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732700" y="1354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 from 2020 to Present </a:t>
            </a:r>
            <a:endParaRPr/>
          </a:p>
        </p:txBody>
      </p:sp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1734000" y="199990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DR_NO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Date Rptd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DATE OCC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TIME OCC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 NAME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Rpt Dist 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Part 1-2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Crm Cd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Crm Cd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Mocodes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Vict 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Vict Sex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Vict Descent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Google Shape;366;p15"/>
          <p:cNvSpPr txBox="1"/>
          <p:nvPr>
            <p:ph idx="2" type="body"/>
          </p:nvPr>
        </p:nvSpPr>
        <p:spPr>
          <a:xfrm>
            <a:off x="4562100" y="199985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Premis Cd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Premis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Weapon Used Cd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Weapon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Status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Status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Cross Street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LON</a:t>
            </a:r>
            <a:endParaRPr sz="1200"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5926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Class</a:t>
            </a:r>
            <a:endParaRPr/>
          </a:p>
        </p:txBody>
      </p:sp>
      <p:pic>
        <p:nvPicPr>
          <p:cNvPr id="373" name="Google Shape;3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50" y="1237900"/>
            <a:ext cx="6042201" cy="37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/>
          <p:nvPr>
            <p:ph type="title"/>
          </p:nvPr>
        </p:nvSpPr>
        <p:spPr>
          <a:xfrm>
            <a:off x="1732700" y="592600"/>
            <a:ext cx="5631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ArrestReport Class</a:t>
            </a:r>
            <a:endParaRPr/>
          </a:p>
        </p:txBody>
      </p:sp>
      <p:pic>
        <p:nvPicPr>
          <p:cNvPr id="380" name="Google Shape;3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75" y="1376525"/>
            <a:ext cx="5967451" cy="36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1732700" y="592600"/>
            <a:ext cx="5631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</a:t>
            </a:r>
            <a:r>
              <a:rPr lang="en"/>
              <a:t>Report Class</a:t>
            </a:r>
            <a:endParaRPr/>
          </a:p>
        </p:txBody>
      </p:sp>
      <p:pic>
        <p:nvPicPr>
          <p:cNvPr id="387" name="Google Shape;3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25" y="1324725"/>
            <a:ext cx="6494799" cy="37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echnical Debt</a:t>
            </a:r>
            <a:endParaRPr/>
          </a:p>
        </p:txBody>
      </p:sp>
      <p:sp>
        <p:nvSpPr>
          <p:cNvPr id="394" name="Google Shape;394;p1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Projects 2</a:t>
            </a:r>
            <a:endParaRPr/>
          </a:p>
        </p:txBody>
      </p:sp>
      <p:sp>
        <p:nvSpPr>
          <p:cNvPr id="395" name="Google Shape;3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type="title"/>
          </p:nvPr>
        </p:nvSpPr>
        <p:spPr>
          <a:xfrm>
            <a:off x="1732700" y="7450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Loops</a:t>
            </a:r>
            <a:endParaRPr/>
          </a:p>
        </p:txBody>
      </p:sp>
      <p:sp>
        <p:nvSpPr>
          <p:cNvPr id="401" name="Google Shape;401;p20"/>
          <p:cNvSpPr txBox="1"/>
          <p:nvPr>
            <p:ph idx="1" type="body"/>
          </p:nvPr>
        </p:nvSpPr>
        <p:spPr>
          <a:xfrm>
            <a:off x="1272925" y="1390250"/>
            <a:ext cx="31272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Most processes of our program for generating rdf files, such as data processing and adding data to rdf graph, rely on “for loops.”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Everything</a:t>
            </a:r>
            <a:r>
              <a:rPr lang="en"/>
              <a:t> has to be done linearly.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It is very slow for our data size.</a:t>
            </a:r>
            <a:endParaRPr/>
          </a:p>
        </p:txBody>
      </p:sp>
      <p:sp>
        <p:nvSpPr>
          <p:cNvPr id="402" name="Google Shape;402;p20"/>
          <p:cNvSpPr txBox="1"/>
          <p:nvPr>
            <p:ph idx="2" type="body"/>
          </p:nvPr>
        </p:nvSpPr>
        <p:spPr>
          <a:xfrm>
            <a:off x="4562100" y="1390250"/>
            <a:ext cx="29865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Store all our data in Pandas dataframes.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Convert as many “ for loops” as possible to Pandas “map”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“Map” function is faster than “for loop” because it vectorizes our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  <p:sp>
        <p:nvSpPr>
          <p:cNvPr id="403" name="Google Shape;403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