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Nixie One"/>
      <p:regular r:id="rId35"/>
    </p:embeddedFont>
    <p:embeddedFont>
      <p:font typeface="Quicksand"/>
      <p:regular r:id="rId36"/>
      <p:bold r:id="rId37"/>
    </p:embeddedFont>
    <p:embeddedFont>
      <p:font typeface="Helvetica Neue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italic.fntdata"/><Relationship Id="rId20" Type="http://schemas.openxmlformats.org/officeDocument/2006/relationships/slide" Target="slides/slide15.xml"/><Relationship Id="rId41" Type="http://schemas.openxmlformats.org/officeDocument/2006/relationships/font" Target="fonts/HelveticaNeue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NixieOne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Quicksand-bold.fntdata"/><Relationship Id="rId14" Type="http://schemas.openxmlformats.org/officeDocument/2006/relationships/slide" Target="slides/slide9.xml"/><Relationship Id="rId36" Type="http://schemas.openxmlformats.org/officeDocument/2006/relationships/font" Target="fonts/Quicksand-regular.fntdata"/><Relationship Id="rId17" Type="http://schemas.openxmlformats.org/officeDocument/2006/relationships/slide" Target="slides/slide12.xml"/><Relationship Id="rId39" Type="http://schemas.openxmlformats.org/officeDocument/2006/relationships/font" Target="fonts/HelveticaNeue-bold.fntdata"/><Relationship Id="rId16" Type="http://schemas.openxmlformats.org/officeDocument/2006/relationships/slide" Target="slides/slide11.xml"/><Relationship Id="rId38" Type="http://schemas.openxmlformats.org/officeDocument/2006/relationships/font" Target="fonts/HelveticaNeue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d47cdae860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d47cdae860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d47cdae86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d47cdae86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d47cdae860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d47cdae860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d47cdae860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d47cdae860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d47cdae860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d47cdae860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d47cdae86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d47cdae86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d51780a1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d51780a1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d51780a1d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d51780a1d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d51780a1d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d51780a1d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d51780a1d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d51780a1d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d47cdae86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d47cdae86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d51780a1d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d51780a1d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d526149aa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d526149aa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d526149aa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d526149aa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d526149aa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d526149aa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d51780a1d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d51780a1d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d47cdae86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d47cdae86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d51780a1d1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d51780a1d1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d082b7d9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d082b7d9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d082b7d92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d082b7d92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cd71431a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cd71431a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d47cdae86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d47cdae86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d47cdae86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d47cdae86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d47cdae86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d47cdae86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d47cdae86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d47cdae86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d47cdae86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d47cdae86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d47cdae8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d47cdae8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d47cdae86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d47cdae86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 rot="10800000">
            <a:off x="3919993" y="3977033"/>
            <a:ext cx="1303500" cy="11283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 flipH="1" rot="10800000">
            <a:off x="2809875" y="-172875"/>
            <a:ext cx="1111500" cy="962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 flipH="1" rot="10800000">
            <a:off x="3602723" y="1360109"/>
            <a:ext cx="493800" cy="427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 flipH="1" rot="10800000">
            <a:off x="5278915" y="855279"/>
            <a:ext cx="944700" cy="818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 flipH="1" rot="10800000">
            <a:off x="5365799" y="352324"/>
            <a:ext cx="493800" cy="4272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8" y="1029778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33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35;p2"/>
          <p:cNvSpPr/>
          <p:nvPr/>
        </p:nvSpPr>
        <p:spPr>
          <a:xfrm flipH="1" rot="10800000">
            <a:off x="5010533" y="4576648"/>
            <a:ext cx="1032900" cy="8946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2"/>
          <p:cNvSpPr/>
          <p:nvPr/>
        </p:nvSpPr>
        <p:spPr>
          <a:xfrm flipH="1" rot="10800000">
            <a:off x="5133679" y="4056450"/>
            <a:ext cx="540000" cy="467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"/>
          <p:cNvSpPr/>
          <p:nvPr/>
        </p:nvSpPr>
        <p:spPr>
          <a:xfrm flipH="1" rot="10800000">
            <a:off x="3101709" y="3629719"/>
            <a:ext cx="1032900" cy="894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"/>
          <p:cNvSpPr/>
          <p:nvPr/>
        </p:nvSpPr>
        <p:spPr>
          <a:xfrm flipH="1" rot="10800000">
            <a:off x="3530384" y="4576662"/>
            <a:ext cx="452100" cy="3912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7" y="4056441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r">
              <a:buNone/>
              <a:defRPr sz="1300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r">
              <a:buNone/>
              <a:defRPr sz="1300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r">
              <a:buNone/>
              <a:defRPr sz="1300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r">
              <a:buNone/>
              <a:defRPr sz="1300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r">
              <a:buNone/>
              <a:defRPr sz="1300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r">
              <a:buNone/>
              <a:defRPr sz="1300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r">
              <a:buNone/>
              <a:defRPr sz="1300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r">
              <a:buNone/>
              <a:defRPr sz="1300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37" name="Google Shape;337;p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8" name="Google Shape;33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52" name="Google Shape;52;p3"/>
          <p:cNvSpPr txBox="1"/>
          <p:nvPr>
            <p:ph idx="1" type="body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3"/>
          <p:cNvSpPr txBox="1"/>
          <p:nvPr>
            <p:ph idx="2" type="body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3"/>
          <p:cNvSpPr txBox="1"/>
          <p:nvPr>
            <p:ph idx="3" type="body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3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3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" name="Google Shape;59;p3"/>
          <p:cNvGrpSpPr/>
          <p:nvPr/>
        </p:nvGrpSpPr>
        <p:grpSpPr>
          <a:xfrm>
            <a:off x="1729778" y="61066"/>
            <a:ext cx="351204" cy="324661"/>
            <a:chOff x="5975075" y="2327500"/>
            <a:chExt cx="420100" cy="388350"/>
          </a:xfrm>
        </p:grpSpPr>
        <p:sp>
          <p:nvSpPr>
            <p:cNvPr id="60" name="Google Shape;60;p3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" name="Google Shape;62;p3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3"/>
          <p:cNvGrpSpPr/>
          <p:nvPr/>
        </p:nvGrpSpPr>
        <p:grpSpPr>
          <a:xfrm>
            <a:off x="904284" y="515192"/>
            <a:ext cx="382958" cy="607111"/>
            <a:chOff x="6718575" y="2318625"/>
            <a:chExt cx="256950" cy="407375"/>
          </a:xfrm>
        </p:grpSpPr>
        <p:sp>
          <p:nvSpPr>
            <p:cNvPr id="64" name="Google Shape;64;p3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" name="Google Shape;72;p3"/>
          <p:cNvGrpSpPr/>
          <p:nvPr/>
        </p:nvGrpSpPr>
        <p:grpSpPr>
          <a:xfrm>
            <a:off x="335759" y="1840533"/>
            <a:ext cx="342882" cy="350068"/>
            <a:chOff x="3951850" y="2985350"/>
            <a:chExt cx="407950" cy="416500"/>
          </a:xfrm>
        </p:grpSpPr>
        <p:sp>
          <p:nvSpPr>
            <p:cNvPr id="73" name="Google Shape;73;p3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/>
          <p:nvPr/>
        </p:nvSpPr>
        <p:spPr>
          <a:xfrm flipH="1" rot="10800000">
            <a:off x="8218352" y="4121459"/>
            <a:ext cx="685200" cy="5934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0" name="Google Shape;80;p4"/>
          <p:cNvSpPr/>
          <p:nvPr/>
        </p:nvSpPr>
        <p:spPr>
          <a:xfrm rot="5400000">
            <a:off x="388487" y="105212"/>
            <a:ext cx="944100" cy="10902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1" name="Google Shape;81;p4"/>
          <p:cNvSpPr/>
          <p:nvPr/>
        </p:nvSpPr>
        <p:spPr>
          <a:xfrm flipH="1" rot="10800000">
            <a:off x="-123825" y="847791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4"/>
          <p:cNvSpPr/>
          <p:nvPr/>
        </p:nvSpPr>
        <p:spPr>
          <a:xfrm flipH="1" rot="10800000">
            <a:off x="503116" y="1161450"/>
            <a:ext cx="352800" cy="305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4"/>
          <p:cNvSpPr/>
          <p:nvPr/>
        </p:nvSpPr>
        <p:spPr>
          <a:xfrm flipH="1" rot="10800000">
            <a:off x="1208424" y="-13181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4"/>
          <p:cNvSpPr/>
          <p:nvPr/>
        </p:nvSpPr>
        <p:spPr>
          <a:xfrm flipH="1" rot="10800000">
            <a:off x="247753" y="49693"/>
            <a:ext cx="295200" cy="255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4"/>
          <p:cNvSpPr/>
          <p:nvPr/>
        </p:nvSpPr>
        <p:spPr>
          <a:xfrm flipH="1" rot="10800000">
            <a:off x="8763568" y="4485979"/>
            <a:ext cx="543000" cy="470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"/>
          <p:cNvSpPr/>
          <p:nvPr/>
        </p:nvSpPr>
        <p:spPr>
          <a:xfrm flipH="1" rot="10800000">
            <a:off x="8523810" y="4741100"/>
            <a:ext cx="284100" cy="2457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4"/>
          <p:cNvSpPr/>
          <p:nvPr/>
        </p:nvSpPr>
        <p:spPr>
          <a:xfrm flipH="1" rot="10800000">
            <a:off x="8322785" y="3628023"/>
            <a:ext cx="543000" cy="470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/>
          <p:nvPr/>
        </p:nvSpPr>
        <p:spPr>
          <a:xfrm flipH="1" rot="10800000">
            <a:off x="8763569" y="4009882"/>
            <a:ext cx="237600" cy="2058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/>
          <p:nvPr/>
        </p:nvSpPr>
        <p:spPr>
          <a:xfrm flipH="1" rot="10800000">
            <a:off x="-94969" y="303826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2" name="Google Shape;92;p5"/>
          <p:cNvSpPr/>
          <p:nvPr/>
        </p:nvSpPr>
        <p:spPr>
          <a:xfrm rot="5400000">
            <a:off x="559400" y="1538825"/>
            <a:ext cx="1788000" cy="2064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" name="Google Shape;93;p5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4" name="Google Shape;94;p5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5"/>
          <p:cNvSpPr/>
          <p:nvPr/>
        </p:nvSpPr>
        <p:spPr>
          <a:xfrm flipH="1" rot="10800000">
            <a:off x="66674" y="31354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5"/>
          <p:cNvSpPr/>
          <p:nvPr/>
        </p:nvSpPr>
        <p:spPr>
          <a:xfrm flipH="1" rot="10800000">
            <a:off x="828675" y="35165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5"/>
          <p:cNvSpPr/>
          <p:nvPr/>
        </p:nvSpPr>
        <p:spPr>
          <a:xfrm flipH="1" rot="10800000">
            <a:off x="761999" y="8779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5"/>
          <p:cNvSpPr/>
          <p:nvPr/>
        </p:nvSpPr>
        <p:spPr>
          <a:xfrm flipH="1" rot="10800000">
            <a:off x="793851" y="4692801"/>
            <a:ext cx="517500" cy="4479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9" name="Google Shape;99;p5"/>
          <p:cNvGrpSpPr/>
          <p:nvPr/>
        </p:nvGrpSpPr>
        <p:grpSpPr>
          <a:xfrm>
            <a:off x="996353" y="1070666"/>
            <a:ext cx="351204" cy="324661"/>
            <a:chOff x="5975075" y="2327500"/>
            <a:chExt cx="420100" cy="388350"/>
          </a:xfrm>
        </p:grpSpPr>
        <p:sp>
          <p:nvSpPr>
            <p:cNvPr id="100" name="Google Shape;100;p5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" name="Google Shape;102;p5"/>
          <p:cNvSpPr/>
          <p:nvPr/>
        </p:nvSpPr>
        <p:spPr>
          <a:xfrm>
            <a:off x="393600" y="334662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" name="Google Shape;103;p5"/>
          <p:cNvGrpSpPr/>
          <p:nvPr/>
        </p:nvGrpSpPr>
        <p:grpSpPr>
          <a:xfrm>
            <a:off x="305241" y="553857"/>
            <a:ext cx="247469" cy="392302"/>
            <a:chOff x="6718575" y="2318625"/>
            <a:chExt cx="256950" cy="407375"/>
          </a:xfrm>
        </p:grpSpPr>
        <p:sp>
          <p:nvSpPr>
            <p:cNvPr id="104" name="Google Shape;104;p5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" name="Google Shape;112;p5"/>
          <p:cNvGrpSpPr/>
          <p:nvPr/>
        </p:nvGrpSpPr>
        <p:grpSpPr>
          <a:xfrm>
            <a:off x="1419984" y="3634333"/>
            <a:ext cx="342882" cy="350068"/>
            <a:chOff x="3951850" y="2985350"/>
            <a:chExt cx="407950" cy="416500"/>
          </a:xfrm>
        </p:grpSpPr>
        <p:sp>
          <p:nvSpPr>
            <p:cNvPr id="113" name="Google Shape;113;p5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" name="Google Shape;117;p5"/>
          <p:cNvSpPr/>
          <p:nvPr/>
        </p:nvSpPr>
        <p:spPr>
          <a:xfrm flipH="1" rot="10800000">
            <a:off x="733424" y="39360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5"/>
          <p:cNvSpPr/>
          <p:nvPr/>
        </p:nvSpPr>
        <p:spPr>
          <a:xfrm flipH="1" rot="10800000">
            <a:off x="738525" y="1008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5"/>
          <p:cNvSpPr/>
          <p:nvPr/>
        </p:nvSpPr>
        <p:spPr>
          <a:xfrm flipH="1" rot="10800000">
            <a:off x="-291325" y="4148475"/>
            <a:ext cx="1182300" cy="1023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5"/>
          <p:cNvSpPr/>
          <p:nvPr/>
        </p:nvSpPr>
        <p:spPr>
          <a:xfrm flipH="1" rot="10800000">
            <a:off x="420725" y="-652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5"/>
          <p:cNvSpPr/>
          <p:nvPr/>
        </p:nvSpPr>
        <p:spPr>
          <a:xfrm>
            <a:off x="1019338" y="416705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2" name="Google Shape;122;p5"/>
          <p:cNvGrpSpPr/>
          <p:nvPr/>
        </p:nvGrpSpPr>
        <p:grpSpPr>
          <a:xfrm>
            <a:off x="-50290" y="1452797"/>
            <a:ext cx="624844" cy="599376"/>
            <a:chOff x="5241175" y="4959100"/>
            <a:chExt cx="539775" cy="517775"/>
          </a:xfrm>
        </p:grpSpPr>
        <p:sp>
          <p:nvSpPr>
            <p:cNvPr id="123" name="Google Shape;123;p5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" name="Google Shape;129;p5"/>
          <p:cNvSpPr/>
          <p:nvPr/>
        </p:nvSpPr>
        <p:spPr>
          <a:xfrm>
            <a:off x="47199" y="4430470"/>
            <a:ext cx="505231" cy="459562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r">
              <a:buNone/>
              <a:defRPr sz="1300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r">
              <a:buNone/>
              <a:defRPr sz="1300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r">
              <a:buNone/>
              <a:defRPr sz="1300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r">
              <a:buNone/>
              <a:defRPr sz="1300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r">
              <a:buNone/>
              <a:defRPr sz="1300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r">
              <a:buNone/>
              <a:defRPr sz="1300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r">
              <a:buNone/>
              <a:defRPr sz="1300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r">
              <a:buNone/>
              <a:defRPr sz="1300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/>
          <p:nvPr/>
        </p:nvSpPr>
        <p:spPr>
          <a:xfrm flipH="1" rot="10800000">
            <a:off x="-94969" y="619169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3" name="Google Shape;133;p6"/>
          <p:cNvSpPr/>
          <p:nvPr/>
        </p:nvSpPr>
        <p:spPr>
          <a:xfrm rot="5400000">
            <a:off x="499599" y="1905237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4" name="Google Shape;134;p6"/>
          <p:cNvSpPr txBox="1"/>
          <p:nvPr>
            <p:ph idx="1" type="body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indent="-3810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indent="-3810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indent="-3810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indent="-3810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indent="-3810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indent="-3810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indent="-3810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135" name="Google Shape;135;p6"/>
          <p:cNvSpPr/>
          <p:nvPr/>
        </p:nvSpPr>
        <p:spPr>
          <a:xfrm flipH="1" rot="10800000">
            <a:off x="-123826" y="28115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6"/>
          <p:cNvSpPr/>
          <p:nvPr/>
        </p:nvSpPr>
        <p:spPr>
          <a:xfrm flipH="1" rot="10800000">
            <a:off x="638175" y="3192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6"/>
          <p:cNvSpPr/>
          <p:nvPr/>
        </p:nvSpPr>
        <p:spPr>
          <a:xfrm flipH="1" rot="10800000">
            <a:off x="752474" y="120180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6"/>
          <p:cNvSpPr/>
          <p:nvPr/>
        </p:nvSpPr>
        <p:spPr>
          <a:xfrm flipH="1" rot="10800000">
            <a:off x="657225" y="4380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9" name="Google Shape;139;p6"/>
          <p:cNvGrpSpPr/>
          <p:nvPr/>
        </p:nvGrpSpPr>
        <p:grpSpPr>
          <a:xfrm>
            <a:off x="986828" y="1394516"/>
            <a:ext cx="351204" cy="324661"/>
            <a:chOff x="5975075" y="2327500"/>
            <a:chExt cx="420100" cy="388350"/>
          </a:xfrm>
        </p:grpSpPr>
        <p:sp>
          <p:nvSpPr>
            <p:cNvPr id="140" name="Google Shape;140;p6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2" name="Google Shape;142;p6"/>
          <p:cNvSpPr/>
          <p:nvPr/>
        </p:nvSpPr>
        <p:spPr>
          <a:xfrm>
            <a:off x="203100" y="30227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3" name="Google Shape;143;p6"/>
          <p:cNvGrpSpPr/>
          <p:nvPr/>
        </p:nvGrpSpPr>
        <p:grpSpPr>
          <a:xfrm>
            <a:off x="295716" y="877707"/>
            <a:ext cx="247469" cy="392302"/>
            <a:chOff x="6718575" y="2318625"/>
            <a:chExt cx="256950" cy="407375"/>
          </a:xfrm>
        </p:grpSpPr>
        <p:sp>
          <p:nvSpPr>
            <p:cNvPr id="144" name="Google Shape;144;p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2" name="Google Shape;152;p6"/>
          <p:cNvGrpSpPr/>
          <p:nvPr/>
        </p:nvGrpSpPr>
        <p:grpSpPr>
          <a:xfrm>
            <a:off x="1229484" y="3310483"/>
            <a:ext cx="342882" cy="350068"/>
            <a:chOff x="3951850" y="2985350"/>
            <a:chExt cx="407950" cy="416500"/>
          </a:xfrm>
        </p:grpSpPr>
        <p:sp>
          <p:nvSpPr>
            <p:cNvPr id="153" name="Google Shape;153;p6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7" name="Google Shape;157;p6"/>
          <p:cNvSpPr/>
          <p:nvPr/>
        </p:nvSpPr>
        <p:spPr>
          <a:xfrm flipH="1" rot="10800000">
            <a:off x="542924" y="36121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6"/>
          <p:cNvSpPr/>
          <p:nvPr/>
        </p:nvSpPr>
        <p:spPr>
          <a:xfrm flipH="1" rot="10800000">
            <a:off x="729000" y="424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6"/>
          <p:cNvSpPr/>
          <p:nvPr/>
        </p:nvSpPr>
        <p:spPr>
          <a:xfrm flipH="1" rot="10800000">
            <a:off x="-115052" y="3996025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6"/>
          <p:cNvSpPr/>
          <p:nvPr/>
        </p:nvSpPr>
        <p:spPr>
          <a:xfrm flipH="1" rot="10800000">
            <a:off x="411200" y="2586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6"/>
          <p:cNvSpPr/>
          <p:nvPr/>
        </p:nvSpPr>
        <p:spPr>
          <a:xfrm>
            <a:off x="828838" y="38432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" name="Google Shape;162;p6"/>
          <p:cNvGrpSpPr/>
          <p:nvPr/>
        </p:nvGrpSpPr>
        <p:grpSpPr>
          <a:xfrm>
            <a:off x="67093" y="1681689"/>
            <a:ext cx="455624" cy="437054"/>
            <a:chOff x="5241175" y="4959100"/>
            <a:chExt cx="539775" cy="517775"/>
          </a:xfrm>
        </p:grpSpPr>
        <p:sp>
          <p:nvSpPr>
            <p:cNvPr id="163" name="Google Shape;163;p6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6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6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9" name="Google Shape;169;p6"/>
          <p:cNvSpPr/>
          <p:nvPr/>
        </p:nvSpPr>
        <p:spPr>
          <a:xfrm>
            <a:off x="144926" y="4214500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6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0" i="0" lang="en" sz="12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b="0" i="0" sz="12000" u="none" cap="none" strike="noStrik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71" name="Google Shape;171;p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4" name="Google Shape;174;p7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5" name="Google Shape;175;p7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76" name="Google Shape;176;p7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◇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￭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￮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7" name="Google Shape;177;p7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7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7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7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7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7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7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7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5" name="Google Shape;185;p7"/>
          <p:cNvGrpSpPr/>
          <p:nvPr/>
        </p:nvGrpSpPr>
        <p:grpSpPr>
          <a:xfrm>
            <a:off x="1729778" y="61066"/>
            <a:ext cx="351204" cy="324661"/>
            <a:chOff x="5975075" y="2327500"/>
            <a:chExt cx="420100" cy="388350"/>
          </a:xfrm>
        </p:grpSpPr>
        <p:sp>
          <p:nvSpPr>
            <p:cNvPr id="186" name="Google Shape;186;p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8" name="Google Shape;188;p7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7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0" name="Google Shape;190;p7"/>
          <p:cNvGrpSpPr/>
          <p:nvPr/>
        </p:nvGrpSpPr>
        <p:grpSpPr>
          <a:xfrm>
            <a:off x="7354068" y="3426714"/>
            <a:ext cx="455624" cy="437054"/>
            <a:chOff x="5241175" y="4959100"/>
            <a:chExt cx="539775" cy="517775"/>
          </a:xfrm>
        </p:grpSpPr>
        <p:sp>
          <p:nvSpPr>
            <p:cNvPr id="191" name="Google Shape;191;p7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7" name="Google Shape;197;p7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8" name="Google Shape;198;p7"/>
          <p:cNvGrpSpPr/>
          <p:nvPr/>
        </p:nvGrpSpPr>
        <p:grpSpPr>
          <a:xfrm>
            <a:off x="904284" y="515192"/>
            <a:ext cx="382958" cy="607111"/>
            <a:chOff x="6718575" y="2318625"/>
            <a:chExt cx="256950" cy="407375"/>
          </a:xfrm>
        </p:grpSpPr>
        <p:sp>
          <p:nvSpPr>
            <p:cNvPr id="199" name="Google Shape;199;p7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7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7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7" name="Google Shape;207;p7"/>
          <p:cNvGrpSpPr/>
          <p:nvPr/>
        </p:nvGrpSpPr>
        <p:grpSpPr>
          <a:xfrm>
            <a:off x="335759" y="1840533"/>
            <a:ext cx="342882" cy="350068"/>
            <a:chOff x="3951850" y="2985350"/>
            <a:chExt cx="407950" cy="416500"/>
          </a:xfrm>
        </p:grpSpPr>
        <p:sp>
          <p:nvSpPr>
            <p:cNvPr id="208" name="Google Shape;208;p7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2" name="Google Shape;212;p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5" name="Google Shape;215;p8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6" name="Google Shape;216;p8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17" name="Google Shape;217;p8"/>
          <p:cNvSpPr txBox="1"/>
          <p:nvPr>
            <p:ph idx="1" type="body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8" name="Google Shape;218;p8"/>
          <p:cNvSpPr txBox="1"/>
          <p:nvPr>
            <p:ph idx="2" type="body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9" name="Google Shape;219;p8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8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8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8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3" name="Google Shape;223;p8"/>
          <p:cNvGrpSpPr/>
          <p:nvPr/>
        </p:nvGrpSpPr>
        <p:grpSpPr>
          <a:xfrm>
            <a:off x="1729778" y="61066"/>
            <a:ext cx="351204" cy="324661"/>
            <a:chOff x="5975075" y="2327500"/>
            <a:chExt cx="420100" cy="388350"/>
          </a:xfrm>
        </p:grpSpPr>
        <p:sp>
          <p:nvSpPr>
            <p:cNvPr id="224" name="Google Shape;224;p8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6" name="Google Shape;226;p8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7" name="Google Shape;227;p8"/>
          <p:cNvGrpSpPr/>
          <p:nvPr/>
        </p:nvGrpSpPr>
        <p:grpSpPr>
          <a:xfrm>
            <a:off x="904284" y="515192"/>
            <a:ext cx="382958" cy="607111"/>
            <a:chOff x="6718575" y="2318625"/>
            <a:chExt cx="256950" cy="407375"/>
          </a:xfrm>
        </p:grpSpPr>
        <p:sp>
          <p:nvSpPr>
            <p:cNvPr id="228" name="Google Shape;228;p8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6" name="Google Shape;236;p8"/>
          <p:cNvGrpSpPr/>
          <p:nvPr/>
        </p:nvGrpSpPr>
        <p:grpSpPr>
          <a:xfrm>
            <a:off x="335759" y="1840533"/>
            <a:ext cx="342882" cy="350068"/>
            <a:chOff x="3951850" y="2985350"/>
            <a:chExt cx="407950" cy="416500"/>
          </a:xfrm>
        </p:grpSpPr>
        <p:sp>
          <p:nvSpPr>
            <p:cNvPr id="237" name="Google Shape;237;p8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1" name="Google Shape;241;p8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8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8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8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8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6" name="Google Shape;246;p8"/>
          <p:cNvGrpSpPr/>
          <p:nvPr/>
        </p:nvGrpSpPr>
        <p:grpSpPr>
          <a:xfrm>
            <a:off x="7354068" y="3426714"/>
            <a:ext cx="455624" cy="437054"/>
            <a:chOff x="5241175" y="4959100"/>
            <a:chExt cx="539775" cy="517775"/>
          </a:xfrm>
        </p:grpSpPr>
        <p:sp>
          <p:nvSpPr>
            <p:cNvPr id="247" name="Google Shape;247;p8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8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3" name="Google Shape;253;p8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9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7" name="Google Shape;257;p9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8" name="Google Shape;258;p9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59" name="Google Shape;259;p9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9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9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9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3" name="Google Shape;263;p9"/>
          <p:cNvGrpSpPr/>
          <p:nvPr/>
        </p:nvGrpSpPr>
        <p:grpSpPr>
          <a:xfrm>
            <a:off x="1729778" y="61066"/>
            <a:ext cx="351204" cy="324661"/>
            <a:chOff x="5975075" y="2327500"/>
            <a:chExt cx="420100" cy="388350"/>
          </a:xfrm>
        </p:grpSpPr>
        <p:sp>
          <p:nvSpPr>
            <p:cNvPr id="264" name="Google Shape;264;p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6" name="Google Shape;266;p9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7" name="Google Shape;267;p9"/>
          <p:cNvGrpSpPr/>
          <p:nvPr/>
        </p:nvGrpSpPr>
        <p:grpSpPr>
          <a:xfrm>
            <a:off x="904284" y="515192"/>
            <a:ext cx="382958" cy="607111"/>
            <a:chOff x="6718575" y="2318625"/>
            <a:chExt cx="256950" cy="407375"/>
          </a:xfrm>
        </p:grpSpPr>
        <p:sp>
          <p:nvSpPr>
            <p:cNvPr id="268" name="Google Shape;268;p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6" name="Google Shape;276;p9"/>
          <p:cNvGrpSpPr/>
          <p:nvPr/>
        </p:nvGrpSpPr>
        <p:grpSpPr>
          <a:xfrm>
            <a:off x="335759" y="1840533"/>
            <a:ext cx="342882" cy="350068"/>
            <a:chOff x="3951850" y="2985350"/>
            <a:chExt cx="407950" cy="416500"/>
          </a:xfrm>
        </p:grpSpPr>
        <p:sp>
          <p:nvSpPr>
            <p:cNvPr id="277" name="Google Shape;277;p9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9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9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9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1" name="Google Shape;281;p9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9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9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9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9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6" name="Google Shape;286;p9"/>
          <p:cNvGrpSpPr/>
          <p:nvPr/>
        </p:nvGrpSpPr>
        <p:grpSpPr>
          <a:xfrm>
            <a:off x="7354068" y="3426714"/>
            <a:ext cx="455624" cy="437054"/>
            <a:chOff x="5241175" y="4959100"/>
            <a:chExt cx="539775" cy="517775"/>
          </a:xfrm>
        </p:grpSpPr>
        <p:sp>
          <p:nvSpPr>
            <p:cNvPr id="287" name="Google Shape;287;p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3" name="Google Shape;293;p9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0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7" name="Google Shape;297;p10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8" name="Google Shape;298;p10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299" name="Google Shape;299;p10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0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0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0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3" name="Google Shape;303;p10"/>
          <p:cNvGrpSpPr/>
          <p:nvPr/>
        </p:nvGrpSpPr>
        <p:grpSpPr>
          <a:xfrm>
            <a:off x="1729778" y="61066"/>
            <a:ext cx="351204" cy="324661"/>
            <a:chOff x="5975075" y="2327500"/>
            <a:chExt cx="420100" cy="388350"/>
          </a:xfrm>
        </p:grpSpPr>
        <p:sp>
          <p:nvSpPr>
            <p:cNvPr id="304" name="Google Shape;304;p10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0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6" name="Google Shape;306;p10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7" name="Google Shape;307;p10"/>
          <p:cNvGrpSpPr/>
          <p:nvPr/>
        </p:nvGrpSpPr>
        <p:grpSpPr>
          <a:xfrm>
            <a:off x="904284" y="515192"/>
            <a:ext cx="382958" cy="607111"/>
            <a:chOff x="6718575" y="2318625"/>
            <a:chExt cx="256950" cy="407375"/>
          </a:xfrm>
        </p:grpSpPr>
        <p:sp>
          <p:nvSpPr>
            <p:cNvPr id="308" name="Google Shape;308;p10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0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0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0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0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0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0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0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6" name="Google Shape;316;p10"/>
          <p:cNvGrpSpPr/>
          <p:nvPr/>
        </p:nvGrpSpPr>
        <p:grpSpPr>
          <a:xfrm>
            <a:off x="335759" y="1840533"/>
            <a:ext cx="342882" cy="350068"/>
            <a:chOff x="3951850" y="2985350"/>
            <a:chExt cx="407950" cy="416500"/>
          </a:xfrm>
        </p:grpSpPr>
        <p:sp>
          <p:nvSpPr>
            <p:cNvPr id="317" name="Google Shape;317;p10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0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0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0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1" name="Google Shape;321;p10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0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0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0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10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6" name="Google Shape;326;p10"/>
          <p:cNvGrpSpPr/>
          <p:nvPr/>
        </p:nvGrpSpPr>
        <p:grpSpPr>
          <a:xfrm>
            <a:off x="7354068" y="3426714"/>
            <a:ext cx="455624" cy="437054"/>
            <a:chOff x="5241175" y="4959100"/>
            <a:chExt cx="539775" cy="517775"/>
          </a:xfrm>
        </p:grpSpPr>
        <p:sp>
          <p:nvSpPr>
            <p:cNvPr id="327" name="Google Shape;327;p10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0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0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0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0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0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3" name="Google Shape;333;p10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0E293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◇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￭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￮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push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2"/>
          <p:cNvSpPr txBox="1"/>
          <p:nvPr>
            <p:ph type="ctrTitle"/>
          </p:nvPr>
        </p:nvSpPr>
        <p:spPr>
          <a:xfrm>
            <a:off x="858475" y="1991825"/>
            <a:ext cx="7578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 Data Retrieval</a:t>
            </a:r>
            <a:endParaRPr/>
          </a:p>
        </p:txBody>
      </p:sp>
      <p:sp>
        <p:nvSpPr>
          <p:cNvPr id="344" name="Google Shape;344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5" name="Google Shape;345;p12"/>
          <p:cNvSpPr txBox="1"/>
          <p:nvPr>
            <p:ph idx="4294967295" type="body"/>
          </p:nvPr>
        </p:nvSpPr>
        <p:spPr>
          <a:xfrm>
            <a:off x="1635550" y="2952750"/>
            <a:ext cx="6120600" cy="5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By Sotheanith Sok, Lauro Cabral, Christopher Vargas, Abhinay Kacham, and Dinesh Reddy Kommera</a:t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46" name="Google Shape;346;p12"/>
          <p:cNvSpPr txBox="1"/>
          <p:nvPr>
            <p:ph idx="4294967295" type="body"/>
          </p:nvPr>
        </p:nvSpPr>
        <p:spPr>
          <a:xfrm>
            <a:off x="986925" y="1991825"/>
            <a:ext cx="6120600" cy="5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Team 1</a:t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1"/>
          <p:cNvSpPr txBox="1"/>
          <p:nvPr>
            <p:ph type="title"/>
          </p:nvPr>
        </p:nvSpPr>
        <p:spPr>
          <a:xfrm>
            <a:off x="1703100" y="1347200"/>
            <a:ext cx="64524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Instance Checking of RDF Graph</a:t>
            </a:r>
            <a:endParaRPr/>
          </a:p>
        </p:txBody>
      </p:sp>
      <p:sp>
        <p:nvSpPr>
          <p:cNvPr id="410" name="Google Shape;410;p21"/>
          <p:cNvSpPr txBox="1"/>
          <p:nvPr>
            <p:ph idx="1" type="body"/>
          </p:nvPr>
        </p:nvSpPr>
        <p:spPr>
          <a:xfrm>
            <a:off x="703075" y="1992500"/>
            <a:ext cx="3697800" cy="30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Problems</a:t>
            </a:r>
            <a:r>
              <a:rPr lang="en" sz="1200"/>
              <a:t>: </a:t>
            </a:r>
            <a:endParaRPr sz="1200"/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◇"/>
            </a:pPr>
            <a:r>
              <a:rPr lang="en" sz="1200"/>
              <a:t>In project 2, the name of an instance of a class is formatted as “ </a:t>
            </a:r>
            <a:r>
              <a:rPr i="1" lang="en" sz="1200" u="sng"/>
              <a:t>className</a:t>
            </a:r>
            <a:r>
              <a:rPr lang="en" sz="1200"/>
              <a:t> - </a:t>
            </a:r>
            <a:r>
              <a:rPr i="1" lang="en" sz="1200" u="sng"/>
              <a:t>#s of instances of the class in the graph</a:t>
            </a:r>
            <a:r>
              <a:rPr i="1" lang="en" sz="1200"/>
              <a:t> </a:t>
            </a:r>
            <a:r>
              <a:rPr lang="en" sz="1200"/>
              <a:t>”</a:t>
            </a:r>
            <a:endParaRPr sz="1200"/>
          </a:p>
          <a:p>
            <a:pPr indent="-304800" lvl="1" marL="1371600" rtl="0" algn="l">
              <a:spcBef>
                <a:spcPts val="0"/>
              </a:spcBef>
              <a:spcAft>
                <a:spcPts val="0"/>
              </a:spcAft>
              <a:buSzPts val="1200"/>
              <a:buChar char="￭"/>
            </a:pPr>
            <a:r>
              <a:rPr lang="en" sz="1200"/>
              <a:t>Ex: Report-0, Report-1,...etc.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◇"/>
            </a:pPr>
            <a:r>
              <a:rPr lang="en" sz="1200"/>
              <a:t>To check if an instance of a class already exists in the graph, we have to find all instances that have the property and then, we repeat the process for all properties.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◇"/>
            </a:pPr>
            <a:r>
              <a:rPr lang="en" sz="1200"/>
              <a:t>Finally, we intersect </a:t>
            </a:r>
            <a:r>
              <a:rPr lang="en" sz="1200"/>
              <a:t>multiple</a:t>
            </a:r>
            <a:r>
              <a:rPr lang="en" sz="1200"/>
              <a:t> lists of instances to check if there exist an instance with properties that we are looking for.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◇"/>
            </a:pPr>
            <a:r>
              <a:rPr lang="en" sz="1200"/>
              <a:t>It is really slow to do this.</a:t>
            </a:r>
            <a:endParaRPr sz="1200"/>
          </a:p>
        </p:txBody>
      </p:sp>
      <p:sp>
        <p:nvSpPr>
          <p:cNvPr id="411" name="Google Shape;411;p21"/>
          <p:cNvSpPr txBox="1"/>
          <p:nvPr>
            <p:ph idx="2" type="body"/>
          </p:nvPr>
        </p:nvSpPr>
        <p:spPr>
          <a:xfrm>
            <a:off x="4322025" y="1992650"/>
            <a:ext cx="3226500" cy="30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Solution:</a:t>
            </a:r>
            <a:endParaRPr b="1" sz="1200"/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◇"/>
            </a:pPr>
            <a:r>
              <a:rPr lang="en" sz="1200"/>
              <a:t>Change naming scheme to “</a:t>
            </a:r>
            <a:r>
              <a:rPr i="1" lang="en" sz="1200" u="sng"/>
              <a:t>className</a:t>
            </a:r>
            <a:r>
              <a:rPr i="1" lang="en" sz="1200"/>
              <a:t> </a:t>
            </a:r>
            <a:r>
              <a:rPr lang="en" sz="1200"/>
              <a:t>- </a:t>
            </a:r>
            <a:r>
              <a:rPr i="1" lang="en" sz="1200" u="sng"/>
              <a:t>hashValues</a:t>
            </a:r>
            <a:r>
              <a:rPr lang="en" sz="1200"/>
              <a:t>”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◇"/>
            </a:pPr>
            <a:r>
              <a:rPr lang="en" sz="1200"/>
              <a:t>hasValues = md5 ( property_1 + property_2 + … 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◇"/>
            </a:pPr>
            <a:r>
              <a:rPr lang="en" sz="1200"/>
              <a:t>This approach means that two instances of a class with the same properties and properties’ values will have the same name.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◇"/>
            </a:pPr>
            <a:r>
              <a:rPr lang="en" sz="1200"/>
              <a:t>This bypass the instance checking and any duplicate instances will simply override the existing one.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	</a:t>
            </a:r>
            <a:endParaRPr b="1" sz="1200"/>
          </a:p>
        </p:txBody>
      </p:sp>
      <p:sp>
        <p:nvSpPr>
          <p:cNvPr id="412" name="Google Shape;412;p2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2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System using SPARQL</a:t>
            </a:r>
            <a:endParaRPr/>
          </a:p>
        </p:txBody>
      </p:sp>
      <p:sp>
        <p:nvSpPr>
          <p:cNvPr id="418" name="Google Shape;418;p22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Integrating RDF Graph Manager with UI</a:t>
            </a:r>
            <a:endParaRPr/>
          </a:p>
        </p:txBody>
      </p:sp>
      <p:sp>
        <p:nvSpPr>
          <p:cNvPr id="419" name="Google Shape;419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3"/>
          <p:cNvSpPr txBox="1"/>
          <p:nvPr>
            <p:ph type="title"/>
          </p:nvPr>
        </p:nvSpPr>
        <p:spPr>
          <a:xfrm>
            <a:off x="1734000" y="7491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425" name="Google Shape;425;p23"/>
          <p:cNvSpPr txBox="1"/>
          <p:nvPr>
            <p:ph idx="1" type="body"/>
          </p:nvPr>
        </p:nvSpPr>
        <p:spPr>
          <a:xfrm>
            <a:off x="1734000" y="1394400"/>
            <a:ext cx="2514000" cy="36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Old Libraries:</a:t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Python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Request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RdfLib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Pandas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Auto-Py-to-Exe</a:t>
            </a:r>
            <a:endParaRPr/>
          </a:p>
        </p:txBody>
      </p:sp>
      <p:sp>
        <p:nvSpPr>
          <p:cNvPr id="426" name="Google Shape;426;p23"/>
          <p:cNvSpPr txBox="1"/>
          <p:nvPr>
            <p:ph idx="2" type="body"/>
          </p:nvPr>
        </p:nvSpPr>
        <p:spPr>
          <a:xfrm>
            <a:off x="3789175" y="1394450"/>
            <a:ext cx="3885300" cy="36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New Libraries:</a:t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Tqdm - cli progress bar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Dominate - </a:t>
            </a:r>
            <a:r>
              <a:rPr lang="en"/>
              <a:t>generate</a:t>
            </a:r>
            <a:r>
              <a:rPr lang="en"/>
              <a:t> dom using python </a:t>
            </a:r>
            <a:r>
              <a:rPr lang="en"/>
              <a:t>syntax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PyQt5 - gui library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PyQtWebEngine - add web </a:t>
            </a:r>
            <a:r>
              <a:rPr lang="en"/>
              <a:t>viewer</a:t>
            </a:r>
            <a:r>
              <a:rPr lang="en"/>
              <a:t> to PyQt5</a:t>
            </a:r>
            <a:endParaRPr/>
          </a:p>
        </p:txBody>
      </p:sp>
      <p:sp>
        <p:nvSpPr>
          <p:cNvPr id="427" name="Google Shape;427;p2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4"/>
          <p:cNvSpPr txBox="1"/>
          <p:nvPr>
            <p:ph type="title"/>
          </p:nvPr>
        </p:nvSpPr>
        <p:spPr>
          <a:xfrm>
            <a:off x="1732700" y="592600"/>
            <a:ext cx="56679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Structure</a:t>
            </a:r>
            <a:endParaRPr/>
          </a:p>
        </p:txBody>
      </p:sp>
      <p:sp>
        <p:nvSpPr>
          <p:cNvPr id="433" name="Google Shape;433;p2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4" name="Google Shape;4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138" y="1945350"/>
            <a:ext cx="7581025" cy="238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5"/>
          <p:cNvSpPr txBox="1"/>
          <p:nvPr>
            <p:ph type="title"/>
          </p:nvPr>
        </p:nvSpPr>
        <p:spPr>
          <a:xfrm>
            <a:off x="1678700" y="580000"/>
            <a:ext cx="49443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Interfaces</a:t>
            </a:r>
            <a:endParaRPr/>
          </a:p>
        </p:txBody>
      </p:sp>
      <p:pic>
        <p:nvPicPr>
          <p:cNvPr id="440" name="Google Shape;4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000" y="1225300"/>
            <a:ext cx="8027992" cy="3791700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2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6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Queries &amp; Results</a:t>
            </a:r>
            <a:endParaRPr/>
          </a:p>
        </p:txBody>
      </p:sp>
      <p:sp>
        <p:nvSpPr>
          <p:cNvPr id="447" name="Google Shape;447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7"/>
          <p:cNvSpPr txBox="1"/>
          <p:nvPr>
            <p:ph type="title"/>
          </p:nvPr>
        </p:nvSpPr>
        <p:spPr>
          <a:xfrm>
            <a:off x="1732700" y="787225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1:</a:t>
            </a:r>
            <a:endParaRPr/>
          </a:p>
        </p:txBody>
      </p:sp>
      <p:sp>
        <p:nvSpPr>
          <p:cNvPr id="453" name="Google Shape;453;p27"/>
          <p:cNvSpPr txBox="1"/>
          <p:nvPr>
            <p:ph idx="1" type="body"/>
          </p:nvPr>
        </p:nvSpPr>
        <p:spPr>
          <a:xfrm>
            <a:off x="1732700" y="2194525"/>
            <a:ext cx="53667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Q: </a:t>
            </a:r>
            <a:r>
              <a:rPr lang="en" sz="2000"/>
              <a:t>What is the time with the least amount of crime occured?</a:t>
            </a:r>
            <a:r>
              <a:rPr lang="en" sz="1600"/>
              <a:t> </a:t>
            </a:r>
            <a:endParaRPr sz="16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54" name="Google Shape;454;p2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8"/>
          <p:cNvSpPr txBox="1"/>
          <p:nvPr>
            <p:ph type="title"/>
          </p:nvPr>
        </p:nvSpPr>
        <p:spPr>
          <a:xfrm>
            <a:off x="1732700" y="787225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1:</a:t>
            </a:r>
            <a:endParaRPr/>
          </a:p>
        </p:txBody>
      </p:sp>
      <p:sp>
        <p:nvSpPr>
          <p:cNvPr id="460" name="Google Shape;460;p28"/>
          <p:cNvSpPr txBox="1"/>
          <p:nvPr>
            <p:ph idx="1" type="body"/>
          </p:nvPr>
        </p:nvSpPr>
        <p:spPr>
          <a:xfrm>
            <a:off x="1732700" y="1432525"/>
            <a:ext cx="5366700" cy="3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Query: 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2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(?report) AS ?number_of_crimes) ?hours </a:t>
            </a:r>
            <a:r>
              <a:rPr b="1" lang="en" sz="12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WHERE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{   			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		</a:t>
            </a:r>
            <a:r>
              <a:rPr b="1" lang="en" sz="12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(HOURS (?o) AS ?hours) ?report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" sz="12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WHERE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			?report rdf:type ns1:CrimeReport .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			?report ns1:hasDateTime ?o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		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	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GROUP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BY ?hours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ORDER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BY ?number_of_crimes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LIMIT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61" name="Google Shape;461;p2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9"/>
          <p:cNvSpPr txBox="1"/>
          <p:nvPr>
            <p:ph type="title"/>
          </p:nvPr>
        </p:nvSpPr>
        <p:spPr>
          <a:xfrm>
            <a:off x="1732700" y="787225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1:</a:t>
            </a:r>
            <a:endParaRPr/>
          </a:p>
        </p:txBody>
      </p:sp>
      <p:pic>
        <p:nvPicPr>
          <p:cNvPr id="467" name="Google Shape;4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900" y="1737325"/>
            <a:ext cx="1905000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7325" y="1737325"/>
            <a:ext cx="4369425" cy="269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29"/>
          <p:cNvSpPr txBox="1"/>
          <p:nvPr>
            <p:ph idx="1" type="body"/>
          </p:nvPr>
        </p:nvSpPr>
        <p:spPr>
          <a:xfrm>
            <a:off x="1808900" y="1390300"/>
            <a:ext cx="53667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Result:</a:t>
            </a:r>
            <a:br>
              <a:rPr lang="en" sz="1100"/>
            </a:br>
            <a:endParaRPr sz="1100"/>
          </a:p>
        </p:txBody>
      </p:sp>
      <p:sp>
        <p:nvSpPr>
          <p:cNvPr id="470" name="Google Shape;470;p2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0"/>
          <p:cNvSpPr txBox="1"/>
          <p:nvPr>
            <p:ph type="title"/>
          </p:nvPr>
        </p:nvSpPr>
        <p:spPr>
          <a:xfrm>
            <a:off x="1732700" y="787225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2:</a:t>
            </a:r>
            <a:endParaRPr/>
          </a:p>
        </p:txBody>
      </p:sp>
      <p:sp>
        <p:nvSpPr>
          <p:cNvPr id="476" name="Google Shape;476;p30"/>
          <p:cNvSpPr txBox="1"/>
          <p:nvPr>
            <p:ph idx="1" type="body"/>
          </p:nvPr>
        </p:nvSpPr>
        <p:spPr>
          <a:xfrm>
            <a:off x="1732700" y="2194525"/>
            <a:ext cx="53667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Q: What is the ratio of the number of arrests of a person who committed a crime at a particular location to that of the total number of crimes located at that location?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477" name="Google Shape;477;p3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3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</p:txBody>
      </p:sp>
      <p:sp>
        <p:nvSpPr>
          <p:cNvPr id="352" name="Google Shape;352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1"/>
          <p:cNvSpPr txBox="1"/>
          <p:nvPr>
            <p:ph type="title"/>
          </p:nvPr>
        </p:nvSpPr>
        <p:spPr>
          <a:xfrm>
            <a:off x="1727075" y="625800"/>
            <a:ext cx="2421600" cy="6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2:</a:t>
            </a:r>
            <a:endParaRPr/>
          </a:p>
        </p:txBody>
      </p:sp>
      <p:sp>
        <p:nvSpPr>
          <p:cNvPr id="483" name="Google Shape;483;p31"/>
          <p:cNvSpPr txBox="1"/>
          <p:nvPr>
            <p:ph idx="1" type="body"/>
          </p:nvPr>
        </p:nvSpPr>
        <p:spPr>
          <a:xfrm>
            <a:off x="1414300" y="1356150"/>
            <a:ext cx="5366700" cy="44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(?number_of_arrests/?number_of_crimes AS ?fraction)</a:t>
            </a:r>
            <a:endParaRPr sz="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	 </a:t>
            </a:r>
            <a:r>
              <a:rPr lang="en" sz="9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(COUNT (?arrest_report) AS ?number_of_arrests)</a:t>
            </a:r>
            <a:endParaRPr sz="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	 </a:t>
            </a:r>
            <a:r>
              <a:rPr lang="en" sz="9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		 ?arrest_report rdf:type ns1:ArrestReport .</a:t>
            </a:r>
            <a:endParaRPr sz="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		 ?arrest_report ns1:hasLocation ?location .</a:t>
            </a:r>
            <a:endParaRPr sz="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		 ?location ns1:hasAddress ?a_crime_address .</a:t>
            </a:r>
            <a:endParaRPr sz="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		 FILTER (?a_crime_address = '6TH ST')</a:t>
            </a:r>
            <a:endParaRPr sz="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	 }</a:t>
            </a:r>
            <a:endParaRPr sz="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endParaRPr sz="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	 </a:t>
            </a:r>
            <a:r>
              <a:rPr lang="en" sz="9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(COUNT (?crime_report) AS ?number_of_crimes)</a:t>
            </a:r>
            <a:endParaRPr sz="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	 </a:t>
            </a:r>
            <a:r>
              <a:rPr lang="en" sz="9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		 ?crime_report rdf:type ns1:CrimeReport .</a:t>
            </a:r>
            <a:endParaRPr sz="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		 ?crime_report ns1:hasLocation ?location .</a:t>
            </a:r>
            <a:endParaRPr sz="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		 ?location ns1:hasAddress ?c_crime_address .</a:t>
            </a:r>
            <a:endParaRPr sz="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		 FILTER (?c_crime_address = '6TH ST')</a:t>
            </a:r>
            <a:endParaRPr sz="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	 }</a:t>
            </a:r>
            <a:endParaRPr sz="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    </a:t>
            </a:r>
            <a:endParaRPr sz="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4" name="Google Shape;484;p3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2"/>
          <p:cNvSpPr txBox="1"/>
          <p:nvPr>
            <p:ph type="title"/>
          </p:nvPr>
        </p:nvSpPr>
        <p:spPr>
          <a:xfrm>
            <a:off x="1732700" y="787225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2:</a:t>
            </a:r>
            <a:endParaRPr/>
          </a:p>
        </p:txBody>
      </p:sp>
      <p:sp>
        <p:nvSpPr>
          <p:cNvPr id="490" name="Google Shape;490;p32"/>
          <p:cNvSpPr txBox="1"/>
          <p:nvPr>
            <p:ph idx="1" type="body"/>
          </p:nvPr>
        </p:nvSpPr>
        <p:spPr>
          <a:xfrm>
            <a:off x="1808900" y="1390300"/>
            <a:ext cx="53667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Result:</a:t>
            </a:r>
            <a:br>
              <a:rPr lang="en" sz="1100"/>
            </a:br>
            <a:endParaRPr sz="1100"/>
          </a:p>
        </p:txBody>
      </p:sp>
      <p:sp>
        <p:nvSpPr>
          <p:cNvPr id="491" name="Google Shape;491;p32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92" name="Google Shape;49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7232" y="1820200"/>
            <a:ext cx="3476625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3"/>
          <p:cNvSpPr txBox="1"/>
          <p:nvPr>
            <p:ph type="title"/>
          </p:nvPr>
        </p:nvSpPr>
        <p:spPr>
          <a:xfrm>
            <a:off x="1732700" y="787225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3:</a:t>
            </a:r>
            <a:endParaRPr/>
          </a:p>
        </p:txBody>
      </p:sp>
      <p:sp>
        <p:nvSpPr>
          <p:cNvPr id="498" name="Google Shape;498;p33"/>
          <p:cNvSpPr txBox="1"/>
          <p:nvPr>
            <p:ph idx="1" type="body"/>
          </p:nvPr>
        </p:nvSpPr>
        <p:spPr>
          <a:xfrm>
            <a:off x="1732700" y="2194525"/>
            <a:ext cx="53667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Q: For a given url reference, what are rdf triples that contain such a reference? 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99" name="Google Shape;499;p3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4"/>
          <p:cNvSpPr txBox="1"/>
          <p:nvPr>
            <p:ph type="title"/>
          </p:nvPr>
        </p:nvSpPr>
        <p:spPr>
          <a:xfrm>
            <a:off x="1732700" y="787225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3:</a:t>
            </a:r>
            <a:endParaRPr/>
          </a:p>
        </p:txBody>
      </p:sp>
      <p:sp>
        <p:nvSpPr>
          <p:cNvPr id="505" name="Google Shape;505;p34"/>
          <p:cNvSpPr txBox="1"/>
          <p:nvPr>
            <p:ph idx="1" type="body"/>
          </p:nvPr>
        </p:nvSpPr>
        <p:spPr>
          <a:xfrm>
            <a:off x="4037450" y="407800"/>
            <a:ext cx="5366700" cy="44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Query:  Let </a:t>
            </a:r>
            <a:r>
              <a:rPr b="1" lang="en" u="sng">
                <a:solidFill>
                  <a:srgbClr val="FF9900"/>
                </a:solidFill>
              </a:rPr>
              <a:t>X</a:t>
            </a:r>
            <a:r>
              <a:rPr b="1" lang="en"/>
              <a:t> </a:t>
            </a:r>
            <a:r>
              <a:rPr lang="en"/>
              <a:t>be the url reference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?s ?p ?o </a:t>
            </a:r>
            <a:r>
              <a:rPr b="1" lang="en" sz="11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WHERE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	{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" sz="11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(COALESCE(</a:t>
            </a:r>
            <a:r>
              <a:rPr b="1" lang="en" sz="1100" u="sng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) as ?s) ?p ?o 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" sz="11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WHERE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b="1" lang="en" sz="1100" u="sng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?p ?o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		}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	} </a:t>
            </a:r>
            <a:r>
              <a:rPr b="1" lang="en" sz="11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UNION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" sz="11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?s (COALESCE(</a:t>
            </a:r>
            <a:r>
              <a:rPr b="1" lang="en" sz="1100" u="sng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) as ?p) ?o 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" sz="11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WHERE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			?s </a:t>
            </a:r>
            <a:r>
              <a:rPr b="1" lang="en" sz="1100" u="sng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1" lang="en" sz="11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?o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		}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	} </a:t>
            </a:r>
            <a:r>
              <a:rPr b="1" lang="en" sz="11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UNION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" sz="11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?s ?p (COALESCE(</a:t>
            </a:r>
            <a:r>
              <a:rPr b="1" lang="en" sz="1100" u="sng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) as ?o) 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" sz="11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WHERE 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			?s ?p </a:t>
            </a:r>
            <a:r>
              <a:rPr b="1" lang="en" sz="1100" u="sng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 b="1" sz="1100" u="sng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		}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506" name="Google Shape;506;p3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5"/>
          <p:cNvSpPr txBox="1"/>
          <p:nvPr>
            <p:ph type="title"/>
          </p:nvPr>
        </p:nvSpPr>
        <p:spPr>
          <a:xfrm>
            <a:off x="1732700" y="787225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3:</a:t>
            </a:r>
            <a:endParaRPr/>
          </a:p>
        </p:txBody>
      </p:sp>
      <p:sp>
        <p:nvSpPr>
          <p:cNvPr id="512" name="Google Shape;512;p35"/>
          <p:cNvSpPr txBox="1"/>
          <p:nvPr>
            <p:ph idx="1" type="body"/>
          </p:nvPr>
        </p:nvSpPr>
        <p:spPr>
          <a:xfrm>
            <a:off x="1808900" y="1390300"/>
            <a:ext cx="53667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Result:</a:t>
            </a:r>
            <a:br>
              <a:rPr lang="en" sz="1100"/>
            </a:br>
            <a:endParaRPr sz="1100"/>
          </a:p>
        </p:txBody>
      </p:sp>
      <p:pic>
        <p:nvPicPr>
          <p:cNvPr id="513" name="Google Shape;51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875" y="1870475"/>
            <a:ext cx="6515650" cy="25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3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6"/>
          <p:cNvSpPr txBox="1"/>
          <p:nvPr>
            <p:ph type="ctrTitle"/>
          </p:nvPr>
        </p:nvSpPr>
        <p:spPr>
          <a:xfrm>
            <a:off x="2685900" y="1735750"/>
            <a:ext cx="5696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Challenges</a:t>
            </a:r>
            <a:endParaRPr/>
          </a:p>
        </p:txBody>
      </p:sp>
      <p:sp>
        <p:nvSpPr>
          <p:cNvPr id="520" name="Google Shape;520;p36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Problem, problem, and more problems...</a:t>
            </a:r>
            <a:endParaRPr/>
          </a:p>
        </p:txBody>
      </p:sp>
      <p:sp>
        <p:nvSpPr>
          <p:cNvPr id="521" name="Google Shape;521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7"/>
          <p:cNvSpPr txBox="1"/>
          <p:nvPr>
            <p:ph type="title"/>
          </p:nvPr>
        </p:nvSpPr>
        <p:spPr>
          <a:xfrm>
            <a:off x="1734000" y="8253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Viewer</a:t>
            </a:r>
            <a:endParaRPr/>
          </a:p>
        </p:txBody>
      </p:sp>
      <p:sp>
        <p:nvSpPr>
          <p:cNvPr id="527" name="Google Shape;527;p37"/>
          <p:cNvSpPr txBox="1"/>
          <p:nvPr>
            <p:ph idx="1" type="body"/>
          </p:nvPr>
        </p:nvSpPr>
        <p:spPr>
          <a:xfrm>
            <a:off x="1734000" y="1470600"/>
            <a:ext cx="2667300" cy="36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Problems:</a:t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Since the web viewer is based on </a:t>
            </a:r>
            <a:r>
              <a:rPr lang="en"/>
              <a:t>chromium</a:t>
            </a:r>
            <a:r>
              <a:rPr lang="en"/>
              <a:t>, it has an </a:t>
            </a:r>
            <a:r>
              <a:rPr lang="en"/>
              <a:t>inherent 2mb limit when you set content of the viewer directly.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The web viewer has a performance and an instability when displaying table with 10,000 rows or more</a:t>
            </a:r>
            <a:r>
              <a:rPr lang="en"/>
              <a:t>. </a:t>
            </a:r>
            <a:endParaRPr/>
          </a:p>
        </p:txBody>
      </p:sp>
      <p:sp>
        <p:nvSpPr>
          <p:cNvPr id="528" name="Google Shape;528;p37"/>
          <p:cNvSpPr txBox="1"/>
          <p:nvPr>
            <p:ph idx="2" type="body"/>
          </p:nvPr>
        </p:nvSpPr>
        <p:spPr>
          <a:xfrm>
            <a:off x="4240600" y="1470650"/>
            <a:ext cx="2988900" cy="36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Solutions:</a:t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Implement “SchemeHandler” that is responsible for intercepting http request and send back data to the web </a:t>
            </a:r>
            <a:r>
              <a:rPr lang="en"/>
              <a:t>viewer</a:t>
            </a:r>
            <a:r>
              <a:rPr lang="en"/>
              <a:t>. It also allows controller to set data in which it supposes to reply with.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Split results into </a:t>
            </a:r>
            <a:r>
              <a:rPr lang="en"/>
              <a:t>chunks</a:t>
            </a:r>
            <a:r>
              <a:rPr lang="en"/>
              <a:t> of 1,000 data and only one chunk gets send to the web viewer at any given time. </a:t>
            </a:r>
            <a:endParaRPr/>
          </a:p>
        </p:txBody>
      </p:sp>
      <p:sp>
        <p:nvSpPr>
          <p:cNvPr id="529" name="Google Shape;529;p3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8"/>
          <p:cNvSpPr txBox="1"/>
          <p:nvPr>
            <p:ph type="title"/>
          </p:nvPr>
        </p:nvSpPr>
        <p:spPr>
          <a:xfrm>
            <a:off x="1734000" y="8253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SPARQL Q</a:t>
            </a:r>
            <a:r>
              <a:rPr lang="en"/>
              <a:t>uirk</a:t>
            </a:r>
            <a:endParaRPr/>
          </a:p>
        </p:txBody>
      </p:sp>
      <p:sp>
        <p:nvSpPr>
          <p:cNvPr id="535" name="Google Shape;535;p38"/>
          <p:cNvSpPr txBox="1"/>
          <p:nvPr>
            <p:ph idx="1" type="body"/>
          </p:nvPr>
        </p:nvSpPr>
        <p:spPr>
          <a:xfrm>
            <a:off x="1734000" y="1470600"/>
            <a:ext cx="2667300" cy="36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Problems:</a:t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Unlike SQL, SPARQL has limited set of flexible capabilities.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There are special characters that mark the end of a term in a query such as “#”.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Some SPARQL functions only work with xsd:dateTime rather than xsd:date or xsd:time.</a:t>
            </a:r>
            <a:endParaRPr/>
          </a:p>
        </p:txBody>
      </p:sp>
      <p:sp>
        <p:nvSpPr>
          <p:cNvPr id="536" name="Google Shape;536;p38"/>
          <p:cNvSpPr txBox="1"/>
          <p:nvPr>
            <p:ph idx="2" type="body"/>
          </p:nvPr>
        </p:nvSpPr>
        <p:spPr>
          <a:xfrm>
            <a:off x="4240600" y="1470650"/>
            <a:ext cx="2988900" cy="36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Solutions: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Updated ‘#’ with ‘-’ RDF, as it has own importance in SPARQL.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Merge xsd:date and xsd:time to xsd:dateTime.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For xsd:date only, assume time is 00:00:00.</a:t>
            </a:r>
            <a:endParaRPr/>
          </a:p>
        </p:txBody>
      </p:sp>
      <p:sp>
        <p:nvSpPr>
          <p:cNvPr id="537" name="Google Shape;537;p3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9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Others</a:t>
            </a:r>
            <a:endParaRPr/>
          </a:p>
        </p:txBody>
      </p:sp>
      <p:sp>
        <p:nvSpPr>
          <p:cNvPr id="543" name="Google Shape;543;p39"/>
          <p:cNvSpPr txBox="1"/>
          <p:nvPr>
            <p:ph idx="1" type="body"/>
          </p:nvPr>
        </p:nvSpPr>
        <p:spPr>
          <a:xfrm>
            <a:off x="1732700" y="1466500"/>
            <a:ext cx="4944300" cy="24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On some machine, there are python </a:t>
            </a:r>
            <a:r>
              <a:rPr lang="en"/>
              <a:t>compatibility</a:t>
            </a:r>
            <a:r>
              <a:rPr lang="en"/>
              <a:t> issues with current libraries and it requires a complete reinstall and downgrade python from 3.9 to 3.8.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We have to do a lot of learning</a:t>
            </a:r>
            <a:r>
              <a:rPr lang="en"/>
              <a:t> </a:t>
            </a:r>
            <a:r>
              <a:rPr lang="en"/>
              <a:t>since this is our first time working with these datasets or libraries/framework. </a:t>
            </a:r>
            <a:endParaRPr/>
          </a:p>
        </p:txBody>
      </p:sp>
      <p:sp>
        <p:nvSpPr>
          <p:cNvPr id="544" name="Google Shape;544;p3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0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550" name="Google Shape;550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4"/>
          <p:cNvSpPr txBox="1"/>
          <p:nvPr>
            <p:ph type="title"/>
          </p:nvPr>
        </p:nvSpPr>
        <p:spPr>
          <a:xfrm>
            <a:off x="1732700" y="1354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Arrest Data from 2020 to Present</a:t>
            </a:r>
            <a:endParaRPr/>
          </a:p>
        </p:txBody>
      </p:sp>
      <p:sp>
        <p:nvSpPr>
          <p:cNvPr id="358" name="Google Shape;358;p14"/>
          <p:cNvSpPr txBox="1"/>
          <p:nvPr>
            <p:ph idx="1" type="body"/>
          </p:nvPr>
        </p:nvSpPr>
        <p:spPr>
          <a:xfrm>
            <a:off x="1734000" y="1999900"/>
            <a:ext cx="2667300" cy="30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◇"/>
            </a:pPr>
            <a:r>
              <a:rPr lang="en" sz="1200"/>
              <a:t>Report ID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◇"/>
            </a:pPr>
            <a:r>
              <a:rPr lang="en" sz="1200"/>
              <a:t>Report Type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◇"/>
            </a:pPr>
            <a:r>
              <a:rPr lang="en" sz="1200"/>
              <a:t>Arrest Date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◇"/>
            </a:pPr>
            <a:r>
              <a:rPr lang="en" sz="1200"/>
              <a:t>Time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◇"/>
            </a:pPr>
            <a:r>
              <a:rPr lang="en" sz="1200"/>
              <a:t>Area ID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◇"/>
            </a:pPr>
            <a:r>
              <a:rPr lang="en" sz="1200"/>
              <a:t>Area Name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◇"/>
            </a:pPr>
            <a:r>
              <a:rPr lang="en" sz="1200"/>
              <a:t>Reporting District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◇"/>
            </a:pPr>
            <a:r>
              <a:rPr lang="en" sz="1200"/>
              <a:t>Age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◇"/>
            </a:pPr>
            <a:r>
              <a:rPr lang="en" sz="1200"/>
              <a:t>Sex Code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◇"/>
            </a:pPr>
            <a:r>
              <a:rPr lang="en" sz="1200"/>
              <a:t>Descent Code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◇"/>
            </a:pPr>
            <a:r>
              <a:rPr lang="en" sz="1200"/>
              <a:t>Charge Group Code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◇"/>
            </a:pPr>
            <a:r>
              <a:rPr lang="en" sz="1200"/>
              <a:t>Charge Group Description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◇"/>
            </a:pPr>
            <a:r>
              <a:rPr lang="en" sz="1200"/>
              <a:t>Arrest Type Code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59" name="Google Shape;359;p14"/>
          <p:cNvSpPr txBox="1"/>
          <p:nvPr>
            <p:ph idx="2" type="body"/>
          </p:nvPr>
        </p:nvSpPr>
        <p:spPr>
          <a:xfrm>
            <a:off x="4562100" y="1999850"/>
            <a:ext cx="2667300" cy="30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◇"/>
            </a:pPr>
            <a:r>
              <a:rPr lang="en" sz="1200"/>
              <a:t>Charge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◇"/>
            </a:pPr>
            <a:r>
              <a:rPr lang="en" sz="1200"/>
              <a:t>Charge Description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◇"/>
            </a:pPr>
            <a:r>
              <a:rPr lang="en" sz="1200"/>
              <a:t>Disposition Description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◇"/>
            </a:pPr>
            <a:r>
              <a:rPr lang="en" sz="1200"/>
              <a:t>Address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◇"/>
            </a:pPr>
            <a:r>
              <a:rPr lang="en" sz="1200"/>
              <a:t>Cross Street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◇"/>
            </a:pPr>
            <a:r>
              <a:rPr lang="en" sz="1200"/>
              <a:t>LAT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◇"/>
            </a:pPr>
            <a:r>
              <a:rPr lang="en" sz="1200"/>
              <a:t>LON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◇"/>
            </a:pPr>
            <a:r>
              <a:rPr lang="en" sz="1200"/>
              <a:t>Location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◇"/>
            </a:pPr>
            <a:r>
              <a:rPr lang="en" sz="1200"/>
              <a:t>Booking Date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◇"/>
            </a:pPr>
            <a:r>
              <a:rPr lang="en" sz="1200"/>
              <a:t>Booking Time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◇"/>
            </a:pPr>
            <a:r>
              <a:rPr lang="en" sz="1200"/>
              <a:t>Booking Location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◇"/>
            </a:pPr>
            <a:r>
              <a:rPr lang="en" sz="1200"/>
              <a:t>Booking Location Code</a:t>
            </a:r>
            <a:endParaRPr sz="1200"/>
          </a:p>
        </p:txBody>
      </p:sp>
      <p:sp>
        <p:nvSpPr>
          <p:cNvPr id="360" name="Google Shape;360;p1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5"/>
          <p:cNvSpPr txBox="1"/>
          <p:nvPr>
            <p:ph type="title"/>
          </p:nvPr>
        </p:nvSpPr>
        <p:spPr>
          <a:xfrm>
            <a:off x="1732700" y="1354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Crime Data from 2020 to Present </a:t>
            </a:r>
            <a:endParaRPr/>
          </a:p>
        </p:txBody>
      </p:sp>
      <p:sp>
        <p:nvSpPr>
          <p:cNvPr id="366" name="Google Shape;366;p15"/>
          <p:cNvSpPr txBox="1"/>
          <p:nvPr>
            <p:ph idx="1" type="body"/>
          </p:nvPr>
        </p:nvSpPr>
        <p:spPr>
          <a:xfrm>
            <a:off x="1734000" y="1999900"/>
            <a:ext cx="2667300" cy="30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◇"/>
            </a:pPr>
            <a:r>
              <a:rPr lang="en" sz="1200"/>
              <a:t>DR_NO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◇"/>
            </a:pPr>
            <a:r>
              <a:rPr lang="en" sz="1200"/>
              <a:t>Date Rptd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◇"/>
            </a:pPr>
            <a:r>
              <a:rPr lang="en" sz="1200"/>
              <a:t>DATE OCC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◇"/>
            </a:pPr>
            <a:r>
              <a:rPr lang="en" sz="1200"/>
              <a:t>TIME OCC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◇"/>
            </a:pPr>
            <a:r>
              <a:rPr lang="en" sz="1200"/>
              <a:t>AREA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◇"/>
            </a:pPr>
            <a:r>
              <a:rPr lang="en" sz="1200"/>
              <a:t>AREA NAME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◇"/>
            </a:pPr>
            <a:r>
              <a:rPr lang="en" sz="1200"/>
              <a:t>Rpt Dist No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◇"/>
            </a:pPr>
            <a:r>
              <a:rPr lang="en" sz="1200"/>
              <a:t>Part 1-2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◇"/>
            </a:pPr>
            <a:r>
              <a:rPr lang="en" sz="1200"/>
              <a:t>Crm Cd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◇"/>
            </a:pPr>
            <a:r>
              <a:rPr lang="en" sz="1200"/>
              <a:t>Crm Cd Desc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◇"/>
            </a:pPr>
            <a:r>
              <a:rPr lang="en" sz="1200"/>
              <a:t>Mocodes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◇"/>
            </a:pPr>
            <a:r>
              <a:rPr lang="en" sz="1200"/>
              <a:t>Vict Age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◇"/>
            </a:pPr>
            <a:r>
              <a:rPr lang="en" sz="1200"/>
              <a:t>Vict Sex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◇"/>
            </a:pPr>
            <a:r>
              <a:rPr lang="en" sz="1200"/>
              <a:t>Vict Descent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67" name="Google Shape;367;p15"/>
          <p:cNvSpPr txBox="1"/>
          <p:nvPr>
            <p:ph idx="2" type="body"/>
          </p:nvPr>
        </p:nvSpPr>
        <p:spPr>
          <a:xfrm>
            <a:off x="4562100" y="1999850"/>
            <a:ext cx="2667300" cy="30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◇"/>
            </a:pPr>
            <a:r>
              <a:rPr lang="en" sz="1200"/>
              <a:t>Premis Cd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◇"/>
            </a:pPr>
            <a:r>
              <a:rPr lang="en" sz="1200"/>
              <a:t>Premis Desc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◇"/>
            </a:pPr>
            <a:r>
              <a:rPr lang="en" sz="1200"/>
              <a:t>Weapon Used Cd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◇"/>
            </a:pPr>
            <a:r>
              <a:rPr lang="en" sz="1200"/>
              <a:t>Weapon Desc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◇"/>
            </a:pPr>
            <a:r>
              <a:rPr lang="en" sz="1200"/>
              <a:t>Status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◇"/>
            </a:pPr>
            <a:r>
              <a:rPr lang="en" sz="1200"/>
              <a:t>Status Desc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◇"/>
            </a:pPr>
            <a:r>
              <a:rPr lang="en" sz="1200"/>
              <a:t>Crm Cd 1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◇"/>
            </a:pPr>
            <a:r>
              <a:rPr lang="en" sz="1200"/>
              <a:t>Crm Cd 2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◇"/>
            </a:pPr>
            <a:r>
              <a:rPr lang="en" sz="1200"/>
              <a:t>Crm Cd 3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◇"/>
            </a:pPr>
            <a:r>
              <a:rPr lang="en" sz="1200"/>
              <a:t>Crm Cd 4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◇"/>
            </a:pPr>
            <a:r>
              <a:rPr lang="en" sz="1200"/>
              <a:t>LOCATION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◇"/>
            </a:pPr>
            <a:r>
              <a:rPr lang="en" sz="1200"/>
              <a:t>Cross Street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◇"/>
            </a:pPr>
            <a:r>
              <a:rPr lang="en" sz="1200"/>
              <a:t>LAT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◇"/>
            </a:pPr>
            <a:r>
              <a:rPr lang="en" sz="1200"/>
              <a:t>LON</a:t>
            </a:r>
            <a:endParaRPr sz="1200"/>
          </a:p>
        </p:txBody>
      </p:sp>
      <p:sp>
        <p:nvSpPr>
          <p:cNvPr id="368" name="Google Shape;368;p1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6"/>
          <p:cNvSpPr txBox="1"/>
          <p:nvPr>
            <p:ph type="title"/>
          </p:nvPr>
        </p:nvSpPr>
        <p:spPr>
          <a:xfrm>
            <a:off x="1732700" y="592600"/>
            <a:ext cx="49443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 Class</a:t>
            </a:r>
            <a:endParaRPr/>
          </a:p>
        </p:txBody>
      </p:sp>
      <p:pic>
        <p:nvPicPr>
          <p:cNvPr id="374" name="Google Shape;3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550" y="1237900"/>
            <a:ext cx="6042201" cy="375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1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7"/>
          <p:cNvSpPr txBox="1"/>
          <p:nvPr>
            <p:ph type="title"/>
          </p:nvPr>
        </p:nvSpPr>
        <p:spPr>
          <a:xfrm>
            <a:off x="1732700" y="592600"/>
            <a:ext cx="56310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ArrestReport Class</a:t>
            </a:r>
            <a:endParaRPr/>
          </a:p>
        </p:txBody>
      </p:sp>
      <p:pic>
        <p:nvPicPr>
          <p:cNvPr id="381" name="Google Shape;3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4475" y="1376525"/>
            <a:ext cx="5967451" cy="3607175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1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8"/>
          <p:cNvSpPr txBox="1"/>
          <p:nvPr>
            <p:ph type="title"/>
          </p:nvPr>
        </p:nvSpPr>
        <p:spPr>
          <a:xfrm>
            <a:off x="1732700" y="592600"/>
            <a:ext cx="56310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Crime</a:t>
            </a:r>
            <a:r>
              <a:rPr lang="en"/>
              <a:t>Report Class</a:t>
            </a:r>
            <a:endParaRPr/>
          </a:p>
        </p:txBody>
      </p:sp>
      <p:pic>
        <p:nvPicPr>
          <p:cNvPr id="388" name="Google Shape;3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125" y="1324725"/>
            <a:ext cx="6494799" cy="3732974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1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9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echnical Debt</a:t>
            </a:r>
            <a:endParaRPr/>
          </a:p>
        </p:txBody>
      </p:sp>
      <p:sp>
        <p:nvSpPr>
          <p:cNvPr id="395" name="Google Shape;395;p19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with Projects 2</a:t>
            </a:r>
            <a:endParaRPr/>
          </a:p>
        </p:txBody>
      </p:sp>
      <p:sp>
        <p:nvSpPr>
          <p:cNvPr id="396" name="Google Shape;396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0"/>
          <p:cNvSpPr txBox="1"/>
          <p:nvPr>
            <p:ph type="title"/>
          </p:nvPr>
        </p:nvSpPr>
        <p:spPr>
          <a:xfrm>
            <a:off x="1732700" y="7450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 Many Loops</a:t>
            </a:r>
            <a:endParaRPr/>
          </a:p>
        </p:txBody>
      </p:sp>
      <p:sp>
        <p:nvSpPr>
          <p:cNvPr id="402" name="Google Shape;402;p20"/>
          <p:cNvSpPr txBox="1"/>
          <p:nvPr>
            <p:ph idx="1" type="body"/>
          </p:nvPr>
        </p:nvSpPr>
        <p:spPr>
          <a:xfrm>
            <a:off x="1272925" y="1390250"/>
            <a:ext cx="3127200" cy="36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Problem</a:t>
            </a:r>
            <a:r>
              <a:rPr lang="en"/>
              <a:t>: </a:t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Most processes of our program for generating rdf files, such as data processing and adding data to rdf graph, rely on “for loops.”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Everything</a:t>
            </a:r>
            <a:r>
              <a:rPr lang="en"/>
              <a:t> has to be done linearly.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It is very slow for our data size.</a:t>
            </a:r>
            <a:endParaRPr/>
          </a:p>
        </p:txBody>
      </p:sp>
      <p:sp>
        <p:nvSpPr>
          <p:cNvPr id="403" name="Google Shape;403;p20"/>
          <p:cNvSpPr txBox="1"/>
          <p:nvPr>
            <p:ph idx="2" type="body"/>
          </p:nvPr>
        </p:nvSpPr>
        <p:spPr>
          <a:xfrm>
            <a:off x="4562100" y="1390250"/>
            <a:ext cx="2986500" cy="36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Solution:</a:t>
            </a:r>
            <a:endParaRPr b="1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Store all our data in Pandas dataframes.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Convert as many “ for loops” as possible to Pandas “map” function.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“Map” function is faster than “for loop” because it vectorizes our data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	</a:t>
            </a:r>
            <a:endParaRPr b="1"/>
          </a:p>
        </p:txBody>
      </p:sp>
      <p:sp>
        <p:nvSpPr>
          <p:cNvPr id="404" name="Google Shape;404;p2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