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5" r:id="rId2"/>
    <p:sldId id="266" r:id="rId3"/>
    <p:sldId id="267" r:id="rId4"/>
    <p:sldId id="264" r:id="rId5"/>
    <p:sldId id="269" r:id="rId6"/>
    <p:sldId id="270" r:id="rId7"/>
    <p:sldId id="256" r:id="rId8"/>
    <p:sldId id="258" r:id="rId9"/>
    <p:sldId id="260" r:id="rId10"/>
    <p:sldId id="261" r:id="rId11"/>
    <p:sldId id="263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2901" autoAdjust="0"/>
  </p:normalViewPr>
  <p:slideViewPr>
    <p:cSldViewPr snapToGrid="0">
      <p:cViewPr varScale="1">
        <p:scale>
          <a:sx n="35" d="100"/>
          <a:sy n="35" d="100"/>
        </p:scale>
        <p:origin x="184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1BBAC-E03D-4627-834E-284E7780B21B}" type="datetimeFigureOut">
              <a:rPr lang="en-CY" smtClean="0"/>
              <a:t>15/07/2023</a:t>
            </a:fld>
            <a:endParaRPr lang="en-C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B0DC6-F92C-4C83-89AE-BDAE1E2E4BB9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3050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basic architecture of split learning. </a:t>
            </a:r>
          </a:p>
          <a:p>
            <a:r>
              <a:rPr lang="en-US" dirty="0"/>
              <a:t>Split Learning  splits a deep neural network in two partitions. </a:t>
            </a:r>
          </a:p>
          <a:p>
            <a:r>
              <a:rPr lang="en-US" dirty="0"/>
              <a:t>The first partition is residing in the client and the second in the server. </a:t>
            </a:r>
          </a:p>
          <a:p>
            <a:r>
              <a:rPr lang="en-US" dirty="0"/>
              <a:t>The forward propagation starts from the client and ends at the cutoff layer. </a:t>
            </a:r>
          </a:p>
          <a:p>
            <a:r>
              <a:rPr lang="en-US" dirty="0"/>
              <a:t>Then the activations of the cutoff layer, and the labels of the data are sent to the server. </a:t>
            </a:r>
          </a:p>
          <a:p>
            <a:r>
              <a:rPr lang="en-US" dirty="0"/>
              <a:t>The server finishes the forward propagation and computes the loss.</a:t>
            </a:r>
          </a:p>
          <a:p>
            <a:r>
              <a:rPr lang="en-US" dirty="0"/>
              <a:t>Then using gradient descent and backpropagation the weights are updated.</a:t>
            </a:r>
          </a:p>
          <a:p>
            <a:r>
              <a:rPr lang="en-US" dirty="0"/>
              <a:t>At the cutoff layer, the gradients are sent to the client where the backpropagation process is terminated.</a:t>
            </a:r>
          </a:p>
          <a:p>
            <a:endParaRPr lang="en-US" dirty="0"/>
          </a:p>
          <a:p>
            <a:r>
              <a:rPr lang="en-US" dirty="0"/>
              <a:t>Multiple clients can contribute to the training of the deep neural network.</a:t>
            </a:r>
          </a:p>
          <a:p>
            <a:r>
              <a:rPr lang="en-US" dirty="0"/>
              <a:t>However, the updated weights are either transmitted from the server  in a client-server fashion, </a:t>
            </a:r>
          </a:p>
          <a:p>
            <a:r>
              <a:rPr lang="en-US" dirty="0"/>
              <a:t>or from the client that just finished training in a peer-to-peer fashion. </a:t>
            </a:r>
          </a:p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B0DC6-F92C-4C83-89AE-BDAE1E2E4BB9}" type="slidenum">
              <a:rPr lang="en-CY" smtClean="0"/>
              <a:t>2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947739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label sharing is another edition of split learning architecture.</a:t>
            </a:r>
          </a:p>
          <a:p>
            <a:r>
              <a:rPr lang="en-US" dirty="0"/>
              <a:t>Slight change of the overall architecture so that the final layers are wrap back to the client.</a:t>
            </a:r>
          </a:p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B0DC6-F92C-4C83-89AE-BDAE1E2E4BB9}" type="slidenum">
              <a:rPr lang="en-CY" smtClean="0"/>
              <a:t>3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244150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article is about to show that minimizing distance correlation between raw data and intermediary representations reduces leakage of sensitive raw data patterns. </a:t>
            </a:r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B0DC6-F92C-4C83-89AE-BDAE1E2E4BB9}" type="slidenum">
              <a:rPr lang="en-CY" smtClean="0"/>
              <a:t>5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658387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figure on the left shows that a good accuracy can be achieved when using the NoPeek method.</a:t>
            </a:r>
          </a:p>
          <a:p>
            <a:r>
              <a:rPr lang="en-US" dirty="0"/>
              <a:t>Even though the data are decorrelated now they can still train the DNN. </a:t>
            </a:r>
          </a:p>
          <a:p>
            <a:r>
              <a:rPr lang="en-US" dirty="0"/>
              <a:t>The figure on the right shows how the activations are when the NoPeek method is gradually applied </a:t>
            </a:r>
          </a:p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B0DC6-F92C-4C83-89AE-BDAE1E2E4BB9}" type="slidenum">
              <a:rPr lang="en-CY" smtClean="0"/>
              <a:t>6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077565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Introducing the proposed hybrid method of the paper.</a:t>
            </a:r>
          </a:p>
          <a:p>
            <a:r>
              <a:rPr lang="en-US" dirty="0"/>
              <a:t>Parallel Split Learning is mentioned.</a:t>
            </a:r>
          </a:p>
          <a:p>
            <a:r>
              <a:rPr lang="en-US" dirty="0"/>
              <a:t>In PSL the first part of the split neural network is sent to multiple clients and the second to a server.</a:t>
            </a:r>
          </a:p>
          <a:p>
            <a:r>
              <a:rPr lang="en-US" dirty="0"/>
              <a:t>This way the training phase is parallelized since clients sent their intermediate data in parallel.</a:t>
            </a:r>
          </a:p>
          <a:p>
            <a:r>
              <a:rPr lang="en-US" dirty="0"/>
              <a:t>However, since the server waits until all clients to finish their forward propagation in order to start the backward propagation, this can be a bottleneck.</a:t>
            </a:r>
          </a:p>
          <a:p>
            <a:endParaRPr lang="en-US" dirty="0"/>
          </a:p>
          <a:p>
            <a:r>
              <a:rPr lang="en-US" dirty="0"/>
              <a:t>FSL introduces a new architecture to tackle this bottleneck as well as incorporating federated learning. </a:t>
            </a:r>
          </a:p>
          <a:p>
            <a:r>
              <a:rPr lang="en-US" dirty="0"/>
              <a:t>The deep neural network is again logically split into two partitions. </a:t>
            </a:r>
          </a:p>
          <a:p>
            <a:r>
              <a:rPr lang="en-US" dirty="0"/>
              <a:t>The first partition containing the input layer of the learning model is sent to a client, </a:t>
            </a:r>
          </a:p>
          <a:p>
            <a:r>
              <a:rPr lang="en-US" dirty="0"/>
              <a:t>and the second partition runs within an (edge) server.</a:t>
            </a:r>
          </a:p>
          <a:p>
            <a:r>
              <a:rPr lang="en-US" dirty="0"/>
              <a:t>However, when all pairs finish processing their batches of data, the weights in the edge servers are averaged in a parameter server </a:t>
            </a:r>
          </a:p>
          <a:p>
            <a:r>
              <a:rPr lang="en-US" dirty="0"/>
              <a:t>and then are sent back to each edge server.</a:t>
            </a:r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B0DC6-F92C-4C83-89AE-BDAE1E2E4BB9}" type="slidenum">
              <a:rPr lang="en-CY" smtClean="0"/>
              <a:t>8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929319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proposing the baseline algorithm, the authors proposed a privacy aware algorithms as well.</a:t>
            </a:r>
          </a:p>
          <a:p>
            <a:r>
              <a:rPr lang="en-US" dirty="0"/>
              <a:t>This algorithm makes use of two loss functions instead of just only one. </a:t>
            </a:r>
          </a:p>
          <a:p>
            <a:r>
              <a:rPr lang="en-US" dirty="0"/>
              <a:t>The first loss function is the Cross Correlation that is used at the end of the DNN at the server’s partition.</a:t>
            </a:r>
          </a:p>
          <a:p>
            <a:r>
              <a:rPr lang="en-US" dirty="0"/>
              <a:t>The second loss function is Distance Correlation and is used only in the client partition in order to maximize the diversity of the intermediate and original data. </a:t>
            </a:r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B0DC6-F92C-4C83-89AE-BDAE1E2E4BB9}" type="slidenum">
              <a:rPr lang="en-CY" smtClean="0"/>
              <a:t>9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592795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FSL can parallelize the training better than PSL does.</a:t>
            </a:r>
          </a:p>
          <a:p>
            <a:r>
              <a:rPr lang="en-US" dirty="0"/>
              <a:t>Less memory allocated by clients and servers.</a:t>
            </a:r>
          </a:p>
          <a:p>
            <a:r>
              <a:rPr lang="en-US" dirty="0"/>
              <a:t>However, PSL has slightly better performance than FSL.</a:t>
            </a:r>
          </a:p>
          <a:p>
            <a:r>
              <a:rPr lang="en-US" dirty="0"/>
              <a:t>With lower number of clients 20 or 100 the performances of both PSL and FSL are good.</a:t>
            </a:r>
          </a:p>
          <a:p>
            <a:r>
              <a:rPr lang="en-US" dirty="0"/>
              <a:t>However, for 500 clients the performances degrade a bit. A reason can be the amount of data held by each client is not sufficient to train. </a:t>
            </a:r>
          </a:p>
          <a:p>
            <a:r>
              <a:rPr lang="en-US" dirty="0"/>
              <a:t>And a reason why FSL has lower performance than PSL can be the aggregation of only the edge server weights.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B0DC6-F92C-4C83-89AE-BDAE1E2E4BB9}" type="slidenum">
              <a:rPr lang="en-CY" smtClean="0"/>
              <a:t>10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227158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is about the privacy preserving abilities of FSL and PSL. If the attacker can reconstruct the data. </a:t>
            </a:r>
          </a:p>
          <a:p>
            <a:r>
              <a:rPr lang="en-US" dirty="0"/>
              <a:t>When Distance Correlation is used the FSL performs better than PSL, and both methods have good attack resilience </a:t>
            </a:r>
          </a:p>
          <a:p>
            <a:r>
              <a:rPr lang="en-US" dirty="0"/>
              <a:t>Applying differential privacy either on the client or both in the client and the server benefits more the PSL method than the FSL.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B0DC6-F92C-4C83-89AE-BDAE1E2E4BB9}" type="slidenum">
              <a:rPr lang="en-CY" smtClean="0"/>
              <a:t>11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010286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iOfSurrey - Photo Dark Cover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9B9F63-A12E-4E66-A9E9-46572E00B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" y="0"/>
            <a:ext cx="12173964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86113" y="-103513"/>
            <a:ext cx="12355773" cy="7076364"/>
          </a:xfrm>
          <a:prstGeom prst="rect">
            <a:avLst/>
          </a:prstGeom>
          <a:solidFill>
            <a:srgbClr val="000000">
              <a:alpha val="1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cxnSp>
        <p:nvCxnSpPr>
          <p:cNvPr id="5" name="Straight Connector 4"/>
          <p:cNvCxnSpPr/>
          <p:nvPr/>
        </p:nvCxnSpPr>
        <p:spPr>
          <a:xfrm>
            <a:off x="-7683" y="2460500"/>
            <a:ext cx="12199684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42061" y="1300270"/>
            <a:ext cx="7700209" cy="10986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Autofit/>
          </a:bodyPr>
          <a:lstStyle>
            <a:lvl1pPr algn="ctr">
              <a:defRPr sz="3200" baseline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z="32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92000"/>
                    </a:srgbClr>
                  </a:outerShdw>
                </a:effectLst>
                <a:latin typeface="Georgia"/>
                <a:cs typeface="Georgia"/>
              </a:rPr>
              <a:t>Title of the presentation goes here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241558" y="2540374"/>
            <a:ext cx="7700433" cy="3581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  <a:lvl2pPr algn="ctr">
              <a:defRPr>
                <a:solidFill>
                  <a:srgbClr val="FFFFFF"/>
                </a:solidFill>
              </a:defRPr>
            </a:lvl2pPr>
            <a:lvl3pPr algn="ctr">
              <a:defRPr>
                <a:solidFill>
                  <a:srgbClr val="FFFFFF"/>
                </a:solidFill>
              </a:defRPr>
            </a:lvl3pPr>
            <a:lvl4pPr algn="ctr">
              <a:defRPr>
                <a:solidFill>
                  <a:srgbClr val="FFFFFF"/>
                </a:solidFill>
              </a:defRPr>
            </a:lvl4pPr>
            <a:lvl5pPr algn="ctr"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 dirty="0"/>
              <a:t>Presentation subtitle / presenter here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7"/>
          </p:nvPr>
        </p:nvSpPr>
        <p:spPr>
          <a:xfrm>
            <a:off x="125816" y="6575395"/>
            <a:ext cx="2709697" cy="2826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1467"/>
            </a:lvl1pPr>
          </a:lstStyle>
          <a:p>
            <a:fld id="{CB39CCFF-FAB4-4F8F-AE73-0FFBFFBCBD94}" type="datetimeFigureOut">
              <a:rPr lang="en-CY" smtClean="0"/>
              <a:t>15/07/2023</a:t>
            </a:fld>
            <a:endParaRPr lang="en-CY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9369217" y="6575395"/>
            <a:ext cx="2844800" cy="2826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1467">
                <a:latin typeface="+mn-lt"/>
              </a:defRPr>
            </a:lvl1pPr>
          </a:lstStyle>
          <a:p>
            <a:fld id="{48A258CA-EA03-42A0-A39F-AF44066A1C03}" type="slidenum">
              <a:rPr lang="en-CY" smtClean="0"/>
              <a:t>‹#›</a:t>
            </a:fld>
            <a:endParaRPr lang="en-CY"/>
          </a:p>
        </p:txBody>
      </p:sp>
      <p:sp>
        <p:nvSpPr>
          <p:cNvPr id="20" name="Footer Placeholder 3"/>
          <p:cNvSpPr txBox="1">
            <a:spLocks/>
          </p:cNvSpPr>
          <p:nvPr/>
        </p:nvSpPr>
        <p:spPr>
          <a:xfrm>
            <a:off x="4165600" y="6585602"/>
            <a:ext cx="3860800" cy="2826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67" dirty="0">
                <a:solidFill>
                  <a:schemeClr val="bg1"/>
                </a:solidFill>
              </a:rPr>
              <a:t>5GIC</a:t>
            </a:r>
            <a:r>
              <a:rPr lang="en-GB" sz="1467" baseline="0" dirty="0">
                <a:solidFill>
                  <a:schemeClr val="bg1"/>
                </a:solidFill>
              </a:rPr>
              <a:t> &amp; 6GIC</a:t>
            </a:r>
            <a:endParaRPr lang="en-US" sz="1467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D3EE9C-8F9B-4FBC-9D62-AED4D8D41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4311" y="0"/>
            <a:ext cx="1572861" cy="8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7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iOfSurrey - Standard Slide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800" y="1"/>
            <a:ext cx="1571787" cy="86820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" y="878417"/>
            <a:ext cx="12240684" cy="0"/>
          </a:xfrm>
          <a:prstGeom prst="line">
            <a:avLst/>
          </a:prstGeom>
          <a:ln w="6350" cmpd="sng">
            <a:solidFill>
              <a:srgbClr val="203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23354"/>
            <a:ext cx="9835200" cy="413268"/>
          </a:xfrm>
        </p:spPr>
        <p:txBody>
          <a:bodyPr/>
          <a:lstStyle/>
          <a:p>
            <a:r>
              <a:rPr lang="en-GB" dirty="0"/>
              <a:t>Headline title goes here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36626"/>
            <a:ext cx="11095256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 baseline="0">
                <a:solidFill>
                  <a:srgbClr val="556169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Sub line / Content Title goes here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6574368"/>
            <a:ext cx="12192000" cy="283633"/>
          </a:xfrm>
          <a:prstGeom prst="rect">
            <a:avLst/>
          </a:prstGeom>
          <a:solidFill>
            <a:srgbClr val="203D75"/>
          </a:solidFill>
          <a:ln w="9525">
            <a:solidFill>
              <a:srgbClr val="0069A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7"/>
          </p:nvPr>
        </p:nvSpPr>
        <p:spPr>
          <a:xfrm>
            <a:off x="125816" y="6575395"/>
            <a:ext cx="2709697" cy="282607"/>
          </a:xfrm>
        </p:spPr>
        <p:txBody>
          <a:bodyPr/>
          <a:lstStyle>
            <a:lvl1pPr>
              <a:defRPr sz="1467"/>
            </a:lvl1pPr>
          </a:lstStyle>
          <a:p>
            <a:fld id="{CB39CCFF-FAB4-4F8F-AE73-0FFBFFBCBD94}" type="datetimeFigureOut">
              <a:rPr lang="en-CY" smtClean="0"/>
              <a:t>15/07/2023</a:t>
            </a:fld>
            <a:endParaRPr lang="en-CY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9369217" y="6575395"/>
            <a:ext cx="2844800" cy="282607"/>
          </a:xfrm>
        </p:spPr>
        <p:txBody>
          <a:bodyPr/>
          <a:lstStyle>
            <a:lvl1pPr>
              <a:defRPr sz="1467">
                <a:latin typeface="+mn-lt"/>
              </a:defRPr>
            </a:lvl1pPr>
          </a:lstStyle>
          <a:p>
            <a:fld id="{48A258CA-EA03-42A0-A39F-AF44066A1C03}" type="slidenum">
              <a:rPr lang="en-CY" smtClean="0"/>
              <a:t>‹#›</a:t>
            </a:fld>
            <a:endParaRPr lang="en-CY"/>
          </a:p>
        </p:txBody>
      </p:sp>
      <p:sp>
        <p:nvSpPr>
          <p:cNvPr id="18" name="Footer Placeholder 3"/>
          <p:cNvSpPr txBox="1">
            <a:spLocks/>
          </p:cNvSpPr>
          <p:nvPr/>
        </p:nvSpPr>
        <p:spPr>
          <a:xfrm>
            <a:off x="4165600" y="6585602"/>
            <a:ext cx="3860800" cy="28260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67" dirty="0">
                <a:solidFill>
                  <a:schemeClr val="bg1"/>
                </a:solidFill>
              </a:rPr>
              <a:t>5GIC</a:t>
            </a:r>
            <a:r>
              <a:rPr lang="en-GB" sz="1467" baseline="0" dirty="0">
                <a:solidFill>
                  <a:schemeClr val="bg1"/>
                </a:solidFill>
              </a:rPr>
              <a:t> &amp; 6GIC</a:t>
            </a:r>
            <a:endParaRPr lang="en-US" sz="14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92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iOfSurrey - 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8800AA5-678C-4A74-929D-0FDAB5F5C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800" y="1"/>
            <a:ext cx="1571787" cy="8682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23354"/>
            <a:ext cx="9835200" cy="413268"/>
          </a:xfrm>
        </p:spPr>
        <p:txBody>
          <a:bodyPr/>
          <a:lstStyle/>
          <a:p>
            <a:r>
              <a:rPr lang="en-GB" dirty="0"/>
              <a:t>Headline title goes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6" y="1600201"/>
            <a:ext cx="11095257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defRPr sz="2400">
                <a:solidFill>
                  <a:srgbClr val="203D75"/>
                </a:solidFill>
                <a:latin typeface="Arial"/>
                <a:cs typeface="Arial"/>
              </a:defRPr>
            </a:lvl2pPr>
            <a:lvl3pPr>
              <a:defRPr sz="2400">
                <a:solidFill>
                  <a:srgbClr val="556169"/>
                </a:solidFill>
                <a:latin typeface="Arial"/>
                <a:cs typeface="Arial"/>
              </a:defRPr>
            </a:lvl3pPr>
            <a:lvl4pPr>
              <a:defRPr sz="2400">
                <a:solidFill>
                  <a:srgbClr val="006AA0"/>
                </a:solidFill>
                <a:latin typeface="Arial"/>
                <a:cs typeface="Arial"/>
              </a:defRPr>
            </a:lvl4pPr>
            <a:lvl5pPr>
              <a:defRPr sz="2400">
                <a:solidFill>
                  <a:srgbClr val="556169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36629"/>
            <a:ext cx="11095256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 baseline="0">
                <a:solidFill>
                  <a:srgbClr val="556169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Sub line / Content Title goes here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878003"/>
            <a:ext cx="12240000" cy="0"/>
          </a:xfrm>
          <a:prstGeom prst="line">
            <a:avLst/>
          </a:prstGeom>
          <a:ln w="6350" cmpd="sng">
            <a:solidFill>
              <a:srgbClr val="203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0" y="6574368"/>
            <a:ext cx="12192000" cy="283633"/>
          </a:xfrm>
          <a:prstGeom prst="rect">
            <a:avLst/>
          </a:prstGeom>
          <a:solidFill>
            <a:srgbClr val="203D75"/>
          </a:solidFill>
          <a:ln w="9525">
            <a:solidFill>
              <a:srgbClr val="0069A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17"/>
          </p:nvPr>
        </p:nvSpPr>
        <p:spPr>
          <a:xfrm>
            <a:off x="125816" y="6575395"/>
            <a:ext cx="2709697" cy="282607"/>
          </a:xfrm>
        </p:spPr>
        <p:txBody>
          <a:bodyPr/>
          <a:lstStyle>
            <a:lvl1pPr>
              <a:defRPr sz="1467"/>
            </a:lvl1pPr>
          </a:lstStyle>
          <a:p>
            <a:fld id="{CB39CCFF-FAB4-4F8F-AE73-0FFBFFBCBD94}" type="datetimeFigureOut">
              <a:rPr lang="en-CY" smtClean="0"/>
              <a:t>15/07/2023</a:t>
            </a:fld>
            <a:endParaRPr lang="en-CY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9369217" y="6575395"/>
            <a:ext cx="2844800" cy="282607"/>
          </a:xfrm>
        </p:spPr>
        <p:txBody>
          <a:bodyPr/>
          <a:lstStyle>
            <a:lvl1pPr>
              <a:defRPr sz="1467">
                <a:latin typeface="+mn-lt"/>
              </a:defRPr>
            </a:lvl1pPr>
          </a:lstStyle>
          <a:p>
            <a:fld id="{48A258CA-EA03-42A0-A39F-AF44066A1C03}" type="slidenum">
              <a:rPr lang="en-CY" smtClean="0"/>
              <a:t>‹#›</a:t>
            </a:fld>
            <a:endParaRPr lang="en-CY"/>
          </a:p>
        </p:txBody>
      </p:sp>
      <p:sp>
        <p:nvSpPr>
          <p:cNvPr id="23" name="Footer Placeholder 3"/>
          <p:cNvSpPr txBox="1">
            <a:spLocks/>
          </p:cNvSpPr>
          <p:nvPr/>
        </p:nvSpPr>
        <p:spPr>
          <a:xfrm>
            <a:off x="4165600" y="6585602"/>
            <a:ext cx="3860800" cy="28260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67" dirty="0">
                <a:solidFill>
                  <a:schemeClr val="bg1"/>
                </a:solidFill>
              </a:rPr>
              <a:t>5GIC</a:t>
            </a:r>
            <a:r>
              <a:rPr lang="en-GB" sz="1467" baseline="0" dirty="0">
                <a:solidFill>
                  <a:schemeClr val="bg1"/>
                </a:solidFill>
              </a:rPr>
              <a:t> &amp; 6GIC</a:t>
            </a:r>
            <a:endParaRPr lang="en-US" sz="14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29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iOfSurrey - Standard Slide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1C35123-0DAE-499C-9EB8-4BBF952BC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800" y="1"/>
            <a:ext cx="1571787" cy="86820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" y="878417"/>
            <a:ext cx="12240684" cy="0"/>
          </a:xfrm>
          <a:prstGeom prst="line">
            <a:avLst/>
          </a:prstGeom>
          <a:ln w="6350" cmpd="sng">
            <a:solidFill>
              <a:srgbClr val="203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23354"/>
            <a:ext cx="9835200" cy="413268"/>
          </a:xfrm>
        </p:spPr>
        <p:txBody>
          <a:bodyPr/>
          <a:lstStyle/>
          <a:p>
            <a:r>
              <a:rPr lang="en-GB" dirty="0"/>
              <a:t>Headline title goes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010571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defRPr sz="2400">
                <a:solidFill>
                  <a:srgbClr val="203D75"/>
                </a:solidFill>
                <a:latin typeface="Arial"/>
                <a:cs typeface="Arial"/>
              </a:defRPr>
            </a:lvl2pPr>
            <a:lvl3pPr>
              <a:defRPr sz="2400">
                <a:solidFill>
                  <a:srgbClr val="556169"/>
                </a:solidFill>
                <a:latin typeface="Arial"/>
                <a:cs typeface="Arial"/>
              </a:defRPr>
            </a:lvl3pPr>
            <a:lvl4pPr>
              <a:defRPr sz="2400">
                <a:solidFill>
                  <a:srgbClr val="006AA0"/>
                </a:solidFill>
                <a:latin typeface="Arial"/>
                <a:cs typeface="Arial"/>
              </a:defRPr>
            </a:lvl4pPr>
            <a:lvl5pPr>
              <a:defRPr sz="2400">
                <a:solidFill>
                  <a:srgbClr val="556169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36626"/>
            <a:ext cx="11095256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 baseline="0">
                <a:solidFill>
                  <a:srgbClr val="556169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Sub line / Content Title goes here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826251" y="1600201"/>
            <a:ext cx="4910667" cy="4525963"/>
          </a:xfrm>
        </p:spPr>
        <p:txBody>
          <a:bodyPr rtlCol="0">
            <a:normAutofit/>
          </a:bodyPr>
          <a:lstStyle>
            <a:lvl1pPr>
              <a:defRPr sz="2667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6574368"/>
            <a:ext cx="12192000" cy="283633"/>
          </a:xfrm>
          <a:prstGeom prst="rect">
            <a:avLst/>
          </a:prstGeom>
          <a:solidFill>
            <a:srgbClr val="203D75"/>
          </a:solidFill>
          <a:ln w="9525">
            <a:solidFill>
              <a:srgbClr val="0069A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7"/>
          </p:nvPr>
        </p:nvSpPr>
        <p:spPr>
          <a:xfrm>
            <a:off x="125816" y="6575395"/>
            <a:ext cx="2709697" cy="282607"/>
          </a:xfrm>
        </p:spPr>
        <p:txBody>
          <a:bodyPr/>
          <a:lstStyle>
            <a:lvl1pPr>
              <a:defRPr sz="1467"/>
            </a:lvl1pPr>
          </a:lstStyle>
          <a:p>
            <a:fld id="{CB39CCFF-FAB4-4F8F-AE73-0FFBFFBCBD94}" type="datetimeFigureOut">
              <a:rPr lang="en-CY" smtClean="0"/>
              <a:t>15/07/2023</a:t>
            </a:fld>
            <a:endParaRPr lang="en-CY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9369217" y="6575395"/>
            <a:ext cx="2844800" cy="282607"/>
          </a:xfrm>
        </p:spPr>
        <p:txBody>
          <a:bodyPr/>
          <a:lstStyle>
            <a:lvl1pPr>
              <a:defRPr sz="1467">
                <a:latin typeface="+mn-lt"/>
              </a:defRPr>
            </a:lvl1pPr>
          </a:lstStyle>
          <a:p>
            <a:fld id="{48A258CA-EA03-42A0-A39F-AF44066A1C03}" type="slidenum">
              <a:rPr lang="en-CY" smtClean="0"/>
              <a:t>‹#›</a:t>
            </a:fld>
            <a:endParaRPr lang="en-CY"/>
          </a:p>
        </p:txBody>
      </p:sp>
      <p:sp>
        <p:nvSpPr>
          <p:cNvPr id="21" name="Footer Placeholder 3"/>
          <p:cNvSpPr txBox="1">
            <a:spLocks/>
          </p:cNvSpPr>
          <p:nvPr/>
        </p:nvSpPr>
        <p:spPr>
          <a:xfrm>
            <a:off x="4165600" y="6585602"/>
            <a:ext cx="3860800" cy="28260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67" dirty="0">
                <a:solidFill>
                  <a:schemeClr val="bg1"/>
                </a:solidFill>
              </a:rPr>
              <a:t>5GIC</a:t>
            </a:r>
            <a:r>
              <a:rPr lang="en-GB" sz="1467" baseline="0" dirty="0">
                <a:solidFill>
                  <a:schemeClr val="bg1"/>
                </a:solidFill>
              </a:rPr>
              <a:t> &amp; 6GIC</a:t>
            </a:r>
            <a:endParaRPr lang="en-US" sz="14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9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niOfSurrey - Standard Slide with 3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5BD7A0B-D87B-44E3-B197-9F2E1CCBC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800" y="1"/>
            <a:ext cx="1571787" cy="86820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" y="878417"/>
            <a:ext cx="12240684" cy="0"/>
          </a:xfrm>
          <a:prstGeom prst="line">
            <a:avLst/>
          </a:prstGeom>
          <a:ln w="6350" cmpd="sng">
            <a:solidFill>
              <a:srgbClr val="203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23354"/>
            <a:ext cx="9835200" cy="413268"/>
          </a:xfrm>
        </p:spPr>
        <p:txBody>
          <a:bodyPr/>
          <a:lstStyle/>
          <a:p>
            <a:r>
              <a:rPr lang="en-GB" dirty="0"/>
              <a:t>Headline title goes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010571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defRPr sz="2400">
                <a:solidFill>
                  <a:srgbClr val="203D75"/>
                </a:solidFill>
                <a:latin typeface="Arial"/>
                <a:cs typeface="Arial"/>
              </a:defRPr>
            </a:lvl2pPr>
            <a:lvl3pPr>
              <a:defRPr sz="2400">
                <a:solidFill>
                  <a:srgbClr val="556169"/>
                </a:solidFill>
                <a:latin typeface="Arial"/>
                <a:cs typeface="Arial"/>
              </a:defRPr>
            </a:lvl3pPr>
            <a:lvl4pPr>
              <a:defRPr sz="2400">
                <a:solidFill>
                  <a:srgbClr val="006AA0"/>
                </a:solidFill>
                <a:latin typeface="Arial"/>
                <a:cs typeface="Arial"/>
              </a:defRPr>
            </a:lvl4pPr>
            <a:lvl5pPr>
              <a:defRPr sz="2400">
                <a:solidFill>
                  <a:srgbClr val="556169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36626"/>
            <a:ext cx="11095256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 baseline="0">
                <a:solidFill>
                  <a:srgbClr val="556169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Sub line / Content Title goes here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826251" y="1600202"/>
            <a:ext cx="1639949" cy="1524519"/>
          </a:xfrm>
        </p:spPr>
        <p:txBody>
          <a:bodyPr rtlCol="0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669400" y="1600201"/>
            <a:ext cx="3035456" cy="1524519"/>
          </a:xfrm>
        </p:spPr>
        <p:txBody>
          <a:bodyPr rtlCol="0">
            <a:normAutofit/>
          </a:bodyPr>
          <a:lstStyle>
            <a:lvl1pPr>
              <a:defRPr sz="1333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826251" y="3277118"/>
            <a:ext cx="4878605" cy="2849045"/>
          </a:xfrm>
        </p:spPr>
        <p:txBody>
          <a:bodyPr rtlCol="0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0" y="6574368"/>
            <a:ext cx="12192000" cy="283633"/>
          </a:xfrm>
          <a:prstGeom prst="rect">
            <a:avLst/>
          </a:prstGeom>
          <a:solidFill>
            <a:srgbClr val="203D75"/>
          </a:solidFill>
          <a:ln w="9525">
            <a:solidFill>
              <a:srgbClr val="0069A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7"/>
          </p:nvPr>
        </p:nvSpPr>
        <p:spPr>
          <a:xfrm>
            <a:off x="125816" y="6575395"/>
            <a:ext cx="2709697" cy="282607"/>
          </a:xfrm>
        </p:spPr>
        <p:txBody>
          <a:bodyPr/>
          <a:lstStyle>
            <a:lvl1pPr>
              <a:defRPr sz="1467"/>
            </a:lvl1pPr>
          </a:lstStyle>
          <a:p>
            <a:fld id="{CB39CCFF-FAB4-4F8F-AE73-0FFBFFBCBD94}" type="datetimeFigureOut">
              <a:rPr lang="en-CY" smtClean="0"/>
              <a:t>15/07/2023</a:t>
            </a:fld>
            <a:endParaRPr lang="en-CY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9369217" y="6575395"/>
            <a:ext cx="2844800" cy="282607"/>
          </a:xfrm>
        </p:spPr>
        <p:txBody>
          <a:bodyPr/>
          <a:lstStyle>
            <a:lvl1pPr>
              <a:defRPr sz="1467">
                <a:latin typeface="+mn-lt"/>
              </a:defRPr>
            </a:lvl1pPr>
          </a:lstStyle>
          <a:p>
            <a:fld id="{48A258CA-EA03-42A0-A39F-AF44066A1C03}" type="slidenum">
              <a:rPr lang="en-CY" smtClean="0"/>
              <a:t>‹#›</a:t>
            </a:fld>
            <a:endParaRPr lang="en-CY"/>
          </a:p>
        </p:txBody>
      </p:sp>
      <p:sp>
        <p:nvSpPr>
          <p:cNvPr id="24" name="Footer Placeholder 3"/>
          <p:cNvSpPr txBox="1">
            <a:spLocks/>
          </p:cNvSpPr>
          <p:nvPr/>
        </p:nvSpPr>
        <p:spPr>
          <a:xfrm>
            <a:off x="4165600" y="6585602"/>
            <a:ext cx="3860800" cy="28260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67" dirty="0">
                <a:solidFill>
                  <a:schemeClr val="bg1"/>
                </a:solidFill>
              </a:rPr>
              <a:t>5GIC</a:t>
            </a:r>
            <a:r>
              <a:rPr lang="en-GB" sz="1467" baseline="0" dirty="0">
                <a:solidFill>
                  <a:schemeClr val="bg1"/>
                </a:solidFill>
              </a:rPr>
              <a:t> &amp; 6GIC</a:t>
            </a:r>
            <a:endParaRPr lang="en-US" sz="14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68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iOfSurrey - Standard Slide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6370819-D733-4917-9DB3-1A79435B1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800" y="1"/>
            <a:ext cx="1571787" cy="86820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" y="878417"/>
            <a:ext cx="12240684" cy="0"/>
          </a:xfrm>
          <a:prstGeom prst="line">
            <a:avLst/>
          </a:prstGeom>
          <a:ln w="6350" cmpd="sng">
            <a:solidFill>
              <a:srgbClr val="203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23354"/>
            <a:ext cx="9835200" cy="413268"/>
          </a:xfrm>
        </p:spPr>
        <p:txBody>
          <a:bodyPr/>
          <a:lstStyle/>
          <a:p>
            <a:r>
              <a:rPr lang="en-GB" dirty="0"/>
              <a:t>Headline title goes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6167" y="1638041"/>
            <a:ext cx="6010571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defRPr sz="2400">
                <a:solidFill>
                  <a:srgbClr val="203D75"/>
                </a:solidFill>
                <a:latin typeface="Arial"/>
                <a:cs typeface="Arial"/>
              </a:defRPr>
            </a:lvl2pPr>
            <a:lvl3pPr>
              <a:defRPr sz="2400">
                <a:solidFill>
                  <a:srgbClr val="556169"/>
                </a:solidFill>
                <a:latin typeface="Arial"/>
                <a:cs typeface="Arial"/>
              </a:defRPr>
            </a:lvl3pPr>
            <a:lvl4pPr>
              <a:defRPr sz="2400">
                <a:solidFill>
                  <a:srgbClr val="006AA0"/>
                </a:solidFill>
                <a:latin typeface="Arial"/>
                <a:cs typeface="Arial"/>
              </a:defRPr>
            </a:lvl4pPr>
            <a:lvl5pPr>
              <a:defRPr sz="2400">
                <a:solidFill>
                  <a:srgbClr val="556169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36626"/>
            <a:ext cx="11095256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 baseline="0">
                <a:solidFill>
                  <a:srgbClr val="556169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Sub line / Content Title goes here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" y="1638041"/>
            <a:ext cx="4910667" cy="4525963"/>
          </a:xfrm>
        </p:spPr>
        <p:txBody>
          <a:bodyPr rtlCol="0">
            <a:normAutofit/>
          </a:bodyPr>
          <a:lstStyle>
            <a:lvl1pPr>
              <a:defRPr sz="2667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6574368"/>
            <a:ext cx="12192000" cy="283633"/>
          </a:xfrm>
          <a:prstGeom prst="rect">
            <a:avLst/>
          </a:prstGeom>
          <a:solidFill>
            <a:srgbClr val="203D75"/>
          </a:solidFill>
          <a:ln w="9525">
            <a:solidFill>
              <a:srgbClr val="0069A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7"/>
          </p:nvPr>
        </p:nvSpPr>
        <p:spPr>
          <a:xfrm>
            <a:off x="125816" y="6575395"/>
            <a:ext cx="2709697" cy="282607"/>
          </a:xfrm>
        </p:spPr>
        <p:txBody>
          <a:bodyPr/>
          <a:lstStyle>
            <a:lvl1pPr>
              <a:defRPr sz="1467"/>
            </a:lvl1pPr>
          </a:lstStyle>
          <a:p>
            <a:fld id="{CB39CCFF-FAB4-4F8F-AE73-0FFBFFBCBD94}" type="datetimeFigureOut">
              <a:rPr lang="en-CY" smtClean="0"/>
              <a:t>15/07/2023</a:t>
            </a:fld>
            <a:endParaRPr lang="en-CY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9369217" y="6575395"/>
            <a:ext cx="2844800" cy="282607"/>
          </a:xfrm>
        </p:spPr>
        <p:txBody>
          <a:bodyPr/>
          <a:lstStyle>
            <a:lvl1pPr>
              <a:defRPr sz="1467">
                <a:latin typeface="+mn-lt"/>
              </a:defRPr>
            </a:lvl1pPr>
          </a:lstStyle>
          <a:p>
            <a:fld id="{48A258CA-EA03-42A0-A39F-AF44066A1C03}" type="slidenum">
              <a:rPr lang="en-CY" smtClean="0"/>
              <a:t>‹#›</a:t>
            </a:fld>
            <a:endParaRPr lang="en-CY"/>
          </a:p>
        </p:txBody>
      </p:sp>
      <p:sp>
        <p:nvSpPr>
          <p:cNvPr id="18" name="Footer Placeholder 3"/>
          <p:cNvSpPr txBox="1">
            <a:spLocks/>
          </p:cNvSpPr>
          <p:nvPr/>
        </p:nvSpPr>
        <p:spPr>
          <a:xfrm>
            <a:off x="4165600" y="6585602"/>
            <a:ext cx="3860800" cy="28260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67" dirty="0">
                <a:solidFill>
                  <a:schemeClr val="bg1"/>
                </a:solidFill>
              </a:rPr>
              <a:t>5GIC</a:t>
            </a:r>
            <a:r>
              <a:rPr lang="en-GB" sz="1467" baseline="0" dirty="0">
                <a:solidFill>
                  <a:schemeClr val="bg1"/>
                </a:solidFill>
              </a:rPr>
              <a:t> &amp; 6GIC</a:t>
            </a:r>
            <a:endParaRPr lang="en-US" sz="14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04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iOfSurrey - Standard Slide with 3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BA2E54E-B765-4304-BA89-47459E704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800" y="1"/>
            <a:ext cx="1571787" cy="86820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" y="878417"/>
            <a:ext cx="12240684" cy="0"/>
          </a:xfrm>
          <a:prstGeom prst="line">
            <a:avLst/>
          </a:prstGeom>
          <a:ln w="6350" cmpd="sng">
            <a:solidFill>
              <a:srgbClr val="203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23354"/>
            <a:ext cx="9835200" cy="413268"/>
          </a:xfrm>
        </p:spPr>
        <p:txBody>
          <a:bodyPr/>
          <a:lstStyle/>
          <a:p>
            <a:r>
              <a:rPr lang="en-GB" dirty="0"/>
              <a:t>Headline title goes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6167" y="1638041"/>
            <a:ext cx="6010571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defRPr sz="2400">
                <a:solidFill>
                  <a:srgbClr val="203D75"/>
                </a:solidFill>
                <a:latin typeface="Arial"/>
                <a:cs typeface="Arial"/>
              </a:defRPr>
            </a:lvl2pPr>
            <a:lvl3pPr>
              <a:defRPr sz="2400">
                <a:solidFill>
                  <a:srgbClr val="556169"/>
                </a:solidFill>
                <a:latin typeface="Arial"/>
                <a:cs typeface="Arial"/>
              </a:defRPr>
            </a:lvl3pPr>
            <a:lvl4pPr>
              <a:defRPr sz="2400">
                <a:solidFill>
                  <a:srgbClr val="006AA0"/>
                </a:solidFill>
                <a:latin typeface="Arial"/>
                <a:cs typeface="Arial"/>
              </a:defRPr>
            </a:lvl4pPr>
            <a:lvl5pPr>
              <a:defRPr sz="2400">
                <a:solidFill>
                  <a:srgbClr val="556169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36626"/>
            <a:ext cx="11095256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 baseline="0">
                <a:solidFill>
                  <a:srgbClr val="556169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Sub line / Content Title goes here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" y="1655723"/>
            <a:ext cx="1639949" cy="1524519"/>
          </a:xfrm>
        </p:spPr>
        <p:txBody>
          <a:bodyPr rtlCol="0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452749" y="1655722"/>
            <a:ext cx="3035456" cy="1524519"/>
          </a:xfrm>
        </p:spPr>
        <p:txBody>
          <a:bodyPr rtlCol="0">
            <a:normAutofit/>
          </a:bodyPr>
          <a:lstStyle>
            <a:lvl1pPr>
              <a:defRPr sz="1333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09600" y="3332640"/>
            <a:ext cx="4878605" cy="2849045"/>
          </a:xfrm>
        </p:spPr>
        <p:txBody>
          <a:bodyPr rtlCol="0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6574368"/>
            <a:ext cx="12192000" cy="283633"/>
          </a:xfrm>
          <a:prstGeom prst="rect">
            <a:avLst/>
          </a:prstGeom>
          <a:solidFill>
            <a:srgbClr val="203D75"/>
          </a:solidFill>
          <a:ln w="9525">
            <a:solidFill>
              <a:srgbClr val="0069A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7"/>
          </p:nvPr>
        </p:nvSpPr>
        <p:spPr>
          <a:xfrm>
            <a:off x="125816" y="6575395"/>
            <a:ext cx="2709697" cy="282607"/>
          </a:xfrm>
        </p:spPr>
        <p:txBody>
          <a:bodyPr/>
          <a:lstStyle>
            <a:lvl1pPr>
              <a:defRPr sz="1467"/>
            </a:lvl1pPr>
          </a:lstStyle>
          <a:p>
            <a:fld id="{CB39CCFF-FAB4-4F8F-AE73-0FFBFFBCBD94}" type="datetimeFigureOut">
              <a:rPr lang="en-CY" smtClean="0"/>
              <a:t>15/07/2023</a:t>
            </a:fld>
            <a:endParaRPr lang="en-CY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9369217" y="6575395"/>
            <a:ext cx="2844800" cy="282607"/>
          </a:xfrm>
        </p:spPr>
        <p:txBody>
          <a:bodyPr/>
          <a:lstStyle>
            <a:lvl1pPr>
              <a:defRPr sz="1467">
                <a:latin typeface="+mn-lt"/>
              </a:defRPr>
            </a:lvl1pPr>
          </a:lstStyle>
          <a:p>
            <a:fld id="{48A258CA-EA03-42A0-A39F-AF44066A1C03}" type="slidenum">
              <a:rPr lang="en-CY" smtClean="0"/>
              <a:t>‹#›</a:t>
            </a:fld>
            <a:endParaRPr lang="en-CY"/>
          </a:p>
        </p:txBody>
      </p:sp>
      <p:sp>
        <p:nvSpPr>
          <p:cNvPr id="21" name="Footer Placeholder 3"/>
          <p:cNvSpPr txBox="1">
            <a:spLocks/>
          </p:cNvSpPr>
          <p:nvPr/>
        </p:nvSpPr>
        <p:spPr>
          <a:xfrm>
            <a:off x="4165600" y="6585602"/>
            <a:ext cx="3860800" cy="28260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67" dirty="0">
                <a:solidFill>
                  <a:schemeClr val="bg1"/>
                </a:solidFill>
              </a:rPr>
              <a:t>5GIC</a:t>
            </a:r>
            <a:r>
              <a:rPr lang="en-GB" sz="1467" baseline="0" dirty="0">
                <a:solidFill>
                  <a:schemeClr val="bg1"/>
                </a:solidFill>
              </a:rPr>
              <a:t> &amp; 6GIC</a:t>
            </a:r>
            <a:endParaRPr lang="en-US" sz="14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09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iOfSurrey - Photo Dark Blur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295A51-E297-4746-93EB-86D0EB1E7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" y="0"/>
            <a:ext cx="12173964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94495" y="-109182"/>
            <a:ext cx="12355773" cy="7076364"/>
          </a:xfrm>
          <a:prstGeom prst="rect">
            <a:avLst/>
          </a:prstGeom>
          <a:solidFill>
            <a:srgbClr val="000000">
              <a:alpha val="1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cxnSp>
        <p:nvCxnSpPr>
          <p:cNvPr id="5" name="Straight Connector 4"/>
          <p:cNvCxnSpPr/>
          <p:nvPr/>
        </p:nvCxnSpPr>
        <p:spPr>
          <a:xfrm>
            <a:off x="5762" y="918300"/>
            <a:ext cx="12199684" cy="0"/>
          </a:xfrm>
          <a:prstGeom prst="line">
            <a:avLst/>
          </a:prstGeom>
          <a:ln w="127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3"/>
          <p:cNvSpPr txBox="1">
            <a:spLocks/>
          </p:cNvSpPr>
          <p:nvPr/>
        </p:nvSpPr>
        <p:spPr>
          <a:xfrm>
            <a:off x="4165600" y="6585602"/>
            <a:ext cx="3860800" cy="2826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67" dirty="0">
                <a:solidFill>
                  <a:schemeClr val="bg1"/>
                </a:solidFill>
              </a:rPr>
              <a:t>5GIC</a:t>
            </a:r>
            <a:r>
              <a:rPr lang="en-GB" sz="1467" baseline="0" dirty="0">
                <a:solidFill>
                  <a:schemeClr val="bg1"/>
                </a:solidFill>
              </a:rPr>
              <a:t> &amp; 6GIC</a:t>
            </a:r>
            <a:endParaRPr lang="en-US" sz="1467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A4576C-4893-4188-B0D3-E57B6FC47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4311" y="0"/>
            <a:ext cx="1572861" cy="8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5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F824-BD10-4227-A27F-41BA558F0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4063B-D9B0-9F92-3284-F6D94FBAB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B9ED5-E68F-8BE2-8733-FE3B8B67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CCFF-FAB4-4F8F-AE73-0FFBFFBCBD94}" type="datetimeFigureOut">
              <a:rPr lang="en-CY" smtClean="0"/>
              <a:t>15/07/2023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25B12-1498-A859-BAAB-BBAF389C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DDFD4-6198-243B-42E3-D9681272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58CA-EA03-42A0-A39F-AF44066A1C0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57684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23354"/>
            <a:ext cx="10068376" cy="413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ICS PowerPoint Template  16:9 format – v.2020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816" y="6575395"/>
            <a:ext cx="2709697" cy="2826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bg1"/>
                </a:solidFill>
              </a:defRPr>
            </a:lvl1pPr>
          </a:lstStyle>
          <a:p>
            <a:fld id="{CB39CCFF-FAB4-4F8F-AE73-0FFBFFBCBD94}" type="datetimeFigureOut">
              <a:rPr lang="en-CY" smtClean="0"/>
              <a:t>15/07/2023</a:t>
            </a:fld>
            <a:endParaRPr lang="en-C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9217" y="6575395"/>
            <a:ext cx="2844800" cy="2826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fld id="{48A258CA-EA03-42A0-A39F-AF44066A1C03}" type="slidenum">
              <a:rPr lang="en-CY" smtClean="0"/>
              <a:t>‹#›</a:t>
            </a:fld>
            <a:endParaRPr lang="en-CY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Do not touch this slide.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This is the slide master and will alter all other slides.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create a new slide, select it from the new slide drop down button, top right of the ‘Home’ menu. </a:t>
            </a:r>
          </a:p>
        </p:txBody>
      </p:sp>
    </p:spTree>
    <p:extLst>
      <p:ext uri="{BB962C8B-B14F-4D97-AF65-F5344CB8AC3E}">
        <p14:creationId xmlns:p14="http://schemas.microsoft.com/office/powerpoint/2010/main" val="346064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609585" rtl="0" eaLnBrk="1" latinLnBrk="0" hangingPunct="1">
        <a:spcBef>
          <a:spcPct val="0"/>
        </a:spcBef>
        <a:buNone/>
        <a:defRPr sz="2667" b="0" kern="1200" cap="none" spc="0" baseline="0">
          <a:ln>
            <a:noFill/>
          </a:ln>
          <a:solidFill>
            <a:srgbClr val="203D75"/>
          </a:solidFill>
          <a:effectLst/>
          <a:latin typeface="Georgia"/>
          <a:ea typeface="+mj-ea"/>
          <a:cs typeface="Georgia"/>
        </a:defRPr>
      </a:lvl1pPr>
    </p:titleStyle>
    <p:bodyStyle>
      <a:lvl1pPr marL="0" indent="0" algn="l" defTabSz="609585" rtl="0" eaLnBrk="1" latinLnBrk="0" hangingPunct="1">
        <a:spcBef>
          <a:spcPct val="20000"/>
        </a:spcBef>
        <a:buFont typeface="Arial"/>
        <a:buNone/>
        <a:defRPr sz="2400" b="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FF6B948-1163-AE77-533F-5EAB13921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061" y="1300270"/>
            <a:ext cx="7700209" cy="1098697"/>
          </a:xfrm>
        </p:spPr>
        <p:txBody>
          <a:bodyPr/>
          <a:lstStyle/>
          <a:p>
            <a:r>
              <a:rPr lang="en-US" sz="22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</a:rPr>
              <a:t>Distributed learning of deep neural network over multiple agents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22A5B1E-72E0-B188-0938-F9732AB8E6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41558" y="2540374"/>
            <a:ext cx="7700433" cy="3581025"/>
          </a:xfrm>
        </p:spPr>
        <p:txBody>
          <a:bodyPr/>
          <a:lstStyle/>
          <a:p>
            <a:r>
              <a:rPr lang="en-US" dirty="0"/>
              <a:t>Paper Analysis</a:t>
            </a:r>
          </a:p>
        </p:txBody>
      </p:sp>
    </p:spTree>
    <p:extLst>
      <p:ext uri="{BB962C8B-B14F-4D97-AF65-F5344CB8AC3E}">
        <p14:creationId xmlns:p14="http://schemas.microsoft.com/office/powerpoint/2010/main" val="2885716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3823-DB07-0B72-AAC5-04E4BEEF3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3354"/>
            <a:ext cx="9835200" cy="4132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/>
              <a:t>Federated Split Learning  </a:t>
            </a:r>
            <a:endParaRPr lang="en-CY" sz="230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DCCA48-7529-E1EE-3D73-384146BC8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0326" t="8826"/>
          <a:stretch/>
        </p:blipFill>
        <p:spPr>
          <a:xfrm>
            <a:off x="6416146" y="1874497"/>
            <a:ext cx="4655078" cy="404687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07F5C-54B3-4E98-7E99-3C5B81DD5F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36626"/>
            <a:ext cx="11095256" cy="3841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Evaluation PSL &amp; FSL</a:t>
            </a:r>
            <a:endParaRPr lang="en-C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DB9F70-92B9-E961-B17A-C2F3461CB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734191"/>
            <a:ext cx="4910667" cy="43336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6350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2956-C043-8613-9048-AB4F85F0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3354"/>
            <a:ext cx="9835200" cy="4132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/>
              <a:t>Federated Split Learning 	</a:t>
            </a:r>
            <a:endParaRPr lang="en-CY" sz="23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094B03-FE54-F1AF-E42F-8E581C5A6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6" y="2171156"/>
            <a:ext cx="11095257" cy="3384052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28E37-3CAA-93F5-E636-0DBC874DD9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36629"/>
            <a:ext cx="11095256" cy="3841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Evaluation of Privacy Aware FSL </a:t>
            </a:r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74072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1B4A-8A15-4E36-9006-FA8FF2B8C4E4}"/>
              </a:ext>
            </a:extLst>
          </p:cNvPr>
          <p:cNvSpPr txBox="1">
            <a:spLocks/>
          </p:cNvSpPr>
          <p:nvPr/>
        </p:nvSpPr>
        <p:spPr>
          <a:xfrm>
            <a:off x="609600" y="423354"/>
            <a:ext cx="9835200" cy="413268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sz="2667" b="0" kern="1200" cap="none" spc="0" baseline="0">
                <a:ln>
                  <a:noFill/>
                </a:ln>
                <a:solidFill>
                  <a:srgbClr val="203D75"/>
                </a:solidFill>
                <a:effectLst/>
                <a:latin typeface="Georgia"/>
                <a:ea typeface="+mj-ea"/>
                <a:cs typeface="Georgia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Paper Analysis</a:t>
            </a:r>
            <a:endParaRPr lang="en-CY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751B60CC-1AC3-9596-A544-057D983A1824}"/>
              </a:ext>
            </a:extLst>
          </p:cNvPr>
          <p:cNvSpPr txBox="1">
            <a:spLocks/>
          </p:cNvSpPr>
          <p:nvPr/>
        </p:nvSpPr>
        <p:spPr>
          <a:xfrm>
            <a:off x="609606" y="1600201"/>
            <a:ext cx="11095257" cy="4525963"/>
          </a:xfrm>
          <a:prstGeom prst="rect">
            <a:avLst/>
          </a:prstGeom>
        </p:spPr>
        <p:txBody>
          <a:bodyPr/>
          <a:lstStyle>
            <a:lvl1pPr marL="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400" b="0" kern="1200" baseline="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feasible is to have an “edge server” for each client.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Why not at the end of each epoch to aggregate the client weights as well?</a:t>
            </a:r>
          </a:p>
          <a:p>
            <a:pPr marL="1333475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Since a lot of data were used to modify the network weights maybe an intruder will not be able to reconstruct the client weights.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Is better to have the labels in the client side to reduce the risk of data leakage even more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ever we need a mechanism to be able to cross-validate that the decorrelated values sent to the server because  if there is a client adversary that has as scope to degrade the overall model </a:t>
            </a:r>
            <a:endParaRPr lang="en-CY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B6375-9FDF-FAFD-BB52-2723E32BD009}"/>
              </a:ext>
            </a:extLst>
          </p:cNvPr>
          <p:cNvSpPr txBox="1">
            <a:spLocks/>
          </p:cNvSpPr>
          <p:nvPr/>
        </p:nvSpPr>
        <p:spPr>
          <a:xfrm>
            <a:off x="609600" y="936629"/>
            <a:ext cx="11095256" cy="38417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400" b="0" kern="1200" baseline="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Comments and Possible Future Work</a:t>
            </a:r>
            <a:endParaRPr lang="en-CY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25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DAEC4204-DCF8-C45E-82FD-DD17BA39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3354"/>
            <a:ext cx="9835200" cy="413268"/>
          </a:xfrm>
        </p:spPr>
        <p:txBody>
          <a:bodyPr>
            <a:normAutofit fontScale="90000"/>
          </a:bodyPr>
          <a:lstStyle/>
          <a:p>
            <a:r>
              <a:rPr lang="en-US" dirty="0"/>
              <a:t>Split Learning 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5804DBB-44DB-70F2-52B1-214A7F444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6010571" cy="45259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Basic Split Learning Procedure</a:t>
            </a:r>
          </a:p>
          <a:p>
            <a:pPr marL="1333475" lvl="1" indent="-342900">
              <a:buFont typeface="Arial" panose="020B0604020202020204" pitchFamily="34" charset="0"/>
              <a:buChar char="•"/>
            </a:pPr>
            <a:r>
              <a:rPr lang="en-US" dirty="0"/>
              <a:t>DNN split into 2 partitions.</a:t>
            </a:r>
          </a:p>
          <a:p>
            <a:pPr marL="1333475" lvl="1" indent="-342900">
              <a:buFont typeface="Arial" panose="020B0604020202020204" pitchFamily="34" charset="0"/>
              <a:buChar char="•"/>
            </a:pPr>
            <a:r>
              <a:rPr lang="en-US" dirty="0"/>
              <a:t>Clients transmits activations and labels to server.</a:t>
            </a:r>
          </a:p>
          <a:p>
            <a:pPr marL="1333475" lvl="1" indent="-342900">
              <a:buFont typeface="Arial" panose="020B0604020202020204" pitchFamily="34" charset="0"/>
              <a:buChar char="•"/>
            </a:pPr>
            <a:r>
              <a:rPr lang="en-US" dirty="0"/>
              <a:t>Server backpropagates error back to client.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Serial Procedure, training happens one client at a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Labels need to be sent to the server</a:t>
            </a:r>
          </a:p>
          <a:p>
            <a:r>
              <a:rPr lang="en-US" dirty="0"/>
              <a:t>	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31AE7332-FC87-1FD4-4300-582137196C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36626"/>
            <a:ext cx="11095256" cy="3841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Basic Architecture </a:t>
            </a:r>
          </a:p>
        </p:txBody>
      </p:sp>
      <p:pic>
        <p:nvPicPr>
          <p:cNvPr id="11" name="Picture 10" descr="A diagram of a diagram of a computer&#10;&#10;Description automatically generated">
            <a:extLst>
              <a:ext uri="{FF2B5EF4-FFF2-40B4-BE49-F238E27FC236}">
                <a16:creationId xmlns:a16="http://schemas.microsoft.com/office/drawing/2014/main" id="{252F258F-21FA-41D1-3C61-4439B88BF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251" y="2776698"/>
            <a:ext cx="4910667" cy="21729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935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5298F5-9D3B-5045-9D09-28BA68C9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Split Learning </a:t>
            </a:r>
            <a:endParaRPr lang="en-CY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35D2FE-F435-3990-5E68-4570C1D9D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Slight change in the overall architecture</a:t>
            </a:r>
          </a:p>
          <a:p>
            <a:pPr marL="1333475" lvl="1" indent="-342900">
              <a:buFont typeface="Arial" panose="020B0604020202020204" pitchFamily="34" charset="0"/>
              <a:buChar char="•"/>
            </a:pPr>
            <a:r>
              <a:rPr lang="en-US" dirty="0"/>
              <a:t>No need to send labels to server</a:t>
            </a:r>
          </a:p>
          <a:p>
            <a:pPr marL="1333475" lvl="1" indent="-342900">
              <a:buFont typeface="Arial" panose="020B0604020202020204" pitchFamily="34" charset="0"/>
              <a:buChar char="•"/>
            </a:pPr>
            <a:r>
              <a:rPr lang="en-US" dirty="0"/>
              <a:t>Wrap around final layers back to the client and let client compute losses</a:t>
            </a:r>
            <a:endParaRPr lang="en-CY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183F83-955A-30C0-9081-A4E2C024DD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Label Sharing Training</a:t>
            </a:r>
            <a:endParaRPr lang="en-CY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1F6153-1483-B00D-C0C5-5ABFC7CE8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832" y="2767011"/>
            <a:ext cx="5288398" cy="191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1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639B94-E4A1-E084-65B3-F6BB7FDD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558" y="1156835"/>
            <a:ext cx="7700209" cy="10986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NoPeek: </a:t>
            </a:r>
            <a:r>
              <a:rPr lang="en-US" sz="22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</a:rPr>
              <a:t>Information leakage reduction to share activations in distributed deep learning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200B630-FB17-6585-B6FD-4C50C41BD3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41558" y="2540374"/>
            <a:ext cx="7700433" cy="3581025"/>
          </a:xfrm>
        </p:spPr>
        <p:txBody>
          <a:bodyPr/>
          <a:lstStyle/>
          <a:p>
            <a:r>
              <a:rPr lang="en-US" dirty="0"/>
              <a:t>Paper Analysis</a:t>
            </a:r>
          </a:p>
        </p:txBody>
      </p:sp>
    </p:spTree>
    <p:extLst>
      <p:ext uri="{BB962C8B-B14F-4D97-AF65-F5344CB8AC3E}">
        <p14:creationId xmlns:p14="http://schemas.microsoft.com/office/powerpoint/2010/main" val="9056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4AB1D-022F-39E5-B26D-3E3A6245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NoPeek</a:t>
            </a:r>
            <a:endParaRPr lang="en-CY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175E36-4DC6-7E67-9A78-CB6A9E55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897456" cy="1492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Decorrelate activation data at cutoff layer and raw data to prevent information leakage.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Loss function is a combination of distance correlation and cross-entropy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Y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46C1AD-2464-F58B-5198-387582619A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Idea </a:t>
            </a:r>
            <a:endParaRPr lang="en-CY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CA5A4B-2401-DEA8-4193-319EEA89B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090" y="3429000"/>
            <a:ext cx="75342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C46A-0C7B-40B5-4669-7AF94F23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NoPeek	</a:t>
            </a:r>
            <a:endParaRPr lang="en-C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F3DFF-13C3-50A2-38CC-9DCDD5D2A0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Performance</a:t>
            </a:r>
            <a:endParaRPr lang="en-C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276A34-D882-3B42-A490-9A9C278A4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65" y="1615450"/>
            <a:ext cx="4781550" cy="3914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4880FC-8BAC-29A6-0C3A-6C6107D9A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415" y="1852612"/>
            <a:ext cx="66389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350A-85C4-F959-6CCA-E2A31D41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061" y="1300270"/>
            <a:ext cx="7700209" cy="1098697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</a:rPr>
              <a:t>Federated or Split? A Performance and Privacy Analysis</a:t>
            </a:r>
            <a:br>
              <a:rPr lang="en-US" sz="22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</a:rPr>
            </a:br>
            <a:r>
              <a:rPr lang="en-US" sz="22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</a:rPr>
              <a:t>of Hybrid Split and Federated Learning Architectures</a:t>
            </a:r>
            <a:endParaRPr lang="en-CY" sz="2200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98430-2E94-6EE3-5039-430FF89A7B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41558" y="2540374"/>
            <a:ext cx="7700433" cy="3581025"/>
          </a:xfrm>
        </p:spPr>
        <p:txBody>
          <a:bodyPr>
            <a:normAutofit/>
          </a:bodyPr>
          <a:lstStyle/>
          <a:p>
            <a:r>
              <a:rPr lang="en-US" dirty="0"/>
              <a:t>Paper Analysis</a:t>
            </a:r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377470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FB2A-2A5A-250E-B8BC-93D17E6AF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3354"/>
            <a:ext cx="9835200" cy="4132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/>
              <a:t>Federated Split Learning 	</a:t>
            </a:r>
            <a:endParaRPr lang="en-CY" sz="23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6484EA3-0E4F-A9E7-68B8-1FEFE88BE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6010571" cy="45259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Incorporation of both FL and SL architectures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One-to-one connection of client and edge-server (allows scalability)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Parameter server for aggregation at the end of each epoch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9359B-9D57-DD05-2800-C241082897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36626"/>
            <a:ext cx="11095256" cy="3841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Architecture </a:t>
            </a:r>
            <a:endParaRPr lang="en-C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81396-D754-C78A-CAD4-76D7269F7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183" y="1600201"/>
            <a:ext cx="3496803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0159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8D44-7858-8DA6-4C48-DA3F265D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Federated Split Learning </a:t>
            </a:r>
            <a:endParaRPr lang="en-CY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75653-AF27-7F38-2C3E-486682AD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algorithm enhances the privacy.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Incorporates the distance correlation in the client partition of the DNN.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Distance Correlation tries to maximize the diversity of the intermediate data sent to the server and the original data.</a:t>
            </a:r>
            <a:endParaRPr lang="en-CY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5E26E-BF55-5902-9D3D-CDCF81C0E2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Privacy Aware Federated Split Learning</a:t>
            </a:r>
            <a:endParaRPr lang="en-CY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43C9CD-1D4F-3330-D477-C68F79965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857" y="1320801"/>
            <a:ext cx="3683454" cy="496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52249"/>
      </p:ext>
    </p:extLst>
  </p:cSld>
  <p:clrMapOvr>
    <a:masterClrMapping/>
  </p:clrMapOvr>
</p:sld>
</file>

<file path=ppt/theme/theme1.xml><?xml version="1.0" encoding="utf-8"?>
<a:theme xmlns:a="http://schemas.openxmlformats.org/drawingml/2006/main" name="Surrey_Theme">
  <a:themeElements>
    <a:clrScheme name="Custom 1">
      <a:dk1>
        <a:srgbClr val="203D75"/>
      </a:dk1>
      <a:lt1>
        <a:srgbClr val="FFFFFF"/>
      </a:lt1>
      <a:dk2>
        <a:srgbClr val="1F497D"/>
      </a:dk2>
      <a:lt2>
        <a:srgbClr val="A59E94"/>
      </a:lt2>
      <a:accent1>
        <a:srgbClr val="006AA0"/>
      </a:accent1>
      <a:accent2>
        <a:srgbClr val="BD0F30"/>
      </a:accent2>
      <a:accent3>
        <a:srgbClr val="9DAC24"/>
      </a:accent3>
      <a:accent4>
        <a:srgbClr val="672669"/>
      </a:accent4>
      <a:accent5>
        <a:srgbClr val="328C9E"/>
      </a:accent5>
      <a:accent6>
        <a:srgbClr val="EC7520"/>
      </a:accent6>
      <a:hlink>
        <a:srgbClr val="006AA0"/>
      </a:hlink>
      <a:folHlink>
        <a:srgbClr val="67266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rgbClr val="556169"/>
            </a:solidFill>
            <a:latin typeface="Georgia"/>
            <a:cs typeface="Georgi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urrey_Theme" id="{EFD766F6-68D3-4A1E-B262-880E5BB813CB}" vid="{8D4EA9EC-6FCE-4CEB-8E1B-49329BA8E5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Surrey_Theme</Template>
  <TotalTime>620</TotalTime>
  <Words>1040</Words>
  <Application>Microsoft Office PowerPoint</Application>
  <PresentationFormat>Widescreen</PresentationFormat>
  <Paragraphs>98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Georgia</vt:lpstr>
      <vt:lpstr>Surrey_Theme</vt:lpstr>
      <vt:lpstr>Distributed learning of deep neural network over multiple agents</vt:lpstr>
      <vt:lpstr>Split Learning </vt:lpstr>
      <vt:lpstr>Split Learning </vt:lpstr>
      <vt:lpstr>NoPeek: Information leakage reduction to share activations in distributed deep learning</vt:lpstr>
      <vt:lpstr>NoPeek</vt:lpstr>
      <vt:lpstr>NoPeek </vt:lpstr>
      <vt:lpstr>Federated or Split? A Performance and Privacy Analysis of Hybrid Split and Federated Learning Architectures</vt:lpstr>
      <vt:lpstr>Federated Split Learning  </vt:lpstr>
      <vt:lpstr>Federated Split Learning </vt:lpstr>
      <vt:lpstr>Federated Split Learning  </vt:lpstr>
      <vt:lpstr>Federated Split Learning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Federated or Split? A Performance and Privacy Analysis of Hybrid Split and Federated Learning Architectures</dc:title>
  <dc:creator>Chatzimiltis, Sotiris (PG/R - Comp Sci &amp; Elec Eng)</dc:creator>
  <cp:lastModifiedBy>Chatzimiltis, Sotiris (PG/R - Comp Sci &amp; Elec Eng)</cp:lastModifiedBy>
  <cp:revision>43</cp:revision>
  <dcterms:created xsi:type="dcterms:W3CDTF">2023-07-01T07:46:54Z</dcterms:created>
  <dcterms:modified xsi:type="dcterms:W3CDTF">2023-07-15T10:37:01Z</dcterms:modified>
</cp:coreProperties>
</file>