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5" r:id="rId6"/>
    <p:sldId id="267" r:id="rId7"/>
    <p:sldId id="260" r:id="rId8"/>
    <p:sldId id="261" r:id="rId9"/>
    <p:sldId id="262" r:id="rId10"/>
    <p:sldId id="263" r:id="rId11"/>
    <p:sldId id="269"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2901" autoAdjust="0"/>
  </p:normalViewPr>
  <p:slideViewPr>
    <p:cSldViewPr snapToGrid="0">
      <p:cViewPr>
        <p:scale>
          <a:sx n="35" d="100"/>
          <a:sy n="35" d="100"/>
        </p:scale>
        <p:origin x="184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D01DB2-7A13-43A0-85C2-83967F3B39CB}"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9F27C481-E35F-4FC1-9348-A230B905A7BB}">
      <dgm:prSet/>
      <dgm:spPr>
        <a:solidFill>
          <a:schemeClr val="tx1"/>
        </a:solidFill>
      </dgm:spPr>
      <dgm:t>
        <a:bodyPr/>
        <a:lstStyle/>
        <a:p>
          <a:r>
            <a:rPr lang="en-US" dirty="0"/>
            <a:t>Create a protocol that:</a:t>
          </a:r>
        </a:p>
      </dgm:t>
    </dgm:pt>
    <dgm:pt modelId="{412243D1-B1DC-440D-83D8-586D6224A2E5}" type="parTrans" cxnId="{315F9458-C717-4F3E-9024-E1F4AB5F6625}">
      <dgm:prSet/>
      <dgm:spPr/>
      <dgm:t>
        <a:bodyPr/>
        <a:lstStyle/>
        <a:p>
          <a:endParaRPr lang="en-US"/>
        </a:p>
      </dgm:t>
    </dgm:pt>
    <dgm:pt modelId="{197B4BDA-75AC-492A-B123-C8B9F88FB5BA}" type="sibTrans" cxnId="{315F9458-C717-4F3E-9024-E1F4AB5F6625}">
      <dgm:prSet/>
      <dgm:spPr/>
      <dgm:t>
        <a:bodyPr/>
        <a:lstStyle/>
        <a:p>
          <a:endParaRPr lang="en-US"/>
        </a:p>
      </dgm:t>
    </dgm:pt>
    <dgm:pt modelId="{AD9248B0-9A83-4B56-A981-C28884BA065F}">
      <dgm:prSet/>
      <dgm:spPr>
        <a:ln>
          <a:solidFill>
            <a:schemeClr val="tx1"/>
          </a:solidFill>
        </a:ln>
      </dgm:spPr>
      <dgm:t>
        <a:bodyPr/>
        <a:lstStyle/>
        <a:p>
          <a:r>
            <a:rPr lang="en-US" dirty="0"/>
            <a:t>Operates with high dimensional vectors</a:t>
          </a:r>
        </a:p>
      </dgm:t>
    </dgm:pt>
    <dgm:pt modelId="{30649D2A-8B4C-4AB3-BD43-34045770326C}" type="parTrans" cxnId="{48803C04-E905-42E3-8D71-7E69BDD46824}">
      <dgm:prSet/>
      <dgm:spPr/>
      <dgm:t>
        <a:bodyPr/>
        <a:lstStyle/>
        <a:p>
          <a:endParaRPr lang="en-US"/>
        </a:p>
      </dgm:t>
    </dgm:pt>
    <dgm:pt modelId="{FA439B1C-5545-4A52-B81A-35CE35278943}" type="sibTrans" cxnId="{48803C04-E905-42E3-8D71-7E69BDD46824}">
      <dgm:prSet/>
      <dgm:spPr/>
      <dgm:t>
        <a:bodyPr/>
        <a:lstStyle/>
        <a:p>
          <a:endParaRPr lang="en-US"/>
        </a:p>
      </dgm:t>
    </dgm:pt>
    <dgm:pt modelId="{4FC75715-F71E-45AE-8D3E-5501F7330008}">
      <dgm:prSet/>
      <dgm:spPr>
        <a:ln>
          <a:solidFill>
            <a:schemeClr val="tx1"/>
          </a:solidFill>
        </a:ln>
      </dgm:spPr>
      <dgm:t>
        <a:bodyPr/>
        <a:lstStyle/>
        <a:p>
          <a:r>
            <a:rPr lang="en-US" dirty="0"/>
            <a:t>Is Communication efficient</a:t>
          </a:r>
        </a:p>
      </dgm:t>
    </dgm:pt>
    <dgm:pt modelId="{79287A1E-F2A5-46B0-ACC3-2DCC5BEB984E}" type="parTrans" cxnId="{02B688AF-1234-4BCA-9CCD-488FB518DBB7}">
      <dgm:prSet/>
      <dgm:spPr/>
      <dgm:t>
        <a:bodyPr/>
        <a:lstStyle/>
        <a:p>
          <a:endParaRPr lang="en-US"/>
        </a:p>
      </dgm:t>
    </dgm:pt>
    <dgm:pt modelId="{2F4A88BE-FFA0-4A48-ACC5-6A0D08F08EE1}" type="sibTrans" cxnId="{02B688AF-1234-4BCA-9CCD-488FB518DBB7}">
      <dgm:prSet/>
      <dgm:spPr/>
      <dgm:t>
        <a:bodyPr/>
        <a:lstStyle/>
        <a:p>
          <a:endParaRPr lang="en-US"/>
        </a:p>
      </dgm:t>
    </dgm:pt>
    <dgm:pt modelId="{17DB5216-F152-427E-90E7-9D6FB25254BA}">
      <dgm:prSet/>
      <dgm:spPr>
        <a:ln>
          <a:solidFill>
            <a:schemeClr val="tx1"/>
          </a:solidFill>
        </a:ln>
      </dgm:spPr>
      <dgm:t>
        <a:bodyPr/>
        <a:lstStyle/>
        <a:p>
          <a:r>
            <a:rPr lang="en-US"/>
            <a:t>Is robust to users dropping out</a:t>
          </a:r>
        </a:p>
      </dgm:t>
    </dgm:pt>
    <dgm:pt modelId="{8B0B68B3-EEE5-4081-81ED-5D591EC98BBF}" type="parTrans" cxnId="{22EC9F2D-7350-4C88-B6B6-EA42019DF663}">
      <dgm:prSet/>
      <dgm:spPr/>
      <dgm:t>
        <a:bodyPr/>
        <a:lstStyle/>
        <a:p>
          <a:endParaRPr lang="en-US"/>
        </a:p>
      </dgm:t>
    </dgm:pt>
    <dgm:pt modelId="{DF2340EB-970D-4CD9-B25D-2A448BE09285}" type="sibTrans" cxnId="{22EC9F2D-7350-4C88-B6B6-EA42019DF663}">
      <dgm:prSet/>
      <dgm:spPr/>
      <dgm:t>
        <a:bodyPr/>
        <a:lstStyle/>
        <a:p>
          <a:endParaRPr lang="en-US"/>
        </a:p>
      </dgm:t>
    </dgm:pt>
    <dgm:pt modelId="{5F9D0073-3DCF-4599-804A-EC2BE9A9F59B}">
      <dgm:prSet/>
      <dgm:spPr>
        <a:ln>
          <a:solidFill>
            <a:schemeClr val="tx1"/>
          </a:solidFill>
        </a:ln>
      </dgm:spPr>
      <dgm:t>
        <a:bodyPr/>
        <a:lstStyle/>
        <a:p>
          <a:r>
            <a:rPr lang="en-US"/>
            <a:t>Provides strong security under constrains </a:t>
          </a:r>
        </a:p>
      </dgm:t>
    </dgm:pt>
    <dgm:pt modelId="{FC6D37CB-66ED-47E4-9559-4FFB9571B648}" type="parTrans" cxnId="{56A19077-622E-4990-824A-E157F6669FBE}">
      <dgm:prSet/>
      <dgm:spPr/>
      <dgm:t>
        <a:bodyPr/>
        <a:lstStyle/>
        <a:p>
          <a:endParaRPr lang="en-US"/>
        </a:p>
      </dgm:t>
    </dgm:pt>
    <dgm:pt modelId="{56E5F2E0-351B-4193-9BF2-A48BA4F78A58}" type="sibTrans" cxnId="{56A19077-622E-4990-824A-E157F6669FBE}">
      <dgm:prSet/>
      <dgm:spPr/>
      <dgm:t>
        <a:bodyPr/>
        <a:lstStyle/>
        <a:p>
          <a:endParaRPr lang="en-US"/>
        </a:p>
      </dgm:t>
    </dgm:pt>
    <dgm:pt modelId="{096CB928-40D7-41B0-A17B-94DAEA029548}">
      <dgm:prSet/>
      <dgm:spPr>
        <a:ln>
          <a:solidFill>
            <a:schemeClr val="tx1"/>
          </a:solidFill>
        </a:ln>
      </dgm:spPr>
      <dgm:t>
        <a:bodyPr/>
        <a:lstStyle/>
        <a:p>
          <a:r>
            <a:rPr lang="en-US" dirty="0"/>
            <a:t>Training data information exposure during model training process</a:t>
          </a:r>
          <a:endParaRPr lang="en-CY" dirty="0"/>
        </a:p>
      </dgm:t>
    </dgm:pt>
    <dgm:pt modelId="{73405D83-78B5-4009-9F46-FB5CFB206F01}" type="parTrans" cxnId="{4EB2647E-6563-42B3-9E7A-8203157D6052}">
      <dgm:prSet/>
      <dgm:spPr/>
      <dgm:t>
        <a:bodyPr/>
        <a:lstStyle/>
        <a:p>
          <a:endParaRPr lang="en-CY"/>
        </a:p>
      </dgm:t>
    </dgm:pt>
    <dgm:pt modelId="{2B41A5A7-2D3C-4B69-ACBF-384E240838B0}" type="sibTrans" cxnId="{4EB2647E-6563-42B3-9E7A-8203157D6052}">
      <dgm:prSet/>
      <dgm:spPr/>
      <dgm:t>
        <a:bodyPr/>
        <a:lstStyle/>
        <a:p>
          <a:endParaRPr lang="en-CY"/>
        </a:p>
      </dgm:t>
    </dgm:pt>
    <dgm:pt modelId="{F7F1F354-E49E-4DD8-B091-AE7446FD969F}">
      <dgm:prSet/>
      <dgm:spPr>
        <a:solidFill>
          <a:schemeClr val="tx1"/>
        </a:solidFill>
        <a:ln>
          <a:solidFill>
            <a:schemeClr val="tx1"/>
          </a:solidFill>
        </a:ln>
      </dgm:spPr>
      <dgm:t>
        <a:bodyPr/>
        <a:lstStyle/>
        <a:p>
          <a:r>
            <a:rPr lang="en-US"/>
            <a:t>Motivation:</a:t>
          </a:r>
        </a:p>
      </dgm:t>
    </dgm:pt>
    <dgm:pt modelId="{0EB28744-8F23-42C3-BC08-854B519409D9}" type="sibTrans" cxnId="{02AE0EC1-7C05-4519-B918-B5B7910AACA9}">
      <dgm:prSet/>
      <dgm:spPr/>
      <dgm:t>
        <a:bodyPr/>
        <a:lstStyle/>
        <a:p>
          <a:endParaRPr lang="en-US"/>
        </a:p>
      </dgm:t>
    </dgm:pt>
    <dgm:pt modelId="{35D35215-E0BC-451E-B297-8775DC561936}" type="parTrans" cxnId="{02AE0EC1-7C05-4519-B918-B5B7910AACA9}">
      <dgm:prSet/>
      <dgm:spPr/>
      <dgm:t>
        <a:bodyPr/>
        <a:lstStyle/>
        <a:p>
          <a:endParaRPr lang="en-US"/>
        </a:p>
      </dgm:t>
    </dgm:pt>
    <dgm:pt modelId="{153EB3C4-5F9C-4817-839D-5B7E3468E585}">
      <dgm:prSet/>
      <dgm:spPr>
        <a:ln>
          <a:solidFill>
            <a:schemeClr val="tx1"/>
          </a:solidFill>
        </a:ln>
      </dgm:spPr>
      <dgm:t>
        <a:bodyPr/>
        <a:lstStyle/>
        <a:p>
          <a:r>
            <a:rPr lang="en-US" dirty="0"/>
            <a:t>Securely computes a multiparty sum without revealing users’ update</a:t>
          </a:r>
        </a:p>
      </dgm:t>
    </dgm:pt>
    <dgm:pt modelId="{8E9B8666-AB06-402F-A095-882FE6B53DAB}" type="parTrans" cxnId="{3C59411E-332F-4DB9-A8B7-F2297B79B712}">
      <dgm:prSet/>
      <dgm:spPr/>
      <dgm:t>
        <a:bodyPr/>
        <a:lstStyle/>
        <a:p>
          <a:endParaRPr lang="en-CY"/>
        </a:p>
      </dgm:t>
    </dgm:pt>
    <dgm:pt modelId="{11ED2F0B-C84C-4C76-B5B9-AE68F35B9D0A}" type="sibTrans" cxnId="{3C59411E-332F-4DB9-A8B7-F2297B79B712}">
      <dgm:prSet/>
      <dgm:spPr/>
      <dgm:t>
        <a:bodyPr/>
        <a:lstStyle/>
        <a:p>
          <a:endParaRPr lang="en-CY"/>
        </a:p>
      </dgm:t>
    </dgm:pt>
    <dgm:pt modelId="{7050CB2D-754D-4D6A-AE39-0AB1BB8C4567}" type="pres">
      <dgm:prSet presAssocID="{10D01DB2-7A13-43A0-85C2-83967F3B39CB}" presName="linear" presStyleCnt="0">
        <dgm:presLayoutVars>
          <dgm:dir/>
          <dgm:animLvl val="lvl"/>
          <dgm:resizeHandles val="exact"/>
        </dgm:presLayoutVars>
      </dgm:prSet>
      <dgm:spPr/>
    </dgm:pt>
    <dgm:pt modelId="{FC18EBC5-91D1-4C22-B3CC-458187A2935B}" type="pres">
      <dgm:prSet presAssocID="{F7F1F354-E49E-4DD8-B091-AE7446FD969F}" presName="parentLin" presStyleCnt="0"/>
      <dgm:spPr/>
    </dgm:pt>
    <dgm:pt modelId="{D9A13246-021E-4409-B642-71A0EA63465A}" type="pres">
      <dgm:prSet presAssocID="{F7F1F354-E49E-4DD8-B091-AE7446FD969F}" presName="parentLeftMargin" presStyleLbl="node1" presStyleIdx="0" presStyleCnt="2"/>
      <dgm:spPr/>
    </dgm:pt>
    <dgm:pt modelId="{A266A04F-A8A1-4254-98DD-674EFD324905}" type="pres">
      <dgm:prSet presAssocID="{F7F1F354-E49E-4DD8-B091-AE7446FD969F}" presName="parentText" presStyleLbl="node1" presStyleIdx="0" presStyleCnt="2">
        <dgm:presLayoutVars>
          <dgm:chMax val="0"/>
          <dgm:bulletEnabled val="1"/>
        </dgm:presLayoutVars>
      </dgm:prSet>
      <dgm:spPr/>
    </dgm:pt>
    <dgm:pt modelId="{52501E3F-CEDA-49D7-960F-55362F1EE45D}" type="pres">
      <dgm:prSet presAssocID="{F7F1F354-E49E-4DD8-B091-AE7446FD969F}" presName="negativeSpace" presStyleCnt="0"/>
      <dgm:spPr/>
    </dgm:pt>
    <dgm:pt modelId="{16D6035D-7218-4CE5-93AE-6ADCB91DACC0}" type="pres">
      <dgm:prSet presAssocID="{F7F1F354-E49E-4DD8-B091-AE7446FD969F}" presName="childText" presStyleLbl="conFgAcc1" presStyleIdx="0" presStyleCnt="2">
        <dgm:presLayoutVars>
          <dgm:bulletEnabled val="1"/>
        </dgm:presLayoutVars>
      </dgm:prSet>
      <dgm:spPr/>
    </dgm:pt>
    <dgm:pt modelId="{0FBC2B7D-7083-4EF8-B4B8-7750E9D1BB13}" type="pres">
      <dgm:prSet presAssocID="{0EB28744-8F23-42C3-BC08-854B519409D9}" presName="spaceBetweenRectangles" presStyleCnt="0"/>
      <dgm:spPr/>
    </dgm:pt>
    <dgm:pt modelId="{B38C51FA-B78E-4D65-ADF8-041B2C2329AC}" type="pres">
      <dgm:prSet presAssocID="{9F27C481-E35F-4FC1-9348-A230B905A7BB}" presName="parentLin" presStyleCnt="0"/>
      <dgm:spPr/>
    </dgm:pt>
    <dgm:pt modelId="{582AFBAC-4520-4620-9D1F-8C251929483E}" type="pres">
      <dgm:prSet presAssocID="{9F27C481-E35F-4FC1-9348-A230B905A7BB}" presName="parentLeftMargin" presStyleLbl="node1" presStyleIdx="0" presStyleCnt="2"/>
      <dgm:spPr/>
    </dgm:pt>
    <dgm:pt modelId="{05BF58B1-E119-414A-A967-50BF72BAD220}" type="pres">
      <dgm:prSet presAssocID="{9F27C481-E35F-4FC1-9348-A230B905A7BB}" presName="parentText" presStyleLbl="node1" presStyleIdx="1" presStyleCnt="2">
        <dgm:presLayoutVars>
          <dgm:chMax val="0"/>
          <dgm:bulletEnabled val="1"/>
        </dgm:presLayoutVars>
      </dgm:prSet>
      <dgm:spPr/>
    </dgm:pt>
    <dgm:pt modelId="{A1C00F5A-1BF9-4E5B-8C56-5026BD04DF20}" type="pres">
      <dgm:prSet presAssocID="{9F27C481-E35F-4FC1-9348-A230B905A7BB}" presName="negativeSpace" presStyleCnt="0"/>
      <dgm:spPr/>
    </dgm:pt>
    <dgm:pt modelId="{2285C727-82F5-4710-B9CD-2ECDDD61653A}" type="pres">
      <dgm:prSet presAssocID="{9F27C481-E35F-4FC1-9348-A230B905A7BB}" presName="childText" presStyleLbl="conFgAcc1" presStyleIdx="1" presStyleCnt="2">
        <dgm:presLayoutVars>
          <dgm:bulletEnabled val="1"/>
        </dgm:presLayoutVars>
      </dgm:prSet>
      <dgm:spPr/>
    </dgm:pt>
  </dgm:ptLst>
  <dgm:cxnLst>
    <dgm:cxn modelId="{48803C04-E905-42E3-8D71-7E69BDD46824}" srcId="{9F27C481-E35F-4FC1-9348-A230B905A7BB}" destId="{AD9248B0-9A83-4B56-A981-C28884BA065F}" srcOrd="1" destOrd="0" parTransId="{30649D2A-8B4C-4AB3-BD43-34045770326C}" sibTransId="{FA439B1C-5545-4A52-B81A-35CE35278943}"/>
    <dgm:cxn modelId="{3C59411E-332F-4DB9-A8B7-F2297B79B712}" srcId="{9F27C481-E35F-4FC1-9348-A230B905A7BB}" destId="{153EB3C4-5F9C-4817-839D-5B7E3468E585}" srcOrd="0" destOrd="0" parTransId="{8E9B8666-AB06-402F-A095-882FE6B53DAB}" sibTransId="{11ED2F0B-C84C-4C76-B5B9-AE68F35B9D0A}"/>
    <dgm:cxn modelId="{71F0DF29-1CC1-4458-80B7-69EB2C30BADD}" type="presOf" srcId="{9F27C481-E35F-4FC1-9348-A230B905A7BB}" destId="{582AFBAC-4520-4620-9D1F-8C251929483E}" srcOrd="0" destOrd="0" presId="urn:microsoft.com/office/officeart/2005/8/layout/list1"/>
    <dgm:cxn modelId="{22EC9F2D-7350-4C88-B6B6-EA42019DF663}" srcId="{9F27C481-E35F-4FC1-9348-A230B905A7BB}" destId="{17DB5216-F152-427E-90E7-9D6FB25254BA}" srcOrd="3" destOrd="0" parTransId="{8B0B68B3-EEE5-4081-81ED-5D591EC98BBF}" sibTransId="{DF2340EB-970D-4CD9-B25D-2A448BE09285}"/>
    <dgm:cxn modelId="{6621D63D-4979-40DB-AF0F-64E80C42988A}" type="presOf" srcId="{10D01DB2-7A13-43A0-85C2-83967F3B39CB}" destId="{7050CB2D-754D-4D6A-AE39-0AB1BB8C4567}" srcOrd="0" destOrd="0" presId="urn:microsoft.com/office/officeart/2005/8/layout/list1"/>
    <dgm:cxn modelId="{6B95A754-D42D-4B7A-AB38-4059BA2F7298}" type="presOf" srcId="{17DB5216-F152-427E-90E7-9D6FB25254BA}" destId="{2285C727-82F5-4710-B9CD-2ECDDD61653A}" srcOrd="0" destOrd="3" presId="urn:microsoft.com/office/officeart/2005/8/layout/list1"/>
    <dgm:cxn modelId="{9C486F75-2C62-4450-9A04-E47DC6638C1B}" type="presOf" srcId="{4FC75715-F71E-45AE-8D3E-5501F7330008}" destId="{2285C727-82F5-4710-B9CD-2ECDDD61653A}" srcOrd="0" destOrd="2" presId="urn:microsoft.com/office/officeart/2005/8/layout/list1"/>
    <dgm:cxn modelId="{56A19077-622E-4990-824A-E157F6669FBE}" srcId="{9F27C481-E35F-4FC1-9348-A230B905A7BB}" destId="{5F9D0073-3DCF-4599-804A-EC2BE9A9F59B}" srcOrd="4" destOrd="0" parTransId="{FC6D37CB-66ED-47E4-9559-4FFB9571B648}" sibTransId="{56E5F2E0-351B-4193-9BF2-A48BA4F78A58}"/>
    <dgm:cxn modelId="{315F9458-C717-4F3E-9024-E1F4AB5F6625}" srcId="{10D01DB2-7A13-43A0-85C2-83967F3B39CB}" destId="{9F27C481-E35F-4FC1-9348-A230B905A7BB}" srcOrd="1" destOrd="0" parTransId="{412243D1-B1DC-440D-83D8-586D6224A2E5}" sibTransId="{197B4BDA-75AC-492A-B123-C8B9F88FB5BA}"/>
    <dgm:cxn modelId="{691DC559-62BE-4A74-8A64-2DEEAE08EAD2}" type="presOf" srcId="{F7F1F354-E49E-4DD8-B091-AE7446FD969F}" destId="{A266A04F-A8A1-4254-98DD-674EFD324905}" srcOrd="1" destOrd="0" presId="urn:microsoft.com/office/officeart/2005/8/layout/list1"/>
    <dgm:cxn modelId="{4EB2647E-6563-42B3-9E7A-8203157D6052}" srcId="{F7F1F354-E49E-4DD8-B091-AE7446FD969F}" destId="{096CB928-40D7-41B0-A17B-94DAEA029548}" srcOrd="0" destOrd="0" parTransId="{73405D83-78B5-4009-9F46-FB5CFB206F01}" sibTransId="{2B41A5A7-2D3C-4B69-ACBF-384E240838B0}"/>
    <dgm:cxn modelId="{2EF7A588-7273-43BD-A60C-C304E705BEBD}" type="presOf" srcId="{153EB3C4-5F9C-4817-839D-5B7E3468E585}" destId="{2285C727-82F5-4710-B9CD-2ECDDD61653A}" srcOrd="0" destOrd="0" presId="urn:microsoft.com/office/officeart/2005/8/layout/list1"/>
    <dgm:cxn modelId="{4F8A478A-EE3C-4AB0-9B90-900723D3809D}" type="presOf" srcId="{9F27C481-E35F-4FC1-9348-A230B905A7BB}" destId="{05BF58B1-E119-414A-A967-50BF72BAD220}" srcOrd="1" destOrd="0" presId="urn:microsoft.com/office/officeart/2005/8/layout/list1"/>
    <dgm:cxn modelId="{92C9BB95-BA81-41D7-A6F5-D3A47F52D92B}" type="presOf" srcId="{F7F1F354-E49E-4DD8-B091-AE7446FD969F}" destId="{D9A13246-021E-4409-B642-71A0EA63465A}" srcOrd="0" destOrd="0" presId="urn:microsoft.com/office/officeart/2005/8/layout/list1"/>
    <dgm:cxn modelId="{02B688AF-1234-4BCA-9CCD-488FB518DBB7}" srcId="{9F27C481-E35F-4FC1-9348-A230B905A7BB}" destId="{4FC75715-F71E-45AE-8D3E-5501F7330008}" srcOrd="2" destOrd="0" parTransId="{79287A1E-F2A5-46B0-ACC3-2DCC5BEB984E}" sibTransId="{2F4A88BE-FFA0-4A48-ACC5-6A0D08F08EE1}"/>
    <dgm:cxn modelId="{02AE0EC1-7C05-4519-B918-B5B7910AACA9}" srcId="{10D01DB2-7A13-43A0-85C2-83967F3B39CB}" destId="{F7F1F354-E49E-4DD8-B091-AE7446FD969F}" srcOrd="0" destOrd="0" parTransId="{35D35215-E0BC-451E-B297-8775DC561936}" sibTransId="{0EB28744-8F23-42C3-BC08-854B519409D9}"/>
    <dgm:cxn modelId="{189F12C6-9906-427C-9090-750DBA50380D}" type="presOf" srcId="{5F9D0073-3DCF-4599-804A-EC2BE9A9F59B}" destId="{2285C727-82F5-4710-B9CD-2ECDDD61653A}" srcOrd="0" destOrd="4" presId="urn:microsoft.com/office/officeart/2005/8/layout/list1"/>
    <dgm:cxn modelId="{C6FA63D7-4156-42EE-9D2C-206DDF296587}" type="presOf" srcId="{096CB928-40D7-41B0-A17B-94DAEA029548}" destId="{16D6035D-7218-4CE5-93AE-6ADCB91DACC0}" srcOrd="0" destOrd="0" presId="urn:microsoft.com/office/officeart/2005/8/layout/list1"/>
    <dgm:cxn modelId="{38D036EF-7057-45E9-9164-8D9C413E227F}" type="presOf" srcId="{AD9248B0-9A83-4B56-A981-C28884BA065F}" destId="{2285C727-82F5-4710-B9CD-2ECDDD61653A}" srcOrd="0" destOrd="1" presId="urn:microsoft.com/office/officeart/2005/8/layout/list1"/>
    <dgm:cxn modelId="{4591B0C3-3D29-4B46-AC64-2F4C6EF21E10}" type="presParOf" srcId="{7050CB2D-754D-4D6A-AE39-0AB1BB8C4567}" destId="{FC18EBC5-91D1-4C22-B3CC-458187A2935B}" srcOrd="0" destOrd="0" presId="urn:microsoft.com/office/officeart/2005/8/layout/list1"/>
    <dgm:cxn modelId="{E18CA7B5-CAC3-45EE-BBF1-0EABB20684EC}" type="presParOf" srcId="{FC18EBC5-91D1-4C22-B3CC-458187A2935B}" destId="{D9A13246-021E-4409-B642-71A0EA63465A}" srcOrd="0" destOrd="0" presId="urn:microsoft.com/office/officeart/2005/8/layout/list1"/>
    <dgm:cxn modelId="{CB9654D8-7DAF-4BDF-8C18-2DF03D31AD37}" type="presParOf" srcId="{FC18EBC5-91D1-4C22-B3CC-458187A2935B}" destId="{A266A04F-A8A1-4254-98DD-674EFD324905}" srcOrd="1" destOrd="0" presId="urn:microsoft.com/office/officeart/2005/8/layout/list1"/>
    <dgm:cxn modelId="{470435AF-88E4-4149-AE9D-2A7D400C27BB}" type="presParOf" srcId="{7050CB2D-754D-4D6A-AE39-0AB1BB8C4567}" destId="{52501E3F-CEDA-49D7-960F-55362F1EE45D}" srcOrd="1" destOrd="0" presId="urn:microsoft.com/office/officeart/2005/8/layout/list1"/>
    <dgm:cxn modelId="{C6EAE0A8-5A22-45DA-ABFD-62D3C58C90F9}" type="presParOf" srcId="{7050CB2D-754D-4D6A-AE39-0AB1BB8C4567}" destId="{16D6035D-7218-4CE5-93AE-6ADCB91DACC0}" srcOrd="2" destOrd="0" presId="urn:microsoft.com/office/officeart/2005/8/layout/list1"/>
    <dgm:cxn modelId="{C8A0A75A-6BBD-4FE3-ADA9-F1A4CB4FB912}" type="presParOf" srcId="{7050CB2D-754D-4D6A-AE39-0AB1BB8C4567}" destId="{0FBC2B7D-7083-4EF8-B4B8-7750E9D1BB13}" srcOrd="3" destOrd="0" presId="urn:microsoft.com/office/officeart/2005/8/layout/list1"/>
    <dgm:cxn modelId="{6B992E39-40B3-42E0-8F26-A7B4851BB3EB}" type="presParOf" srcId="{7050CB2D-754D-4D6A-AE39-0AB1BB8C4567}" destId="{B38C51FA-B78E-4D65-ADF8-041B2C2329AC}" srcOrd="4" destOrd="0" presId="urn:microsoft.com/office/officeart/2005/8/layout/list1"/>
    <dgm:cxn modelId="{FE3E15E1-190F-4A5A-ADC5-ABD77D06729B}" type="presParOf" srcId="{B38C51FA-B78E-4D65-ADF8-041B2C2329AC}" destId="{582AFBAC-4520-4620-9D1F-8C251929483E}" srcOrd="0" destOrd="0" presId="urn:microsoft.com/office/officeart/2005/8/layout/list1"/>
    <dgm:cxn modelId="{B25D3428-CDA2-4A1C-BAA3-16767D6F19C5}" type="presParOf" srcId="{B38C51FA-B78E-4D65-ADF8-041B2C2329AC}" destId="{05BF58B1-E119-414A-A967-50BF72BAD220}" srcOrd="1" destOrd="0" presId="urn:microsoft.com/office/officeart/2005/8/layout/list1"/>
    <dgm:cxn modelId="{F3D87B3B-9017-4BF4-A257-5D81B70A6DF4}" type="presParOf" srcId="{7050CB2D-754D-4D6A-AE39-0AB1BB8C4567}" destId="{A1C00F5A-1BF9-4E5B-8C56-5026BD04DF20}" srcOrd="5" destOrd="0" presId="urn:microsoft.com/office/officeart/2005/8/layout/list1"/>
    <dgm:cxn modelId="{13BA6E88-0468-4A18-874F-9F7D15206374}" type="presParOf" srcId="{7050CB2D-754D-4D6A-AE39-0AB1BB8C4567}" destId="{2285C727-82F5-4710-B9CD-2ECDDD61653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CC8EC0-55AC-461F-8D9B-5B82B56E044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176C89A-3ACD-4CA7-8253-7E116DB09211}">
      <dgm:prSet custT="1"/>
      <dgm:spPr>
        <a:solidFill>
          <a:schemeClr val="tx1"/>
        </a:solidFill>
      </dgm:spPr>
      <dgm:t>
        <a:bodyPr/>
        <a:lstStyle/>
        <a:p>
          <a:r>
            <a:rPr lang="en-US" sz="1600" dirty="0"/>
            <a:t>Secret Sharing </a:t>
          </a:r>
        </a:p>
      </dgm:t>
    </dgm:pt>
    <dgm:pt modelId="{94DD0F0D-558E-4059-880E-4A245F7AF82A}" type="parTrans" cxnId="{BA53B5D2-0DBE-48C6-9D94-7A272A821403}">
      <dgm:prSet/>
      <dgm:spPr/>
      <dgm:t>
        <a:bodyPr/>
        <a:lstStyle/>
        <a:p>
          <a:endParaRPr lang="en-US" sz="1600"/>
        </a:p>
      </dgm:t>
    </dgm:pt>
    <dgm:pt modelId="{B351B5EB-1750-40D3-84CC-96F80CA3E309}" type="sibTrans" cxnId="{BA53B5D2-0DBE-48C6-9D94-7A272A821403}">
      <dgm:prSet/>
      <dgm:spPr/>
      <dgm:t>
        <a:bodyPr/>
        <a:lstStyle/>
        <a:p>
          <a:endParaRPr lang="en-US" sz="1600"/>
        </a:p>
      </dgm:t>
    </dgm:pt>
    <dgm:pt modelId="{3E4FD692-3502-4B3D-9DDC-3AD37818B657}">
      <dgm:prSet custT="1"/>
      <dgm:spPr>
        <a:ln>
          <a:solidFill>
            <a:schemeClr val="tx1"/>
          </a:solidFill>
        </a:ln>
      </dgm:spPr>
      <dgm:t>
        <a:bodyPr/>
        <a:lstStyle/>
        <a:p>
          <a:r>
            <a:rPr lang="en-US" sz="1600" dirty="0"/>
            <a:t>Shamir’s t-out-of-n secret reconstruction.</a:t>
          </a:r>
        </a:p>
      </dgm:t>
    </dgm:pt>
    <dgm:pt modelId="{69F05929-93D8-4752-8243-EEA8EDE05E8E}" type="parTrans" cxnId="{C00CB35B-6BC9-4352-B060-2D3AB1D2C041}">
      <dgm:prSet/>
      <dgm:spPr/>
      <dgm:t>
        <a:bodyPr/>
        <a:lstStyle/>
        <a:p>
          <a:endParaRPr lang="en-US" sz="1600"/>
        </a:p>
      </dgm:t>
    </dgm:pt>
    <dgm:pt modelId="{1AF7932B-544E-420A-B2C4-939DE0BBDA10}" type="sibTrans" cxnId="{C00CB35B-6BC9-4352-B060-2D3AB1D2C041}">
      <dgm:prSet/>
      <dgm:spPr/>
      <dgm:t>
        <a:bodyPr/>
        <a:lstStyle/>
        <a:p>
          <a:endParaRPr lang="en-US" sz="1600"/>
        </a:p>
      </dgm:t>
    </dgm:pt>
    <dgm:pt modelId="{F7970620-B260-4176-82A2-1EDCB35C7E32}">
      <dgm:prSet custT="1"/>
      <dgm:spPr>
        <a:solidFill>
          <a:schemeClr val="tx1"/>
        </a:solidFill>
      </dgm:spPr>
      <dgm:t>
        <a:bodyPr/>
        <a:lstStyle/>
        <a:p>
          <a:r>
            <a:rPr lang="en-US" sz="1600" dirty="0"/>
            <a:t>Diffie-Hellman Key agreement scheme</a:t>
          </a:r>
        </a:p>
      </dgm:t>
    </dgm:pt>
    <dgm:pt modelId="{6BF1DDCB-D920-48B7-A591-70D89948D769}" type="parTrans" cxnId="{567287DB-777C-4B3B-8FA3-7FC8BE2C7EA9}">
      <dgm:prSet/>
      <dgm:spPr/>
      <dgm:t>
        <a:bodyPr/>
        <a:lstStyle/>
        <a:p>
          <a:endParaRPr lang="en-US" sz="1600"/>
        </a:p>
      </dgm:t>
    </dgm:pt>
    <dgm:pt modelId="{EC120FF6-7434-469E-8D04-57C73B1E9B85}" type="sibTrans" cxnId="{567287DB-777C-4B3B-8FA3-7FC8BE2C7EA9}">
      <dgm:prSet/>
      <dgm:spPr/>
      <dgm:t>
        <a:bodyPr/>
        <a:lstStyle/>
        <a:p>
          <a:endParaRPr lang="en-US" sz="1600"/>
        </a:p>
      </dgm:t>
    </dgm:pt>
    <dgm:pt modelId="{AACADE6D-A0FB-440A-8305-041EE895E392}">
      <dgm:prSet custT="1"/>
      <dgm:spPr>
        <a:ln>
          <a:solidFill>
            <a:schemeClr val="tx1"/>
          </a:solidFill>
        </a:ln>
      </dgm:spPr>
      <dgm:t>
        <a:bodyPr/>
        <a:lstStyle/>
        <a:p>
          <a:r>
            <a:rPr lang="en-US" sz="1600" dirty="0"/>
            <a:t>Enables two parties to agree on a shared secret key over an insecure communication channel without having to exchange the key directly.</a:t>
          </a:r>
        </a:p>
      </dgm:t>
    </dgm:pt>
    <dgm:pt modelId="{CDFF9CC5-88EF-4839-9A82-9E6410CB1DAA}" type="parTrans" cxnId="{A399F79D-58C3-4815-BB82-8334D64753E1}">
      <dgm:prSet/>
      <dgm:spPr/>
      <dgm:t>
        <a:bodyPr/>
        <a:lstStyle/>
        <a:p>
          <a:endParaRPr lang="en-US" sz="1600"/>
        </a:p>
      </dgm:t>
    </dgm:pt>
    <dgm:pt modelId="{CC747D9F-A19B-4078-8163-B31902DC7A04}" type="sibTrans" cxnId="{A399F79D-58C3-4815-BB82-8334D64753E1}">
      <dgm:prSet/>
      <dgm:spPr/>
      <dgm:t>
        <a:bodyPr/>
        <a:lstStyle/>
        <a:p>
          <a:endParaRPr lang="en-US" sz="1600"/>
        </a:p>
      </dgm:t>
    </dgm:pt>
    <dgm:pt modelId="{EB60BCB1-52A1-481D-8C11-D3B87404956F}">
      <dgm:prSet custT="1"/>
      <dgm:spPr>
        <a:ln>
          <a:solidFill>
            <a:schemeClr val="tx1"/>
          </a:solidFill>
        </a:ln>
      </dgm:spPr>
      <dgm:t>
        <a:bodyPr/>
        <a:lstStyle/>
        <a:p>
          <a:r>
            <a:rPr lang="en-US" sz="1600" dirty="0"/>
            <a:t>Secret can be reconstructed only when enough shares are combined. </a:t>
          </a:r>
        </a:p>
      </dgm:t>
    </dgm:pt>
    <dgm:pt modelId="{36D0C4CF-411B-4E9D-8468-1B9692A231E3}" type="parTrans" cxnId="{08335FAE-08B8-4068-BEA8-6058767EE210}">
      <dgm:prSet/>
      <dgm:spPr/>
      <dgm:t>
        <a:bodyPr/>
        <a:lstStyle/>
        <a:p>
          <a:endParaRPr lang="en-CY" sz="1600"/>
        </a:p>
      </dgm:t>
    </dgm:pt>
    <dgm:pt modelId="{C21EDD68-13DC-4A95-A4A9-B94F4D252D2B}" type="sibTrans" cxnId="{08335FAE-08B8-4068-BEA8-6058767EE210}">
      <dgm:prSet/>
      <dgm:spPr/>
      <dgm:t>
        <a:bodyPr/>
        <a:lstStyle/>
        <a:p>
          <a:endParaRPr lang="en-CY" sz="1600"/>
        </a:p>
      </dgm:t>
    </dgm:pt>
    <dgm:pt modelId="{1BCBD5B9-9150-4BDD-BBAF-622B2A3752C1}" type="pres">
      <dgm:prSet presAssocID="{F8CC8EC0-55AC-461F-8D9B-5B82B56E0447}" presName="linear" presStyleCnt="0">
        <dgm:presLayoutVars>
          <dgm:dir/>
          <dgm:animLvl val="lvl"/>
          <dgm:resizeHandles val="exact"/>
        </dgm:presLayoutVars>
      </dgm:prSet>
      <dgm:spPr/>
    </dgm:pt>
    <dgm:pt modelId="{F36BCC62-14CE-42D1-959F-8C97E09FD33E}" type="pres">
      <dgm:prSet presAssocID="{D176C89A-3ACD-4CA7-8253-7E116DB09211}" presName="parentLin" presStyleCnt="0"/>
      <dgm:spPr/>
    </dgm:pt>
    <dgm:pt modelId="{A7DECD5B-D6AC-43CD-91F6-443EC2FE635C}" type="pres">
      <dgm:prSet presAssocID="{D176C89A-3ACD-4CA7-8253-7E116DB09211}" presName="parentLeftMargin" presStyleLbl="node1" presStyleIdx="0" presStyleCnt="2"/>
      <dgm:spPr/>
    </dgm:pt>
    <dgm:pt modelId="{380DBA18-92A3-4F80-A3E6-D777FF28CCC3}" type="pres">
      <dgm:prSet presAssocID="{D176C89A-3ACD-4CA7-8253-7E116DB09211}" presName="parentText" presStyleLbl="node1" presStyleIdx="0" presStyleCnt="2">
        <dgm:presLayoutVars>
          <dgm:chMax val="0"/>
          <dgm:bulletEnabled val="1"/>
        </dgm:presLayoutVars>
      </dgm:prSet>
      <dgm:spPr/>
    </dgm:pt>
    <dgm:pt modelId="{196BC9D3-9F06-4C9F-9D14-580A8E9F29BC}" type="pres">
      <dgm:prSet presAssocID="{D176C89A-3ACD-4CA7-8253-7E116DB09211}" presName="negativeSpace" presStyleCnt="0"/>
      <dgm:spPr/>
    </dgm:pt>
    <dgm:pt modelId="{6775B10D-446E-41EB-8AB4-3FEA193D0D7B}" type="pres">
      <dgm:prSet presAssocID="{D176C89A-3ACD-4CA7-8253-7E116DB09211}" presName="childText" presStyleLbl="conFgAcc1" presStyleIdx="0" presStyleCnt="2">
        <dgm:presLayoutVars>
          <dgm:bulletEnabled val="1"/>
        </dgm:presLayoutVars>
      </dgm:prSet>
      <dgm:spPr/>
    </dgm:pt>
    <dgm:pt modelId="{EBE2E96C-404A-49E1-9343-220EFC277238}" type="pres">
      <dgm:prSet presAssocID="{B351B5EB-1750-40D3-84CC-96F80CA3E309}" presName="spaceBetweenRectangles" presStyleCnt="0"/>
      <dgm:spPr/>
    </dgm:pt>
    <dgm:pt modelId="{58DF06B9-8F08-48FA-9E37-E20B544ACD72}" type="pres">
      <dgm:prSet presAssocID="{F7970620-B260-4176-82A2-1EDCB35C7E32}" presName="parentLin" presStyleCnt="0"/>
      <dgm:spPr/>
    </dgm:pt>
    <dgm:pt modelId="{D6417088-E245-4352-9E68-0B29597C18E5}" type="pres">
      <dgm:prSet presAssocID="{F7970620-B260-4176-82A2-1EDCB35C7E32}" presName="parentLeftMargin" presStyleLbl="node1" presStyleIdx="0" presStyleCnt="2"/>
      <dgm:spPr/>
    </dgm:pt>
    <dgm:pt modelId="{F8A65285-B79C-4A87-BF22-717ED2595B64}" type="pres">
      <dgm:prSet presAssocID="{F7970620-B260-4176-82A2-1EDCB35C7E32}" presName="parentText" presStyleLbl="node1" presStyleIdx="1" presStyleCnt="2">
        <dgm:presLayoutVars>
          <dgm:chMax val="0"/>
          <dgm:bulletEnabled val="1"/>
        </dgm:presLayoutVars>
      </dgm:prSet>
      <dgm:spPr/>
    </dgm:pt>
    <dgm:pt modelId="{728BD370-1A9F-45D0-8076-869A206C70C1}" type="pres">
      <dgm:prSet presAssocID="{F7970620-B260-4176-82A2-1EDCB35C7E32}" presName="negativeSpace" presStyleCnt="0"/>
      <dgm:spPr/>
    </dgm:pt>
    <dgm:pt modelId="{C6D0F70B-5E8C-4BD4-9908-49393E400A6C}" type="pres">
      <dgm:prSet presAssocID="{F7970620-B260-4176-82A2-1EDCB35C7E32}" presName="childText" presStyleLbl="conFgAcc1" presStyleIdx="1" presStyleCnt="2">
        <dgm:presLayoutVars>
          <dgm:bulletEnabled val="1"/>
        </dgm:presLayoutVars>
      </dgm:prSet>
      <dgm:spPr/>
    </dgm:pt>
  </dgm:ptLst>
  <dgm:cxnLst>
    <dgm:cxn modelId="{C464DB18-3443-4FED-A1B8-41C22D21D6B6}" type="presOf" srcId="{D176C89A-3ACD-4CA7-8253-7E116DB09211}" destId="{A7DECD5B-D6AC-43CD-91F6-443EC2FE635C}" srcOrd="0" destOrd="0" presId="urn:microsoft.com/office/officeart/2005/8/layout/list1"/>
    <dgm:cxn modelId="{0C25E11C-CD6E-45AB-B1BD-C68D63ED08E8}" type="presOf" srcId="{F8CC8EC0-55AC-461F-8D9B-5B82B56E0447}" destId="{1BCBD5B9-9150-4BDD-BBAF-622B2A3752C1}" srcOrd="0" destOrd="0" presId="urn:microsoft.com/office/officeart/2005/8/layout/list1"/>
    <dgm:cxn modelId="{94D8901D-C43E-44E0-A627-596A39C5C6C6}" type="presOf" srcId="{AACADE6D-A0FB-440A-8305-041EE895E392}" destId="{C6D0F70B-5E8C-4BD4-9908-49393E400A6C}" srcOrd="0" destOrd="0" presId="urn:microsoft.com/office/officeart/2005/8/layout/list1"/>
    <dgm:cxn modelId="{C00CB35B-6BC9-4352-B060-2D3AB1D2C041}" srcId="{D176C89A-3ACD-4CA7-8253-7E116DB09211}" destId="{3E4FD692-3502-4B3D-9DDC-3AD37818B657}" srcOrd="0" destOrd="0" parTransId="{69F05929-93D8-4752-8243-EEA8EDE05E8E}" sibTransId="{1AF7932B-544E-420A-B2C4-939DE0BBDA10}"/>
    <dgm:cxn modelId="{E254DB62-B043-467B-A0FF-FB3D28941F53}" type="presOf" srcId="{F7970620-B260-4176-82A2-1EDCB35C7E32}" destId="{D6417088-E245-4352-9E68-0B29597C18E5}" srcOrd="0" destOrd="0" presId="urn:microsoft.com/office/officeart/2005/8/layout/list1"/>
    <dgm:cxn modelId="{72E9D189-ECED-48A3-8492-B5424A5575C6}" type="presOf" srcId="{3E4FD692-3502-4B3D-9DDC-3AD37818B657}" destId="{6775B10D-446E-41EB-8AB4-3FEA193D0D7B}" srcOrd="0" destOrd="0" presId="urn:microsoft.com/office/officeart/2005/8/layout/list1"/>
    <dgm:cxn modelId="{918A8896-7D5C-4E32-8612-A0290083D28E}" type="presOf" srcId="{F7970620-B260-4176-82A2-1EDCB35C7E32}" destId="{F8A65285-B79C-4A87-BF22-717ED2595B64}" srcOrd="1" destOrd="0" presId="urn:microsoft.com/office/officeart/2005/8/layout/list1"/>
    <dgm:cxn modelId="{A399F79D-58C3-4815-BB82-8334D64753E1}" srcId="{F7970620-B260-4176-82A2-1EDCB35C7E32}" destId="{AACADE6D-A0FB-440A-8305-041EE895E392}" srcOrd="0" destOrd="0" parTransId="{CDFF9CC5-88EF-4839-9A82-9E6410CB1DAA}" sibTransId="{CC747D9F-A19B-4078-8163-B31902DC7A04}"/>
    <dgm:cxn modelId="{642C41A7-8FDC-4300-84EC-2C5E50366DC0}" type="presOf" srcId="{D176C89A-3ACD-4CA7-8253-7E116DB09211}" destId="{380DBA18-92A3-4F80-A3E6-D777FF28CCC3}" srcOrd="1" destOrd="0" presId="urn:microsoft.com/office/officeart/2005/8/layout/list1"/>
    <dgm:cxn modelId="{08335FAE-08B8-4068-BEA8-6058767EE210}" srcId="{D176C89A-3ACD-4CA7-8253-7E116DB09211}" destId="{EB60BCB1-52A1-481D-8C11-D3B87404956F}" srcOrd="1" destOrd="0" parTransId="{36D0C4CF-411B-4E9D-8468-1B9692A231E3}" sibTransId="{C21EDD68-13DC-4A95-A4A9-B94F4D252D2B}"/>
    <dgm:cxn modelId="{290C9CC8-701F-4880-828A-CD255CB1E470}" type="presOf" srcId="{EB60BCB1-52A1-481D-8C11-D3B87404956F}" destId="{6775B10D-446E-41EB-8AB4-3FEA193D0D7B}" srcOrd="0" destOrd="1" presId="urn:microsoft.com/office/officeart/2005/8/layout/list1"/>
    <dgm:cxn modelId="{BA53B5D2-0DBE-48C6-9D94-7A272A821403}" srcId="{F8CC8EC0-55AC-461F-8D9B-5B82B56E0447}" destId="{D176C89A-3ACD-4CA7-8253-7E116DB09211}" srcOrd="0" destOrd="0" parTransId="{94DD0F0D-558E-4059-880E-4A245F7AF82A}" sibTransId="{B351B5EB-1750-40D3-84CC-96F80CA3E309}"/>
    <dgm:cxn modelId="{567287DB-777C-4B3B-8FA3-7FC8BE2C7EA9}" srcId="{F8CC8EC0-55AC-461F-8D9B-5B82B56E0447}" destId="{F7970620-B260-4176-82A2-1EDCB35C7E32}" srcOrd="1" destOrd="0" parTransId="{6BF1DDCB-D920-48B7-A591-70D89948D769}" sibTransId="{EC120FF6-7434-469E-8D04-57C73B1E9B85}"/>
    <dgm:cxn modelId="{C74651F8-EB7F-4B1B-AD2C-B0D78737A0D9}" type="presParOf" srcId="{1BCBD5B9-9150-4BDD-BBAF-622B2A3752C1}" destId="{F36BCC62-14CE-42D1-959F-8C97E09FD33E}" srcOrd="0" destOrd="0" presId="urn:microsoft.com/office/officeart/2005/8/layout/list1"/>
    <dgm:cxn modelId="{DD12512A-EF00-4D21-AE06-9306A4A3C09E}" type="presParOf" srcId="{F36BCC62-14CE-42D1-959F-8C97E09FD33E}" destId="{A7DECD5B-D6AC-43CD-91F6-443EC2FE635C}" srcOrd="0" destOrd="0" presId="urn:microsoft.com/office/officeart/2005/8/layout/list1"/>
    <dgm:cxn modelId="{7AF8A37F-9638-4479-B180-E18A52DBB1EA}" type="presParOf" srcId="{F36BCC62-14CE-42D1-959F-8C97E09FD33E}" destId="{380DBA18-92A3-4F80-A3E6-D777FF28CCC3}" srcOrd="1" destOrd="0" presId="urn:microsoft.com/office/officeart/2005/8/layout/list1"/>
    <dgm:cxn modelId="{C5C9DF86-BE1B-403A-8984-8A5B6700015F}" type="presParOf" srcId="{1BCBD5B9-9150-4BDD-BBAF-622B2A3752C1}" destId="{196BC9D3-9F06-4C9F-9D14-580A8E9F29BC}" srcOrd="1" destOrd="0" presId="urn:microsoft.com/office/officeart/2005/8/layout/list1"/>
    <dgm:cxn modelId="{29AE1765-6036-4F76-B2CF-99183C5C1ECD}" type="presParOf" srcId="{1BCBD5B9-9150-4BDD-BBAF-622B2A3752C1}" destId="{6775B10D-446E-41EB-8AB4-3FEA193D0D7B}" srcOrd="2" destOrd="0" presId="urn:microsoft.com/office/officeart/2005/8/layout/list1"/>
    <dgm:cxn modelId="{D37BC1F3-7B24-43D9-A68D-92A71B0BFB32}" type="presParOf" srcId="{1BCBD5B9-9150-4BDD-BBAF-622B2A3752C1}" destId="{EBE2E96C-404A-49E1-9343-220EFC277238}" srcOrd="3" destOrd="0" presId="urn:microsoft.com/office/officeart/2005/8/layout/list1"/>
    <dgm:cxn modelId="{A550DAC8-6D53-493A-8D1D-469DE49BF15C}" type="presParOf" srcId="{1BCBD5B9-9150-4BDD-BBAF-622B2A3752C1}" destId="{58DF06B9-8F08-48FA-9E37-E20B544ACD72}" srcOrd="4" destOrd="0" presId="urn:microsoft.com/office/officeart/2005/8/layout/list1"/>
    <dgm:cxn modelId="{F0B50379-FD92-4C54-AC90-931624214E4E}" type="presParOf" srcId="{58DF06B9-8F08-48FA-9E37-E20B544ACD72}" destId="{D6417088-E245-4352-9E68-0B29597C18E5}" srcOrd="0" destOrd="0" presId="urn:microsoft.com/office/officeart/2005/8/layout/list1"/>
    <dgm:cxn modelId="{2398C80F-7B60-4E9F-83E0-071A15DEAFB0}" type="presParOf" srcId="{58DF06B9-8F08-48FA-9E37-E20B544ACD72}" destId="{F8A65285-B79C-4A87-BF22-717ED2595B64}" srcOrd="1" destOrd="0" presId="urn:microsoft.com/office/officeart/2005/8/layout/list1"/>
    <dgm:cxn modelId="{7221E579-70A0-4B0F-8C3C-D19BFBF4102D}" type="presParOf" srcId="{1BCBD5B9-9150-4BDD-BBAF-622B2A3752C1}" destId="{728BD370-1A9F-45D0-8076-869A206C70C1}" srcOrd="5" destOrd="0" presId="urn:microsoft.com/office/officeart/2005/8/layout/list1"/>
    <dgm:cxn modelId="{C1E771A7-D0F6-40E7-9F3D-FB20499DE109}" type="presParOf" srcId="{1BCBD5B9-9150-4BDD-BBAF-622B2A3752C1}" destId="{C6D0F70B-5E8C-4BD4-9908-49393E400A6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CC8EC0-55AC-461F-8D9B-5B82B56E044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ACADE6D-A0FB-440A-8305-041EE895E392}">
      <dgm:prSet custT="1"/>
      <dgm:spPr>
        <a:ln>
          <a:solidFill>
            <a:schemeClr val="tx1"/>
          </a:solidFill>
        </a:ln>
      </dgm:spPr>
      <dgm:t>
        <a:bodyPr/>
        <a:lstStyle/>
        <a:p>
          <a:r>
            <a:rPr lang="en-US" sz="1600" dirty="0"/>
            <a:t>Use of DH-keys to create pairwise masks for every client pair.</a:t>
          </a:r>
        </a:p>
      </dgm:t>
    </dgm:pt>
    <dgm:pt modelId="{CC747D9F-A19B-4078-8163-B31902DC7A04}" type="sibTrans" cxnId="{A399F79D-58C3-4815-BB82-8334D64753E1}">
      <dgm:prSet/>
      <dgm:spPr/>
      <dgm:t>
        <a:bodyPr/>
        <a:lstStyle/>
        <a:p>
          <a:endParaRPr lang="en-US" sz="1800"/>
        </a:p>
      </dgm:t>
    </dgm:pt>
    <dgm:pt modelId="{CDFF9CC5-88EF-4839-9A82-9E6410CB1DAA}" type="parTrans" cxnId="{A399F79D-58C3-4815-BB82-8334D64753E1}">
      <dgm:prSet/>
      <dgm:spPr/>
      <dgm:t>
        <a:bodyPr/>
        <a:lstStyle/>
        <a:p>
          <a:endParaRPr lang="en-US" sz="1800"/>
        </a:p>
      </dgm:t>
    </dgm:pt>
    <dgm:pt modelId="{F7970620-B260-4176-82A2-1EDCB35C7E32}">
      <dgm:prSet custT="1"/>
      <dgm:spPr>
        <a:solidFill>
          <a:schemeClr val="tx1"/>
        </a:solidFill>
      </dgm:spPr>
      <dgm:t>
        <a:bodyPr/>
        <a:lstStyle/>
        <a:p>
          <a:r>
            <a:rPr lang="en-US" sz="1800" dirty="0"/>
            <a:t>Pairwise Masking</a:t>
          </a:r>
        </a:p>
      </dgm:t>
    </dgm:pt>
    <dgm:pt modelId="{EC120FF6-7434-469E-8D04-57C73B1E9B85}" type="sibTrans" cxnId="{567287DB-777C-4B3B-8FA3-7FC8BE2C7EA9}">
      <dgm:prSet/>
      <dgm:spPr/>
      <dgm:t>
        <a:bodyPr/>
        <a:lstStyle/>
        <a:p>
          <a:endParaRPr lang="en-US" sz="1800"/>
        </a:p>
      </dgm:t>
    </dgm:pt>
    <dgm:pt modelId="{6BF1DDCB-D920-48B7-A591-70D89948D769}" type="parTrans" cxnId="{567287DB-777C-4B3B-8FA3-7FC8BE2C7EA9}">
      <dgm:prSet/>
      <dgm:spPr/>
      <dgm:t>
        <a:bodyPr/>
        <a:lstStyle/>
        <a:p>
          <a:endParaRPr lang="en-US" sz="1800"/>
        </a:p>
      </dgm:t>
    </dgm:pt>
    <dgm:pt modelId="{EA1FF0C5-6BA5-47FA-B899-69136C8707A4}">
      <dgm:prSet custT="1"/>
      <dgm:spPr>
        <a:ln>
          <a:solidFill>
            <a:schemeClr val="tx1"/>
          </a:solidFill>
        </a:ln>
      </dgm:spPr>
      <dgm:t>
        <a:bodyPr/>
        <a:lstStyle/>
        <a:p>
          <a:r>
            <a:rPr lang="en-US" sz="1600" dirty="0"/>
            <a:t>Masks cancel out at the summation of updates</a:t>
          </a:r>
        </a:p>
      </dgm:t>
    </dgm:pt>
    <dgm:pt modelId="{0115B33D-019A-441C-BF44-8594C6C597B0}" type="parTrans" cxnId="{009A3BA1-8025-4DDD-A8CA-B8F4B2897CD0}">
      <dgm:prSet/>
      <dgm:spPr/>
      <dgm:t>
        <a:bodyPr/>
        <a:lstStyle/>
        <a:p>
          <a:endParaRPr lang="en-CY"/>
        </a:p>
      </dgm:t>
    </dgm:pt>
    <dgm:pt modelId="{7D333BDA-DBAD-477D-A5DE-C91FDE3C5D2F}" type="sibTrans" cxnId="{009A3BA1-8025-4DDD-A8CA-B8F4B2897CD0}">
      <dgm:prSet/>
      <dgm:spPr/>
      <dgm:t>
        <a:bodyPr/>
        <a:lstStyle/>
        <a:p>
          <a:endParaRPr lang="en-CY"/>
        </a:p>
      </dgm:t>
    </dgm:pt>
    <dgm:pt modelId="{BF901047-6EC0-4A92-AC03-49B135FC5EF0}">
      <dgm:prSet custT="1"/>
      <dgm:spPr>
        <a:ln>
          <a:solidFill>
            <a:schemeClr val="tx1"/>
          </a:solidFill>
        </a:ln>
      </dgm:spPr>
      <dgm:t>
        <a:bodyPr/>
        <a:lstStyle/>
        <a:p>
          <a:r>
            <a:rPr lang="en-US" sz="1600" dirty="0"/>
            <a:t>In the aggregation phase, Shamir’s method is used if a user drops out.</a:t>
          </a:r>
        </a:p>
      </dgm:t>
    </dgm:pt>
    <dgm:pt modelId="{F8D35967-B23A-4C8D-AC79-01C539DBB3FD}" type="parTrans" cxnId="{9EE941C8-4C04-442D-AF9E-41EC48784856}">
      <dgm:prSet/>
      <dgm:spPr/>
      <dgm:t>
        <a:bodyPr/>
        <a:lstStyle/>
        <a:p>
          <a:endParaRPr lang="en-CY"/>
        </a:p>
      </dgm:t>
    </dgm:pt>
    <dgm:pt modelId="{FA06550E-4464-4F74-80D8-B01C7A1ADC27}" type="sibTrans" cxnId="{9EE941C8-4C04-442D-AF9E-41EC48784856}">
      <dgm:prSet/>
      <dgm:spPr/>
      <dgm:t>
        <a:bodyPr/>
        <a:lstStyle/>
        <a:p>
          <a:endParaRPr lang="en-CY"/>
        </a:p>
      </dgm:t>
    </dgm:pt>
    <dgm:pt modelId="{1D48299B-306D-41FE-B6C1-55C70A4422C7}">
      <dgm:prSet custT="1"/>
      <dgm:spPr>
        <a:ln>
          <a:solidFill>
            <a:schemeClr val="tx1"/>
          </a:solidFill>
        </a:ln>
      </dgm:spPr>
      <dgm:t>
        <a:bodyPr/>
        <a:lstStyle/>
        <a:p>
          <a:r>
            <a:rPr lang="en-US" sz="1600" dirty="0"/>
            <a:t>Server requests either a share of the individual key (reconstruct individual mask) or a share of the DH-key (reconstruct pairwise mask) per user from each user.</a:t>
          </a:r>
        </a:p>
      </dgm:t>
    </dgm:pt>
    <dgm:pt modelId="{9348D9A0-82DB-4F5A-9B19-434DF39B31D3}" type="parTrans" cxnId="{63904E21-62A3-4503-8D03-742188A81637}">
      <dgm:prSet/>
      <dgm:spPr/>
      <dgm:t>
        <a:bodyPr/>
        <a:lstStyle/>
        <a:p>
          <a:endParaRPr lang="en-CY"/>
        </a:p>
      </dgm:t>
    </dgm:pt>
    <dgm:pt modelId="{A2144601-295A-431A-A7F8-294C6E86D36E}" type="sibTrans" cxnId="{63904E21-62A3-4503-8D03-742188A81637}">
      <dgm:prSet/>
      <dgm:spPr/>
      <dgm:t>
        <a:bodyPr/>
        <a:lstStyle/>
        <a:p>
          <a:endParaRPr lang="en-CY"/>
        </a:p>
      </dgm:t>
    </dgm:pt>
    <dgm:pt modelId="{1BCBD5B9-9150-4BDD-BBAF-622B2A3752C1}" type="pres">
      <dgm:prSet presAssocID="{F8CC8EC0-55AC-461F-8D9B-5B82B56E0447}" presName="linear" presStyleCnt="0">
        <dgm:presLayoutVars>
          <dgm:dir/>
          <dgm:animLvl val="lvl"/>
          <dgm:resizeHandles val="exact"/>
        </dgm:presLayoutVars>
      </dgm:prSet>
      <dgm:spPr/>
    </dgm:pt>
    <dgm:pt modelId="{58DF06B9-8F08-48FA-9E37-E20B544ACD72}" type="pres">
      <dgm:prSet presAssocID="{F7970620-B260-4176-82A2-1EDCB35C7E32}" presName="parentLin" presStyleCnt="0"/>
      <dgm:spPr/>
    </dgm:pt>
    <dgm:pt modelId="{D6417088-E245-4352-9E68-0B29597C18E5}" type="pres">
      <dgm:prSet presAssocID="{F7970620-B260-4176-82A2-1EDCB35C7E32}" presName="parentLeftMargin" presStyleLbl="node1" presStyleIdx="0" presStyleCnt="1"/>
      <dgm:spPr/>
    </dgm:pt>
    <dgm:pt modelId="{F8A65285-B79C-4A87-BF22-717ED2595B64}" type="pres">
      <dgm:prSet presAssocID="{F7970620-B260-4176-82A2-1EDCB35C7E32}" presName="parentText" presStyleLbl="node1" presStyleIdx="0" presStyleCnt="1">
        <dgm:presLayoutVars>
          <dgm:chMax val="0"/>
          <dgm:bulletEnabled val="1"/>
        </dgm:presLayoutVars>
      </dgm:prSet>
      <dgm:spPr/>
    </dgm:pt>
    <dgm:pt modelId="{728BD370-1A9F-45D0-8076-869A206C70C1}" type="pres">
      <dgm:prSet presAssocID="{F7970620-B260-4176-82A2-1EDCB35C7E32}" presName="negativeSpace" presStyleCnt="0"/>
      <dgm:spPr/>
    </dgm:pt>
    <dgm:pt modelId="{C6D0F70B-5E8C-4BD4-9908-49393E400A6C}" type="pres">
      <dgm:prSet presAssocID="{F7970620-B260-4176-82A2-1EDCB35C7E32}" presName="childText" presStyleLbl="conFgAcc1" presStyleIdx="0" presStyleCnt="1" custLinFactNeighborX="158">
        <dgm:presLayoutVars>
          <dgm:bulletEnabled val="1"/>
        </dgm:presLayoutVars>
      </dgm:prSet>
      <dgm:spPr/>
    </dgm:pt>
  </dgm:ptLst>
  <dgm:cxnLst>
    <dgm:cxn modelId="{0C25E11C-CD6E-45AB-B1BD-C68D63ED08E8}" type="presOf" srcId="{F8CC8EC0-55AC-461F-8D9B-5B82B56E0447}" destId="{1BCBD5B9-9150-4BDD-BBAF-622B2A3752C1}" srcOrd="0" destOrd="0" presId="urn:microsoft.com/office/officeart/2005/8/layout/list1"/>
    <dgm:cxn modelId="{94D8901D-C43E-44E0-A627-596A39C5C6C6}" type="presOf" srcId="{AACADE6D-A0FB-440A-8305-041EE895E392}" destId="{C6D0F70B-5E8C-4BD4-9908-49393E400A6C}" srcOrd="0" destOrd="0" presId="urn:microsoft.com/office/officeart/2005/8/layout/list1"/>
    <dgm:cxn modelId="{63904E21-62A3-4503-8D03-742188A81637}" srcId="{F7970620-B260-4176-82A2-1EDCB35C7E32}" destId="{1D48299B-306D-41FE-B6C1-55C70A4422C7}" srcOrd="3" destOrd="0" parTransId="{9348D9A0-82DB-4F5A-9B19-434DF39B31D3}" sibTransId="{A2144601-295A-431A-A7F8-294C6E86D36E}"/>
    <dgm:cxn modelId="{E254DB62-B043-467B-A0FF-FB3D28941F53}" type="presOf" srcId="{F7970620-B260-4176-82A2-1EDCB35C7E32}" destId="{D6417088-E245-4352-9E68-0B29597C18E5}" srcOrd="0" destOrd="0" presId="urn:microsoft.com/office/officeart/2005/8/layout/list1"/>
    <dgm:cxn modelId="{BD139D7F-0C5A-4246-832B-AA51ACBBD5AD}" type="presOf" srcId="{1D48299B-306D-41FE-B6C1-55C70A4422C7}" destId="{C6D0F70B-5E8C-4BD4-9908-49393E400A6C}" srcOrd="0" destOrd="3" presId="urn:microsoft.com/office/officeart/2005/8/layout/list1"/>
    <dgm:cxn modelId="{918A8896-7D5C-4E32-8612-A0290083D28E}" type="presOf" srcId="{F7970620-B260-4176-82A2-1EDCB35C7E32}" destId="{F8A65285-B79C-4A87-BF22-717ED2595B64}" srcOrd="1" destOrd="0" presId="urn:microsoft.com/office/officeart/2005/8/layout/list1"/>
    <dgm:cxn modelId="{A399F79D-58C3-4815-BB82-8334D64753E1}" srcId="{F7970620-B260-4176-82A2-1EDCB35C7E32}" destId="{AACADE6D-A0FB-440A-8305-041EE895E392}" srcOrd="0" destOrd="0" parTransId="{CDFF9CC5-88EF-4839-9A82-9E6410CB1DAA}" sibTransId="{CC747D9F-A19B-4078-8163-B31902DC7A04}"/>
    <dgm:cxn modelId="{009A3BA1-8025-4DDD-A8CA-B8F4B2897CD0}" srcId="{F7970620-B260-4176-82A2-1EDCB35C7E32}" destId="{EA1FF0C5-6BA5-47FA-B899-69136C8707A4}" srcOrd="1" destOrd="0" parTransId="{0115B33D-019A-441C-BF44-8594C6C597B0}" sibTransId="{7D333BDA-DBAD-477D-A5DE-C91FDE3C5D2F}"/>
    <dgm:cxn modelId="{9EE941C8-4C04-442D-AF9E-41EC48784856}" srcId="{F7970620-B260-4176-82A2-1EDCB35C7E32}" destId="{BF901047-6EC0-4A92-AC03-49B135FC5EF0}" srcOrd="2" destOrd="0" parTransId="{F8D35967-B23A-4C8D-AC79-01C539DBB3FD}" sibTransId="{FA06550E-4464-4F74-80D8-B01C7A1ADC27}"/>
    <dgm:cxn modelId="{567287DB-777C-4B3B-8FA3-7FC8BE2C7EA9}" srcId="{F8CC8EC0-55AC-461F-8D9B-5B82B56E0447}" destId="{F7970620-B260-4176-82A2-1EDCB35C7E32}" srcOrd="0" destOrd="0" parTransId="{6BF1DDCB-D920-48B7-A591-70D89948D769}" sibTransId="{EC120FF6-7434-469E-8D04-57C73B1E9B85}"/>
    <dgm:cxn modelId="{3BCD34E4-D75E-4A4E-BBC6-72162BEA23D7}" type="presOf" srcId="{BF901047-6EC0-4A92-AC03-49B135FC5EF0}" destId="{C6D0F70B-5E8C-4BD4-9908-49393E400A6C}" srcOrd="0" destOrd="2" presId="urn:microsoft.com/office/officeart/2005/8/layout/list1"/>
    <dgm:cxn modelId="{729805E7-BF3E-4228-BF51-16E7E06962CE}" type="presOf" srcId="{EA1FF0C5-6BA5-47FA-B899-69136C8707A4}" destId="{C6D0F70B-5E8C-4BD4-9908-49393E400A6C}" srcOrd="0" destOrd="1" presId="urn:microsoft.com/office/officeart/2005/8/layout/list1"/>
    <dgm:cxn modelId="{A550DAC8-6D53-493A-8D1D-469DE49BF15C}" type="presParOf" srcId="{1BCBD5B9-9150-4BDD-BBAF-622B2A3752C1}" destId="{58DF06B9-8F08-48FA-9E37-E20B544ACD72}" srcOrd="0" destOrd="0" presId="urn:microsoft.com/office/officeart/2005/8/layout/list1"/>
    <dgm:cxn modelId="{F0B50379-FD92-4C54-AC90-931624214E4E}" type="presParOf" srcId="{58DF06B9-8F08-48FA-9E37-E20B544ACD72}" destId="{D6417088-E245-4352-9E68-0B29597C18E5}" srcOrd="0" destOrd="0" presId="urn:microsoft.com/office/officeart/2005/8/layout/list1"/>
    <dgm:cxn modelId="{2398C80F-7B60-4E9F-83E0-071A15DEAFB0}" type="presParOf" srcId="{58DF06B9-8F08-48FA-9E37-E20B544ACD72}" destId="{F8A65285-B79C-4A87-BF22-717ED2595B64}" srcOrd="1" destOrd="0" presId="urn:microsoft.com/office/officeart/2005/8/layout/list1"/>
    <dgm:cxn modelId="{7221E579-70A0-4B0F-8C3C-D19BFBF4102D}" type="presParOf" srcId="{1BCBD5B9-9150-4BDD-BBAF-622B2A3752C1}" destId="{728BD370-1A9F-45D0-8076-869A206C70C1}" srcOrd="1" destOrd="0" presId="urn:microsoft.com/office/officeart/2005/8/layout/list1"/>
    <dgm:cxn modelId="{C1E771A7-D0F6-40E7-9F3D-FB20499DE109}" type="presParOf" srcId="{1BCBD5B9-9150-4BDD-BBAF-622B2A3752C1}" destId="{C6D0F70B-5E8C-4BD4-9908-49393E400A6C}"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4078F0-4E14-47A3-89E1-1EC7093DC2F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63963CA-3486-4065-B5B0-3B57914F5A39}">
      <dgm:prSet/>
      <dgm:spPr/>
      <dgm:t>
        <a:bodyPr/>
        <a:lstStyle/>
        <a:p>
          <a:pPr>
            <a:lnSpc>
              <a:spcPct val="100000"/>
            </a:lnSpc>
          </a:pPr>
          <a:r>
            <a:rPr lang="en-US" b="0" baseline="0" dirty="0"/>
            <a:t>Federated Learning was designed to provide confidentiality (data does not leave user device).</a:t>
          </a:r>
          <a:endParaRPr lang="en-US" dirty="0"/>
        </a:p>
      </dgm:t>
    </dgm:pt>
    <dgm:pt modelId="{63AD0FB7-6042-4B0A-8DA7-E852DECA1930}" type="parTrans" cxnId="{47E724F8-18E1-47DF-B579-09667C990EBE}">
      <dgm:prSet/>
      <dgm:spPr/>
      <dgm:t>
        <a:bodyPr/>
        <a:lstStyle/>
        <a:p>
          <a:endParaRPr lang="en-US"/>
        </a:p>
      </dgm:t>
    </dgm:pt>
    <dgm:pt modelId="{C1F5D695-5A02-4101-9778-B37D99CBC274}" type="sibTrans" cxnId="{47E724F8-18E1-47DF-B579-09667C990EBE}">
      <dgm:prSet/>
      <dgm:spPr/>
      <dgm:t>
        <a:bodyPr/>
        <a:lstStyle/>
        <a:p>
          <a:endParaRPr lang="en-US"/>
        </a:p>
      </dgm:t>
    </dgm:pt>
    <dgm:pt modelId="{A3FA6608-1BBF-47ED-92B3-6F3B6A6377CC}">
      <dgm:prSet/>
      <dgm:spPr/>
      <dgm:t>
        <a:bodyPr/>
        <a:lstStyle/>
        <a:p>
          <a:pPr>
            <a:lnSpc>
              <a:spcPct val="100000"/>
            </a:lnSpc>
          </a:pPr>
          <a:r>
            <a:rPr lang="en-US" b="0" baseline="0"/>
            <a:t>Lack of privacy, data can be reconstructed from model updates. </a:t>
          </a:r>
          <a:endParaRPr lang="en-US"/>
        </a:p>
      </dgm:t>
    </dgm:pt>
    <dgm:pt modelId="{AB6EDF50-F10E-43E5-9E5B-6B3A6BE3D22D}" type="parTrans" cxnId="{62CCD8A2-B9B2-40F2-A425-C3BF746FC61E}">
      <dgm:prSet/>
      <dgm:spPr/>
      <dgm:t>
        <a:bodyPr/>
        <a:lstStyle/>
        <a:p>
          <a:endParaRPr lang="en-US"/>
        </a:p>
      </dgm:t>
    </dgm:pt>
    <dgm:pt modelId="{6E1FDB61-4446-4BCC-B56B-3D4B9E51FC60}" type="sibTrans" cxnId="{62CCD8A2-B9B2-40F2-A425-C3BF746FC61E}">
      <dgm:prSet/>
      <dgm:spPr/>
      <dgm:t>
        <a:bodyPr/>
        <a:lstStyle/>
        <a:p>
          <a:endParaRPr lang="en-US"/>
        </a:p>
      </dgm:t>
    </dgm:pt>
    <dgm:pt modelId="{FF3D9DB1-00AC-493D-A741-99143D427A33}">
      <dgm:prSet/>
      <dgm:spPr/>
      <dgm:t>
        <a:bodyPr/>
        <a:lstStyle/>
        <a:p>
          <a:pPr>
            <a:lnSpc>
              <a:spcPct val="100000"/>
            </a:lnSpc>
          </a:pPr>
          <a:r>
            <a:rPr lang="en-US" b="0" baseline="0" dirty="0"/>
            <a:t>Privacy preserving methods are introduced to enhance the FL framework (e.g., SA &amp; DP)</a:t>
          </a:r>
          <a:endParaRPr lang="en-US" dirty="0"/>
        </a:p>
      </dgm:t>
    </dgm:pt>
    <dgm:pt modelId="{C79722CB-AE95-4DC0-B64B-4A41CD835F13}" type="parTrans" cxnId="{22D64400-6659-42C3-85B4-0EB1949070C1}">
      <dgm:prSet/>
      <dgm:spPr/>
      <dgm:t>
        <a:bodyPr/>
        <a:lstStyle/>
        <a:p>
          <a:endParaRPr lang="en-US"/>
        </a:p>
      </dgm:t>
    </dgm:pt>
    <dgm:pt modelId="{2C31597C-38A3-4240-9B49-F1C47DC12CB4}" type="sibTrans" cxnId="{22D64400-6659-42C3-85B4-0EB1949070C1}">
      <dgm:prSet/>
      <dgm:spPr/>
      <dgm:t>
        <a:bodyPr/>
        <a:lstStyle/>
        <a:p>
          <a:endParaRPr lang="en-US"/>
        </a:p>
      </dgm:t>
    </dgm:pt>
    <dgm:pt modelId="{8C36B820-A5FB-4141-B400-3C3FE9AF78BC}">
      <dgm:prSet/>
      <dgm:spPr/>
      <dgm:t>
        <a:bodyPr/>
        <a:lstStyle/>
        <a:p>
          <a:pPr>
            <a:lnSpc>
              <a:spcPct val="100000"/>
            </a:lnSpc>
          </a:pPr>
          <a:r>
            <a:rPr lang="en-US" b="0" baseline="0"/>
            <a:t>Under circumstances the privacy methods can by bypassed. </a:t>
          </a:r>
          <a:endParaRPr lang="en-US"/>
        </a:p>
      </dgm:t>
    </dgm:pt>
    <dgm:pt modelId="{28261EE9-7D2E-4BED-BD8D-BCF4AA69FB18}" type="parTrans" cxnId="{1AE9BE71-87FB-4D16-BA81-E788A841E969}">
      <dgm:prSet/>
      <dgm:spPr/>
      <dgm:t>
        <a:bodyPr/>
        <a:lstStyle/>
        <a:p>
          <a:endParaRPr lang="en-US"/>
        </a:p>
      </dgm:t>
    </dgm:pt>
    <dgm:pt modelId="{EDD9533D-1FAE-4B98-85F4-D1D993C63840}" type="sibTrans" cxnId="{1AE9BE71-87FB-4D16-BA81-E788A841E969}">
      <dgm:prSet/>
      <dgm:spPr/>
      <dgm:t>
        <a:bodyPr/>
        <a:lstStyle/>
        <a:p>
          <a:endParaRPr lang="en-US"/>
        </a:p>
      </dgm:t>
    </dgm:pt>
    <dgm:pt modelId="{D8982CEB-48C5-4259-B8A5-02681DA5DEAB}" type="pres">
      <dgm:prSet presAssocID="{D64078F0-4E14-47A3-89E1-1EC7093DC2F6}" presName="root" presStyleCnt="0">
        <dgm:presLayoutVars>
          <dgm:dir/>
          <dgm:resizeHandles val="exact"/>
        </dgm:presLayoutVars>
      </dgm:prSet>
      <dgm:spPr/>
    </dgm:pt>
    <dgm:pt modelId="{C5618D08-6546-4DFF-954B-9A11DFFBE30E}" type="pres">
      <dgm:prSet presAssocID="{963963CA-3486-4065-B5B0-3B57914F5A39}" presName="compNode" presStyleCnt="0"/>
      <dgm:spPr/>
    </dgm:pt>
    <dgm:pt modelId="{027FE15E-757C-45C8-882A-2CA8A64E131D}" type="pres">
      <dgm:prSet presAssocID="{963963CA-3486-4065-B5B0-3B57914F5A39}" presName="bgRect" presStyleLbl="bgShp" presStyleIdx="0" presStyleCnt="4"/>
      <dgm:spPr/>
    </dgm:pt>
    <dgm:pt modelId="{F01EBD13-10A8-499A-9A69-79A532D7DFD6}" type="pres">
      <dgm:prSet presAssocID="{963963CA-3486-4065-B5B0-3B57914F5A3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6EF88F93-AA0A-4B66-9015-266CCA944B47}" type="pres">
      <dgm:prSet presAssocID="{963963CA-3486-4065-B5B0-3B57914F5A39}" presName="spaceRect" presStyleCnt="0"/>
      <dgm:spPr/>
    </dgm:pt>
    <dgm:pt modelId="{929687D5-EE55-4402-9FC4-3F1565490DDF}" type="pres">
      <dgm:prSet presAssocID="{963963CA-3486-4065-B5B0-3B57914F5A39}" presName="parTx" presStyleLbl="revTx" presStyleIdx="0" presStyleCnt="4">
        <dgm:presLayoutVars>
          <dgm:chMax val="0"/>
          <dgm:chPref val="0"/>
        </dgm:presLayoutVars>
      </dgm:prSet>
      <dgm:spPr/>
    </dgm:pt>
    <dgm:pt modelId="{DE1E7AB2-1EAC-478A-A645-3860784BFD8F}" type="pres">
      <dgm:prSet presAssocID="{C1F5D695-5A02-4101-9778-B37D99CBC274}" presName="sibTrans" presStyleCnt="0"/>
      <dgm:spPr/>
    </dgm:pt>
    <dgm:pt modelId="{75A1F457-5C62-49EB-87F2-ED45FA6D4C55}" type="pres">
      <dgm:prSet presAssocID="{A3FA6608-1BBF-47ED-92B3-6F3B6A6377CC}" presName="compNode" presStyleCnt="0"/>
      <dgm:spPr/>
    </dgm:pt>
    <dgm:pt modelId="{3FC182A5-0D1F-4698-A4C3-DFCEC624C0CC}" type="pres">
      <dgm:prSet presAssocID="{A3FA6608-1BBF-47ED-92B3-6F3B6A6377CC}" presName="bgRect" presStyleLbl="bgShp" presStyleIdx="1" presStyleCnt="4"/>
      <dgm:spPr/>
    </dgm:pt>
    <dgm:pt modelId="{D614E5FA-5C99-47D9-BDE5-2FD1E7AA067D}" type="pres">
      <dgm:prSet presAssocID="{A3FA6608-1BBF-47ED-92B3-6F3B6A6377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curity Camera Sign"/>
        </a:ext>
      </dgm:extLst>
    </dgm:pt>
    <dgm:pt modelId="{7004CA0E-C6B8-427D-BF05-FE9AD09ED8C8}" type="pres">
      <dgm:prSet presAssocID="{A3FA6608-1BBF-47ED-92B3-6F3B6A6377CC}" presName="spaceRect" presStyleCnt="0"/>
      <dgm:spPr/>
    </dgm:pt>
    <dgm:pt modelId="{AEE74E72-C754-4A1E-A6CA-10959CA89276}" type="pres">
      <dgm:prSet presAssocID="{A3FA6608-1BBF-47ED-92B3-6F3B6A6377CC}" presName="parTx" presStyleLbl="revTx" presStyleIdx="1" presStyleCnt="4">
        <dgm:presLayoutVars>
          <dgm:chMax val="0"/>
          <dgm:chPref val="0"/>
        </dgm:presLayoutVars>
      </dgm:prSet>
      <dgm:spPr/>
    </dgm:pt>
    <dgm:pt modelId="{05ED474F-90CD-4C8D-A33A-2E0B5897C901}" type="pres">
      <dgm:prSet presAssocID="{6E1FDB61-4446-4BCC-B56B-3D4B9E51FC60}" presName="sibTrans" presStyleCnt="0"/>
      <dgm:spPr/>
    </dgm:pt>
    <dgm:pt modelId="{37ECD2CE-C842-472B-8087-CE8F3761B8A5}" type="pres">
      <dgm:prSet presAssocID="{FF3D9DB1-00AC-493D-A741-99143D427A33}" presName="compNode" presStyleCnt="0"/>
      <dgm:spPr/>
    </dgm:pt>
    <dgm:pt modelId="{32478DE9-DB33-47FF-AB9E-3FDEF8AAC631}" type="pres">
      <dgm:prSet presAssocID="{FF3D9DB1-00AC-493D-A741-99143D427A33}" presName="bgRect" presStyleLbl="bgShp" presStyleIdx="2" presStyleCnt="4"/>
      <dgm:spPr/>
    </dgm:pt>
    <dgm:pt modelId="{007ABD68-3652-4E45-9A90-B6EBC663E611}" type="pres">
      <dgm:prSet presAssocID="{FF3D9DB1-00AC-493D-A741-99143D427A3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9668F39C-5170-4A00-9A7C-A07044AED77B}" type="pres">
      <dgm:prSet presAssocID="{FF3D9DB1-00AC-493D-A741-99143D427A33}" presName="spaceRect" presStyleCnt="0"/>
      <dgm:spPr/>
    </dgm:pt>
    <dgm:pt modelId="{A31DCB09-8630-4531-AAE3-2BE3176847BB}" type="pres">
      <dgm:prSet presAssocID="{FF3D9DB1-00AC-493D-A741-99143D427A33}" presName="parTx" presStyleLbl="revTx" presStyleIdx="2" presStyleCnt="4">
        <dgm:presLayoutVars>
          <dgm:chMax val="0"/>
          <dgm:chPref val="0"/>
        </dgm:presLayoutVars>
      </dgm:prSet>
      <dgm:spPr/>
    </dgm:pt>
    <dgm:pt modelId="{7140899F-C977-464D-AE1C-8E5F0648827C}" type="pres">
      <dgm:prSet presAssocID="{2C31597C-38A3-4240-9B49-F1C47DC12CB4}" presName="sibTrans" presStyleCnt="0"/>
      <dgm:spPr/>
    </dgm:pt>
    <dgm:pt modelId="{FDB6C48A-3F39-466E-BB7C-CC26A8555520}" type="pres">
      <dgm:prSet presAssocID="{8C36B820-A5FB-4141-B400-3C3FE9AF78BC}" presName="compNode" presStyleCnt="0"/>
      <dgm:spPr/>
    </dgm:pt>
    <dgm:pt modelId="{6C1A4241-C8CC-4ED2-912C-39C23DA5EFA9}" type="pres">
      <dgm:prSet presAssocID="{8C36B820-A5FB-4141-B400-3C3FE9AF78BC}" presName="bgRect" presStyleLbl="bgShp" presStyleIdx="3" presStyleCnt="4"/>
      <dgm:spPr/>
    </dgm:pt>
    <dgm:pt modelId="{7AFD7A1C-B4AC-4DB7-8E4C-79CBA6B3911C}" type="pres">
      <dgm:prSet presAssocID="{8C36B820-A5FB-4141-B400-3C3FE9AF78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ream"/>
        </a:ext>
      </dgm:extLst>
    </dgm:pt>
    <dgm:pt modelId="{DF406629-2013-4555-AFD9-294360ACE727}" type="pres">
      <dgm:prSet presAssocID="{8C36B820-A5FB-4141-B400-3C3FE9AF78BC}" presName="spaceRect" presStyleCnt="0"/>
      <dgm:spPr/>
    </dgm:pt>
    <dgm:pt modelId="{BDA30CCB-787F-49D2-829A-909DC16AA51D}" type="pres">
      <dgm:prSet presAssocID="{8C36B820-A5FB-4141-B400-3C3FE9AF78BC}" presName="parTx" presStyleLbl="revTx" presStyleIdx="3" presStyleCnt="4">
        <dgm:presLayoutVars>
          <dgm:chMax val="0"/>
          <dgm:chPref val="0"/>
        </dgm:presLayoutVars>
      </dgm:prSet>
      <dgm:spPr/>
    </dgm:pt>
  </dgm:ptLst>
  <dgm:cxnLst>
    <dgm:cxn modelId="{22D64400-6659-42C3-85B4-0EB1949070C1}" srcId="{D64078F0-4E14-47A3-89E1-1EC7093DC2F6}" destId="{FF3D9DB1-00AC-493D-A741-99143D427A33}" srcOrd="2" destOrd="0" parTransId="{C79722CB-AE95-4DC0-B64B-4A41CD835F13}" sibTransId="{2C31597C-38A3-4240-9B49-F1C47DC12CB4}"/>
    <dgm:cxn modelId="{04FD8A10-4CEA-4351-AA94-2C84625F8C77}" type="presOf" srcId="{963963CA-3486-4065-B5B0-3B57914F5A39}" destId="{929687D5-EE55-4402-9FC4-3F1565490DDF}" srcOrd="0" destOrd="0" presId="urn:microsoft.com/office/officeart/2018/2/layout/IconVerticalSolidList"/>
    <dgm:cxn modelId="{A1CD0743-78DE-4FE8-9FFC-F59319D22D6A}" type="presOf" srcId="{8C36B820-A5FB-4141-B400-3C3FE9AF78BC}" destId="{BDA30CCB-787F-49D2-829A-909DC16AA51D}" srcOrd="0" destOrd="0" presId="urn:microsoft.com/office/officeart/2018/2/layout/IconVerticalSolidList"/>
    <dgm:cxn modelId="{1AE9BE71-87FB-4D16-BA81-E788A841E969}" srcId="{D64078F0-4E14-47A3-89E1-1EC7093DC2F6}" destId="{8C36B820-A5FB-4141-B400-3C3FE9AF78BC}" srcOrd="3" destOrd="0" parTransId="{28261EE9-7D2E-4BED-BD8D-BCF4AA69FB18}" sibTransId="{EDD9533D-1FAE-4B98-85F4-D1D993C63840}"/>
    <dgm:cxn modelId="{62CCD8A2-B9B2-40F2-A425-C3BF746FC61E}" srcId="{D64078F0-4E14-47A3-89E1-1EC7093DC2F6}" destId="{A3FA6608-1BBF-47ED-92B3-6F3B6A6377CC}" srcOrd="1" destOrd="0" parTransId="{AB6EDF50-F10E-43E5-9E5B-6B3A6BE3D22D}" sibTransId="{6E1FDB61-4446-4BCC-B56B-3D4B9E51FC60}"/>
    <dgm:cxn modelId="{5ABF9DCB-6106-4D36-B762-457EE1C5665A}" type="presOf" srcId="{A3FA6608-1BBF-47ED-92B3-6F3B6A6377CC}" destId="{AEE74E72-C754-4A1E-A6CA-10959CA89276}" srcOrd="0" destOrd="0" presId="urn:microsoft.com/office/officeart/2018/2/layout/IconVerticalSolidList"/>
    <dgm:cxn modelId="{D6A810D1-A72F-4AC3-850F-D40E4CEF61ED}" type="presOf" srcId="{FF3D9DB1-00AC-493D-A741-99143D427A33}" destId="{A31DCB09-8630-4531-AAE3-2BE3176847BB}" srcOrd="0" destOrd="0" presId="urn:microsoft.com/office/officeart/2018/2/layout/IconVerticalSolidList"/>
    <dgm:cxn modelId="{1D6495F2-8C85-488A-B168-D1E1033F2F95}" type="presOf" srcId="{D64078F0-4E14-47A3-89E1-1EC7093DC2F6}" destId="{D8982CEB-48C5-4259-B8A5-02681DA5DEAB}" srcOrd="0" destOrd="0" presId="urn:microsoft.com/office/officeart/2018/2/layout/IconVerticalSolidList"/>
    <dgm:cxn modelId="{47E724F8-18E1-47DF-B579-09667C990EBE}" srcId="{D64078F0-4E14-47A3-89E1-1EC7093DC2F6}" destId="{963963CA-3486-4065-B5B0-3B57914F5A39}" srcOrd="0" destOrd="0" parTransId="{63AD0FB7-6042-4B0A-8DA7-E852DECA1930}" sibTransId="{C1F5D695-5A02-4101-9778-B37D99CBC274}"/>
    <dgm:cxn modelId="{C50463DF-B14C-4B16-9A54-842409145A21}" type="presParOf" srcId="{D8982CEB-48C5-4259-B8A5-02681DA5DEAB}" destId="{C5618D08-6546-4DFF-954B-9A11DFFBE30E}" srcOrd="0" destOrd="0" presId="urn:microsoft.com/office/officeart/2018/2/layout/IconVerticalSolidList"/>
    <dgm:cxn modelId="{E82C1DB7-FFB0-42BC-BADD-27793FFB1639}" type="presParOf" srcId="{C5618D08-6546-4DFF-954B-9A11DFFBE30E}" destId="{027FE15E-757C-45C8-882A-2CA8A64E131D}" srcOrd="0" destOrd="0" presId="urn:microsoft.com/office/officeart/2018/2/layout/IconVerticalSolidList"/>
    <dgm:cxn modelId="{2B08CD1E-24B7-49F4-962E-6DE1334AEB48}" type="presParOf" srcId="{C5618D08-6546-4DFF-954B-9A11DFFBE30E}" destId="{F01EBD13-10A8-499A-9A69-79A532D7DFD6}" srcOrd="1" destOrd="0" presId="urn:microsoft.com/office/officeart/2018/2/layout/IconVerticalSolidList"/>
    <dgm:cxn modelId="{72D3D12D-8CF8-4BAE-ACE3-92F1F04E85BF}" type="presParOf" srcId="{C5618D08-6546-4DFF-954B-9A11DFFBE30E}" destId="{6EF88F93-AA0A-4B66-9015-266CCA944B47}" srcOrd="2" destOrd="0" presId="urn:microsoft.com/office/officeart/2018/2/layout/IconVerticalSolidList"/>
    <dgm:cxn modelId="{29038903-50EA-4282-980A-6DD017D8AF8E}" type="presParOf" srcId="{C5618D08-6546-4DFF-954B-9A11DFFBE30E}" destId="{929687D5-EE55-4402-9FC4-3F1565490DDF}" srcOrd="3" destOrd="0" presId="urn:microsoft.com/office/officeart/2018/2/layout/IconVerticalSolidList"/>
    <dgm:cxn modelId="{0BF8DA5E-C125-4598-B1D8-745C9958AC73}" type="presParOf" srcId="{D8982CEB-48C5-4259-B8A5-02681DA5DEAB}" destId="{DE1E7AB2-1EAC-478A-A645-3860784BFD8F}" srcOrd="1" destOrd="0" presId="urn:microsoft.com/office/officeart/2018/2/layout/IconVerticalSolidList"/>
    <dgm:cxn modelId="{0254A65C-8962-4D7C-87DC-47F71C24693C}" type="presParOf" srcId="{D8982CEB-48C5-4259-B8A5-02681DA5DEAB}" destId="{75A1F457-5C62-49EB-87F2-ED45FA6D4C55}" srcOrd="2" destOrd="0" presId="urn:microsoft.com/office/officeart/2018/2/layout/IconVerticalSolidList"/>
    <dgm:cxn modelId="{9C1BE1BC-2372-4604-8C65-5C1065C8E696}" type="presParOf" srcId="{75A1F457-5C62-49EB-87F2-ED45FA6D4C55}" destId="{3FC182A5-0D1F-4698-A4C3-DFCEC624C0CC}" srcOrd="0" destOrd="0" presId="urn:microsoft.com/office/officeart/2018/2/layout/IconVerticalSolidList"/>
    <dgm:cxn modelId="{39FEE337-F2E2-4F5D-9D06-BB1D18610269}" type="presParOf" srcId="{75A1F457-5C62-49EB-87F2-ED45FA6D4C55}" destId="{D614E5FA-5C99-47D9-BDE5-2FD1E7AA067D}" srcOrd="1" destOrd="0" presId="urn:microsoft.com/office/officeart/2018/2/layout/IconVerticalSolidList"/>
    <dgm:cxn modelId="{DEEEF2B4-15D3-47A4-94DA-4C8D2DF463C8}" type="presParOf" srcId="{75A1F457-5C62-49EB-87F2-ED45FA6D4C55}" destId="{7004CA0E-C6B8-427D-BF05-FE9AD09ED8C8}" srcOrd="2" destOrd="0" presId="urn:microsoft.com/office/officeart/2018/2/layout/IconVerticalSolidList"/>
    <dgm:cxn modelId="{2C7B374E-BCB4-46B3-93F9-6E1170855469}" type="presParOf" srcId="{75A1F457-5C62-49EB-87F2-ED45FA6D4C55}" destId="{AEE74E72-C754-4A1E-A6CA-10959CA89276}" srcOrd="3" destOrd="0" presId="urn:microsoft.com/office/officeart/2018/2/layout/IconVerticalSolidList"/>
    <dgm:cxn modelId="{2C8ADAF6-F589-4274-9BF1-D20DD7AD0348}" type="presParOf" srcId="{D8982CEB-48C5-4259-B8A5-02681DA5DEAB}" destId="{05ED474F-90CD-4C8D-A33A-2E0B5897C901}" srcOrd="3" destOrd="0" presId="urn:microsoft.com/office/officeart/2018/2/layout/IconVerticalSolidList"/>
    <dgm:cxn modelId="{362C7B3E-1159-4DC9-B70A-9E9E9D21B63E}" type="presParOf" srcId="{D8982CEB-48C5-4259-B8A5-02681DA5DEAB}" destId="{37ECD2CE-C842-472B-8087-CE8F3761B8A5}" srcOrd="4" destOrd="0" presId="urn:microsoft.com/office/officeart/2018/2/layout/IconVerticalSolidList"/>
    <dgm:cxn modelId="{C5A87410-2DDC-4FF3-B4FA-F282E5F39CB9}" type="presParOf" srcId="{37ECD2CE-C842-472B-8087-CE8F3761B8A5}" destId="{32478DE9-DB33-47FF-AB9E-3FDEF8AAC631}" srcOrd="0" destOrd="0" presId="urn:microsoft.com/office/officeart/2018/2/layout/IconVerticalSolidList"/>
    <dgm:cxn modelId="{EAB3F497-99BB-4DB9-9A85-52E1B44BA6E5}" type="presParOf" srcId="{37ECD2CE-C842-472B-8087-CE8F3761B8A5}" destId="{007ABD68-3652-4E45-9A90-B6EBC663E611}" srcOrd="1" destOrd="0" presId="urn:microsoft.com/office/officeart/2018/2/layout/IconVerticalSolidList"/>
    <dgm:cxn modelId="{0BA5FCEA-2AAD-45A5-9DBB-2090890EEA8D}" type="presParOf" srcId="{37ECD2CE-C842-472B-8087-CE8F3761B8A5}" destId="{9668F39C-5170-4A00-9A7C-A07044AED77B}" srcOrd="2" destOrd="0" presId="urn:microsoft.com/office/officeart/2018/2/layout/IconVerticalSolidList"/>
    <dgm:cxn modelId="{D048FC67-0F8D-452C-822A-24CE5F013B24}" type="presParOf" srcId="{37ECD2CE-C842-472B-8087-CE8F3761B8A5}" destId="{A31DCB09-8630-4531-AAE3-2BE3176847BB}" srcOrd="3" destOrd="0" presId="urn:microsoft.com/office/officeart/2018/2/layout/IconVerticalSolidList"/>
    <dgm:cxn modelId="{613967B2-9C1E-465A-AF42-5BDD8396E3AB}" type="presParOf" srcId="{D8982CEB-48C5-4259-B8A5-02681DA5DEAB}" destId="{7140899F-C977-464D-AE1C-8E5F0648827C}" srcOrd="5" destOrd="0" presId="urn:microsoft.com/office/officeart/2018/2/layout/IconVerticalSolidList"/>
    <dgm:cxn modelId="{219B5770-2C8C-466C-AE9E-650E1519E33C}" type="presParOf" srcId="{D8982CEB-48C5-4259-B8A5-02681DA5DEAB}" destId="{FDB6C48A-3F39-466E-BB7C-CC26A8555520}" srcOrd="6" destOrd="0" presId="urn:microsoft.com/office/officeart/2018/2/layout/IconVerticalSolidList"/>
    <dgm:cxn modelId="{F52F9F4B-79A2-4F16-9F35-9EE8DDA97304}" type="presParOf" srcId="{FDB6C48A-3F39-466E-BB7C-CC26A8555520}" destId="{6C1A4241-C8CC-4ED2-912C-39C23DA5EFA9}" srcOrd="0" destOrd="0" presId="urn:microsoft.com/office/officeart/2018/2/layout/IconVerticalSolidList"/>
    <dgm:cxn modelId="{0AEBC12D-FF4D-4A83-8C53-430347828645}" type="presParOf" srcId="{FDB6C48A-3F39-466E-BB7C-CC26A8555520}" destId="{7AFD7A1C-B4AC-4DB7-8E4C-79CBA6B3911C}" srcOrd="1" destOrd="0" presId="urn:microsoft.com/office/officeart/2018/2/layout/IconVerticalSolidList"/>
    <dgm:cxn modelId="{D4F27FD5-48C9-4018-88C2-C84850E51EB7}" type="presParOf" srcId="{FDB6C48A-3F39-466E-BB7C-CC26A8555520}" destId="{DF406629-2013-4555-AFD9-294360ACE727}" srcOrd="2" destOrd="0" presId="urn:microsoft.com/office/officeart/2018/2/layout/IconVerticalSolidList"/>
    <dgm:cxn modelId="{AB3C6E55-7730-45E9-A985-81748738376F}" type="presParOf" srcId="{FDB6C48A-3F39-466E-BB7C-CC26A8555520}" destId="{BDA30CCB-787F-49D2-829A-909DC16AA51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ADB2E0-6EB4-4FF2-82E7-73221EA6AEA5}" type="doc">
      <dgm:prSet loTypeId="urn:microsoft.com/office/officeart/2005/8/layout/process4" loCatId="process" qsTypeId="urn:microsoft.com/office/officeart/2005/8/quickstyle/simple1" qsCatId="simple" csTypeId="urn:microsoft.com/office/officeart/2005/8/colors/accent3_2" csCatId="accent3" phldr="1"/>
      <dgm:spPr/>
      <dgm:t>
        <a:bodyPr/>
        <a:lstStyle/>
        <a:p>
          <a:endParaRPr lang="en-US"/>
        </a:p>
      </dgm:t>
    </dgm:pt>
    <dgm:pt modelId="{2E3A3918-7B25-4C14-B62A-8E5131DDFE52}">
      <dgm:prSet/>
      <dgm:spPr>
        <a:solidFill>
          <a:schemeClr val="tx1"/>
        </a:solidFill>
      </dgm:spPr>
      <dgm:t>
        <a:bodyPr/>
        <a:lstStyle/>
        <a:p>
          <a:r>
            <a:rPr lang="en-US"/>
            <a:t>Goal: Create an attack that can reconstruct an individual user’s training data in the FL + SA + DDP scheme.</a:t>
          </a:r>
        </a:p>
      </dgm:t>
    </dgm:pt>
    <dgm:pt modelId="{A15853BF-0276-4544-876F-1606D03562A5}" type="parTrans" cxnId="{172BFC62-8421-4135-BB5C-B1F6D85ECDE9}">
      <dgm:prSet/>
      <dgm:spPr/>
      <dgm:t>
        <a:bodyPr/>
        <a:lstStyle/>
        <a:p>
          <a:endParaRPr lang="en-US"/>
        </a:p>
      </dgm:t>
    </dgm:pt>
    <dgm:pt modelId="{88BBEA41-BB41-4A02-9F64-58C8065D2523}" type="sibTrans" cxnId="{172BFC62-8421-4135-BB5C-B1F6D85ECDE9}">
      <dgm:prSet/>
      <dgm:spPr/>
      <dgm:t>
        <a:bodyPr/>
        <a:lstStyle/>
        <a:p>
          <a:endParaRPr lang="en-US"/>
        </a:p>
      </dgm:t>
    </dgm:pt>
    <dgm:pt modelId="{8311B034-8425-4CD3-80B1-3373A64D6617}">
      <dgm:prSet/>
      <dgm:spPr>
        <a:solidFill>
          <a:schemeClr val="tx1"/>
        </a:solidFill>
      </dgm:spPr>
      <dgm:t>
        <a:bodyPr/>
        <a:lstStyle/>
        <a:p>
          <a:r>
            <a:rPr lang="en-US"/>
            <a:t>An occasionally malicious server that can:</a:t>
          </a:r>
        </a:p>
      </dgm:t>
    </dgm:pt>
    <dgm:pt modelId="{2164671E-0CB0-4D82-938A-0B3C087AB322}" type="parTrans" cxnId="{429178BA-6206-4094-ABB1-A959D1B128D6}">
      <dgm:prSet/>
      <dgm:spPr/>
      <dgm:t>
        <a:bodyPr/>
        <a:lstStyle/>
        <a:p>
          <a:endParaRPr lang="en-US"/>
        </a:p>
      </dgm:t>
    </dgm:pt>
    <dgm:pt modelId="{6D30D0E3-98B9-4D67-B808-6A6C55707944}" type="sibTrans" cxnId="{429178BA-6206-4094-ABB1-A959D1B128D6}">
      <dgm:prSet/>
      <dgm:spPr/>
      <dgm:t>
        <a:bodyPr/>
        <a:lstStyle/>
        <a:p>
          <a:endParaRPr lang="en-US"/>
        </a:p>
      </dgm:t>
    </dgm:pt>
    <dgm:pt modelId="{9BBE5550-80ED-471F-8BBB-9B6C1506094C}">
      <dgm:prSet/>
      <dgm:spPr>
        <a:solidFill>
          <a:schemeClr val="bg1">
            <a:lumMod val="85000"/>
            <a:alpha val="90000"/>
          </a:schemeClr>
        </a:solidFill>
      </dgm:spPr>
      <dgm:t>
        <a:bodyPr/>
        <a:lstStyle/>
        <a:p>
          <a:r>
            <a:rPr lang="en-US" dirty="0"/>
            <a:t>Introduce sybil devices</a:t>
          </a:r>
        </a:p>
      </dgm:t>
    </dgm:pt>
    <dgm:pt modelId="{D599AB26-7917-4B46-8383-09606365FA4D}" type="parTrans" cxnId="{C98EDDED-4A1E-435F-98FF-2F046676216F}">
      <dgm:prSet/>
      <dgm:spPr/>
      <dgm:t>
        <a:bodyPr/>
        <a:lstStyle/>
        <a:p>
          <a:endParaRPr lang="en-US"/>
        </a:p>
      </dgm:t>
    </dgm:pt>
    <dgm:pt modelId="{5996BCCA-D7A4-4BCA-B119-31619D71BCC5}" type="sibTrans" cxnId="{C98EDDED-4A1E-435F-98FF-2F046676216F}">
      <dgm:prSet/>
      <dgm:spPr/>
      <dgm:t>
        <a:bodyPr/>
        <a:lstStyle/>
        <a:p>
          <a:endParaRPr lang="en-US"/>
        </a:p>
      </dgm:t>
    </dgm:pt>
    <dgm:pt modelId="{82F9FD55-70DE-4D51-8885-D9946DCC3EE1}">
      <dgm:prSet/>
      <dgm:spPr>
        <a:solidFill>
          <a:schemeClr val="bg1">
            <a:lumMod val="85000"/>
            <a:alpha val="90000"/>
          </a:schemeClr>
        </a:solidFill>
      </dgm:spPr>
      <dgm:t>
        <a:bodyPr/>
        <a:lstStyle/>
        <a:p>
          <a:r>
            <a:rPr lang="en-US" dirty="0"/>
            <a:t>Control the user sampling</a:t>
          </a:r>
        </a:p>
      </dgm:t>
    </dgm:pt>
    <dgm:pt modelId="{128CF85C-0DE6-4493-B119-1C3528C15550}" type="parTrans" cxnId="{6617CBC9-83F7-4DC0-B172-F19DB5B98AA1}">
      <dgm:prSet/>
      <dgm:spPr/>
      <dgm:t>
        <a:bodyPr/>
        <a:lstStyle/>
        <a:p>
          <a:endParaRPr lang="en-US"/>
        </a:p>
      </dgm:t>
    </dgm:pt>
    <dgm:pt modelId="{7375C778-FCEF-4A9B-82D0-1426748A3400}" type="sibTrans" cxnId="{6617CBC9-83F7-4DC0-B172-F19DB5B98AA1}">
      <dgm:prSet/>
      <dgm:spPr/>
      <dgm:t>
        <a:bodyPr/>
        <a:lstStyle/>
        <a:p>
          <a:endParaRPr lang="en-US"/>
        </a:p>
      </dgm:t>
    </dgm:pt>
    <dgm:pt modelId="{6ECE7D71-3CB9-4D75-9A2C-0EFD0DFBF0B1}">
      <dgm:prSet/>
      <dgm:spPr>
        <a:solidFill>
          <a:schemeClr val="bg1">
            <a:lumMod val="85000"/>
            <a:alpha val="90000"/>
          </a:schemeClr>
        </a:solidFill>
      </dgm:spPr>
      <dgm:t>
        <a:bodyPr/>
        <a:lstStyle/>
        <a:p>
          <a:r>
            <a:rPr lang="en-US" dirty="0"/>
            <a:t>Manipulate the model weights</a:t>
          </a:r>
        </a:p>
      </dgm:t>
    </dgm:pt>
    <dgm:pt modelId="{C91CFA45-E867-4394-A655-F18FC56CAA59}" type="parTrans" cxnId="{42AF7D2B-6C04-4BB5-A7A4-76D5C1522D4A}">
      <dgm:prSet/>
      <dgm:spPr/>
      <dgm:t>
        <a:bodyPr/>
        <a:lstStyle/>
        <a:p>
          <a:endParaRPr lang="en-US"/>
        </a:p>
      </dgm:t>
    </dgm:pt>
    <dgm:pt modelId="{03C472B1-4354-4745-9438-1AD0BB6D9ED3}" type="sibTrans" cxnId="{42AF7D2B-6C04-4BB5-A7A4-76D5C1522D4A}">
      <dgm:prSet/>
      <dgm:spPr/>
      <dgm:t>
        <a:bodyPr/>
        <a:lstStyle/>
        <a:p>
          <a:endParaRPr lang="en-US"/>
        </a:p>
      </dgm:t>
    </dgm:pt>
    <dgm:pt modelId="{8BA5425F-3870-45C3-B89E-077F083859F9}">
      <dgm:prSet/>
      <dgm:spPr>
        <a:solidFill>
          <a:schemeClr val="tx1"/>
        </a:solidFill>
      </dgm:spPr>
      <dgm:t>
        <a:bodyPr/>
        <a:lstStyle/>
        <a:p>
          <a:r>
            <a:rPr lang="en-US" dirty="0"/>
            <a:t>Aim to bypass Secure Aggregation with the introduction of N-1 sybil devices and 1 target user.</a:t>
          </a:r>
        </a:p>
      </dgm:t>
    </dgm:pt>
    <dgm:pt modelId="{FBF339E7-83FC-4D39-BD86-F6D3EAACDA46}" type="parTrans" cxnId="{1BF96E76-8509-43DA-AC89-6D0FD1BC62ED}">
      <dgm:prSet/>
      <dgm:spPr/>
      <dgm:t>
        <a:bodyPr/>
        <a:lstStyle/>
        <a:p>
          <a:endParaRPr lang="en-US"/>
        </a:p>
      </dgm:t>
    </dgm:pt>
    <dgm:pt modelId="{940D0583-0F02-4206-B03E-7D71E056AED0}" type="sibTrans" cxnId="{1BF96E76-8509-43DA-AC89-6D0FD1BC62ED}">
      <dgm:prSet/>
      <dgm:spPr/>
      <dgm:t>
        <a:bodyPr/>
        <a:lstStyle/>
        <a:p>
          <a:endParaRPr lang="en-US"/>
        </a:p>
      </dgm:t>
    </dgm:pt>
    <dgm:pt modelId="{5276F0DF-9D18-4956-8593-191D8EF9C509}">
      <dgm:prSet/>
      <dgm:spPr>
        <a:solidFill>
          <a:schemeClr val="tx1"/>
        </a:solidFill>
      </dgm:spPr>
      <dgm:t>
        <a:bodyPr/>
        <a:lstStyle/>
        <a:p>
          <a:r>
            <a:rPr lang="en-US" dirty="0"/>
            <a:t>Aim to exploit Distributed Differential Privacy. DDP assumes that participants are honest and add the required noise to their data. </a:t>
          </a:r>
        </a:p>
      </dgm:t>
    </dgm:pt>
    <dgm:pt modelId="{6A43926D-1393-4648-915A-06B5C3C6C92A}" type="parTrans" cxnId="{81027784-2AD3-4A23-B5C5-BF1D908A5C51}">
      <dgm:prSet/>
      <dgm:spPr/>
      <dgm:t>
        <a:bodyPr/>
        <a:lstStyle/>
        <a:p>
          <a:endParaRPr lang="en-US"/>
        </a:p>
      </dgm:t>
    </dgm:pt>
    <dgm:pt modelId="{89B6F4E7-CC59-4BB2-A662-220D073511AC}" type="sibTrans" cxnId="{81027784-2AD3-4A23-B5C5-BF1D908A5C51}">
      <dgm:prSet/>
      <dgm:spPr/>
      <dgm:t>
        <a:bodyPr/>
        <a:lstStyle/>
        <a:p>
          <a:endParaRPr lang="en-US"/>
        </a:p>
      </dgm:t>
    </dgm:pt>
    <dgm:pt modelId="{C096F184-4BAA-453B-B90C-9A8FA6869577}" type="pres">
      <dgm:prSet presAssocID="{7BADB2E0-6EB4-4FF2-82E7-73221EA6AEA5}" presName="Name0" presStyleCnt="0">
        <dgm:presLayoutVars>
          <dgm:dir/>
          <dgm:animLvl val="lvl"/>
          <dgm:resizeHandles val="exact"/>
        </dgm:presLayoutVars>
      </dgm:prSet>
      <dgm:spPr/>
    </dgm:pt>
    <dgm:pt modelId="{ECCA34CE-339C-4E79-8823-C22AE2928E76}" type="pres">
      <dgm:prSet presAssocID="{5276F0DF-9D18-4956-8593-191D8EF9C509}" presName="boxAndChildren" presStyleCnt="0"/>
      <dgm:spPr/>
    </dgm:pt>
    <dgm:pt modelId="{1C32395C-5013-4739-A44C-B88DEA7F0B6D}" type="pres">
      <dgm:prSet presAssocID="{5276F0DF-9D18-4956-8593-191D8EF9C509}" presName="parentTextBox" presStyleLbl="node1" presStyleIdx="0" presStyleCnt="4"/>
      <dgm:spPr/>
    </dgm:pt>
    <dgm:pt modelId="{BB0B1B46-3A46-4F0C-BB07-742934EA4C84}" type="pres">
      <dgm:prSet presAssocID="{940D0583-0F02-4206-B03E-7D71E056AED0}" presName="sp" presStyleCnt="0"/>
      <dgm:spPr/>
    </dgm:pt>
    <dgm:pt modelId="{334697C3-3452-4394-871C-0CD9FF890E6C}" type="pres">
      <dgm:prSet presAssocID="{8BA5425F-3870-45C3-B89E-077F083859F9}" presName="arrowAndChildren" presStyleCnt="0"/>
      <dgm:spPr/>
    </dgm:pt>
    <dgm:pt modelId="{6D3C1B15-C468-42BE-AE9B-08F00442A47E}" type="pres">
      <dgm:prSet presAssocID="{8BA5425F-3870-45C3-B89E-077F083859F9}" presName="parentTextArrow" presStyleLbl="node1" presStyleIdx="1" presStyleCnt="4"/>
      <dgm:spPr/>
    </dgm:pt>
    <dgm:pt modelId="{E9AAAED2-DB13-498A-9B7F-327C15177C6B}" type="pres">
      <dgm:prSet presAssocID="{6D30D0E3-98B9-4D67-B808-6A6C55707944}" presName="sp" presStyleCnt="0"/>
      <dgm:spPr/>
    </dgm:pt>
    <dgm:pt modelId="{480375B7-B9FE-4B69-B809-3A38E20F580F}" type="pres">
      <dgm:prSet presAssocID="{8311B034-8425-4CD3-80B1-3373A64D6617}" presName="arrowAndChildren" presStyleCnt="0"/>
      <dgm:spPr/>
    </dgm:pt>
    <dgm:pt modelId="{AD2CB5F2-BADD-4CB6-B01C-F25A0C998789}" type="pres">
      <dgm:prSet presAssocID="{8311B034-8425-4CD3-80B1-3373A64D6617}" presName="parentTextArrow" presStyleLbl="node1" presStyleIdx="1" presStyleCnt="4"/>
      <dgm:spPr/>
    </dgm:pt>
    <dgm:pt modelId="{29EC5A42-51D5-49E0-A437-5942016BA787}" type="pres">
      <dgm:prSet presAssocID="{8311B034-8425-4CD3-80B1-3373A64D6617}" presName="arrow" presStyleLbl="node1" presStyleIdx="2" presStyleCnt="4"/>
      <dgm:spPr/>
    </dgm:pt>
    <dgm:pt modelId="{26EAED14-8ED9-49CF-A1FF-EC5818A2FDAD}" type="pres">
      <dgm:prSet presAssocID="{8311B034-8425-4CD3-80B1-3373A64D6617}" presName="descendantArrow" presStyleCnt="0"/>
      <dgm:spPr/>
    </dgm:pt>
    <dgm:pt modelId="{CB814388-AD86-48C1-BA1D-D769DC319334}" type="pres">
      <dgm:prSet presAssocID="{9BBE5550-80ED-471F-8BBB-9B6C1506094C}" presName="childTextArrow" presStyleLbl="fgAccFollowNode1" presStyleIdx="0" presStyleCnt="3">
        <dgm:presLayoutVars>
          <dgm:bulletEnabled val="1"/>
        </dgm:presLayoutVars>
      </dgm:prSet>
      <dgm:spPr/>
    </dgm:pt>
    <dgm:pt modelId="{D1DEA51E-4B1E-4F27-9034-24CC5FF2AC84}" type="pres">
      <dgm:prSet presAssocID="{82F9FD55-70DE-4D51-8885-D9946DCC3EE1}" presName="childTextArrow" presStyleLbl="fgAccFollowNode1" presStyleIdx="1" presStyleCnt="3">
        <dgm:presLayoutVars>
          <dgm:bulletEnabled val="1"/>
        </dgm:presLayoutVars>
      </dgm:prSet>
      <dgm:spPr/>
    </dgm:pt>
    <dgm:pt modelId="{B14055B3-CF92-4B96-B342-E2FC63EB74FC}" type="pres">
      <dgm:prSet presAssocID="{6ECE7D71-3CB9-4D75-9A2C-0EFD0DFBF0B1}" presName="childTextArrow" presStyleLbl="fgAccFollowNode1" presStyleIdx="2" presStyleCnt="3">
        <dgm:presLayoutVars>
          <dgm:bulletEnabled val="1"/>
        </dgm:presLayoutVars>
      </dgm:prSet>
      <dgm:spPr/>
    </dgm:pt>
    <dgm:pt modelId="{D8AE1DC8-27F5-491C-9EF1-AC5748422797}" type="pres">
      <dgm:prSet presAssocID="{88BBEA41-BB41-4A02-9F64-58C8065D2523}" presName="sp" presStyleCnt="0"/>
      <dgm:spPr/>
    </dgm:pt>
    <dgm:pt modelId="{0D582819-4EE6-42CE-90C7-C4D20C453509}" type="pres">
      <dgm:prSet presAssocID="{2E3A3918-7B25-4C14-B62A-8E5131DDFE52}" presName="arrowAndChildren" presStyleCnt="0"/>
      <dgm:spPr/>
    </dgm:pt>
    <dgm:pt modelId="{36D602D4-0561-40E2-82CB-E616CDB581ED}" type="pres">
      <dgm:prSet presAssocID="{2E3A3918-7B25-4C14-B62A-8E5131DDFE52}" presName="parentTextArrow" presStyleLbl="node1" presStyleIdx="3" presStyleCnt="4"/>
      <dgm:spPr/>
    </dgm:pt>
  </dgm:ptLst>
  <dgm:cxnLst>
    <dgm:cxn modelId="{6AF21521-0528-43AD-B91A-1A48C2E175C2}" type="presOf" srcId="{82F9FD55-70DE-4D51-8885-D9946DCC3EE1}" destId="{D1DEA51E-4B1E-4F27-9034-24CC5FF2AC84}" srcOrd="0" destOrd="0" presId="urn:microsoft.com/office/officeart/2005/8/layout/process4"/>
    <dgm:cxn modelId="{42AF7D2B-6C04-4BB5-A7A4-76D5C1522D4A}" srcId="{8311B034-8425-4CD3-80B1-3373A64D6617}" destId="{6ECE7D71-3CB9-4D75-9A2C-0EFD0DFBF0B1}" srcOrd="2" destOrd="0" parTransId="{C91CFA45-E867-4394-A655-F18FC56CAA59}" sibTransId="{03C472B1-4354-4745-9438-1AD0BB6D9ED3}"/>
    <dgm:cxn modelId="{9E663D62-BD10-4803-B870-6BDE76D5B516}" type="presOf" srcId="{6ECE7D71-3CB9-4D75-9A2C-0EFD0DFBF0B1}" destId="{B14055B3-CF92-4B96-B342-E2FC63EB74FC}" srcOrd="0" destOrd="0" presId="urn:microsoft.com/office/officeart/2005/8/layout/process4"/>
    <dgm:cxn modelId="{172BFC62-8421-4135-BB5C-B1F6D85ECDE9}" srcId="{7BADB2E0-6EB4-4FF2-82E7-73221EA6AEA5}" destId="{2E3A3918-7B25-4C14-B62A-8E5131DDFE52}" srcOrd="0" destOrd="0" parTransId="{A15853BF-0276-4544-876F-1606D03562A5}" sibTransId="{88BBEA41-BB41-4A02-9F64-58C8065D2523}"/>
    <dgm:cxn modelId="{20F71063-BEA1-4517-BE7D-95A3D9809767}" type="presOf" srcId="{9BBE5550-80ED-471F-8BBB-9B6C1506094C}" destId="{CB814388-AD86-48C1-BA1D-D769DC319334}" srcOrd="0" destOrd="0" presId="urn:microsoft.com/office/officeart/2005/8/layout/process4"/>
    <dgm:cxn modelId="{641D0E71-AD7A-4848-9214-C8C08070C865}" type="presOf" srcId="{7BADB2E0-6EB4-4FF2-82E7-73221EA6AEA5}" destId="{C096F184-4BAA-453B-B90C-9A8FA6869577}" srcOrd="0" destOrd="0" presId="urn:microsoft.com/office/officeart/2005/8/layout/process4"/>
    <dgm:cxn modelId="{1BF96E76-8509-43DA-AC89-6D0FD1BC62ED}" srcId="{7BADB2E0-6EB4-4FF2-82E7-73221EA6AEA5}" destId="{8BA5425F-3870-45C3-B89E-077F083859F9}" srcOrd="2" destOrd="0" parTransId="{FBF339E7-83FC-4D39-BD86-F6D3EAACDA46}" sibTransId="{940D0583-0F02-4206-B03E-7D71E056AED0}"/>
    <dgm:cxn modelId="{81027784-2AD3-4A23-B5C5-BF1D908A5C51}" srcId="{7BADB2E0-6EB4-4FF2-82E7-73221EA6AEA5}" destId="{5276F0DF-9D18-4956-8593-191D8EF9C509}" srcOrd="3" destOrd="0" parTransId="{6A43926D-1393-4648-915A-06B5C3C6C92A}" sibTransId="{89B6F4E7-CC59-4BB2-A662-220D073511AC}"/>
    <dgm:cxn modelId="{03953D8F-E774-4CB4-97DF-CF138ADE5AA7}" type="presOf" srcId="{8BA5425F-3870-45C3-B89E-077F083859F9}" destId="{6D3C1B15-C468-42BE-AE9B-08F00442A47E}" srcOrd="0" destOrd="0" presId="urn:microsoft.com/office/officeart/2005/8/layout/process4"/>
    <dgm:cxn modelId="{F58809A3-9017-415C-9A91-53EA36FB3EFE}" type="presOf" srcId="{8311B034-8425-4CD3-80B1-3373A64D6617}" destId="{29EC5A42-51D5-49E0-A437-5942016BA787}" srcOrd="1" destOrd="0" presId="urn:microsoft.com/office/officeart/2005/8/layout/process4"/>
    <dgm:cxn modelId="{429178BA-6206-4094-ABB1-A959D1B128D6}" srcId="{7BADB2E0-6EB4-4FF2-82E7-73221EA6AEA5}" destId="{8311B034-8425-4CD3-80B1-3373A64D6617}" srcOrd="1" destOrd="0" parTransId="{2164671E-0CB0-4D82-938A-0B3C087AB322}" sibTransId="{6D30D0E3-98B9-4D67-B808-6A6C55707944}"/>
    <dgm:cxn modelId="{1F7025BC-B321-43DD-B3BB-019E1692D90E}" type="presOf" srcId="{8311B034-8425-4CD3-80B1-3373A64D6617}" destId="{AD2CB5F2-BADD-4CB6-B01C-F25A0C998789}" srcOrd="0" destOrd="0" presId="urn:microsoft.com/office/officeart/2005/8/layout/process4"/>
    <dgm:cxn modelId="{6617CBC9-83F7-4DC0-B172-F19DB5B98AA1}" srcId="{8311B034-8425-4CD3-80B1-3373A64D6617}" destId="{82F9FD55-70DE-4D51-8885-D9946DCC3EE1}" srcOrd="1" destOrd="0" parTransId="{128CF85C-0DE6-4493-B119-1C3528C15550}" sibTransId="{7375C778-FCEF-4A9B-82D0-1426748A3400}"/>
    <dgm:cxn modelId="{D63780D6-A14B-4B91-B134-35042F87522A}" type="presOf" srcId="{5276F0DF-9D18-4956-8593-191D8EF9C509}" destId="{1C32395C-5013-4739-A44C-B88DEA7F0B6D}" srcOrd="0" destOrd="0" presId="urn:microsoft.com/office/officeart/2005/8/layout/process4"/>
    <dgm:cxn modelId="{C98EDDED-4A1E-435F-98FF-2F046676216F}" srcId="{8311B034-8425-4CD3-80B1-3373A64D6617}" destId="{9BBE5550-80ED-471F-8BBB-9B6C1506094C}" srcOrd="0" destOrd="0" parTransId="{D599AB26-7917-4B46-8383-09606365FA4D}" sibTransId="{5996BCCA-D7A4-4BCA-B119-31619D71BCC5}"/>
    <dgm:cxn modelId="{12E3BDF3-86D9-4C88-94BB-317CF3448A55}" type="presOf" srcId="{2E3A3918-7B25-4C14-B62A-8E5131DDFE52}" destId="{36D602D4-0561-40E2-82CB-E616CDB581ED}" srcOrd="0" destOrd="0" presId="urn:microsoft.com/office/officeart/2005/8/layout/process4"/>
    <dgm:cxn modelId="{082AF1D7-B7B7-4A50-A2CB-8D41C11850EE}" type="presParOf" srcId="{C096F184-4BAA-453B-B90C-9A8FA6869577}" destId="{ECCA34CE-339C-4E79-8823-C22AE2928E76}" srcOrd="0" destOrd="0" presId="urn:microsoft.com/office/officeart/2005/8/layout/process4"/>
    <dgm:cxn modelId="{96DAF3B0-987A-4E78-94BF-F647F6309B39}" type="presParOf" srcId="{ECCA34CE-339C-4E79-8823-C22AE2928E76}" destId="{1C32395C-5013-4739-A44C-B88DEA7F0B6D}" srcOrd="0" destOrd="0" presId="urn:microsoft.com/office/officeart/2005/8/layout/process4"/>
    <dgm:cxn modelId="{0D5D4213-C058-4374-BA0E-537D75AE4ACF}" type="presParOf" srcId="{C096F184-4BAA-453B-B90C-9A8FA6869577}" destId="{BB0B1B46-3A46-4F0C-BB07-742934EA4C84}" srcOrd="1" destOrd="0" presId="urn:microsoft.com/office/officeart/2005/8/layout/process4"/>
    <dgm:cxn modelId="{B39050EF-BFA2-4201-9BE0-6AD16296AFB4}" type="presParOf" srcId="{C096F184-4BAA-453B-B90C-9A8FA6869577}" destId="{334697C3-3452-4394-871C-0CD9FF890E6C}" srcOrd="2" destOrd="0" presId="urn:microsoft.com/office/officeart/2005/8/layout/process4"/>
    <dgm:cxn modelId="{827BD24E-83ED-4AB6-8FCD-5656435844C2}" type="presParOf" srcId="{334697C3-3452-4394-871C-0CD9FF890E6C}" destId="{6D3C1B15-C468-42BE-AE9B-08F00442A47E}" srcOrd="0" destOrd="0" presId="urn:microsoft.com/office/officeart/2005/8/layout/process4"/>
    <dgm:cxn modelId="{FB42702C-69D2-4542-9AD3-B3FB4D390BB5}" type="presParOf" srcId="{C096F184-4BAA-453B-B90C-9A8FA6869577}" destId="{E9AAAED2-DB13-498A-9B7F-327C15177C6B}" srcOrd="3" destOrd="0" presId="urn:microsoft.com/office/officeart/2005/8/layout/process4"/>
    <dgm:cxn modelId="{ABB238A5-10EF-4FEB-A998-11B1A12DBC42}" type="presParOf" srcId="{C096F184-4BAA-453B-B90C-9A8FA6869577}" destId="{480375B7-B9FE-4B69-B809-3A38E20F580F}" srcOrd="4" destOrd="0" presId="urn:microsoft.com/office/officeart/2005/8/layout/process4"/>
    <dgm:cxn modelId="{BF541DED-1924-4554-98EB-CF305C2B2FA7}" type="presParOf" srcId="{480375B7-B9FE-4B69-B809-3A38E20F580F}" destId="{AD2CB5F2-BADD-4CB6-B01C-F25A0C998789}" srcOrd="0" destOrd="0" presId="urn:microsoft.com/office/officeart/2005/8/layout/process4"/>
    <dgm:cxn modelId="{3A8B7580-5EBC-4F4C-ACF8-F1C02ECF8946}" type="presParOf" srcId="{480375B7-B9FE-4B69-B809-3A38E20F580F}" destId="{29EC5A42-51D5-49E0-A437-5942016BA787}" srcOrd="1" destOrd="0" presId="urn:microsoft.com/office/officeart/2005/8/layout/process4"/>
    <dgm:cxn modelId="{E797C4AD-3195-4810-8BC2-C93AFE8E7E9E}" type="presParOf" srcId="{480375B7-B9FE-4B69-B809-3A38E20F580F}" destId="{26EAED14-8ED9-49CF-A1FF-EC5818A2FDAD}" srcOrd="2" destOrd="0" presId="urn:microsoft.com/office/officeart/2005/8/layout/process4"/>
    <dgm:cxn modelId="{D45BC405-2878-4A57-8749-F2D944F98160}" type="presParOf" srcId="{26EAED14-8ED9-49CF-A1FF-EC5818A2FDAD}" destId="{CB814388-AD86-48C1-BA1D-D769DC319334}" srcOrd="0" destOrd="0" presId="urn:microsoft.com/office/officeart/2005/8/layout/process4"/>
    <dgm:cxn modelId="{82C66860-5B04-41D3-B975-88FC37337F1F}" type="presParOf" srcId="{26EAED14-8ED9-49CF-A1FF-EC5818A2FDAD}" destId="{D1DEA51E-4B1E-4F27-9034-24CC5FF2AC84}" srcOrd="1" destOrd="0" presId="urn:microsoft.com/office/officeart/2005/8/layout/process4"/>
    <dgm:cxn modelId="{80A874E4-6E77-4851-B694-515D5AD29DEF}" type="presParOf" srcId="{26EAED14-8ED9-49CF-A1FF-EC5818A2FDAD}" destId="{B14055B3-CF92-4B96-B342-E2FC63EB74FC}" srcOrd="2" destOrd="0" presId="urn:microsoft.com/office/officeart/2005/8/layout/process4"/>
    <dgm:cxn modelId="{AE85B169-F9D4-4F67-9EE4-1AEF5928F497}" type="presParOf" srcId="{C096F184-4BAA-453B-B90C-9A8FA6869577}" destId="{D8AE1DC8-27F5-491C-9EF1-AC5748422797}" srcOrd="5" destOrd="0" presId="urn:microsoft.com/office/officeart/2005/8/layout/process4"/>
    <dgm:cxn modelId="{8F866DC2-076C-40EC-874F-3EF067001A02}" type="presParOf" srcId="{C096F184-4BAA-453B-B90C-9A8FA6869577}" destId="{0D582819-4EE6-42CE-90C7-C4D20C453509}" srcOrd="6" destOrd="0" presId="urn:microsoft.com/office/officeart/2005/8/layout/process4"/>
    <dgm:cxn modelId="{76D10BF4-4E40-431D-A076-9ABC6261F819}" type="presParOf" srcId="{0D582819-4EE6-42CE-90C7-C4D20C453509}" destId="{36D602D4-0561-40E2-82CB-E616CDB581E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6035D-7218-4CE5-93AE-6ADCB91DACC0}">
      <dsp:nvSpPr>
        <dsp:cNvPr id="0" name=""/>
        <dsp:cNvSpPr/>
      </dsp:nvSpPr>
      <dsp:spPr>
        <a:xfrm>
          <a:off x="0" y="321006"/>
          <a:ext cx="6010571" cy="1190700"/>
        </a:xfrm>
        <a:prstGeom prst="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66487" tIns="437388" rIns="46648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Training data information exposure during model training process</a:t>
          </a:r>
          <a:endParaRPr lang="en-CY" sz="2100" kern="1200" dirty="0"/>
        </a:p>
      </dsp:txBody>
      <dsp:txXfrm>
        <a:off x="0" y="321006"/>
        <a:ext cx="6010571" cy="1190700"/>
      </dsp:txXfrm>
    </dsp:sp>
    <dsp:sp modelId="{A266A04F-A8A1-4254-98DD-674EFD324905}">
      <dsp:nvSpPr>
        <dsp:cNvPr id="0" name=""/>
        <dsp:cNvSpPr/>
      </dsp:nvSpPr>
      <dsp:spPr>
        <a:xfrm>
          <a:off x="300528" y="11046"/>
          <a:ext cx="4207399" cy="619920"/>
        </a:xfrm>
        <a:prstGeom prst="roundRect">
          <a:avLst/>
        </a:prstGeom>
        <a:solidFill>
          <a:schemeClr val="tx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030" tIns="0" rIns="159030" bIns="0" numCol="1" spcCol="1270" anchor="ctr" anchorCtr="0">
          <a:noAutofit/>
        </a:bodyPr>
        <a:lstStyle/>
        <a:p>
          <a:pPr marL="0" lvl="0" indent="0" algn="l" defTabSz="933450">
            <a:lnSpc>
              <a:spcPct val="90000"/>
            </a:lnSpc>
            <a:spcBef>
              <a:spcPct val="0"/>
            </a:spcBef>
            <a:spcAft>
              <a:spcPct val="35000"/>
            </a:spcAft>
            <a:buNone/>
          </a:pPr>
          <a:r>
            <a:rPr lang="en-US" sz="2100" kern="1200"/>
            <a:t>Motivation:</a:t>
          </a:r>
        </a:p>
      </dsp:txBody>
      <dsp:txXfrm>
        <a:off x="330790" y="41308"/>
        <a:ext cx="4146875" cy="559396"/>
      </dsp:txXfrm>
    </dsp:sp>
    <dsp:sp modelId="{2285C727-82F5-4710-B9CD-2ECDDD61653A}">
      <dsp:nvSpPr>
        <dsp:cNvPr id="0" name=""/>
        <dsp:cNvSpPr/>
      </dsp:nvSpPr>
      <dsp:spPr>
        <a:xfrm>
          <a:off x="0" y="1935066"/>
          <a:ext cx="6010571" cy="2579850"/>
        </a:xfrm>
        <a:prstGeom prst="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66487" tIns="437388" rIns="46648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Securely computes a multiparty sum without revealing users’ update</a:t>
          </a:r>
        </a:p>
        <a:p>
          <a:pPr marL="228600" lvl="1" indent="-228600" algn="l" defTabSz="933450">
            <a:lnSpc>
              <a:spcPct val="90000"/>
            </a:lnSpc>
            <a:spcBef>
              <a:spcPct val="0"/>
            </a:spcBef>
            <a:spcAft>
              <a:spcPct val="15000"/>
            </a:spcAft>
            <a:buChar char="•"/>
          </a:pPr>
          <a:r>
            <a:rPr lang="en-US" sz="2100" kern="1200" dirty="0"/>
            <a:t>Operates with high dimensional vectors</a:t>
          </a:r>
        </a:p>
        <a:p>
          <a:pPr marL="228600" lvl="1" indent="-228600" algn="l" defTabSz="933450">
            <a:lnSpc>
              <a:spcPct val="90000"/>
            </a:lnSpc>
            <a:spcBef>
              <a:spcPct val="0"/>
            </a:spcBef>
            <a:spcAft>
              <a:spcPct val="15000"/>
            </a:spcAft>
            <a:buChar char="•"/>
          </a:pPr>
          <a:r>
            <a:rPr lang="en-US" sz="2100" kern="1200" dirty="0"/>
            <a:t>Is Communication efficient</a:t>
          </a:r>
        </a:p>
        <a:p>
          <a:pPr marL="228600" lvl="1" indent="-228600" algn="l" defTabSz="933450">
            <a:lnSpc>
              <a:spcPct val="90000"/>
            </a:lnSpc>
            <a:spcBef>
              <a:spcPct val="0"/>
            </a:spcBef>
            <a:spcAft>
              <a:spcPct val="15000"/>
            </a:spcAft>
            <a:buChar char="•"/>
          </a:pPr>
          <a:r>
            <a:rPr lang="en-US" sz="2100" kern="1200"/>
            <a:t>Is robust to users dropping out</a:t>
          </a:r>
        </a:p>
        <a:p>
          <a:pPr marL="228600" lvl="1" indent="-228600" algn="l" defTabSz="933450">
            <a:lnSpc>
              <a:spcPct val="90000"/>
            </a:lnSpc>
            <a:spcBef>
              <a:spcPct val="0"/>
            </a:spcBef>
            <a:spcAft>
              <a:spcPct val="15000"/>
            </a:spcAft>
            <a:buChar char="•"/>
          </a:pPr>
          <a:r>
            <a:rPr lang="en-US" sz="2100" kern="1200"/>
            <a:t>Provides strong security under constrains </a:t>
          </a:r>
        </a:p>
      </dsp:txBody>
      <dsp:txXfrm>
        <a:off x="0" y="1935066"/>
        <a:ext cx="6010571" cy="2579850"/>
      </dsp:txXfrm>
    </dsp:sp>
    <dsp:sp modelId="{05BF58B1-E119-414A-A967-50BF72BAD220}">
      <dsp:nvSpPr>
        <dsp:cNvPr id="0" name=""/>
        <dsp:cNvSpPr/>
      </dsp:nvSpPr>
      <dsp:spPr>
        <a:xfrm>
          <a:off x="300528" y="1625106"/>
          <a:ext cx="4207399" cy="61992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9030" tIns="0" rIns="159030" bIns="0" numCol="1" spcCol="1270" anchor="ctr" anchorCtr="0">
          <a:noAutofit/>
        </a:bodyPr>
        <a:lstStyle/>
        <a:p>
          <a:pPr marL="0" lvl="0" indent="0" algn="l" defTabSz="933450">
            <a:lnSpc>
              <a:spcPct val="90000"/>
            </a:lnSpc>
            <a:spcBef>
              <a:spcPct val="0"/>
            </a:spcBef>
            <a:spcAft>
              <a:spcPct val="35000"/>
            </a:spcAft>
            <a:buNone/>
          </a:pPr>
          <a:r>
            <a:rPr lang="en-US" sz="2100" kern="1200" dirty="0"/>
            <a:t>Create a protocol that:</a:t>
          </a:r>
        </a:p>
      </dsp:txBody>
      <dsp:txXfrm>
        <a:off x="330790" y="1655368"/>
        <a:ext cx="4146875"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5B10D-446E-41EB-8AB4-3FEA193D0D7B}">
      <dsp:nvSpPr>
        <dsp:cNvPr id="0" name=""/>
        <dsp:cNvSpPr/>
      </dsp:nvSpPr>
      <dsp:spPr>
        <a:xfrm>
          <a:off x="0" y="205565"/>
          <a:ext cx="6055519" cy="1077300"/>
        </a:xfrm>
        <a:prstGeom prst="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69976" tIns="249936" rIns="46997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Shamir’s t-out-of-n secret reconstruction.</a:t>
          </a:r>
        </a:p>
        <a:p>
          <a:pPr marL="171450" lvl="1" indent="-171450" algn="l" defTabSz="711200">
            <a:lnSpc>
              <a:spcPct val="90000"/>
            </a:lnSpc>
            <a:spcBef>
              <a:spcPct val="0"/>
            </a:spcBef>
            <a:spcAft>
              <a:spcPct val="15000"/>
            </a:spcAft>
            <a:buChar char="•"/>
          </a:pPr>
          <a:r>
            <a:rPr lang="en-US" sz="1600" kern="1200" dirty="0"/>
            <a:t>Secret can be reconstructed only when enough shares are combined. </a:t>
          </a:r>
        </a:p>
      </dsp:txBody>
      <dsp:txXfrm>
        <a:off x="0" y="205565"/>
        <a:ext cx="6055519" cy="1077300"/>
      </dsp:txXfrm>
    </dsp:sp>
    <dsp:sp modelId="{380DBA18-92A3-4F80-A3E6-D777FF28CCC3}">
      <dsp:nvSpPr>
        <dsp:cNvPr id="0" name=""/>
        <dsp:cNvSpPr/>
      </dsp:nvSpPr>
      <dsp:spPr>
        <a:xfrm>
          <a:off x="302775" y="28445"/>
          <a:ext cx="4238863" cy="35424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219" tIns="0" rIns="160219" bIns="0" numCol="1" spcCol="1270" anchor="ctr" anchorCtr="0">
          <a:noAutofit/>
        </a:bodyPr>
        <a:lstStyle/>
        <a:p>
          <a:pPr marL="0" lvl="0" indent="0" algn="l" defTabSz="711200">
            <a:lnSpc>
              <a:spcPct val="90000"/>
            </a:lnSpc>
            <a:spcBef>
              <a:spcPct val="0"/>
            </a:spcBef>
            <a:spcAft>
              <a:spcPct val="35000"/>
            </a:spcAft>
            <a:buNone/>
          </a:pPr>
          <a:r>
            <a:rPr lang="en-US" sz="1600" kern="1200" dirty="0"/>
            <a:t>Secret Sharing </a:t>
          </a:r>
        </a:p>
      </dsp:txBody>
      <dsp:txXfrm>
        <a:off x="320068" y="45738"/>
        <a:ext cx="4204277" cy="319654"/>
      </dsp:txXfrm>
    </dsp:sp>
    <dsp:sp modelId="{C6D0F70B-5E8C-4BD4-9908-49393E400A6C}">
      <dsp:nvSpPr>
        <dsp:cNvPr id="0" name=""/>
        <dsp:cNvSpPr/>
      </dsp:nvSpPr>
      <dsp:spPr>
        <a:xfrm>
          <a:off x="0" y="1524785"/>
          <a:ext cx="6055519" cy="1039500"/>
        </a:xfrm>
        <a:prstGeom prst="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69976" tIns="249936" rIns="46997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Enables two parties to agree on a shared secret key over an insecure communication channel without having to exchange the key directly.</a:t>
          </a:r>
        </a:p>
      </dsp:txBody>
      <dsp:txXfrm>
        <a:off x="0" y="1524785"/>
        <a:ext cx="6055519" cy="1039500"/>
      </dsp:txXfrm>
    </dsp:sp>
    <dsp:sp modelId="{F8A65285-B79C-4A87-BF22-717ED2595B64}">
      <dsp:nvSpPr>
        <dsp:cNvPr id="0" name=""/>
        <dsp:cNvSpPr/>
      </dsp:nvSpPr>
      <dsp:spPr>
        <a:xfrm>
          <a:off x="302775" y="1347665"/>
          <a:ext cx="4238863" cy="35424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219" tIns="0" rIns="160219" bIns="0" numCol="1" spcCol="1270" anchor="ctr" anchorCtr="0">
          <a:noAutofit/>
        </a:bodyPr>
        <a:lstStyle/>
        <a:p>
          <a:pPr marL="0" lvl="0" indent="0" algn="l" defTabSz="711200">
            <a:lnSpc>
              <a:spcPct val="90000"/>
            </a:lnSpc>
            <a:spcBef>
              <a:spcPct val="0"/>
            </a:spcBef>
            <a:spcAft>
              <a:spcPct val="35000"/>
            </a:spcAft>
            <a:buNone/>
          </a:pPr>
          <a:r>
            <a:rPr lang="en-US" sz="1600" kern="1200" dirty="0"/>
            <a:t>Diffie-Hellman Key agreement scheme</a:t>
          </a:r>
        </a:p>
      </dsp:txBody>
      <dsp:txXfrm>
        <a:off x="320068" y="1364958"/>
        <a:ext cx="4204277"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D0F70B-5E8C-4BD4-9908-49393E400A6C}">
      <dsp:nvSpPr>
        <dsp:cNvPr id="0" name=""/>
        <dsp:cNvSpPr/>
      </dsp:nvSpPr>
      <dsp:spPr>
        <a:xfrm>
          <a:off x="0" y="157155"/>
          <a:ext cx="6062958" cy="2268000"/>
        </a:xfrm>
        <a:prstGeom prst="rect">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470553" tIns="208280" rIns="47055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of DH-keys to create pairwise masks for every client pair.</a:t>
          </a:r>
        </a:p>
        <a:p>
          <a:pPr marL="171450" lvl="1" indent="-171450" algn="l" defTabSz="711200">
            <a:lnSpc>
              <a:spcPct val="90000"/>
            </a:lnSpc>
            <a:spcBef>
              <a:spcPct val="0"/>
            </a:spcBef>
            <a:spcAft>
              <a:spcPct val="15000"/>
            </a:spcAft>
            <a:buChar char="•"/>
          </a:pPr>
          <a:r>
            <a:rPr lang="en-US" sz="1600" kern="1200" dirty="0"/>
            <a:t>Masks cancel out at the summation of updates</a:t>
          </a:r>
        </a:p>
        <a:p>
          <a:pPr marL="171450" lvl="1" indent="-171450" algn="l" defTabSz="711200">
            <a:lnSpc>
              <a:spcPct val="90000"/>
            </a:lnSpc>
            <a:spcBef>
              <a:spcPct val="0"/>
            </a:spcBef>
            <a:spcAft>
              <a:spcPct val="15000"/>
            </a:spcAft>
            <a:buChar char="•"/>
          </a:pPr>
          <a:r>
            <a:rPr lang="en-US" sz="1600" kern="1200" dirty="0"/>
            <a:t>In the aggregation phase, Shamir’s method is used if a user drops out.</a:t>
          </a:r>
        </a:p>
        <a:p>
          <a:pPr marL="171450" lvl="1" indent="-171450" algn="l" defTabSz="711200">
            <a:lnSpc>
              <a:spcPct val="90000"/>
            </a:lnSpc>
            <a:spcBef>
              <a:spcPct val="0"/>
            </a:spcBef>
            <a:spcAft>
              <a:spcPct val="15000"/>
            </a:spcAft>
            <a:buChar char="•"/>
          </a:pPr>
          <a:r>
            <a:rPr lang="en-US" sz="1600" kern="1200" dirty="0"/>
            <a:t>Server requests either a share of the individual key (reconstruct individual mask) or a share of the DH-key (reconstruct pairwise mask) per user from each user.</a:t>
          </a:r>
        </a:p>
      </dsp:txBody>
      <dsp:txXfrm>
        <a:off x="0" y="157155"/>
        <a:ext cx="6062958" cy="2268000"/>
      </dsp:txXfrm>
    </dsp:sp>
    <dsp:sp modelId="{F8A65285-B79C-4A87-BF22-717ED2595B64}">
      <dsp:nvSpPr>
        <dsp:cNvPr id="0" name=""/>
        <dsp:cNvSpPr/>
      </dsp:nvSpPr>
      <dsp:spPr>
        <a:xfrm>
          <a:off x="303147" y="9555"/>
          <a:ext cx="4244070" cy="295200"/>
        </a:xfrm>
        <a:prstGeom prst="round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416" tIns="0" rIns="160416" bIns="0" numCol="1" spcCol="1270" anchor="ctr" anchorCtr="0">
          <a:noAutofit/>
        </a:bodyPr>
        <a:lstStyle/>
        <a:p>
          <a:pPr marL="0" lvl="0" indent="0" algn="l" defTabSz="800100">
            <a:lnSpc>
              <a:spcPct val="90000"/>
            </a:lnSpc>
            <a:spcBef>
              <a:spcPct val="0"/>
            </a:spcBef>
            <a:spcAft>
              <a:spcPct val="35000"/>
            </a:spcAft>
            <a:buNone/>
          </a:pPr>
          <a:r>
            <a:rPr lang="en-US" sz="1800" kern="1200" dirty="0"/>
            <a:t>Pairwise Masking</a:t>
          </a:r>
        </a:p>
      </dsp:txBody>
      <dsp:txXfrm>
        <a:off x="317557" y="23965"/>
        <a:ext cx="4215250" cy="266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FE15E-757C-45C8-882A-2CA8A64E131D}">
      <dsp:nvSpPr>
        <dsp:cNvPr id="0" name=""/>
        <dsp:cNvSpPr/>
      </dsp:nvSpPr>
      <dsp:spPr>
        <a:xfrm>
          <a:off x="0" y="1952"/>
          <a:ext cx="11095256" cy="98977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1EBD13-10A8-499A-9A69-79A532D7DFD6}">
      <dsp:nvSpPr>
        <dsp:cNvPr id="0" name=""/>
        <dsp:cNvSpPr/>
      </dsp:nvSpPr>
      <dsp:spPr>
        <a:xfrm>
          <a:off x="299407" y="224652"/>
          <a:ext cx="544377" cy="5443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9687D5-EE55-4402-9FC4-3F1565490DDF}">
      <dsp:nvSpPr>
        <dsp:cNvPr id="0" name=""/>
        <dsp:cNvSpPr/>
      </dsp:nvSpPr>
      <dsp:spPr>
        <a:xfrm>
          <a:off x="1143193" y="1952"/>
          <a:ext cx="9952062" cy="989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52" tIns="104752" rIns="104752" bIns="104752" numCol="1" spcCol="1270" anchor="ctr" anchorCtr="0">
          <a:noAutofit/>
        </a:bodyPr>
        <a:lstStyle/>
        <a:p>
          <a:pPr marL="0" lvl="0" indent="0" algn="l" defTabSz="977900">
            <a:lnSpc>
              <a:spcPct val="100000"/>
            </a:lnSpc>
            <a:spcBef>
              <a:spcPct val="0"/>
            </a:spcBef>
            <a:spcAft>
              <a:spcPct val="35000"/>
            </a:spcAft>
            <a:buNone/>
          </a:pPr>
          <a:r>
            <a:rPr lang="en-US" sz="2200" b="0" kern="1200" baseline="0" dirty="0"/>
            <a:t>Federated Learning was designed to provide confidentiality (data does not leave user device).</a:t>
          </a:r>
          <a:endParaRPr lang="en-US" sz="2200" kern="1200" dirty="0"/>
        </a:p>
      </dsp:txBody>
      <dsp:txXfrm>
        <a:off x="1143193" y="1952"/>
        <a:ext cx="9952062" cy="989778"/>
      </dsp:txXfrm>
    </dsp:sp>
    <dsp:sp modelId="{3FC182A5-0D1F-4698-A4C3-DFCEC624C0CC}">
      <dsp:nvSpPr>
        <dsp:cNvPr id="0" name=""/>
        <dsp:cNvSpPr/>
      </dsp:nvSpPr>
      <dsp:spPr>
        <a:xfrm>
          <a:off x="0" y="1239175"/>
          <a:ext cx="11095256" cy="98977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4E5FA-5C99-47D9-BDE5-2FD1E7AA067D}">
      <dsp:nvSpPr>
        <dsp:cNvPr id="0" name=""/>
        <dsp:cNvSpPr/>
      </dsp:nvSpPr>
      <dsp:spPr>
        <a:xfrm>
          <a:off x="299407" y="1461875"/>
          <a:ext cx="544377" cy="5443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E74E72-C754-4A1E-A6CA-10959CA89276}">
      <dsp:nvSpPr>
        <dsp:cNvPr id="0" name=""/>
        <dsp:cNvSpPr/>
      </dsp:nvSpPr>
      <dsp:spPr>
        <a:xfrm>
          <a:off x="1143193" y="1239175"/>
          <a:ext cx="9952062" cy="989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52" tIns="104752" rIns="104752" bIns="104752" numCol="1" spcCol="1270" anchor="ctr" anchorCtr="0">
          <a:noAutofit/>
        </a:bodyPr>
        <a:lstStyle/>
        <a:p>
          <a:pPr marL="0" lvl="0" indent="0" algn="l" defTabSz="977900">
            <a:lnSpc>
              <a:spcPct val="100000"/>
            </a:lnSpc>
            <a:spcBef>
              <a:spcPct val="0"/>
            </a:spcBef>
            <a:spcAft>
              <a:spcPct val="35000"/>
            </a:spcAft>
            <a:buNone/>
          </a:pPr>
          <a:r>
            <a:rPr lang="en-US" sz="2200" b="0" kern="1200" baseline="0"/>
            <a:t>Lack of privacy, data can be reconstructed from model updates. </a:t>
          </a:r>
          <a:endParaRPr lang="en-US" sz="2200" kern="1200"/>
        </a:p>
      </dsp:txBody>
      <dsp:txXfrm>
        <a:off x="1143193" y="1239175"/>
        <a:ext cx="9952062" cy="989778"/>
      </dsp:txXfrm>
    </dsp:sp>
    <dsp:sp modelId="{32478DE9-DB33-47FF-AB9E-3FDEF8AAC631}">
      <dsp:nvSpPr>
        <dsp:cNvPr id="0" name=""/>
        <dsp:cNvSpPr/>
      </dsp:nvSpPr>
      <dsp:spPr>
        <a:xfrm>
          <a:off x="0" y="2476398"/>
          <a:ext cx="11095256" cy="98977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7ABD68-3652-4E45-9A90-B6EBC663E611}">
      <dsp:nvSpPr>
        <dsp:cNvPr id="0" name=""/>
        <dsp:cNvSpPr/>
      </dsp:nvSpPr>
      <dsp:spPr>
        <a:xfrm>
          <a:off x="299407" y="2699098"/>
          <a:ext cx="544377" cy="5443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1DCB09-8630-4531-AAE3-2BE3176847BB}">
      <dsp:nvSpPr>
        <dsp:cNvPr id="0" name=""/>
        <dsp:cNvSpPr/>
      </dsp:nvSpPr>
      <dsp:spPr>
        <a:xfrm>
          <a:off x="1143193" y="2476398"/>
          <a:ext cx="9952062" cy="989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52" tIns="104752" rIns="104752" bIns="104752" numCol="1" spcCol="1270" anchor="ctr" anchorCtr="0">
          <a:noAutofit/>
        </a:bodyPr>
        <a:lstStyle/>
        <a:p>
          <a:pPr marL="0" lvl="0" indent="0" algn="l" defTabSz="977900">
            <a:lnSpc>
              <a:spcPct val="100000"/>
            </a:lnSpc>
            <a:spcBef>
              <a:spcPct val="0"/>
            </a:spcBef>
            <a:spcAft>
              <a:spcPct val="35000"/>
            </a:spcAft>
            <a:buNone/>
          </a:pPr>
          <a:r>
            <a:rPr lang="en-US" sz="2200" b="0" kern="1200" baseline="0" dirty="0"/>
            <a:t>Privacy preserving methods are introduced to enhance the FL framework (e.g., SA &amp; DP)</a:t>
          </a:r>
          <a:endParaRPr lang="en-US" sz="2200" kern="1200" dirty="0"/>
        </a:p>
      </dsp:txBody>
      <dsp:txXfrm>
        <a:off x="1143193" y="2476398"/>
        <a:ext cx="9952062" cy="989778"/>
      </dsp:txXfrm>
    </dsp:sp>
    <dsp:sp modelId="{6C1A4241-C8CC-4ED2-912C-39C23DA5EFA9}">
      <dsp:nvSpPr>
        <dsp:cNvPr id="0" name=""/>
        <dsp:cNvSpPr/>
      </dsp:nvSpPr>
      <dsp:spPr>
        <a:xfrm>
          <a:off x="0" y="3713620"/>
          <a:ext cx="11095256" cy="98977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FD7A1C-B4AC-4DB7-8E4C-79CBA6B3911C}">
      <dsp:nvSpPr>
        <dsp:cNvPr id="0" name=""/>
        <dsp:cNvSpPr/>
      </dsp:nvSpPr>
      <dsp:spPr>
        <a:xfrm>
          <a:off x="299407" y="3936321"/>
          <a:ext cx="544377" cy="5443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A30CCB-787F-49D2-829A-909DC16AA51D}">
      <dsp:nvSpPr>
        <dsp:cNvPr id="0" name=""/>
        <dsp:cNvSpPr/>
      </dsp:nvSpPr>
      <dsp:spPr>
        <a:xfrm>
          <a:off x="1143193" y="3713620"/>
          <a:ext cx="9952062" cy="989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752" tIns="104752" rIns="104752" bIns="104752" numCol="1" spcCol="1270" anchor="ctr" anchorCtr="0">
          <a:noAutofit/>
        </a:bodyPr>
        <a:lstStyle/>
        <a:p>
          <a:pPr marL="0" lvl="0" indent="0" algn="l" defTabSz="977900">
            <a:lnSpc>
              <a:spcPct val="100000"/>
            </a:lnSpc>
            <a:spcBef>
              <a:spcPct val="0"/>
            </a:spcBef>
            <a:spcAft>
              <a:spcPct val="35000"/>
            </a:spcAft>
            <a:buNone/>
          </a:pPr>
          <a:r>
            <a:rPr lang="en-US" sz="2200" b="0" kern="1200" baseline="0"/>
            <a:t>Under circumstances the privacy methods can by bypassed. </a:t>
          </a:r>
          <a:endParaRPr lang="en-US" sz="2200" kern="1200"/>
        </a:p>
      </dsp:txBody>
      <dsp:txXfrm>
        <a:off x="1143193" y="3713620"/>
        <a:ext cx="9952062" cy="9897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32395C-5013-4739-A44C-B88DEA7F0B6D}">
      <dsp:nvSpPr>
        <dsp:cNvPr id="0" name=""/>
        <dsp:cNvSpPr/>
      </dsp:nvSpPr>
      <dsp:spPr>
        <a:xfrm>
          <a:off x="0" y="3712270"/>
          <a:ext cx="6010571" cy="812154"/>
        </a:xfrm>
        <a:prstGeom prst="rec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Aim to exploit Distributed Differential Privacy. DDP assumes that participants are honest and add the required noise to their data. </a:t>
          </a:r>
        </a:p>
      </dsp:txBody>
      <dsp:txXfrm>
        <a:off x="0" y="3712270"/>
        <a:ext cx="6010571" cy="812154"/>
      </dsp:txXfrm>
    </dsp:sp>
    <dsp:sp modelId="{6D3C1B15-C468-42BE-AE9B-08F00442A47E}">
      <dsp:nvSpPr>
        <dsp:cNvPr id="0" name=""/>
        <dsp:cNvSpPr/>
      </dsp:nvSpPr>
      <dsp:spPr>
        <a:xfrm rot="10800000">
          <a:off x="0" y="2475359"/>
          <a:ext cx="6010571" cy="1249092"/>
        </a:xfrm>
        <a:prstGeom prst="upArrowCallou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Aim to bypass Secure Aggregation with the introduction of N-1 sybil devices and 1 target user.</a:t>
          </a:r>
        </a:p>
      </dsp:txBody>
      <dsp:txXfrm rot="10800000">
        <a:off x="0" y="2475359"/>
        <a:ext cx="6010571" cy="811623"/>
      </dsp:txXfrm>
    </dsp:sp>
    <dsp:sp modelId="{29EC5A42-51D5-49E0-A437-5942016BA787}">
      <dsp:nvSpPr>
        <dsp:cNvPr id="0" name=""/>
        <dsp:cNvSpPr/>
      </dsp:nvSpPr>
      <dsp:spPr>
        <a:xfrm rot="10800000">
          <a:off x="0" y="1238449"/>
          <a:ext cx="6010571" cy="1249092"/>
        </a:xfrm>
        <a:prstGeom prst="upArrowCallou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An occasionally malicious server that can:</a:t>
          </a:r>
        </a:p>
      </dsp:txBody>
      <dsp:txXfrm rot="-10800000">
        <a:off x="0" y="1238449"/>
        <a:ext cx="6010571" cy="438431"/>
      </dsp:txXfrm>
    </dsp:sp>
    <dsp:sp modelId="{CB814388-AD86-48C1-BA1D-D769DC319334}">
      <dsp:nvSpPr>
        <dsp:cNvPr id="0" name=""/>
        <dsp:cNvSpPr/>
      </dsp:nvSpPr>
      <dsp:spPr>
        <a:xfrm>
          <a:off x="2934" y="1676880"/>
          <a:ext cx="2001567" cy="373478"/>
        </a:xfrm>
        <a:prstGeom prst="rect">
          <a:avLst/>
        </a:prstGeom>
        <a:solidFill>
          <a:schemeClr val="bg1">
            <a:lumMod val="85000"/>
            <a:alpha val="9000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Introduce sybil devices</a:t>
          </a:r>
        </a:p>
      </dsp:txBody>
      <dsp:txXfrm>
        <a:off x="2934" y="1676880"/>
        <a:ext cx="2001567" cy="373478"/>
      </dsp:txXfrm>
    </dsp:sp>
    <dsp:sp modelId="{D1DEA51E-4B1E-4F27-9034-24CC5FF2AC84}">
      <dsp:nvSpPr>
        <dsp:cNvPr id="0" name=""/>
        <dsp:cNvSpPr/>
      </dsp:nvSpPr>
      <dsp:spPr>
        <a:xfrm>
          <a:off x="2004501" y="1676880"/>
          <a:ext cx="2001567" cy="373478"/>
        </a:xfrm>
        <a:prstGeom prst="rect">
          <a:avLst/>
        </a:prstGeom>
        <a:solidFill>
          <a:schemeClr val="bg1">
            <a:lumMod val="85000"/>
            <a:alpha val="9000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Control the user sampling</a:t>
          </a:r>
        </a:p>
      </dsp:txBody>
      <dsp:txXfrm>
        <a:off x="2004501" y="1676880"/>
        <a:ext cx="2001567" cy="373478"/>
      </dsp:txXfrm>
    </dsp:sp>
    <dsp:sp modelId="{B14055B3-CF92-4B96-B342-E2FC63EB74FC}">
      <dsp:nvSpPr>
        <dsp:cNvPr id="0" name=""/>
        <dsp:cNvSpPr/>
      </dsp:nvSpPr>
      <dsp:spPr>
        <a:xfrm>
          <a:off x="4006069" y="1676880"/>
          <a:ext cx="2001567" cy="373478"/>
        </a:xfrm>
        <a:prstGeom prst="rect">
          <a:avLst/>
        </a:prstGeom>
        <a:solidFill>
          <a:schemeClr val="bg1">
            <a:lumMod val="85000"/>
            <a:alpha val="9000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Manipulate the model weights</a:t>
          </a:r>
        </a:p>
      </dsp:txBody>
      <dsp:txXfrm>
        <a:off x="4006069" y="1676880"/>
        <a:ext cx="2001567" cy="373478"/>
      </dsp:txXfrm>
    </dsp:sp>
    <dsp:sp modelId="{36D602D4-0561-40E2-82CB-E616CDB581ED}">
      <dsp:nvSpPr>
        <dsp:cNvPr id="0" name=""/>
        <dsp:cNvSpPr/>
      </dsp:nvSpPr>
      <dsp:spPr>
        <a:xfrm rot="10800000">
          <a:off x="0" y="1538"/>
          <a:ext cx="6010571" cy="1249092"/>
        </a:xfrm>
        <a:prstGeom prst="upArrowCallout">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Goal: Create an attack that can reconstruct an individual user’s training data in the FL + SA + DDP scheme.</a:t>
          </a:r>
        </a:p>
      </dsp:txBody>
      <dsp:txXfrm rot="10800000">
        <a:off x="0" y="1538"/>
        <a:ext cx="6010571" cy="81162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3C8E7F-81CD-4F0D-B5AC-5B9B10193042}" type="datetimeFigureOut">
              <a:rPr lang="en-CY" smtClean="0"/>
              <a:t>06/06/2023</a:t>
            </a:fld>
            <a:endParaRPr lang="en-C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26CC7-3382-4CA8-8DF2-D871ED04C91C}" type="slidenum">
              <a:rPr lang="en-CY" smtClean="0"/>
              <a:t>‹#›</a:t>
            </a:fld>
            <a:endParaRPr lang="en-CY"/>
          </a:p>
        </p:txBody>
      </p:sp>
    </p:spTree>
    <p:extLst>
      <p:ext uri="{BB962C8B-B14F-4D97-AF65-F5344CB8AC3E}">
        <p14:creationId xmlns:p14="http://schemas.microsoft.com/office/powerpoint/2010/main" val="3720530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Paper Analysis</a:t>
            </a:r>
            <a:endParaRPr lang="en-CY" dirty="0"/>
          </a:p>
        </p:txBody>
      </p:sp>
      <p:sp>
        <p:nvSpPr>
          <p:cNvPr id="4" name="Slide Number Placeholder 3"/>
          <p:cNvSpPr>
            <a:spLocks noGrp="1"/>
          </p:cNvSpPr>
          <p:nvPr>
            <p:ph type="sldNum" sz="quarter" idx="5"/>
          </p:nvPr>
        </p:nvSpPr>
        <p:spPr/>
        <p:txBody>
          <a:bodyPr/>
          <a:lstStyle/>
          <a:p>
            <a:fld id="{E8526CC7-3382-4CA8-8DF2-D871ED04C91C}" type="slidenum">
              <a:rPr lang="en-CY" smtClean="0"/>
              <a:t>1</a:t>
            </a:fld>
            <a:endParaRPr lang="en-CY"/>
          </a:p>
        </p:txBody>
      </p:sp>
    </p:spTree>
    <p:extLst>
      <p:ext uri="{BB962C8B-B14F-4D97-AF65-F5344CB8AC3E}">
        <p14:creationId xmlns:p14="http://schemas.microsoft.com/office/powerpoint/2010/main" val="1509012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attack outline </a:t>
            </a:r>
          </a:p>
          <a:p>
            <a:r>
              <a:rPr lang="en-US" dirty="0">
                <a:effectLst/>
                <a:latin typeface="Arial" panose="020B0604020202020204" pitchFamily="34" charset="0"/>
              </a:rPr>
              <a:t>Firstly, the server introduces several sybil devices into the FL application. </a:t>
            </a:r>
          </a:p>
          <a:p>
            <a:r>
              <a:rPr lang="en-US" dirty="0">
                <a:effectLst/>
                <a:latin typeface="Arial" panose="020B0604020202020204" pitchFamily="34" charset="0"/>
              </a:rPr>
              <a:t>Then the server samples M users for participation in training round t of which there is one target user and M − 1 sybils. </a:t>
            </a:r>
          </a:p>
          <a:p>
            <a:r>
              <a:rPr lang="en-US" dirty="0">
                <a:effectLst/>
                <a:latin typeface="Arial" panose="020B0604020202020204" pitchFamily="34" charset="0"/>
              </a:rPr>
              <a:t>At step 3 the server manipulates the shared model with trap weights and sends it out to the selected users. </a:t>
            </a:r>
          </a:p>
          <a:p>
            <a:r>
              <a:rPr lang="en-US" dirty="0">
                <a:effectLst/>
                <a:latin typeface="Arial" panose="020B0604020202020204" pitchFamily="34" charset="0"/>
              </a:rPr>
              <a:t>At step 4 the target user locally calculates its gradients on the manipulated model while the sybil users return zero or</a:t>
            </a:r>
            <a:br>
              <a:rPr lang="en-US" dirty="0"/>
            </a:br>
            <a:r>
              <a:rPr lang="en-US" dirty="0">
                <a:effectLst/>
                <a:latin typeface="Arial" panose="020B0604020202020204" pitchFamily="34" charset="0"/>
              </a:rPr>
              <a:t>constant value gradients that are known by the server.</a:t>
            </a:r>
          </a:p>
          <a:p>
            <a:r>
              <a:rPr lang="en-US" dirty="0">
                <a:effectLst/>
                <a:latin typeface="Arial" panose="020B0604020202020204" pitchFamily="34" charset="0"/>
              </a:rPr>
              <a:t>Furthermore, at stage 5 we observe that the target user locally applies a small amount of noise to its gradients to implement DDP. </a:t>
            </a:r>
          </a:p>
          <a:p>
            <a:r>
              <a:rPr lang="en-US" dirty="0">
                <a:effectLst/>
                <a:latin typeface="Arial" panose="020B0604020202020204" pitchFamily="34" charset="0"/>
              </a:rPr>
              <a:t>Step 6 is the secure aggregation where the target user’s local noised gradients are aggregated with the sybil users’ values.</a:t>
            </a:r>
            <a:br>
              <a:rPr lang="en-US" dirty="0"/>
            </a:br>
            <a:r>
              <a:rPr lang="en-US" dirty="0">
                <a:effectLst/>
                <a:latin typeface="Arial" panose="020B0604020202020204" pitchFamily="34" charset="0"/>
              </a:rPr>
              <a:t>After step 6 we solely have the target user’s gradients sent to the server. </a:t>
            </a:r>
          </a:p>
          <a:p>
            <a:r>
              <a:rPr lang="en-US" dirty="0">
                <a:effectLst/>
                <a:latin typeface="Arial" panose="020B0604020202020204" pitchFamily="34" charset="0"/>
              </a:rPr>
              <a:t>Finally, the server extracts the target user’s training data from the received gradients</a:t>
            </a:r>
          </a:p>
          <a:p>
            <a:endParaRPr lang="en-US" dirty="0">
              <a:effectLst/>
              <a:latin typeface="Arial" panose="020B0604020202020204" pitchFamily="34" charset="0"/>
            </a:endParaRPr>
          </a:p>
          <a:p>
            <a:endParaRPr lang="en-US" dirty="0">
              <a:effectLst/>
              <a:latin typeface="Arial" panose="020B0604020202020204" pitchFamily="34" charset="0"/>
            </a:endParaRPr>
          </a:p>
          <a:p>
            <a:r>
              <a:rPr lang="en-US" dirty="0">
                <a:effectLst/>
                <a:latin typeface="Arial" panose="020B0604020202020204" pitchFamily="34" charset="0"/>
              </a:rPr>
              <a:t>Attack evaluation </a:t>
            </a:r>
          </a:p>
          <a:p>
            <a:endParaRPr lang="en-CY" dirty="0"/>
          </a:p>
        </p:txBody>
      </p:sp>
      <p:sp>
        <p:nvSpPr>
          <p:cNvPr id="4" name="Slide Number Placeholder 3"/>
          <p:cNvSpPr>
            <a:spLocks noGrp="1"/>
          </p:cNvSpPr>
          <p:nvPr>
            <p:ph type="sldNum" sz="quarter" idx="5"/>
          </p:nvPr>
        </p:nvSpPr>
        <p:spPr/>
        <p:txBody>
          <a:bodyPr/>
          <a:lstStyle/>
          <a:p>
            <a:fld id="{E8526CC7-3382-4CA8-8DF2-D871ED04C91C}" type="slidenum">
              <a:rPr lang="en-CY" smtClean="0"/>
              <a:t>10</a:t>
            </a:fld>
            <a:endParaRPr lang="en-CY"/>
          </a:p>
        </p:txBody>
      </p:sp>
    </p:spTree>
    <p:extLst>
      <p:ext uri="{BB962C8B-B14F-4D97-AF65-F5344CB8AC3E}">
        <p14:creationId xmlns:p14="http://schemas.microsoft.com/office/powerpoint/2010/main" val="2561341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Y" dirty="0"/>
          </a:p>
        </p:txBody>
      </p:sp>
      <p:sp>
        <p:nvSpPr>
          <p:cNvPr id="4" name="Slide Number Placeholder 3"/>
          <p:cNvSpPr>
            <a:spLocks noGrp="1"/>
          </p:cNvSpPr>
          <p:nvPr>
            <p:ph type="sldNum" sz="quarter" idx="5"/>
          </p:nvPr>
        </p:nvSpPr>
        <p:spPr/>
        <p:txBody>
          <a:bodyPr/>
          <a:lstStyle/>
          <a:p>
            <a:fld id="{E8526CC7-3382-4CA8-8DF2-D871ED04C91C}" type="slidenum">
              <a:rPr lang="en-CY" smtClean="0"/>
              <a:t>11</a:t>
            </a:fld>
            <a:endParaRPr lang="en-CY"/>
          </a:p>
        </p:txBody>
      </p:sp>
    </p:spTree>
    <p:extLst>
      <p:ext uri="{BB962C8B-B14F-4D97-AF65-F5344CB8AC3E}">
        <p14:creationId xmlns:p14="http://schemas.microsoft.com/office/powerpoint/2010/main" val="2121479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WRITE</a:t>
            </a:r>
            <a:endParaRPr lang="en-CY" dirty="0"/>
          </a:p>
        </p:txBody>
      </p:sp>
      <p:sp>
        <p:nvSpPr>
          <p:cNvPr id="4" name="Slide Number Placeholder 3"/>
          <p:cNvSpPr>
            <a:spLocks noGrp="1"/>
          </p:cNvSpPr>
          <p:nvPr>
            <p:ph type="sldNum" sz="quarter" idx="5"/>
          </p:nvPr>
        </p:nvSpPr>
        <p:spPr/>
        <p:txBody>
          <a:bodyPr/>
          <a:lstStyle/>
          <a:p>
            <a:fld id="{E8526CC7-3382-4CA8-8DF2-D871ED04C91C}" type="slidenum">
              <a:rPr lang="en-CY" smtClean="0"/>
              <a:t>12</a:t>
            </a:fld>
            <a:endParaRPr lang="en-CY"/>
          </a:p>
        </p:txBody>
      </p:sp>
    </p:spTree>
    <p:extLst>
      <p:ext uri="{BB962C8B-B14F-4D97-AF65-F5344CB8AC3E}">
        <p14:creationId xmlns:p14="http://schemas.microsoft.com/office/powerpoint/2010/main" val="354673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federated learning maintains data confidentiality of the users as there is no raw data transmission between server and client</a:t>
            </a:r>
          </a:p>
          <a:p>
            <a:r>
              <a:rPr lang="en-US" dirty="0"/>
              <a:t>However, there are exploitation methods that can infer a users' data from the model updates sent from the user to the server.</a:t>
            </a:r>
          </a:p>
          <a:p>
            <a:endParaRPr lang="en-US" dirty="0"/>
          </a:p>
          <a:p>
            <a:r>
              <a:rPr lang="en-US" dirty="0"/>
              <a:t>A privacy preserving machine learning protocol is created in this article. </a:t>
            </a:r>
          </a:p>
          <a:p>
            <a:endParaRPr lang="en-US" dirty="0"/>
          </a:p>
          <a:p>
            <a:r>
              <a:rPr lang="en-US" dirty="0"/>
              <a:t>As shown in the figure on the right, the article proposes a protocol that will securely compute a multiparty sum without revealing the raw users’ model updates to the server. </a:t>
            </a:r>
          </a:p>
          <a:p>
            <a:r>
              <a:rPr lang="en-US" dirty="0"/>
              <a:t>Furthermore, the protocol will be able to operate with high dimensional vectors, is communication efficient, is robust to users dropping out and provide a strong security under some constrains. </a:t>
            </a:r>
          </a:p>
        </p:txBody>
      </p:sp>
      <p:sp>
        <p:nvSpPr>
          <p:cNvPr id="4" name="Slide Number Placeholder 3"/>
          <p:cNvSpPr>
            <a:spLocks noGrp="1"/>
          </p:cNvSpPr>
          <p:nvPr>
            <p:ph type="sldNum" sz="quarter" idx="5"/>
          </p:nvPr>
        </p:nvSpPr>
        <p:spPr/>
        <p:txBody>
          <a:bodyPr/>
          <a:lstStyle/>
          <a:p>
            <a:fld id="{E8526CC7-3382-4CA8-8DF2-D871ED04C91C}" type="slidenum">
              <a:rPr lang="en-CY" smtClean="0"/>
              <a:t>2</a:t>
            </a:fld>
            <a:endParaRPr lang="en-CY"/>
          </a:p>
        </p:txBody>
      </p:sp>
    </p:spTree>
    <p:extLst>
      <p:ext uri="{BB962C8B-B14F-4D97-AF65-F5344CB8AC3E}">
        <p14:creationId xmlns:p14="http://schemas.microsoft.com/office/powerpoint/2010/main" val="3095325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main cryptography concepts that we need to get a hold of before observing the actual secure aggregation method. </a:t>
            </a:r>
          </a:p>
          <a:p>
            <a:r>
              <a:rPr lang="en-US" dirty="0"/>
              <a:t>Firstly, we have Shamir’s Secret Sharing method. Suppose a user divides a secret and distributes it to a group of users. The secret can be reconstructed if more than a specific number of users combine their shares together, else no information can be extracted for the secret. </a:t>
            </a:r>
          </a:p>
          <a:p>
            <a:r>
              <a:rPr lang="en-US" dirty="0"/>
              <a:t>Secondly, we have the DH key agreement. </a:t>
            </a:r>
          </a:p>
          <a:p>
            <a:pPr lvl="0"/>
            <a:r>
              <a:rPr lang="en-US" dirty="0"/>
              <a:t>DH enables two parties to agree on a shared secret key over an insecure communication channel without having to exchange the key directly.</a:t>
            </a:r>
          </a:p>
          <a:p>
            <a:pPr lvl="0"/>
            <a:r>
              <a:rPr lang="en-US" dirty="0"/>
              <a:t>The idea is that both parties generate a public-private key pair and exchange their public keys over the insecure channel. </a:t>
            </a:r>
          </a:p>
          <a:p>
            <a:pPr lvl="0"/>
            <a:r>
              <a:rPr lang="en-US" dirty="0"/>
              <a:t>Each party then combines its own private key with the other party’s public key to compute a shared secret key, which can be used for symmetric encryption.</a:t>
            </a:r>
          </a:p>
          <a:p>
            <a:pPr lvl="0"/>
            <a:r>
              <a:rPr lang="en-US" dirty="0"/>
              <a:t>Another main concept that we need to know is the pairwise masking used in the method. </a:t>
            </a:r>
          </a:p>
          <a:p>
            <a:pPr lvl="0"/>
            <a:r>
              <a:rPr lang="en-US" dirty="0"/>
              <a:t>Using the DH-keys pairwise masks are created for every client pair, which are then cancel out at the summation of updates. </a:t>
            </a:r>
          </a:p>
          <a:p>
            <a:pPr lvl="0"/>
            <a:r>
              <a:rPr lang="en-US" dirty="0"/>
              <a:t>In the case that a user drops out Shamir's method is used by the server in order obtain enough shares of the dropped user’s secret key to reconstruct the pairwise masks. </a:t>
            </a:r>
          </a:p>
          <a:p>
            <a:endParaRPr lang="en-US" dirty="0"/>
          </a:p>
        </p:txBody>
      </p:sp>
      <p:sp>
        <p:nvSpPr>
          <p:cNvPr id="4" name="Slide Number Placeholder 3"/>
          <p:cNvSpPr>
            <a:spLocks noGrp="1"/>
          </p:cNvSpPr>
          <p:nvPr>
            <p:ph type="sldNum" sz="quarter" idx="5"/>
          </p:nvPr>
        </p:nvSpPr>
        <p:spPr/>
        <p:txBody>
          <a:bodyPr/>
          <a:lstStyle/>
          <a:p>
            <a:fld id="{E8526CC7-3382-4CA8-8DF2-D871ED04C91C}" type="slidenum">
              <a:rPr lang="en-CY" smtClean="0"/>
              <a:t>3</a:t>
            </a:fld>
            <a:endParaRPr lang="en-CY"/>
          </a:p>
        </p:txBody>
      </p:sp>
    </p:spTree>
    <p:extLst>
      <p:ext uri="{BB962C8B-B14F-4D97-AF65-F5344CB8AC3E}">
        <p14:creationId xmlns:p14="http://schemas.microsoft.com/office/powerpoint/2010/main" val="28760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This slide explains how the secure aggregation protocol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the start of the protocol each party receives some parameters that are needed during the different rounds.</a:t>
            </a:r>
          </a:p>
          <a:p>
            <a:endParaRPr lang="en-US" dirty="0"/>
          </a:p>
          <a:p>
            <a:r>
              <a:rPr lang="en-US" dirty="0"/>
              <a:t>At Round 0, each client generates two Diffie-Hellman keypairs.</a:t>
            </a:r>
          </a:p>
          <a:p>
            <a:r>
              <a:rPr lang="en-US" dirty="0"/>
              <a:t>	The &lt;c&gt; key pair is to be used for message encryption while the &lt;s&gt; key pair is to be used to create the pairwise masks. </a:t>
            </a:r>
          </a:p>
          <a:p>
            <a:r>
              <a:rPr lang="en-US" dirty="0"/>
              <a:t>	In the case of the active adversary scenario the users’ sign their Diffie Hellman public keys with their signing key. </a:t>
            </a:r>
          </a:p>
          <a:p>
            <a:r>
              <a:rPr lang="en-US" dirty="0"/>
              <a:t>	Finally, each party send to the server its 2 DH public keys and in the AA scenario the signed public keys </a:t>
            </a:r>
            <a:r>
              <a:rPr lang="el-GR" dirty="0"/>
              <a:t>σ</a:t>
            </a:r>
            <a:r>
              <a:rPr lang="en-US" dirty="0"/>
              <a:t>u. </a:t>
            </a:r>
          </a:p>
          <a:p>
            <a:r>
              <a:rPr lang="en-US" dirty="0"/>
              <a:t>The server waits until it acquires enough users' DH-public keys and finally broadcast the list back to all the parties. </a:t>
            </a:r>
          </a:p>
          <a:p>
            <a:endParaRPr lang="en-US" dirty="0"/>
          </a:p>
          <a:p>
            <a:r>
              <a:rPr lang="en-US" dirty="0"/>
              <a:t>At Round 1, each client receives the list broadcasted by the server that is composed of  {v, </a:t>
            </a:r>
            <a:r>
              <a:rPr lang="en-US" dirty="0" err="1"/>
              <a:t>cPK</a:t>
            </a:r>
            <a:r>
              <a:rPr lang="en-US" dirty="0"/>
              <a:t>, </a:t>
            </a:r>
            <a:r>
              <a:rPr lang="en-US" dirty="0" err="1"/>
              <a:t>sPK</a:t>
            </a:r>
            <a:r>
              <a:rPr lang="en-US" dirty="0"/>
              <a:t>, </a:t>
            </a:r>
            <a:r>
              <a:rPr lang="el-GR" dirty="0"/>
              <a:t>σ</a:t>
            </a:r>
            <a:r>
              <a:rPr lang="en-US" dirty="0"/>
              <a:t>v (AA)} </a:t>
            </a:r>
          </a:p>
          <a:p>
            <a:r>
              <a:rPr lang="en-US" dirty="0"/>
              <a:t>	of the id of each user, it’s two public DH keys, and if in the AA scenario the signed PKs of user. </a:t>
            </a:r>
          </a:p>
          <a:p>
            <a:r>
              <a:rPr lang="en-US" dirty="0"/>
              <a:t>	In the case of the AA scenario the parties have to verify that the signed document received matched the public keys.</a:t>
            </a:r>
          </a:p>
          <a:p>
            <a:r>
              <a:rPr lang="en-US" dirty="0"/>
              <a:t>	</a:t>
            </a:r>
          </a:p>
          <a:p>
            <a:r>
              <a:rPr lang="en-US" dirty="0"/>
              <a:t>	Then they sample a random element </a:t>
            </a:r>
            <a:r>
              <a:rPr lang="en-US" dirty="0" err="1"/>
              <a:t>bu</a:t>
            </a:r>
            <a:r>
              <a:rPr lang="en-US" dirty="0"/>
              <a:t> from the F field, to be used for the PRG for the individual mask.</a:t>
            </a:r>
          </a:p>
          <a:p>
            <a:r>
              <a:rPr lang="en-US" dirty="0"/>
              <a:t>	Generate the shares for the </a:t>
            </a:r>
            <a:r>
              <a:rPr lang="en-US" dirty="0" err="1"/>
              <a:t>bu</a:t>
            </a:r>
            <a:r>
              <a:rPr lang="en-US" dirty="0"/>
              <a:t> element and for the private key &lt;</a:t>
            </a:r>
            <a:r>
              <a:rPr lang="en-US" dirty="0" err="1"/>
              <a:t>sSK</a:t>
            </a:r>
            <a:r>
              <a:rPr lang="en-US" dirty="0"/>
              <a:t>&gt; of the DH to be sent to every user</a:t>
            </a:r>
          </a:p>
          <a:p>
            <a:r>
              <a:rPr lang="en-US" dirty="0"/>
              <a:t>	Encrypt the shares using the key generated using the &lt;c&gt; DH-key pairs</a:t>
            </a:r>
          </a:p>
          <a:p>
            <a:r>
              <a:rPr lang="en-US" dirty="0"/>
              <a:t>	Send encrypted message to the server. </a:t>
            </a:r>
          </a:p>
          <a:p>
            <a:r>
              <a:rPr lang="en-US" dirty="0"/>
              <a:t>The server waits until it receives at least t users ciphertexts. If it collects more than t users, it sends to each user the ciphertexts that it needs. </a:t>
            </a:r>
          </a:p>
          <a:p>
            <a:endParaRPr lang="en-US" dirty="0"/>
          </a:p>
          <a:p>
            <a:r>
              <a:rPr lang="en-US" dirty="0"/>
              <a:t>At Round 2,</a:t>
            </a:r>
          </a:p>
          <a:p>
            <a:r>
              <a:rPr lang="en-US" dirty="0"/>
              <a:t>	Clients receive the ciphertexts. If less that t ciphertexts then abort the protocol.</a:t>
            </a:r>
          </a:p>
          <a:p>
            <a:r>
              <a:rPr lang="en-US" dirty="0"/>
              <a:t>	For each other client v compute the shared key using the second pair of DH-keys &lt;s&gt;  and using a PRG expand it to random vector. </a:t>
            </a:r>
          </a:p>
          <a:p>
            <a:r>
              <a:rPr lang="en-US" dirty="0"/>
              <a:t>	If client id u&gt;v  then add mask to input else (u&lt;v) subtract mask from input  (</a:t>
            </a:r>
            <a:r>
              <a:rPr lang="en-US" dirty="0" err="1"/>
              <a:t>pu,v</a:t>
            </a:r>
            <a:r>
              <a:rPr lang="en-US" dirty="0"/>
              <a:t>) </a:t>
            </a:r>
          </a:p>
          <a:p>
            <a:r>
              <a:rPr lang="en-US" dirty="0"/>
              <a:t>	Compute individual mask as well PRG(</a:t>
            </a:r>
            <a:r>
              <a:rPr lang="en-US" dirty="0" err="1"/>
              <a:t>bu</a:t>
            </a:r>
            <a:r>
              <a:rPr lang="en-US" dirty="0"/>
              <a:t>) = </a:t>
            </a:r>
            <a:r>
              <a:rPr lang="en-US" dirty="0" err="1"/>
              <a:t>pu</a:t>
            </a:r>
            <a:r>
              <a:rPr lang="en-US" dirty="0"/>
              <a:t>. </a:t>
            </a:r>
          </a:p>
          <a:p>
            <a:r>
              <a:rPr lang="en-US" dirty="0"/>
              <a:t>	Compute mask input  </a:t>
            </a:r>
            <a:r>
              <a:rPr lang="en-US" dirty="0" err="1"/>
              <a:t>yu</a:t>
            </a:r>
            <a:r>
              <a:rPr lang="en-US" dirty="0"/>
              <a:t>= xu + </a:t>
            </a:r>
            <a:r>
              <a:rPr lang="el-GR" dirty="0"/>
              <a:t>Σ</a:t>
            </a:r>
            <a:r>
              <a:rPr lang="en-US" dirty="0" err="1"/>
              <a:t>pu,v</a:t>
            </a:r>
            <a:r>
              <a:rPr lang="en-US" dirty="0"/>
              <a:t> +</a:t>
            </a:r>
            <a:r>
              <a:rPr lang="en-US" dirty="0" err="1"/>
              <a:t>pu</a:t>
            </a:r>
            <a:r>
              <a:rPr lang="en-US" dirty="0"/>
              <a:t>.</a:t>
            </a:r>
          </a:p>
          <a:p>
            <a:r>
              <a:rPr lang="en-US" dirty="0"/>
              <a:t>	Send </a:t>
            </a:r>
            <a:r>
              <a:rPr lang="en-US" dirty="0" err="1"/>
              <a:t>yu</a:t>
            </a:r>
            <a:r>
              <a:rPr lang="en-US" dirty="0"/>
              <a:t> to server.</a:t>
            </a:r>
          </a:p>
          <a:p>
            <a:r>
              <a:rPr lang="en-US" dirty="0"/>
              <a:t>Server waits until it receives at least t </a:t>
            </a:r>
            <a:r>
              <a:rPr lang="en-US" dirty="0" err="1"/>
              <a:t>yu</a:t>
            </a:r>
            <a:r>
              <a:rPr lang="en-US" dirty="0"/>
              <a:t> masked inputs else aborts.</a:t>
            </a:r>
          </a:p>
          <a:p>
            <a:endParaRPr lang="en-US" dirty="0"/>
          </a:p>
          <a:p>
            <a:r>
              <a:rPr lang="en-US" dirty="0"/>
              <a:t>At Round3 is only necessary when we are in the AA scenario:</a:t>
            </a:r>
          </a:p>
          <a:p>
            <a:r>
              <a:rPr lang="en-US" dirty="0"/>
              <a:t>	Server sends to each client the list of all alive clients. Clients need to be at least t else aborts.</a:t>
            </a:r>
          </a:p>
          <a:p>
            <a:r>
              <a:rPr lang="en-US" dirty="0"/>
              <a:t>	Clients sign the list and send it back to the server </a:t>
            </a:r>
          </a:p>
          <a:p>
            <a:r>
              <a:rPr lang="en-US" dirty="0"/>
              <a:t>	Server collects the signatures.</a:t>
            </a:r>
          </a:p>
          <a:p>
            <a:endParaRPr lang="en-US" dirty="0"/>
          </a:p>
          <a:p>
            <a:r>
              <a:rPr lang="en-US" dirty="0"/>
              <a:t>At Round 4,</a:t>
            </a:r>
          </a:p>
          <a:p>
            <a:r>
              <a:rPr lang="en-US" dirty="0"/>
              <a:t>	Server sends to each client the id of the survived user along with their signatures if in the AA scenario.</a:t>
            </a:r>
          </a:p>
          <a:p>
            <a:r>
              <a:rPr lang="en-US" dirty="0"/>
              <a:t>	Suppose that users are at least t and that signatures are verified. Else abort.</a:t>
            </a:r>
          </a:p>
          <a:p>
            <a:r>
              <a:rPr lang="en-US" dirty="0"/>
              <a:t>	For every client that dropped out decrypt their cyphertext and send the share of their DH secret key, for every survived client </a:t>
            </a:r>
          </a:p>
          <a:p>
            <a:r>
              <a:rPr lang="en-US" dirty="0"/>
              <a:t>	decrypt cyphertext and send the share of </a:t>
            </a:r>
            <a:r>
              <a:rPr lang="en-US" dirty="0" err="1"/>
              <a:t>bu</a:t>
            </a:r>
            <a:r>
              <a:rPr lang="en-US" dirty="0"/>
              <a:t> element. </a:t>
            </a:r>
          </a:p>
          <a:p>
            <a:r>
              <a:rPr lang="en-US" dirty="0"/>
              <a:t>	</a:t>
            </a:r>
          </a:p>
          <a:p>
            <a:r>
              <a:rPr lang="en-US" dirty="0"/>
              <a:t>Sever reconstructs the secret keys and </a:t>
            </a:r>
            <a:r>
              <a:rPr lang="en-US" dirty="0" err="1"/>
              <a:t>bu</a:t>
            </a:r>
            <a:r>
              <a:rPr lang="en-US" dirty="0"/>
              <a:t> elements and computes the final aggregated values. </a:t>
            </a:r>
          </a:p>
          <a:p>
            <a:r>
              <a:rPr lang="en-US" dirty="0"/>
              <a:t> </a:t>
            </a:r>
          </a:p>
          <a:p>
            <a:r>
              <a:rPr lang="en-US" dirty="0" err="1"/>
              <a:t>Su,v</a:t>
            </a:r>
            <a:r>
              <a:rPr lang="en-US" dirty="0"/>
              <a:t> = </a:t>
            </a:r>
            <a:r>
              <a:rPr lang="en-US" dirty="0" err="1"/>
              <a:t>KA.agree</a:t>
            </a:r>
            <a:r>
              <a:rPr lang="en-US" dirty="0"/>
              <a:t>(</a:t>
            </a:r>
            <a:r>
              <a:rPr lang="en-US" dirty="0" err="1"/>
              <a:t>Su^SK</a:t>
            </a:r>
            <a:r>
              <a:rPr lang="en-US" dirty="0"/>
              <a:t> ,</a:t>
            </a:r>
            <a:r>
              <a:rPr lang="en-US" dirty="0" err="1"/>
              <a:t>Sv^PK</a:t>
            </a:r>
            <a:r>
              <a:rPr lang="en-US" dirty="0"/>
              <a:t>) </a:t>
            </a:r>
          </a:p>
          <a:p>
            <a:r>
              <a:rPr lang="en-US" dirty="0" err="1"/>
              <a:t>Pu,v</a:t>
            </a:r>
            <a:r>
              <a:rPr lang="en-US" dirty="0"/>
              <a:t> = Sum(PRG(</a:t>
            </a:r>
            <a:r>
              <a:rPr lang="en-US" dirty="0" err="1"/>
              <a:t>su,v</a:t>
            </a:r>
            <a:r>
              <a:rPr lang="en-US" dirty="0"/>
              <a:t>))</a:t>
            </a:r>
          </a:p>
          <a:p>
            <a:r>
              <a:rPr lang="en-US" dirty="0"/>
              <a:t>Pu = PRG(</a:t>
            </a:r>
            <a:r>
              <a:rPr lang="en-US" dirty="0" err="1"/>
              <a:t>bu</a:t>
            </a:r>
            <a:r>
              <a:rPr lang="en-US" dirty="0"/>
              <a:t>)</a:t>
            </a:r>
          </a:p>
          <a:p>
            <a:r>
              <a:rPr lang="en-US" dirty="0"/>
              <a:t>Yu = xu + </a:t>
            </a:r>
            <a:r>
              <a:rPr lang="en-US" dirty="0" err="1"/>
              <a:t>pu,v</a:t>
            </a:r>
            <a:r>
              <a:rPr lang="en-US" dirty="0"/>
              <a:t> + </a:t>
            </a:r>
            <a:r>
              <a:rPr lang="en-US" dirty="0" err="1"/>
              <a:t>pu</a:t>
            </a:r>
            <a:r>
              <a:rPr lang="en-US" dirty="0"/>
              <a:t> </a:t>
            </a:r>
          </a:p>
          <a:p>
            <a:endParaRPr lang="en-CY" dirty="0"/>
          </a:p>
        </p:txBody>
      </p:sp>
      <p:sp>
        <p:nvSpPr>
          <p:cNvPr id="4" name="Slide Number Placeholder 3"/>
          <p:cNvSpPr>
            <a:spLocks noGrp="1"/>
          </p:cNvSpPr>
          <p:nvPr>
            <p:ph type="sldNum" sz="quarter" idx="5"/>
          </p:nvPr>
        </p:nvSpPr>
        <p:spPr/>
        <p:txBody>
          <a:bodyPr/>
          <a:lstStyle/>
          <a:p>
            <a:fld id="{E8526CC7-3382-4CA8-8DF2-D871ED04C91C}" type="slidenum">
              <a:rPr lang="en-CY" smtClean="0"/>
              <a:t>4</a:t>
            </a:fld>
            <a:endParaRPr lang="en-CY"/>
          </a:p>
        </p:txBody>
      </p:sp>
    </p:spTree>
    <p:extLst>
      <p:ext uri="{BB962C8B-B14F-4D97-AF65-F5344CB8AC3E}">
        <p14:creationId xmlns:p14="http://schemas.microsoft.com/office/powerpoint/2010/main" val="40014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table shows how security can be guaranteed. </a:t>
            </a:r>
          </a:p>
          <a:p>
            <a:r>
              <a:rPr lang="en-US" dirty="0"/>
              <a:t>Security is guaranteed for the honest-but-curious scenario, as well as for active-adversary scenario under some assumptions. It is assumed that either a public key infrastructure is used, or the DH-exchange is honest. Setting the threshold accordingly can ensure security for all malicious categories(client-only, server-only, client-server). Table 1 shows how parameters have to be set for all the cases. In a scenario that a client is malicious it does not matter how the threshold parameter is set since clients can learn nothing about other clients. In the case where the server only is malicious the threshold must be higher than half of the total clients participating. Since the server can split the clients into two groups and transmitting to each group the message that the other group has dropped out, thus the sever will be able to reconstruct both the individual and pairwise masks of each client. Finally, in the scenario of both malicious server and clients the threshold must be set high enough so that even if the server can collaborate with up to but less than a third of the total clients, the server is still not be able to learn a client's both individual and pairwise keys.</a:t>
            </a:r>
          </a:p>
          <a:p>
            <a:r>
              <a:rPr lang="en-US" dirty="0"/>
              <a:t>	</a:t>
            </a:r>
          </a:p>
          <a:p>
            <a:r>
              <a:rPr lang="en-US" dirty="0"/>
              <a:t>Now concerning the communication costs of the client, the article wanted to create a protocol that will achieve at most twice the communication cost needed of sending the raw updates directly to the user. The equation shows how communication cost is computed.  First part is bit transmitted and received for the public key exchanges. The second part is bits transmitted and received for the secret sharing and final part is bits transmitted for the masked input. If data vector is over 200K the expansion factor is less than 2. </a:t>
            </a:r>
            <a:endParaRPr lang="en-CY" dirty="0"/>
          </a:p>
        </p:txBody>
      </p:sp>
      <p:sp>
        <p:nvSpPr>
          <p:cNvPr id="4" name="Slide Number Placeholder 3"/>
          <p:cNvSpPr>
            <a:spLocks noGrp="1"/>
          </p:cNvSpPr>
          <p:nvPr>
            <p:ph type="sldNum" sz="quarter" idx="5"/>
          </p:nvPr>
        </p:nvSpPr>
        <p:spPr/>
        <p:txBody>
          <a:bodyPr/>
          <a:lstStyle/>
          <a:p>
            <a:fld id="{E8526CC7-3382-4CA8-8DF2-D871ED04C91C}" type="slidenum">
              <a:rPr lang="en-CY" smtClean="0"/>
              <a:t>5</a:t>
            </a:fld>
            <a:endParaRPr lang="en-CY"/>
          </a:p>
        </p:txBody>
      </p:sp>
    </p:spTree>
    <p:extLst>
      <p:ext uri="{BB962C8B-B14F-4D97-AF65-F5344CB8AC3E}">
        <p14:creationId xmlns:p14="http://schemas.microsoft.com/office/powerpoint/2010/main" val="243355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Concluding with the evaluation of the SA method,</a:t>
            </a:r>
          </a:p>
          <a:p>
            <a:r>
              <a:rPr lang="en-US" dirty="0"/>
              <a:t>There is a linear increase in the running time of clients as the data vectors get larger or as the number of clients increase. Dropouts do not really affect drastically the time.</a:t>
            </a:r>
          </a:p>
          <a:p>
            <a:r>
              <a:rPr lang="en-US" dirty="0"/>
              <a:t>Also, the communication per client stays under the 2x expansion if the data vector size is more than 200K.  </a:t>
            </a:r>
          </a:p>
          <a:p>
            <a:r>
              <a:rPr lang="en-US" dirty="0"/>
              <a:t>Finally, server’s running time is linear for the size of the data vector and quadradic for the number of clients as the number of dropouts increases.</a:t>
            </a:r>
          </a:p>
          <a:p>
            <a:endParaRPr lang="en-US" dirty="0"/>
          </a:p>
          <a:p>
            <a:r>
              <a:rPr lang="en-US" dirty="0"/>
              <a:t> </a:t>
            </a:r>
            <a:endParaRPr lang="en-CY" dirty="0"/>
          </a:p>
        </p:txBody>
      </p:sp>
      <p:sp>
        <p:nvSpPr>
          <p:cNvPr id="4" name="Slide Number Placeholder 3"/>
          <p:cNvSpPr>
            <a:spLocks noGrp="1"/>
          </p:cNvSpPr>
          <p:nvPr>
            <p:ph type="sldNum" sz="quarter" idx="5"/>
          </p:nvPr>
        </p:nvSpPr>
        <p:spPr/>
        <p:txBody>
          <a:bodyPr/>
          <a:lstStyle/>
          <a:p>
            <a:fld id="{E8526CC7-3382-4CA8-8DF2-D871ED04C91C}" type="slidenum">
              <a:rPr lang="en-CY" smtClean="0"/>
              <a:t>6</a:t>
            </a:fld>
            <a:endParaRPr lang="en-CY"/>
          </a:p>
        </p:txBody>
      </p:sp>
    </p:spTree>
    <p:extLst>
      <p:ext uri="{BB962C8B-B14F-4D97-AF65-F5344CB8AC3E}">
        <p14:creationId xmlns:p14="http://schemas.microsoft.com/office/powerpoint/2010/main" val="340861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paper analysis is for the article named reconstructing individual data points in FL hardened with DP and SA </a:t>
            </a:r>
            <a:endParaRPr lang="en-CY" dirty="0"/>
          </a:p>
        </p:txBody>
      </p:sp>
      <p:sp>
        <p:nvSpPr>
          <p:cNvPr id="4" name="Slide Number Placeholder 3"/>
          <p:cNvSpPr>
            <a:spLocks noGrp="1"/>
          </p:cNvSpPr>
          <p:nvPr>
            <p:ph type="sldNum" sz="quarter" idx="5"/>
          </p:nvPr>
        </p:nvSpPr>
        <p:spPr/>
        <p:txBody>
          <a:bodyPr/>
          <a:lstStyle/>
          <a:p>
            <a:fld id="{E8526CC7-3382-4CA8-8DF2-D871ED04C91C}" type="slidenum">
              <a:rPr lang="en-CY" smtClean="0"/>
              <a:t>7</a:t>
            </a:fld>
            <a:endParaRPr lang="en-CY"/>
          </a:p>
        </p:txBody>
      </p:sp>
    </p:spTree>
    <p:extLst>
      <p:ext uri="{BB962C8B-B14F-4D97-AF65-F5344CB8AC3E}">
        <p14:creationId xmlns:p14="http://schemas.microsoft.com/office/powerpoint/2010/main" val="1688684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 by default provides data confidentiality because it lets users not share their private data. However, there is lack of privacy in FL since model updates can be used by the server in order to reconstruct an individual user’s private data. </a:t>
            </a:r>
          </a:p>
          <a:p>
            <a:r>
              <a:rPr lang="en-US" dirty="0"/>
              <a:t>Privacy preserving methods were introduced in order to enhance the privacy of the FL framework such as SA protocol or the DP method. </a:t>
            </a:r>
          </a:p>
          <a:p>
            <a:r>
              <a:rPr lang="en-US" dirty="0"/>
              <a:t>Even though the privacy preserving methods most of the times work there are certain scenarios that those methods can be bypassed. </a:t>
            </a:r>
          </a:p>
          <a:p>
            <a:endParaRPr lang="en-US" dirty="0"/>
          </a:p>
          <a:p>
            <a:endParaRPr lang="en-CY" dirty="0"/>
          </a:p>
        </p:txBody>
      </p:sp>
      <p:sp>
        <p:nvSpPr>
          <p:cNvPr id="4" name="Slide Number Placeholder 3"/>
          <p:cNvSpPr>
            <a:spLocks noGrp="1"/>
          </p:cNvSpPr>
          <p:nvPr>
            <p:ph type="sldNum" sz="quarter" idx="5"/>
          </p:nvPr>
        </p:nvSpPr>
        <p:spPr/>
        <p:txBody>
          <a:bodyPr/>
          <a:lstStyle/>
          <a:p>
            <a:fld id="{E8526CC7-3382-4CA8-8DF2-D871ED04C91C}" type="slidenum">
              <a:rPr lang="en-CY" smtClean="0"/>
              <a:t>8</a:t>
            </a:fld>
            <a:endParaRPr lang="en-CY"/>
          </a:p>
        </p:txBody>
      </p:sp>
    </p:spTree>
    <p:extLst>
      <p:ext uri="{BB962C8B-B14F-4D97-AF65-F5344CB8AC3E}">
        <p14:creationId xmlns:p14="http://schemas.microsoft.com/office/powerpoint/2010/main" val="3972001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paper tries to reconstruct an individual user's private data in the FL framework that is enhanced with secure aggregation and differential privacy.</a:t>
            </a:r>
          </a:p>
          <a:p>
            <a:endParaRPr lang="en-US" dirty="0"/>
          </a:p>
          <a:p>
            <a:r>
              <a:rPr lang="en-US" dirty="0"/>
              <a:t>For the reconstruction attack to be feasible some assumptions are made. It is assumed that there is an occasionally malicious server that can introduce sybil devices, control the user sampling and manipulate the model weights of the global model. The server is OM so that the attack remains stealthy, and a good global model is still created. </a:t>
            </a:r>
          </a:p>
          <a:p>
            <a:endParaRPr lang="en-US" dirty="0"/>
          </a:p>
          <a:p>
            <a:r>
              <a:rPr lang="en-US" dirty="0"/>
              <a:t>The attack aims to bypass SA by introducing N-1 sybil devices and 1 target devices. Since the sibyl devices introduced are greater that some thresholds set by</a:t>
            </a:r>
          </a:p>
          <a:p>
            <a:r>
              <a:rPr lang="en-US" dirty="0"/>
              <a:t>the SA protocol then privacy cannot be guaranteed. For example, if the all sybil devices contribute zero gradients and only the target device contributes it’s real gradients then the final aggregate value will contain the gradients of the target user. </a:t>
            </a:r>
          </a:p>
          <a:p>
            <a:endParaRPr lang="en-US" dirty="0"/>
          </a:p>
          <a:p>
            <a:r>
              <a:rPr lang="en-US" dirty="0"/>
              <a:t>Furthermore, the attack aims to exploit DDP. Since for DDP method to work each user participating in a training rounds must add enough noise so that privacy can be guaranteed. Since there are N-1 sybil devices that add no noise and only one device that adds noise , the noise is not enough to obtain privacy in isolation. </a:t>
            </a:r>
            <a:endParaRPr lang="en-CY" dirty="0"/>
          </a:p>
        </p:txBody>
      </p:sp>
      <p:sp>
        <p:nvSpPr>
          <p:cNvPr id="4" name="Slide Number Placeholder 3"/>
          <p:cNvSpPr>
            <a:spLocks noGrp="1"/>
          </p:cNvSpPr>
          <p:nvPr>
            <p:ph type="sldNum" sz="quarter" idx="5"/>
          </p:nvPr>
        </p:nvSpPr>
        <p:spPr/>
        <p:txBody>
          <a:bodyPr/>
          <a:lstStyle/>
          <a:p>
            <a:fld id="{E8526CC7-3382-4CA8-8DF2-D871ED04C91C}" type="slidenum">
              <a:rPr lang="en-CY" smtClean="0"/>
              <a:t>9</a:t>
            </a:fld>
            <a:endParaRPr lang="en-CY"/>
          </a:p>
        </p:txBody>
      </p:sp>
    </p:spTree>
    <p:extLst>
      <p:ext uri="{BB962C8B-B14F-4D97-AF65-F5344CB8AC3E}">
        <p14:creationId xmlns:p14="http://schemas.microsoft.com/office/powerpoint/2010/main" val="2902094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niOfSurrey - Photo Dark Cover">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9B9F63-A12E-4E66-A9E9-46572E00B70C}"/>
              </a:ext>
            </a:extLst>
          </p:cNvPr>
          <p:cNvPicPr>
            <a:picLocks noChangeAspect="1"/>
          </p:cNvPicPr>
          <p:nvPr/>
        </p:nvPicPr>
        <p:blipFill>
          <a:blip r:embed="rId3"/>
          <a:stretch>
            <a:fillRect/>
          </a:stretch>
        </p:blipFill>
        <p:spPr>
          <a:xfrm>
            <a:off x="9018" y="0"/>
            <a:ext cx="12173964" cy="6858000"/>
          </a:xfrm>
          <a:prstGeom prst="rect">
            <a:avLst/>
          </a:prstGeom>
        </p:spPr>
      </p:pic>
      <p:sp>
        <p:nvSpPr>
          <p:cNvPr id="10" name="Rectangle 9"/>
          <p:cNvSpPr/>
          <p:nvPr/>
        </p:nvSpPr>
        <p:spPr>
          <a:xfrm>
            <a:off x="-86113" y="-103513"/>
            <a:ext cx="12355773" cy="7076364"/>
          </a:xfrm>
          <a:prstGeom prst="rect">
            <a:avLst/>
          </a:prstGeom>
          <a:solidFill>
            <a:srgbClr val="000000">
              <a:alpha val="1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cxnSp>
        <p:nvCxnSpPr>
          <p:cNvPr id="5" name="Straight Connector 4"/>
          <p:cNvCxnSpPr/>
          <p:nvPr/>
        </p:nvCxnSpPr>
        <p:spPr>
          <a:xfrm>
            <a:off x="-7683" y="2460500"/>
            <a:ext cx="12199684" cy="0"/>
          </a:xfrm>
          <a:prstGeom prst="line">
            <a:avLst/>
          </a:prstGeom>
          <a:ln w="6350"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2242061" y="1300270"/>
            <a:ext cx="7700209" cy="1098697"/>
          </a:xfrm>
          <a:effectLst>
            <a:outerShdw blurRad="50800" dist="38100" dir="2700000" algn="tl" rotWithShape="0">
              <a:prstClr val="black">
                <a:alpha val="40000"/>
              </a:prstClr>
            </a:outerShdw>
          </a:effectLst>
        </p:spPr>
        <p:txBody>
          <a:bodyPr anchor="b">
            <a:noAutofit/>
          </a:bodyPr>
          <a:lstStyle>
            <a:lvl1pPr algn="ctr">
              <a:defRPr sz="3200" baseline="0">
                <a:solidFill>
                  <a:schemeClr val="bg1"/>
                </a:solidFill>
                <a:effectLst>
                  <a:outerShdw blurRad="50800" dist="38100" dir="8100000" algn="tr" rotWithShape="0">
                    <a:prstClr val="black">
                      <a:alpha val="40000"/>
                    </a:prstClr>
                  </a:outerShdw>
                </a:effectLst>
              </a:defRPr>
            </a:lvl1pPr>
          </a:lstStyle>
          <a:p>
            <a:r>
              <a:rPr lang="en-US" sz="3200" dirty="0">
                <a:ln w="18415" cmpd="sng">
                  <a:solidFill>
                    <a:schemeClr val="bg1"/>
                  </a:solidFill>
                  <a:prstDash val="solid"/>
                </a:ln>
                <a:solidFill>
                  <a:srgbClr val="FFFFFF"/>
                </a:solidFill>
                <a:effectLst>
                  <a:outerShdw blurRad="63500" dir="3600000" algn="tl" rotWithShape="0">
                    <a:srgbClr val="000000">
                      <a:alpha val="92000"/>
                    </a:srgbClr>
                  </a:outerShdw>
                </a:effectLst>
                <a:latin typeface="Georgia"/>
                <a:cs typeface="Georgia"/>
              </a:rPr>
              <a:t>Title of the presentation goes here</a:t>
            </a:r>
            <a:endParaRPr lang="en-US" dirty="0"/>
          </a:p>
        </p:txBody>
      </p:sp>
      <p:sp>
        <p:nvSpPr>
          <p:cNvPr id="9" name="Text Placeholder 13"/>
          <p:cNvSpPr>
            <a:spLocks noGrp="1"/>
          </p:cNvSpPr>
          <p:nvPr>
            <p:ph type="body" sz="quarter" idx="12" hasCustomPrompt="1"/>
          </p:nvPr>
        </p:nvSpPr>
        <p:spPr>
          <a:xfrm>
            <a:off x="2241558" y="2540374"/>
            <a:ext cx="7700433" cy="3581025"/>
          </a:xfrm>
          <a:effectLst>
            <a:outerShdw blurRad="50800" dist="38100" dir="2700000" algn="tl" rotWithShape="0">
              <a:prstClr val="black">
                <a:alpha val="40000"/>
              </a:prstClr>
            </a:outerShdw>
          </a:effectLst>
        </p:spPr>
        <p:txBody>
          <a:bodyPr/>
          <a:lstStyle>
            <a:lvl1pPr algn="ctr">
              <a:defRPr>
                <a:solidFill>
                  <a:srgbClr val="FFFFFF"/>
                </a:solidFill>
              </a:defRPr>
            </a:lvl1pPr>
            <a:lvl2pPr algn="ctr">
              <a:defRPr>
                <a:solidFill>
                  <a:srgbClr val="FFFFFF"/>
                </a:solidFill>
              </a:defRPr>
            </a:lvl2pPr>
            <a:lvl3pPr algn="ctr">
              <a:defRPr>
                <a:solidFill>
                  <a:srgbClr val="FFFFFF"/>
                </a:solidFill>
              </a:defRPr>
            </a:lvl3pPr>
            <a:lvl4pPr algn="ctr">
              <a:defRPr>
                <a:solidFill>
                  <a:srgbClr val="FFFFFF"/>
                </a:solidFill>
              </a:defRPr>
            </a:lvl4pPr>
            <a:lvl5pPr algn="ctr">
              <a:defRPr>
                <a:solidFill>
                  <a:srgbClr val="FFFFFF"/>
                </a:solidFill>
              </a:defRPr>
            </a:lvl5pPr>
          </a:lstStyle>
          <a:p>
            <a:pPr lvl="0"/>
            <a:r>
              <a:rPr lang="en-GB" dirty="0"/>
              <a:t>Presentation subtitle / presenter here</a:t>
            </a:r>
          </a:p>
        </p:txBody>
      </p:sp>
      <p:sp>
        <p:nvSpPr>
          <p:cNvPr id="18" name="Date Placeholder 3"/>
          <p:cNvSpPr>
            <a:spLocks noGrp="1"/>
          </p:cNvSpPr>
          <p:nvPr>
            <p:ph type="dt" sz="half" idx="17"/>
          </p:nvPr>
        </p:nvSpPr>
        <p:spPr>
          <a:xfrm>
            <a:off x="125816" y="6575395"/>
            <a:ext cx="2709697" cy="282607"/>
          </a:xfrm>
          <a:effectLst>
            <a:outerShdw blurRad="50800" dist="38100" dir="2700000" algn="tl" rotWithShape="0">
              <a:prstClr val="black">
                <a:alpha val="40000"/>
              </a:prstClr>
            </a:outerShdw>
          </a:effectLst>
        </p:spPr>
        <p:txBody>
          <a:bodyPr/>
          <a:lstStyle>
            <a:lvl1pPr>
              <a:defRPr sz="1467"/>
            </a:lvl1pPr>
          </a:lstStyle>
          <a:p>
            <a:fld id="{3DA64F66-7D90-4B09-A9B7-D4CAEBBB23D8}" type="datetimeFigureOut">
              <a:rPr lang="en-CY" smtClean="0"/>
              <a:t>06/06/2023</a:t>
            </a:fld>
            <a:endParaRPr lang="en-CY"/>
          </a:p>
        </p:txBody>
      </p:sp>
      <p:sp>
        <p:nvSpPr>
          <p:cNvPr id="19" name="Slide Number Placeholder 5"/>
          <p:cNvSpPr>
            <a:spLocks noGrp="1"/>
          </p:cNvSpPr>
          <p:nvPr>
            <p:ph type="sldNum" sz="quarter" idx="18"/>
          </p:nvPr>
        </p:nvSpPr>
        <p:spPr>
          <a:xfrm>
            <a:off x="9369217" y="6575395"/>
            <a:ext cx="2844800" cy="282607"/>
          </a:xfrm>
          <a:effectLst>
            <a:outerShdw blurRad="50800" dist="38100" dir="2700000" algn="tl" rotWithShape="0">
              <a:prstClr val="black">
                <a:alpha val="40000"/>
              </a:prstClr>
            </a:outerShdw>
          </a:effectLst>
        </p:spPr>
        <p:txBody>
          <a:bodyPr/>
          <a:lstStyle>
            <a:lvl1pPr>
              <a:defRPr sz="1467">
                <a:latin typeface="+mn-lt"/>
              </a:defRPr>
            </a:lvl1pPr>
          </a:lstStyle>
          <a:p>
            <a:fld id="{9C4E8F82-152A-4953-8A77-C7251BE39107}" type="slidenum">
              <a:rPr lang="en-CY" smtClean="0"/>
              <a:t>‹#›</a:t>
            </a:fld>
            <a:endParaRPr lang="en-CY"/>
          </a:p>
        </p:txBody>
      </p:sp>
      <p:sp>
        <p:nvSpPr>
          <p:cNvPr id="20" name="Footer Placeholder 3"/>
          <p:cNvSpPr txBox="1">
            <a:spLocks/>
          </p:cNvSpPr>
          <p:nvPr/>
        </p:nvSpPr>
        <p:spPr>
          <a:xfrm>
            <a:off x="4165600" y="6585602"/>
            <a:ext cx="3860800" cy="282607"/>
          </a:xfrm>
          <a:prstGeom prst="rect">
            <a:avLst/>
          </a:prstGeom>
          <a:effectLst>
            <a:outerShdw blurRad="50800" dist="38100" dir="2700000" algn="tl" rotWithShape="0">
              <a:prstClr val="black">
                <a:alpha val="40000"/>
              </a:prstClr>
            </a:outerShdw>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pic>
        <p:nvPicPr>
          <p:cNvPr id="11" name="Picture 10">
            <a:extLst>
              <a:ext uri="{FF2B5EF4-FFF2-40B4-BE49-F238E27FC236}">
                <a16:creationId xmlns:a16="http://schemas.microsoft.com/office/drawing/2014/main" id="{B8D3EE9C-8F9B-4FBC-9D62-AED4D8D41378}"/>
              </a:ext>
            </a:extLst>
          </p:cNvPr>
          <p:cNvPicPr>
            <a:picLocks noChangeAspect="1"/>
          </p:cNvPicPr>
          <p:nvPr/>
        </p:nvPicPr>
        <p:blipFill>
          <a:blip r:embed="rId4"/>
          <a:stretch>
            <a:fillRect/>
          </a:stretch>
        </p:blipFill>
        <p:spPr>
          <a:xfrm>
            <a:off x="10444311" y="0"/>
            <a:ext cx="1572861" cy="868800"/>
          </a:xfrm>
          <a:prstGeom prst="rect">
            <a:avLst/>
          </a:prstGeom>
        </p:spPr>
      </p:pic>
    </p:spTree>
    <p:extLst>
      <p:ext uri="{BB962C8B-B14F-4D97-AF65-F5344CB8AC3E}">
        <p14:creationId xmlns:p14="http://schemas.microsoft.com/office/powerpoint/2010/main" val="368747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UniOfSurrey - Standard Slide Clear">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0444800" y="1"/>
            <a:ext cx="1571787" cy="868207"/>
          </a:xfrm>
          <a:prstGeom prst="rect">
            <a:avLst/>
          </a:prstGeom>
        </p:spPr>
      </p:pic>
      <p:cxnSp>
        <p:nvCxnSpPr>
          <p:cNvPr id="5" name="Straight Connector 4"/>
          <p:cNvCxnSpPr/>
          <p:nvPr/>
        </p:nvCxnSpPr>
        <p:spPr>
          <a:xfrm>
            <a:off x="1" y="878417"/>
            <a:ext cx="12240684"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10" name="Text Placeholder 9"/>
          <p:cNvSpPr>
            <a:spLocks noGrp="1"/>
          </p:cNvSpPr>
          <p:nvPr>
            <p:ph type="body" sz="quarter" idx="13" hasCustomPrompt="1"/>
          </p:nvPr>
        </p:nvSpPr>
        <p:spPr>
          <a:xfrm>
            <a:off x="609600" y="936626"/>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sp>
        <p:nvSpPr>
          <p:cNvPr id="15" name="Rectangle 14"/>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16" name="Date Placeholder 3"/>
          <p:cNvSpPr>
            <a:spLocks noGrp="1"/>
          </p:cNvSpPr>
          <p:nvPr>
            <p:ph type="dt" sz="half" idx="17"/>
          </p:nvPr>
        </p:nvSpPr>
        <p:spPr>
          <a:xfrm>
            <a:off x="125816" y="6575395"/>
            <a:ext cx="2709697" cy="282607"/>
          </a:xfrm>
        </p:spPr>
        <p:txBody>
          <a:bodyPr/>
          <a:lstStyle>
            <a:lvl1pPr>
              <a:defRPr sz="1467"/>
            </a:lvl1pPr>
          </a:lstStyle>
          <a:p>
            <a:fld id="{3DA64F66-7D90-4B09-A9B7-D4CAEBBB23D8}" type="datetimeFigureOut">
              <a:rPr lang="en-CY" smtClean="0"/>
              <a:t>06/06/2023</a:t>
            </a:fld>
            <a:endParaRPr lang="en-CY"/>
          </a:p>
        </p:txBody>
      </p:sp>
      <p:sp>
        <p:nvSpPr>
          <p:cNvPr id="17"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9C4E8F82-152A-4953-8A77-C7251BE39107}" type="slidenum">
              <a:rPr lang="en-CY" smtClean="0"/>
              <a:t>‹#›</a:t>
            </a:fld>
            <a:endParaRPr lang="en-CY"/>
          </a:p>
        </p:txBody>
      </p:sp>
      <p:sp>
        <p:nvSpPr>
          <p:cNvPr id="18"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326120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UniOfSurrey - Standard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8800AA5-678C-4A74-929D-0FDAB5F5CA2A}"/>
              </a:ext>
            </a:extLst>
          </p:cNvPr>
          <p:cNvPicPr>
            <a:picLocks noChangeAspect="1"/>
          </p:cNvPicPr>
          <p:nvPr/>
        </p:nvPicPr>
        <p:blipFill>
          <a:blip r:embed="rId2"/>
          <a:stretch>
            <a:fillRect/>
          </a:stretch>
        </p:blipFill>
        <p:spPr>
          <a:xfrm>
            <a:off x="10444800" y="1"/>
            <a:ext cx="1571787" cy="868207"/>
          </a:xfrm>
          <a:prstGeom prst="rect">
            <a:avLst/>
          </a:prstGeom>
        </p:spPr>
      </p:pic>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3" name="Content Placeholder 2"/>
          <p:cNvSpPr>
            <a:spLocks noGrp="1"/>
          </p:cNvSpPr>
          <p:nvPr>
            <p:ph idx="1"/>
          </p:nvPr>
        </p:nvSpPr>
        <p:spPr>
          <a:xfrm>
            <a:off x="609606" y="1600201"/>
            <a:ext cx="11095257" cy="4525963"/>
          </a:xfrm>
          <a:prstGeom prst="rect">
            <a:avLst/>
          </a:prstGeom>
        </p:spPr>
        <p:txBody>
          <a:bodyPr>
            <a:normAutofit/>
          </a:bodyPr>
          <a:lstStyle>
            <a:lvl1pPr>
              <a:defRPr sz="2400">
                <a:solidFill>
                  <a:schemeClr val="tx1">
                    <a:lumMod val="50000"/>
                  </a:schemeClr>
                </a:solidFill>
                <a:latin typeface="Arial"/>
                <a:cs typeface="Arial"/>
              </a:defRPr>
            </a:lvl1pPr>
            <a:lvl2pPr>
              <a:defRPr sz="2400">
                <a:solidFill>
                  <a:srgbClr val="203D75"/>
                </a:solidFill>
                <a:latin typeface="Arial"/>
                <a:cs typeface="Arial"/>
              </a:defRPr>
            </a:lvl2pPr>
            <a:lvl3pPr>
              <a:defRPr sz="2400">
                <a:solidFill>
                  <a:srgbClr val="556169"/>
                </a:solidFill>
                <a:latin typeface="Arial"/>
                <a:cs typeface="Arial"/>
              </a:defRPr>
            </a:lvl3pPr>
            <a:lvl4pPr>
              <a:defRPr sz="2400">
                <a:solidFill>
                  <a:srgbClr val="006AA0"/>
                </a:solidFill>
                <a:latin typeface="Arial"/>
                <a:cs typeface="Arial"/>
              </a:defRPr>
            </a:lvl4pPr>
            <a:lvl5pPr>
              <a:defRPr sz="2400">
                <a:solidFill>
                  <a:srgbClr val="556169"/>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hasCustomPrompt="1"/>
          </p:nvPr>
        </p:nvSpPr>
        <p:spPr>
          <a:xfrm>
            <a:off x="609600" y="936629"/>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cxnSp>
        <p:nvCxnSpPr>
          <p:cNvPr id="12" name="Straight Connector 11"/>
          <p:cNvCxnSpPr/>
          <p:nvPr/>
        </p:nvCxnSpPr>
        <p:spPr>
          <a:xfrm>
            <a:off x="0" y="878003"/>
            <a:ext cx="12240000"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0" name="Rectangle 19"/>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21" name="Date Placeholder 3"/>
          <p:cNvSpPr>
            <a:spLocks noGrp="1"/>
          </p:cNvSpPr>
          <p:nvPr>
            <p:ph type="dt" sz="half" idx="17"/>
          </p:nvPr>
        </p:nvSpPr>
        <p:spPr>
          <a:xfrm>
            <a:off x="125816" y="6575395"/>
            <a:ext cx="2709697" cy="282607"/>
          </a:xfrm>
        </p:spPr>
        <p:txBody>
          <a:bodyPr/>
          <a:lstStyle>
            <a:lvl1pPr>
              <a:defRPr sz="1467"/>
            </a:lvl1pPr>
          </a:lstStyle>
          <a:p>
            <a:fld id="{3DA64F66-7D90-4B09-A9B7-D4CAEBBB23D8}" type="datetimeFigureOut">
              <a:rPr lang="en-CY" smtClean="0"/>
              <a:t>06/06/2023</a:t>
            </a:fld>
            <a:endParaRPr lang="en-CY"/>
          </a:p>
        </p:txBody>
      </p:sp>
      <p:sp>
        <p:nvSpPr>
          <p:cNvPr id="22"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9C4E8F82-152A-4953-8A77-C7251BE39107}" type="slidenum">
              <a:rPr lang="en-CY" smtClean="0"/>
              <a:t>‹#›</a:t>
            </a:fld>
            <a:endParaRPr lang="en-CY"/>
          </a:p>
        </p:txBody>
      </p:sp>
      <p:sp>
        <p:nvSpPr>
          <p:cNvPr id="23"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2284668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UniOfSurrey - Standard Slide with Image Righ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1C35123-0DAE-499C-9EB8-4BBF952BC29D}"/>
              </a:ext>
            </a:extLst>
          </p:cNvPr>
          <p:cNvPicPr>
            <a:picLocks noChangeAspect="1"/>
          </p:cNvPicPr>
          <p:nvPr/>
        </p:nvPicPr>
        <p:blipFill>
          <a:blip r:embed="rId2"/>
          <a:stretch>
            <a:fillRect/>
          </a:stretch>
        </p:blipFill>
        <p:spPr>
          <a:xfrm>
            <a:off x="10444800" y="1"/>
            <a:ext cx="1571787" cy="868207"/>
          </a:xfrm>
          <a:prstGeom prst="rect">
            <a:avLst/>
          </a:prstGeom>
        </p:spPr>
      </p:pic>
      <p:cxnSp>
        <p:nvCxnSpPr>
          <p:cNvPr id="8" name="Straight Connector 7"/>
          <p:cNvCxnSpPr/>
          <p:nvPr/>
        </p:nvCxnSpPr>
        <p:spPr>
          <a:xfrm>
            <a:off x="1" y="878417"/>
            <a:ext cx="12240684"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3" name="Content Placeholder 2"/>
          <p:cNvSpPr>
            <a:spLocks noGrp="1"/>
          </p:cNvSpPr>
          <p:nvPr>
            <p:ph idx="1"/>
          </p:nvPr>
        </p:nvSpPr>
        <p:spPr>
          <a:xfrm>
            <a:off x="609600" y="1600201"/>
            <a:ext cx="6010571" cy="4525963"/>
          </a:xfrm>
          <a:prstGeom prst="rect">
            <a:avLst/>
          </a:prstGeom>
        </p:spPr>
        <p:txBody>
          <a:bodyPr>
            <a:normAutofit/>
          </a:bodyPr>
          <a:lstStyle>
            <a:lvl1pPr>
              <a:defRPr sz="2400">
                <a:solidFill>
                  <a:schemeClr val="tx1">
                    <a:lumMod val="50000"/>
                  </a:schemeClr>
                </a:solidFill>
                <a:latin typeface="Arial"/>
                <a:cs typeface="Arial"/>
              </a:defRPr>
            </a:lvl1pPr>
            <a:lvl2pPr>
              <a:defRPr sz="2400">
                <a:solidFill>
                  <a:srgbClr val="203D75"/>
                </a:solidFill>
                <a:latin typeface="Arial"/>
                <a:cs typeface="Arial"/>
              </a:defRPr>
            </a:lvl2pPr>
            <a:lvl3pPr>
              <a:defRPr sz="2400">
                <a:solidFill>
                  <a:srgbClr val="556169"/>
                </a:solidFill>
                <a:latin typeface="Arial"/>
                <a:cs typeface="Arial"/>
              </a:defRPr>
            </a:lvl3pPr>
            <a:lvl4pPr>
              <a:defRPr sz="2400">
                <a:solidFill>
                  <a:srgbClr val="006AA0"/>
                </a:solidFill>
                <a:latin typeface="Arial"/>
                <a:cs typeface="Arial"/>
              </a:defRPr>
            </a:lvl4pPr>
            <a:lvl5pPr>
              <a:defRPr sz="2400">
                <a:solidFill>
                  <a:srgbClr val="556169"/>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hasCustomPrompt="1"/>
          </p:nvPr>
        </p:nvSpPr>
        <p:spPr>
          <a:xfrm>
            <a:off x="609600" y="936626"/>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sp>
        <p:nvSpPr>
          <p:cNvPr id="7" name="Picture Placeholder 6"/>
          <p:cNvSpPr>
            <a:spLocks noGrp="1"/>
          </p:cNvSpPr>
          <p:nvPr>
            <p:ph type="pic" sz="quarter" idx="14"/>
          </p:nvPr>
        </p:nvSpPr>
        <p:spPr>
          <a:xfrm>
            <a:off x="6826251" y="1600201"/>
            <a:ext cx="4910667" cy="4525963"/>
          </a:xfrm>
        </p:spPr>
        <p:txBody>
          <a:bodyPr rtlCol="0">
            <a:normAutofit/>
          </a:bodyPr>
          <a:lstStyle>
            <a:lvl1pPr>
              <a:defRPr sz="2667"/>
            </a:lvl1pPr>
          </a:lstStyle>
          <a:p>
            <a:pPr lvl="0"/>
            <a:r>
              <a:rPr lang="en-US" noProof="0"/>
              <a:t>Click icon to add picture</a:t>
            </a:r>
            <a:endParaRPr lang="en-US" noProof="0" dirty="0"/>
          </a:p>
        </p:txBody>
      </p:sp>
      <p:sp>
        <p:nvSpPr>
          <p:cNvPr id="18" name="Rectangle 17"/>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19" name="Date Placeholder 3"/>
          <p:cNvSpPr>
            <a:spLocks noGrp="1"/>
          </p:cNvSpPr>
          <p:nvPr>
            <p:ph type="dt" sz="half" idx="17"/>
          </p:nvPr>
        </p:nvSpPr>
        <p:spPr>
          <a:xfrm>
            <a:off x="125816" y="6575395"/>
            <a:ext cx="2709697" cy="282607"/>
          </a:xfrm>
        </p:spPr>
        <p:txBody>
          <a:bodyPr/>
          <a:lstStyle>
            <a:lvl1pPr>
              <a:defRPr sz="1467"/>
            </a:lvl1pPr>
          </a:lstStyle>
          <a:p>
            <a:fld id="{3DA64F66-7D90-4B09-A9B7-D4CAEBBB23D8}" type="datetimeFigureOut">
              <a:rPr lang="en-CY" smtClean="0"/>
              <a:t>06/06/2023</a:t>
            </a:fld>
            <a:endParaRPr lang="en-CY"/>
          </a:p>
        </p:txBody>
      </p:sp>
      <p:sp>
        <p:nvSpPr>
          <p:cNvPr id="20"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9C4E8F82-152A-4953-8A77-C7251BE39107}" type="slidenum">
              <a:rPr lang="en-CY" smtClean="0"/>
              <a:t>‹#›</a:t>
            </a:fld>
            <a:endParaRPr lang="en-CY"/>
          </a:p>
        </p:txBody>
      </p:sp>
      <p:sp>
        <p:nvSpPr>
          <p:cNvPr id="21"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209535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UniOfSurrey - Standard Slide with 3 Image Righ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5BD7A0B-D87B-44E3-B197-9F2E1CCBCF60}"/>
              </a:ext>
            </a:extLst>
          </p:cNvPr>
          <p:cNvPicPr>
            <a:picLocks noChangeAspect="1"/>
          </p:cNvPicPr>
          <p:nvPr/>
        </p:nvPicPr>
        <p:blipFill>
          <a:blip r:embed="rId2"/>
          <a:stretch>
            <a:fillRect/>
          </a:stretch>
        </p:blipFill>
        <p:spPr>
          <a:xfrm>
            <a:off x="10444800" y="1"/>
            <a:ext cx="1571787" cy="868207"/>
          </a:xfrm>
          <a:prstGeom prst="rect">
            <a:avLst/>
          </a:prstGeom>
        </p:spPr>
      </p:pic>
      <p:cxnSp>
        <p:nvCxnSpPr>
          <p:cNvPr id="9" name="Straight Connector 8"/>
          <p:cNvCxnSpPr/>
          <p:nvPr/>
        </p:nvCxnSpPr>
        <p:spPr>
          <a:xfrm>
            <a:off x="1" y="878417"/>
            <a:ext cx="12240684"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3" name="Content Placeholder 2"/>
          <p:cNvSpPr>
            <a:spLocks noGrp="1"/>
          </p:cNvSpPr>
          <p:nvPr>
            <p:ph idx="1"/>
          </p:nvPr>
        </p:nvSpPr>
        <p:spPr>
          <a:xfrm>
            <a:off x="609600" y="1600201"/>
            <a:ext cx="6010571" cy="4525963"/>
          </a:xfrm>
          <a:prstGeom prst="rect">
            <a:avLst/>
          </a:prstGeom>
        </p:spPr>
        <p:txBody>
          <a:bodyPr>
            <a:normAutofit/>
          </a:bodyPr>
          <a:lstStyle>
            <a:lvl1pPr>
              <a:defRPr sz="2400">
                <a:solidFill>
                  <a:schemeClr val="tx1">
                    <a:lumMod val="50000"/>
                  </a:schemeClr>
                </a:solidFill>
                <a:latin typeface="Arial"/>
                <a:cs typeface="Arial"/>
              </a:defRPr>
            </a:lvl1pPr>
            <a:lvl2pPr>
              <a:defRPr sz="2400">
                <a:solidFill>
                  <a:srgbClr val="203D75"/>
                </a:solidFill>
                <a:latin typeface="Arial"/>
                <a:cs typeface="Arial"/>
              </a:defRPr>
            </a:lvl2pPr>
            <a:lvl3pPr>
              <a:defRPr sz="2400">
                <a:solidFill>
                  <a:srgbClr val="556169"/>
                </a:solidFill>
                <a:latin typeface="Arial"/>
                <a:cs typeface="Arial"/>
              </a:defRPr>
            </a:lvl3pPr>
            <a:lvl4pPr>
              <a:defRPr sz="2400">
                <a:solidFill>
                  <a:srgbClr val="006AA0"/>
                </a:solidFill>
                <a:latin typeface="Arial"/>
                <a:cs typeface="Arial"/>
              </a:defRPr>
            </a:lvl4pPr>
            <a:lvl5pPr>
              <a:defRPr sz="2400">
                <a:solidFill>
                  <a:srgbClr val="556169"/>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hasCustomPrompt="1"/>
          </p:nvPr>
        </p:nvSpPr>
        <p:spPr>
          <a:xfrm>
            <a:off x="609600" y="936626"/>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sp>
        <p:nvSpPr>
          <p:cNvPr id="7" name="Picture Placeholder 6"/>
          <p:cNvSpPr>
            <a:spLocks noGrp="1"/>
          </p:cNvSpPr>
          <p:nvPr>
            <p:ph type="pic" sz="quarter" idx="14"/>
          </p:nvPr>
        </p:nvSpPr>
        <p:spPr>
          <a:xfrm>
            <a:off x="6826251" y="1600202"/>
            <a:ext cx="1639949" cy="1524519"/>
          </a:xfrm>
        </p:spPr>
        <p:txBody>
          <a:bodyPr rtlCol="0">
            <a:normAutofit/>
          </a:bodyPr>
          <a:lstStyle>
            <a:lvl1pPr>
              <a:defRPr sz="1333" baseline="0"/>
            </a:lvl1pPr>
          </a:lstStyle>
          <a:p>
            <a:pPr lvl="0"/>
            <a:r>
              <a:rPr lang="en-US" noProof="0"/>
              <a:t>Click icon to add picture</a:t>
            </a:r>
            <a:endParaRPr lang="en-US" noProof="0" dirty="0"/>
          </a:p>
        </p:txBody>
      </p:sp>
      <p:sp>
        <p:nvSpPr>
          <p:cNvPr id="14" name="Picture Placeholder 6"/>
          <p:cNvSpPr>
            <a:spLocks noGrp="1"/>
          </p:cNvSpPr>
          <p:nvPr>
            <p:ph type="pic" sz="quarter" idx="15"/>
          </p:nvPr>
        </p:nvSpPr>
        <p:spPr>
          <a:xfrm>
            <a:off x="8669400" y="1600201"/>
            <a:ext cx="3035456" cy="1524519"/>
          </a:xfrm>
        </p:spPr>
        <p:txBody>
          <a:bodyPr rtlCol="0">
            <a:normAutofit/>
          </a:bodyPr>
          <a:lstStyle>
            <a:lvl1pPr>
              <a:defRPr sz="1333"/>
            </a:lvl1pPr>
          </a:lstStyle>
          <a:p>
            <a:pPr lvl="0"/>
            <a:r>
              <a:rPr lang="en-US" noProof="0"/>
              <a:t>Click icon to add picture</a:t>
            </a:r>
            <a:endParaRPr lang="en-US" noProof="0" dirty="0"/>
          </a:p>
        </p:txBody>
      </p:sp>
      <p:sp>
        <p:nvSpPr>
          <p:cNvPr id="15" name="Picture Placeholder 6"/>
          <p:cNvSpPr>
            <a:spLocks noGrp="1"/>
          </p:cNvSpPr>
          <p:nvPr>
            <p:ph type="pic" sz="quarter" idx="16"/>
          </p:nvPr>
        </p:nvSpPr>
        <p:spPr>
          <a:xfrm>
            <a:off x="6826251" y="3277118"/>
            <a:ext cx="4878605" cy="2849045"/>
          </a:xfrm>
        </p:spPr>
        <p:txBody>
          <a:bodyPr rtlCol="0">
            <a:normAutofit/>
          </a:bodyPr>
          <a:lstStyle>
            <a:lvl1pPr>
              <a:defRPr sz="1333" baseline="0"/>
            </a:lvl1pPr>
          </a:lstStyle>
          <a:p>
            <a:pPr lvl="0"/>
            <a:r>
              <a:rPr lang="en-US" noProof="0"/>
              <a:t>Click icon to add picture</a:t>
            </a:r>
            <a:endParaRPr lang="en-US" noProof="0" dirty="0"/>
          </a:p>
        </p:txBody>
      </p:sp>
      <p:sp>
        <p:nvSpPr>
          <p:cNvPr id="21" name="Rectangle 20"/>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22" name="Date Placeholder 3"/>
          <p:cNvSpPr>
            <a:spLocks noGrp="1"/>
          </p:cNvSpPr>
          <p:nvPr>
            <p:ph type="dt" sz="half" idx="17"/>
          </p:nvPr>
        </p:nvSpPr>
        <p:spPr>
          <a:xfrm>
            <a:off x="125816" y="6575395"/>
            <a:ext cx="2709697" cy="282607"/>
          </a:xfrm>
        </p:spPr>
        <p:txBody>
          <a:bodyPr/>
          <a:lstStyle>
            <a:lvl1pPr>
              <a:defRPr sz="1467"/>
            </a:lvl1pPr>
          </a:lstStyle>
          <a:p>
            <a:fld id="{3DA64F66-7D90-4B09-A9B7-D4CAEBBB23D8}" type="datetimeFigureOut">
              <a:rPr lang="en-CY" smtClean="0"/>
              <a:t>06/06/2023</a:t>
            </a:fld>
            <a:endParaRPr lang="en-CY"/>
          </a:p>
        </p:txBody>
      </p:sp>
      <p:sp>
        <p:nvSpPr>
          <p:cNvPr id="23"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9C4E8F82-152A-4953-8A77-C7251BE39107}" type="slidenum">
              <a:rPr lang="en-CY" smtClean="0"/>
              <a:t>‹#›</a:t>
            </a:fld>
            <a:endParaRPr lang="en-CY"/>
          </a:p>
        </p:txBody>
      </p:sp>
      <p:sp>
        <p:nvSpPr>
          <p:cNvPr id="24"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3316035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UniOfSurrey - Standard Slide with Image Lef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370819-D733-4917-9DB3-1A79435B17A3}"/>
              </a:ext>
            </a:extLst>
          </p:cNvPr>
          <p:cNvPicPr>
            <a:picLocks noChangeAspect="1"/>
          </p:cNvPicPr>
          <p:nvPr/>
        </p:nvPicPr>
        <p:blipFill>
          <a:blip r:embed="rId2"/>
          <a:stretch>
            <a:fillRect/>
          </a:stretch>
        </p:blipFill>
        <p:spPr>
          <a:xfrm>
            <a:off x="10444800" y="1"/>
            <a:ext cx="1571787" cy="868207"/>
          </a:xfrm>
          <a:prstGeom prst="rect">
            <a:avLst/>
          </a:prstGeom>
        </p:spPr>
      </p:pic>
      <p:cxnSp>
        <p:nvCxnSpPr>
          <p:cNvPr id="8" name="Straight Connector 7"/>
          <p:cNvCxnSpPr/>
          <p:nvPr/>
        </p:nvCxnSpPr>
        <p:spPr>
          <a:xfrm>
            <a:off x="1" y="878417"/>
            <a:ext cx="12240684"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3" name="Content Placeholder 2"/>
          <p:cNvSpPr>
            <a:spLocks noGrp="1"/>
          </p:cNvSpPr>
          <p:nvPr>
            <p:ph idx="1"/>
          </p:nvPr>
        </p:nvSpPr>
        <p:spPr>
          <a:xfrm>
            <a:off x="5726167" y="1638041"/>
            <a:ext cx="6010571" cy="4525963"/>
          </a:xfrm>
          <a:prstGeom prst="rect">
            <a:avLst/>
          </a:prstGeom>
        </p:spPr>
        <p:txBody>
          <a:bodyPr>
            <a:normAutofit/>
          </a:bodyPr>
          <a:lstStyle>
            <a:lvl1pPr>
              <a:defRPr sz="2400">
                <a:solidFill>
                  <a:schemeClr val="tx1">
                    <a:lumMod val="50000"/>
                  </a:schemeClr>
                </a:solidFill>
                <a:latin typeface="Arial"/>
                <a:cs typeface="Arial"/>
              </a:defRPr>
            </a:lvl1pPr>
            <a:lvl2pPr>
              <a:defRPr sz="2400">
                <a:solidFill>
                  <a:srgbClr val="203D75"/>
                </a:solidFill>
                <a:latin typeface="Arial"/>
                <a:cs typeface="Arial"/>
              </a:defRPr>
            </a:lvl2pPr>
            <a:lvl3pPr>
              <a:defRPr sz="2400">
                <a:solidFill>
                  <a:srgbClr val="556169"/>
                </a:solidFill>
                <a:latin typeface="Arial"/>
                <a:cs typeface="Arial"/>
              </a:defRPr>
            </a:lvl3pPr>
            <a:lvl4pPr>
              <a:defRPr sz="2400">
                <a:solidFill>
                  <a:srgbClr val="006AA0"/>
                </a:solidFill>
                <a:latin typeface="Arial"/>
                <a:cs typeface="Arial"/>
              </a:defRPr>
            </a:lvl4pPr>
            <a:lvl5pPr>
              <a:defRPr sz="2400">
                <a:solidFill>
                  <a:srgbClr val="556169"/>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hasCustomPrompt="1"/>
          </p:nvPr>
        </p:nvSpPr>
        <p:spPr>
          <a:xfrm>
            <a:off x="609600" y="936626"/>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sp>
        <p:nvSpPr>
          <p:cNvPr id="7" name="Picture Placeholder 6"/>
          <p:cNvSpPr>
            <a:spLocks noGrp="1"/>
          </p:cNvSpPr>
          <p:nvPr>
            <p:ph type="pic" sz="quarter" idx="14"/>
          </p:nvPr>
        </p:nvSpPr>
        <p:spPr>
          <a:xfrm>
            <a:off x="609600" y="1638041"/>
            <a:ext cx="4910667" cy="4525963"/>
          </a:xfrm>
        </p:spPr>
        <p:txBody>
          <a:bodyPr rtlCol="0">
            <a:normAutofit/>
          </a:bodyPr>
          <a:lstStyle>
            <a:lvl1pPr>
              <a:defRPr sz="2667"/>
            </a:lvl1pPr>
          </a:lstStyle>
          <a:p>
            <a:pPr lvl="0"/>
            <a:r>
              <a:rPr lang="en-US" noProof="0"/>
              <a:t>Click icon to add picture</a:t>
            </a:r>
            <a:endParaRPr lang="en-US" noProof="0" dirty="0"/>
          </a:p>
        </p:txBody>
      </p:sp>
      <p:sp>
        <p:nvSpPr>
          <p:cNvPr id="15" name="Rectangle 14"/>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16" name="Date Placeholder 3"/>
          <p:cNvSpPr>
            <a:spLocks noGrp="1"/>
          </p:cNvSpPr>
          <p:nvPr>
            <p:ph type="dt" sz="half" idx="17"/>
          </p:nvPr>
        </p:nvSpPr>
        <p:spPr>
          <a:xfrm>
            <a:off x="125816" y="6575395"/>
            <a:ext cx="2709697" cy="282607"/>
          </a:xfrm>
        </p:spPr>
        <p:txBody>
          <a:bodyPr/>
          <a:lstStyle>
            <a:lvl1pPr>
              <a:defRPr sz="1467"/>
            </a:lvl1pPr>
          </a:lstStyle>
          <a:p>
            <a:fld id="{3DA64F66-7D90-4B09-A9B7-D4CAEBBB23D8}" type="datetimeFigureOut">
              <a:rPr lang="en-CY" smtClean="0"/>
              <a:t>06/06/2023</a:t>
            </a:fld>
            <a:endParaRPr lang="en-CY"/>
          </a:p>
        </p:txBody>
      </p:sp>
      <p:sp>
        <p:nvSpPr>
          <p:cNvPr id="17"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9C4E8F82-152A-4953-8A77-C7251BE39107}" type="slidenum">
              <a:rPr lang="en-CY" smtClean="0"/>
              <a:t>‹#›</a:t>
            </a:fld>
            <a:endParaRPr lang="en-CY"/>
          </a:p>
        </p:txBody>
      </p:sp>
      <p:sp>
        <p:nvSpPr>
          <p:cNvPr id="18"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381283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UniOfSurrey - Standard Slide with 3 Image Left">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BA2E54E-B765-4304-BA89-47459E704206}"/>
              </a:ext>
            </a:extLst>
          </p:cNvPr>
          <p:cNvPicPr>
            <a:picLocks noChangeAspect="1"/>
          </p:cNvPicPr>
          <p:nvPr/>
        </p:nvPicPr>
        <p:blipFill>
          <a:blip r:embed="rId2"/>
          <a:stretch>
            <a:fillRect/>
          </a:stretch>
        </p:blipFill>
        <p:spPr>
          <a:xfrm>
            <a:off x="10444800" y="1"/>
            <a:ext cx="1571787" cy="868207"/>
          </a:xfrm>
          <a:prstGeom prst="rect">
            <a:avLst/>
          </a:prstGeom>
        </p:spPr>
      </p:pic>
      <p:cxnSp>
        <p:nvCxnSpPr>
          <p:cNvPr id="9" name="Straight Connector 8"/>
          <p:cNvCxnSpPr/>
          <p:nvPr/>
        </p:nvCxnSpPr>
        <p:spPr>
          <a:xfrm>
            <a:off x="1" y="878417"/>
            <a:ext cx="12240684" cy="0"/>
          </a:xfrm>
          <a:prstGeom prst="line">
            <a:avLst/>
          </a:prstGeom>
          <a:ln w="6350" cmpd="sng">
            <a:solidFill>
              <a:srgbClr val="203D7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09600" y="423354"/>
            <a:ext cx="9835200" cy="413268"/>
          </a:xfrm>
        </p:spPr>
        <p:txBody>
          <a:bodyPr/>
          <a:lstStyle/>
          <a:p>
            <a:r>
              <a:rPr lang="en-GB" dirty="0"/>
              <a:t>Headline title goes here</a:t>
            </a:r>
            <a:endParaRPr lang="en-US" dirty="0"/>
          </a:p>
        </p:txBody>
      </p:sp>
      <p:sp>
        <p:nvSpPr>
          <p:cNvPr id="3" name="Content Placeholder 2"/>
          <p:cNvSpPr>
            <a:spLocks noGrp="1"/>
          </p:cNvSpPr>
          <p:nvPr>
            <p:ph idx="1"/>
          </p:nvPr>
        </p:nvSpPr>
        <p:spPr>
          <a:xfrm>
            <a:off x="5726167" y="1638041"/>
            <a:ext cx="6010571" cy="4525963"/>
          </a:xfrm>
          <a:prstGeom prst="rect">
            <a:avLst/>
          </a:prstGeom>
        </p:spPr>
        <p:txBody>
          <a:bodyPr>
            <a:normAutofit/>
          </a:bodyPr>
          <a:lstStyle>
            <a:lvl1pPr>
              <a:defRPr sz="2400">
                <a:solidFill>
                  <a:schemeClr val="tx1">
                    <a:lumMod val="50000"/>
                  </a:schemeClr>
                </a:solidFill>
                <a:latin typeface="Arial"/>
                <a:cs typeface="Arial"/>
              </a:defRPr>
            </a:lvl1pPr>
            <a:lvl2pPr>
              <a:defRPr sz="2400">
                <a:solidFill>
                  <a:srgbClr val="203D75"/>
                </a:solidFill>
                <a:latin typeface="Arial"/>
                <a:cs typeface="Arial"/>
              </a:defRPr>
            </a:lvl2pPr>
            <a:lvl3pPr>
              <a:defRPr sz="2400">
                <a:solidFill>
                  <a:srgbClr val="556169"/>
                </a:solidFill>
                <a:latin typeface="Arial"/>
                <a:cs typeface="Arial"/>
              </a:defRPr>
            </a:lvl3pPr>
            <a:lvl4pPr>
              <a:defRPr sz="2400">
                <a:solidFill>
                  <a:srgbClr val="006AA0"/>
                </a:solidFill>
                <a:latin typeface="Arial"/>
                <a:cs typeface="Arial"/>
              </a:defRPr>
            </a:lvl4pPr>
            <a:lvl5pPr>
              <a:defRPr sz="2400">
                <a:solidFill>
                  <a:srgbClr val="556169"/>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hasCustomPrompt="1"/>
          </p:nvPr>
        </p:nvSpPr>
        <p:spPr>
          <a:xfrm>
            <a:off x="609600" y="936626"/>
            <a:ext cx="11095256" cy="384175"/>
          </a:xfrm>
          <a:prstGeom prst="rect">
            <a:avLst/>
          </a:prstGeom>
        </p:spPr>
        <p:txBody>
          <a:bodyPr>
            <a:normAutofit/>
          </a:bodyPr>
          <a:lstStyle>
            <a:lvl1pPr marL="0" indent="0">
              <a:buNone/>
              <a:defRPr sz="2133" baseline="0">
                <a:solidFill>
                  <a:srgbClr val="556169"/>
                </a:solidFill>
                <a:latin typeface="Georgia"/>
                <a:cs typeface="Georgia"/>
              </a:defRPr>
            </a:lvl1pPr>
          </a:lstStyle>
          <a:p>
            <a:pPr lvl="0"/>
            <a:r>
              <a:rPr lang="en-US" dirty="0"/>
              <a:t>Sub line / Content Title goes here</a:t>
            </a:r>
          </a:p>
        </p:txBody>
      </p:sp>
      <p:sp>
        <p:nvSpPr>
          <p:cNvPr id="14" name="Picture Placeholder 6"/>
          <p:cNvSpPr>
            <a:spLocks noGrp="1"/>
          </p:cNvSpPr>
          <p:nvPr>
            <p:ph type="pic" sz="quarter" idx="14"/>
          </p:nvPr>
        </p:nvSpPr>
        <p:spPr>
          <a:xfrm>
            <a:off x="609600" y="1655723"/>
            <a:ext cx="1639949" cy="1524519"/>
          </a:xfrm>
        </p:spPr>
        <p:txBody>
          <a:bodyPr rtlCol="0">
            <a:normAutofit/>
          </a:bodyPr>
          <a:lstStyle>
            <a:lvl1pPr>
              <a:defRPr sz="1333" baseline="0"/>
            </a:lvl1pPr>
          </a:lstStyle>
          <a:p>
            <a:pPr lvl="0"/>
            <a:r>
              <a:rPr lang="en-US" noProof="0"/>
              <a:t>Click icon to add picture</a:t>
            </a:r>
            <a:endParaRPr lang="en-US" noProof="0" dirty="0"/>
          </a:p>
        </p:txBody>
      </p:sp>
      <p:sp>
        <p:nvSpPr>
          <p:cNvPr id="15" name="Picture Placeholder 6"/>
          <p:cNvSpPr>
            <a:spLocks noGrp="1"/>
          </p:cNvSpPr>
          <p:nvPr>
            <p:ph type="pic" sz="quarter" idx="15"/>
          </p:nvPr>
        </p:nvSpPr>
        <p:spPr>
          <a:xfrm>
            <a:off x="2452749" y="1655722"/>
            <a:ext cx="3035456" cy="1524519"/>
          </a:xfrm>
        </p:spPr>
        <p:txBody>
          <a:bodyPr rtlCol="0">
            <a:normAutofit/>
          </a:bodyPr>
          <a:lstStyle>
            <a:lvl1pPr>
              <a:defRPr sz="1333"/>
            </a:lvl1pPr>
          </a:lstStyle>
          <a:p>
            <a:pPr lvl="0"/>
            <a:r>
              <a:rPr lang="en-US" noProof="0"/>
              <a:t>Click icon to add picture</a:t>
            </a:r>
            <a:endParaRPr lang="en-US" noProof="0" dirty="0"/>
          </a:p>
        </p:txBody>
      </p:sp>
      <p:sp>
        <p:nvSpPr>
          <p:cNvPr id="16" name="Picture Placeholder 6"/>
          <p:cNvSpPr>
            <a:spLocks noGrp="1"/>
          </p:cNvSpPr>
          <p:nvPr>
            <p:ph type="pic" sz="quarter" idx="16"/>
          </p:nvPr>
        </p:nvSpPr>
        <p:spPr>
          <a:xfrm>
            <a:off x="609600" y="3332640"/>
            <a:ext cx="4878605" cy="2849045"/>
          </a:xfrm>
        </p:spPr>
        <p:txBody>
          <a:bodyPr rtlCol="0">
            <a:normAutofit/>
          </a:bodyPr>
          <a:lstStyle>
            <a:lvl1pPr>
              <a:defRPr sz="1333" baseline="0"/>
            </a:lvl1pPr>
          </a:lstStyle>
          <a:p>
            <a:pPr lvl="0"/>
            <a:r>
              <a:rPr lang="en-US" noProof="0"/>
              <a:t>Click icon to add picture</a:t>
            </a:r>
            <a:endParaRPr lang="en-US" noProof="0" dirty="0"/>
          </a:p>
        </p:txBody>
      </p:sp>
      <p:sp>
        <p:nvSpPr>
          <p:cNvPr id="18" name="Rectangle 17"/>
          <p:cNvSpPr>
            <a:spLocks noChangeArrowheads="1"/>
          </p:cNvSpPr>
          <p:nvPr/>
        </p:nvSpPr>
        <p:spPr bwMode="auto">
          <a:xfrm>
            <a:off x="0" y="6574368"/>
            <a:ext cx="12192000" cy="283633"/>
          </a:xfrm>
          <a:prstGeom prst="rect">
            <a:avLst/>
          </a:prstGeom>
          <a:solidFill>
            <a:srgbClr val="203D75"/>
          </a:solidFill>
          <a:ln w="9525">
            <a:solidFill>
              <a:srgbClr val="0069A0"/>
            </a:solidFill>
            <a:miter lim="800000"/>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en-US" sz="2400">
              <a:solidFill>
                <a:schemeClr val="lt1"/>
              </a:solidFill>
              <a:latin typeface="+mn-lt"/>
              <a:ea typeface="+mn-ea"/>
            </a:endParaRPr>
          </a:p>
        </p:txBody>
      </p:sp>
      <p:sp>
        <p:nvSpPr>
          <p:cNvPr id="19" name="Date Placeholder 3"/>
          <p:cNvSpPr>
            <a:spLocks noGrp="1"/>
          </p:cNvSpPr>
          <p:nvPr>
            <p:ph type="dt" sz="half" idx="17"/>
          </p:nvPr>
        </p:nvSpPr>
        <p:spPr>
          <a:xfrm>
            <a:off x="125816" y="6575395"/>
            <a:ext cx="2709697" cy="282607"/>
          </a:xfrm>
        </p:spPr>
        <p:txBody>
          <a:bodyPr/>
          <a:lstStyle>
            <a:lvl1pPr>
              <a:defRPr sz="1467"/>
            </a:lvl1pPr>
          </a:lstStyle>
          <a:p>
            <a:fld id="{3DA64F66-7D90-4B09-A9B7-D4CAEBBB23D8}" type="datetimeFigureOut">
              <a:rPr lang="en-CY" smtClean="0"/>
              <a:t>06/06/2023</a:t>
            </a:fld>
            <a:endParaRPr lang="en-CY"/>
          </a:p>
        </p:txBody>
      </p:sp>
      <p:sp>
        <p:nvSpPr>
          <p:cNvPr id="20" name="Slide Number Placeholder 5"/>
          <p:cNvSpPr>
            <a:spLocks noGrp="1"/>
          </p:cNvSpPr>
          <p:nvPr>
            <p:ph type="sldNum" sz="quarter" idx="18"/>
          </p:nvPr>
        </p:nvSpPr>
        <p:spPr>
          <a:xfrm>
            <a:off x="9369217" y="6575395"/>
            <a:ext cx="2844800" cy="282607"/>
          </a:xfrm>
        </p:spPr>
        <p:txBody>
          <a:bodyPr/>
          <a:lstStyle>
            <a:lvl1pPr>
              <a:defRPr sz="1467">
                <a:latin typeface="+mn-lt"/>
              </a:defRPr>
            </a:lvl1pPr>
          </a:lstStyle>
          <a:p>
            <a:fld id="{9C4E8F82-152A-4953-8A77-C7251BE39107}" type="slidenum">
              <a:rPr lang="en-CY" smtClean="0"/>
              <a:t>‹#›</a:t>
            </a:fld>
            <a:endParaRPr lang="en-CY"/>
          </a:p>
        </p:txBody>
      </p:sp>
      <p:sp>
        <p:nvSpPr>
          <p:cNvPr id="21" name="Footer Placeholder 3"/>
          <p:cNvSpPr txBox="1">
            <a:spLocks/>
          </p:cNvSpPr>
          <p:nvPr/>
        </p:nvSpPr>
        <p:spPr>
          <a:xfrm>
            <a:off x="4165600" y="6585602"/>
            <a:ext cx="3860800" cy="282607"/>
          </a:xfrm>
          <a:prstGeom prst="rect">
            <a:avLst/>
          </a:prstGeom>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spTree>
    <p:extLst>
      <p:ext uri="{BB962C8B-B14F-4D97-AF65-F5344CB8AC3E}">
        <p14:creationId xmlns:p14="http://schemas.microsoft.com/office/powerpoint/2010/main" val="110333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UniOfSurrey - Photo Dark Blur">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295A51-E297-4746-93EB-86D0EB1E70F5}"/>
              </a:ext>
            </a:extLst>
          </p:cNvPr>
          <p:cNvPicPr>
            <a:picLocks noChangeAspect="1"/>
          </p:cNvPicPr>
          <p:nvPr/>
        </p:nvPicPr>
        <p:blipFill>
          <a:blip r:embed="rId3"/>
          <a:stretch>
            <a:fillRect/>
          </a:stretch>
        </p:blipFill>
        <p:spPr>
          <a:xfrm>
            <a:off x="9018" y="0"/>
            <a:ext cx="12173964" cy="6858000"/>
          </a:xfrm>
          <a:prstGeom prst="rect">
            <a:avLst/>
          </a:prstGeom>
        </p:spPr>
      </p:pic>
      <p:sp>
        <p:nvSpPr>
          <p:cNvPr id="7" name="Rectangle 6"/>
          <p:cNvSpPr/>
          <p:nvPr/>
        </p:nvSpPr>
        <p:spPr>
          <a:xfrm>
            <a:off x="-94495" y="-109182"/>
            <a:ext cx="12355773" cy="7076364"/>
          </a:xfrm>
          <a:prstGeom prst="rect">
            <a:avLst/>
          </a:prstGeom>
          <a:solidFill>
            <a:srgbClr val="000000">
              <a:alpha val="1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cxnSp>
        <p:nvCxnSpPr>
          <p:cNvPr id="5" name="Straight Connector 4"/>
          <p:cNvCxnSpPr/>
          <p:nvPr/>
        </p:nvCxnSpPr>
        <p:spPr>
          <a:xfrm>
            <a:off x="5762" y="918300"/>
            <a:ext cx="12199684" cy="0"/>
          </a:xfrm>
          <a:prstGeom prst="line">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Footer Placeholder 3"/>
          <p:cNvSpPr txBox="1">
            <a:spLocks/>
          </p:cNvSpPr>
          <p:nvPr/>
        </p:nvSpPr>
        <p:spPr>
          <a:xfrm>
            <a:off x="4165600" y="6585602"/>
            <a:ext cx="3860800" cy="282607"/>
          </a:xfrm>
          <a:prstGeom prst="rect">
            <a:avLst/>
          </a:prstGeom>
          <a:effectLst>
            <a:outerShdw blurRad="50800" dist="38100" dir="2700000" algn="tl" rotWithShape="0">
              <a:prstClr val="black">
                <a:alpha val="40000"/>
              </a:prstClr>
            </a:outerShdw>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67" dirty="0">
                <a:solidFill>
                  <a:schemeClr val="bg1"/>
                </a:solidFill>
              </a:rPr>
              <a:t>5GIC</a:t>
            </a:r>
            <a:r>
              <a:rPr lang="en-GB" sz="1467" baseline="0" dirty="0">
                <a:solidFill>
                  <a:schemeClr val="bg1"/>
                </a:solidFill>
              </a:rPr>
              <a:t> &amp; 6GIC</a:t>
            </a:r>
            <a:endParaRPr lang="en-US" sz="1467" dirty="0">
              <a:solidFill>
                <a:schemeClr val="bg1"/>
              </a:solidFill>
            </a:endParaRPr>
          </a:p>
        </p:txBody>
      </p:sp>
      <p:pic>
        <p:nvPicPr>
          <p:cNvPr id="12" name="Picture 11">
            <a:extLst>
              <a:ext uri="{FF2B5EF4-FFF2-40B4-BE49-F238E27FC236}">
                <a16:creationId xmlns:a16="http://schemas.microsoft.com/office/drawing/2014/main" id="{8FA4576C-4893-4188-B0D3-E57B6FC47876}"/>
              </a:ext>
            </a:extLst>
          </p:cNvPr>
          <p:cNvPicPr>
            <a:picLocks noChangeAspect="1"/>
          </p:cNvPicPr>
          <p:nvPr/>
        </p:nvPicPr>
        <p:blipFill>
          <a:blip r:embed="rId4"/>
          <a:stretch>
            <a:fillRect/>
          </a:stretch>
        </p:blipFill>
        <p:spPr>
          <a:xfrm>
            <a:off x="10444311" y="0"/>
            <a:ext cx="1572861" cy="868800"/>
          </a:xfrm>
          <a:prstGeom prst="rect">
            <a:avLst/>
          </a:prstGeom>
        </p:spPr>
      </p:pic>
    </p:spTree>
    <p:extLst>
      <p:ext uri="{BB962C8B-B14F-4D97-AF65-F5344CB8AC3E}">
        <p14:creationId xmlns:p14="http://schemas.microsoft.com/office/powerpoint/2010/main" val="241404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8F1FF-671F-C7D9-0F11-9757B15E0C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Y"/>
          </a:p>
        </p:txBody>
      </p:sp>
      <p:sp>
        <p:nvSpPr>
          <p:cNvPr id="3" name="Subtitle 2">
            <a:extLst>
              <a:ext uri="{FF2B5EF4-FFF2-40B4-BE49-F238E27FC236}">
                <a16:creationId xmlns:a16="http://schemas.microsoft.com/office/drawing/2014/main" id="{408642BE-EB23-74F5-0ED3-C7537A1098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Y"/>
          </a:p>
        </p:txBody>
      </p:sp>
      <p:sp>
        <p:nvSpPr>
          <p:cNvPr id="4" name="Date Placeholder 3">
            <a:extLst>
              <a:ext uri="{FF2B5EF4-FFF2-40B4-BE49-F238E27FC236}">
                <a16:creationId xmlns:a16="http://schemas.microsoft.com/office/drawing/2014/main" id="{1239B444-FECF-5FBF-5EE2-23581AC64C67}"/>
              </a:ext>
            </a:extLst>
          </p:cNvPr>
          <p:cNvSpPr>
            <a:spLocks noGrp="1"/>
          </p:cNvSpPr>
          <p:nvPr>
            <p:ph type="dt" sz="half" idx="10"/>
          </p:nvPr>
        </p:nvSpPr>
        <p:spPr/>
        <p:txBody>
          <a:bodyPr/>
          <a:lstStyle/>
          <a:p>
            <a:fld id="{3DA64F66-7D90-4B09-A9B7-D4CAEBBB23D8}" type="datetimeFigureOut">
              <a:rPr lang="en-CY" smtClean="0"/>
              <a:t>06/06/2023</a:t>
            </a:fld>
            <a:endParaRPr lang="en-CY"/>
          </a:p>
        </p:txBody>
      </p:sp>
      <p:sp>
        <p:nvSpPr>
          <p:cNvPr id="5" name="Footer Placeholder 4">
            <a:extLst>
              <a:ext uri="{FF2B5EF4-FFF2-40B4-BE49-F238E27FC236}">
                <a16:creationId xmlns:a16="http://schemas.microsoft.com/office/drawing/2014/main" id="{65687A51-DF31-379C-EF50-70B0B103D796}"/>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E2CABEAB-46BB-21CB-9A8E-22F6DC879AB4}"/>
              </a:ext>
            </a:extLst>
          </p:cNvPr>
          <p:cNvSpPr>
            <a:spLocks noGrp="1"/>
          </p:cNvSpPr>
          <p:nvPr>
            <p:ph type="sldNum" sz="quarter" idx="12"/>
          </p:nvPr>
        </p:nvSpPr>
        <p:spPr/>
        <p:txBody>
          <a:bodyPr/>
          <a:lstStyle/>
          <a:p>
            <a:fld id="{9C4E8F82-152A-4953-8A77-C7251BE39107}" type="slidenum">
              <a:rPr lang="en-CY" smtClean="0"/>
              <a:t>‹#›</a:t>
            </a:fld>
            <a:endParaRPr lang="en-CY"/>
          </a:p>
        </p:txBody>
      </p:sp>
    </p:spTree>
    <p:extLst>
      <p:ext uri="{BB962C8B-B14F-4D97-AF65-F5344CB8AC3E}">
        <p14:creationId xmlns:p14="http://schemas.microsoft.com/office/powerpoint/2010/main" val="279229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23354"/>
            <a:ext cx="10068376" cy="413268"/>
          </a:xfrm>
          <a:prstGeom prst="rect">
            <a:avLst/>
          </a:prstGeom>
        </p:spPr>
        <p:txBody>
          <a:bodyPr vert="horz" lIns="91440" tIns="45720" rIns="91440" bIns="45720" rtlCol="0" anchor="ctr">
            <a:normAutofit/>
          </a:bodyPr>
          <a:lstStyle/>
          <a:p>
            <a:r>
              <a:rPr lang="en-GB" dirty="0"/>
              <a:t>ICS PowerPoint Template  16:9 format – v.2020 </a:t>
            </a:r>
            <a:endParaRPr lang="en-US" dirty="0"/>
          </a:p>
        </p:txBody>
      </p:sp>
      <p:sp>
        <p:nvSpPr>
          <p:cNvPr id="4" name="Date Placeholder 3"/>
          <p:cNvSpPr>
            <a:spLocks noGrp="1"/>
          </p:cNvSpPr>
          <p:nvPr>
            <p:ph type="dt" sz="half" idx="2"/>
          </p:nvPr>
        </p:nvSpPr>
        <p:spPr>
          <a:xfrm>
            <a:off x="125816" y="6575395"/>
            <a:ext cx="2709697" cy="282607"/>
          </a:xfrm>
          <a:prstGeom prst="rect">
            <a:avLst/>
          </a:prstGeom>
        </p:spPr>
        <p:txBody>
          <a:bodyPr vert="horz" lIns="91440" tIns="45720" rIns="91440" bIns="45720" rtlCol="0" anchor="ctr"/>
          <a:lstStyle>
            <a:lvl1pPr algn="l">
              <a:defRPr sz="1333">
                <a:solidFill>
                  <a:schemeClr val="bg1"/>
                </a:solidFill>
              </a:defRPr>
            </a:lvl1pPr>
          </a:lstStyle>
          <a:p>
            <a:fld id="{3DA64F66-7D90-4B09-A9B7-D4CAEBBB23D8}" type="datetimeFigureOut">
              <a:rPr lang="en-CY" smtClean="0"/>
              <a:t>06/06/2023</a:t>
            </a:fld>
            <a:endParaRPr lang="en-CY"/>
          </a:p>
        </p:txBody>
      </p:sp>
      <p:sp>
        <p:nvSpPr>
          <p:cNvPr id="6" name="Slide Number Placeholder 5"/>
          <p:cNvSpPr>
            <a:spLocks noGrp="1"/>
          </p:cNvSpPr>
          <p:nvPr>
            <p:ph type="sldNum" sz="quarter" idx="4"/>
          </p:nvPr>
        </p:nvSpPr>
        <p:spPr>
          <a:xfrm>
            <a:off x="9369217" y="6575395"/>
            <a:ext cx="2844800" cy="282607"/>
          </a:xfrm>
          <a:prstGeom prst="rect">
            <a:avLst/>
          </a:prstGeom>
        </p:spPr>
        <p:txBody>
          <a:bodyPr vert="horz" lIns="91440" tIns="45720" rIns="91440" bIns="45720" rtlCol="0" anchor="ctr"/>
          <a:lstStyle>
            <a:lvl1pPr algn="r">
              <a:defRPr sz="1333">
                <a:solidFill>
                  <a:srgbClr val="FFFFFF"/>
                </a:solidFill>
                <a:latin typeface="Georgia"/>
                <a:cs typeface="Georgia"/>
              </a:defRPr>
            </a:lvl1pPr>
          </a:lstStyle>
          <a:p>
            <a:fld id="{9C4E8F82-152A-4953-8A77-C7251BE39107}" type="slidenum">
              <a:rPr lang="en-CY" smtClean="0"/>
              <a:t>‹#›</a:t>
            </a:fld>
            <a:endParaRPr lang="en-CY"/>
          </a:p>
        </p:txBody>
      </p:sp>
      <p:sp>
        <p:nvSpPr>
          <p:cNvPr id="15" name="Text Placeholder 14"/>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Do not touch this slide.</a:t>
            </a:r>
          </a:p>
          <a:p>
            <a:pPr lvl="0"/>
            <a:endParaRPr lang="en-US" dirty="0"/>
          </a:p>
          <a:p>
            <a:pPr lvl="0"/>
            <a:r>
              <a:rPr lang="en-US" dirty="0"/>
              <a:t>This is the slide master and will alter all other slides. </a:t>
            </a:r>
          </a:p>
          <a:p>
            <a:pPr lvl="0"/>
            <a:endParaRPr lang="en-US" dirty="0"/>
          </a:p>
          <a:p>
            <a:pPr lvl="0"/>
            <a:r>
              <a:rPr lang="en-US" dirty="0"/>
              <a:t>To create a new slide, select it from the new slide drop down button, top right of the ‘Home’ menu. </a:t>
            </a:r>
          </a:p>
        </p:txBody>
      </p:sp>
    </p:spTree>
    <p:extLst>
      <p:ext uri="{BB962C8B-B14F-4D97-AF65-F5344CB8AC3E}">
        <p14:creationId xmlns:p14="http://schemas.microsoft.com/office/powerpoint/2010/main" val="1797818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609585" rtl="0" eaLnBrk="1" latinLnBrk="0" hangingPunct="1">
        <a:spcBef>
          <a:spcPct val="0"/>
        </a:spcBef>
        <a:buNone/>
        <a:defRPr sz="2667" b="0" kern="1200" cap="none" spc="0" baseline="0">
          <a:ln>
            <a:noFill/>
          </a:ln>
          <a:solidFill>
            <a:srgbClr val="203D75"/>
          </a:solidFill>
          <a:effectLst/>
          <a:latin typeface="Georgia"/>
          <a:ea typeface="+mj-ea"/>
          <a:cs typeface="Georgia"/>
        </a:defRPr>
      </a:lvl1pPr>
    </p:titleStyle>
    <p:bodyStyle>
      <a:lvl1pPr marL="0" indent="0" algn="l" defTabSz="609585" rtl="0" eaLnBrk="1" latinLnBrk="0" hangingPunct="1">
        <a:spcBef>
          <a:spcPct val="20000"/>
        </a:spcBef>
        <a:buFont typeface="Arial"/>
        <a:buNone/>
        <a:defRPr sz="2400" b="0" kern="1200" baseline="0">
          <a:solidFill>
            <a:schemeClr val="tx1"/>
          </a:solidFill>
          <a:latin typeface="Georgia"/>
          <a:ea typeface="+mn-ea"/>
          <a:cs typeface="Georgia"/>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E4DC-B4AE-9C87-5118-705A4E7758EA}"/>
              </a:ext>
            </a:extLst>
          </p:cNvPr>
          <p:cNvSpPr>
            <a:spLocks noGrp="1"/>
          </p:cNvSpPr>
          <p:nvPr>
            <p:ph type="title"/>
          </p:nvPr>
        </p:nvSpPr>
        <p:spPr>
          <a:xfrm>
            <a:off x="2242061" y="1300270"/>
            <a:ext cx="7700209" cy="1098697"/>
          </a:xfrm>
        </p:spPr>
        <p:txBody>
          <a:bodyPr anchor="b">
            <a:normAutofit/>
          </a:bodyPr>
          <a:lstStyle/>
          <a:p>
            <a:r>
              <a:rPr lang="en-US" sz="2400" dirty="0">
                <a:effectLst/>
                <a:latin typeface="Times New Roman" panose="02020603050405020304" pitchFamily="18" charset="0"/>
                <a:cs typeface="Times New Roman" panose="02020603050405020304" pitchFamily="18" charset="0"/>
              </a:rPr>
              <a:t>Practical Secure Aggregation for Privacy-Preserving Machine Learning</a:t>
            </a:r>
            <a:endParaRPr lang="en-CY" sz="2400" dirty="0">
              <a:effectLst/>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34F83A30-9E64-35CB-3C04-1D0EF11D151D}"/>
              </a:ext>
            </a:extLst>
          </p:cNvPr>
          <p:cNvSpPr>
            <a:spLocks noGrp="1"/>
          </p:cNvSpPr>
          <p:nvPr>
            <p:ph type="body" sz="quarter" idx="12"/>
          </p:nvPr>
        </p:nvSpPr>
        <p:spPr>
          <a:xfrm>
            <a:off x="2241558" y="2540374"/>
            <a:ext cx="7700433" cy="3581025"/>
          </a:xfrm>
        </p:spPr>
        <p:txBody>
          <a:bodyPr/>
          <a:lstStyle/>
          <a:p>
            <a:r>
              <a:rPr lang="en-US" dirty="0">
                <a:latin typeface="Times New Roman" panose="02020603050405020304" pitchFamily="18" charset="0"/>
                <a:cs typeface="Times New Roman" panose="02020603050405020304" pitchFamily="18" charset="0"/>
              </a:rPr>
              <a:t>Paper Analysis</a:t>
            </a:r>
          </a:p>
        </p:txBody>
      </p:sp>
    </p:spTree>
    <p:extLst>
      <p:ext uri="{BB962C8B-B14F-4D97-AF65-F5344CB8AC3E}">
        <p14:creationId xmlns:p14="http://schemas.microsoft.com/office/powerpoint/2010/main" val="277739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5C4666-FFA1-DEC0-CB50-03798DCAF22D}"/>
              </a:ext>
            </a:extLst>
          </p:cNvPr>
          <p:cNvSpPr>
            <a:spLocks noGrp="1"/>
          </p:cNvSpPr>
          <p:nvPr>
            <p:ph type="title"/>
          </p:nvPr>
        </p:nvSpPr>
        <p:spPr/>
        <p:txBody>
          <a:bodyPr>
            <a:noAutofit/>
          </a:bodyPr>
          <a:lstStyle/>
          <a:p>
            <a:r>
              <a:rPr lang="en-US" sz="1400" dirty="0">
                <a:effectLst/>
                <a:latin typeface="Times New Roman" panose="02020603050405020304" pitchFamily="18" charset="0"/>
                <a:cs typeface="Times New Roman" panose="02020603050405020304" pitchFamily="18" charset="0"/>
              </a:rPr>
              <a:t>Reconstructing Individual Data Points in Federated Learning Hardened with Differential Privacy and Secure Aggregation</a:t>
            </a:r>
            <a:endParaRPr lang="en-CY" sz="1200" dirty="0"/>
          </a:p>
        </p:txBody>
      </p:sp>
      <p:sp>
        <p:nvSpPr>
          <p:cNvPr id="3" name="Text Placeholder 2">
            <a:extLst>
              <a:ext uri="{FF2B5EF4-FFF2-40B4-BE49-F238E27FC236}">
                <a16:creationId xmlns:a16="http://schemas.microsoft.com/office/drawing/2014/main" id="{65404122-93FD-098B-1AD0-C1B42E8403E3}"/>
              </a:ext>
            </a:extLst>
          </p:cNvPr>
          <p:cNvSpPr>
            <a:spLocks noGrp="1"/>
          </p:cNvSpPr>
          <p:nvPr>
            <p:ph type="body" sz="quarter" idx="13"/>
          </p:nvPr>
        </p:nvSpPr>
        <p:spPr/>
        <p:txBody>
          <a:bodyPr>
            <a:normAutofit lnSpcReduction="10000"/>
          </a:bodyPr>
          <a:lstStyle/>
          <a:p>
            <a:r>
              <a:rPr lang="en-US" dirty="0"/>
              <a:t>Attack Outline</a:t>
            </a:r>
            <a:endParaRPr lang="en-CY" dirty="0"/>
          </a:p>
        </p:txBody>
      </p:sp>
      <p:pic>
        <p:nvPicPr>
          <p:cNvPr id="7" name="Picture 6">
            <a:extLst>
              <a:ext uri="{FF2B5EF4-FFF2-40B4-BE49-F238E27FC236}">
                <a16:creationId xmlns:a16="http://schemas.microsoft.com/office/drawing/2014/main" id="{2AF9B7C0-F4A7-594F-E01C-B66AAE234647}"/>
              </a:ext>
            </a:extLst>
          </p:cNvPr>
          <p:cNvPicPr>
            <a:picLocks noChangeAspect="1"/>
          </p:cNvPicPr>
          <p:nvPr/>
        </p:nvPicPr>
        <p:blipFill>
          <a:blip r:embed="rId3"/>
          <a:stretch>
            <a:fillRect/>
          </a:stretch>
        </p:blipFill>
        <p:spPr>
          <a:xfrm>
            <a:off x="1918607" y="2387566"/>
            <a:ext cx="8477242" cy="2082867"/>
          </a:xfrm>
          <a:prstGeom prst="rect">
            <a:avLst/>
          </a:prstGeom>
        </p:spPr>
      </p:pic>
    </p:spTree>
    <p:extLst>
      <p:ext uri="{BB962C8B-B14F-4D97-AF65-F5344CB8AC3E}">
        <p14:creationId xmlns:p14="http://schemas.microsoft.com/office/powerpoint/2010/main" val="202855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5C4666-FFA1-DEC0-CB50-03798DCAF22D}"/>
              </a:ext>
            </a:extLst>
          </p:cNvPr>
          <p:cNvSpPr>
            <a:spLocks noGrp="1"/>
          </p:cNvSpPr>
          <p:nvPr>
            <p:ph type="title"/>
          </p:nvPr>
        </p:nvSpPr>
        <p:spPr/>
        <p:txBody>
          <a:bodyPr>
            <a:noAutofit/>
          </a:bodyPr>
          <a:lstStyle/>
          <a:p>
            <a:r>
              <a:rPr lang="en-US" sz="1400" dirty="0">
                <a:effectLst/>
                <a:latin typeface="Times New Roman" panose="02020603050405020304" pitchFamily="18" charset="0"/>
                <a:cs typeface="Times New Roman" panose="02020603050405020304" pitchFamily="18" charset="0"/>
              </a:rPr>
              <a:t>Reconstructing Individual Data Points in Federated Learning Hardened with Differential Privacy and Secure Aggregation</a:t>
            </a:r>
            <a:endParaRPr lang="en-CY" sz="1200" dirty="0"/>
          </a:p>
        </p:txBody>
      </p:sp>
      <p:sp>
        <p:nvSpPr>
          <p:cNvPr id="5" name="Content Placeholder 4">
            <a:extLst>
              <a:ext uri="{FF2B5EF4-FFF2-40B4-BE49-F238E27FC236}">
                <a16:creationId xmlns:a16="http://schemas.microsoft.com/office/drawing/2014/main" id="{70B48A64-9EDF-2436-0B5F-72BF8AF28623}"/>
              </a:ext>
            </a:extLst>
          </p:cNvPr>
          <p:cNvSpPr>
            <a:spLocks noGrp="1"/>
          </p:cNvSpPr>
          <p:nvPr>
            <p:ph idx="1"/>
          </p:nvPr>
        </p:nvSpPr>
        <p:spPr>
          <a:xfrm>
            <a:off x="609600" y="1420805"/>
            <a:ext cx="11095256" cy="4705360"/>
          </a:xfrm>
        </p:spPr>
        <p:txBody>
          <a:bodyPr>
            <a:normAutofit/>
          </a:bodyPr>
          <a:lstStyle/>
          <a:p>
            <a:pPr marL="342900" indent="-342900">
              <a:buFont typeface="Arial" panose="020B0604020202020204" pitchFamily="34" charset="0"/>
              <a:buChar char="•"/>
            </a:pPr>
            <a:r>
              <a:rPr lang="en-US" dirty="0"/>
              <a:t>Sample 1 target user and N-1 sybil that return zero gradients.</a:t>
            </a:r>
          </a:p>
          <a:p>
            <a:pPr marL="342900" indent="-342900">
              <a:buFont typeface="Arial" panose="020B0604020202020204" pitchFamily="34" charset="0"/>
              <a:buChar char="•"/>
            </a:pPr>
            <a:r>
              <a:rPr lang="en-US" dirty="0"/>
              <a:t>The more benign users participate in the protocol round the lower the SNR is of the reconstructed data of a target user. </a:t>
            </a:r>
          </a:p>
          <a:p>
            <a:pPr marL="342900" indent="-342900">
              <a:buFont typeface="Arial" panose="020B0604020202020204" pitchFamily="34" charset="0"/>
              <a:buChar char="•"/>
            </a:pPr>
            <a:r>
              <a:rPr lang="en-US" dirty="0"/>
              <a:t>Trap weights allow more data points to be extractable, also cause the same data points to be extractable from different gradient values. (redundancy).</a:t>
            </a:r>
          </a:p>
          <a:p>
            <a:pPr marL="342900" indent="-342900">
              <a:buFont typeface="Arial" panose="020B0604020202020204" pitchFamily="34" charset="0"/>
              <a:buChar char="•"/>
            </a:pPr>
            <a:r>
              <a:rPr lang="en-US" dirty="0"/>
              <a:t>Trap weights allow better data reconstruction since less neurons are activated by each data point, thus less overlay. </a:t>
            </a:r>
          </a:p>
          <a:p>
            <a:pPr marL="342900" indent="-342900">
              <a:buFont typeface="Arial" panose="020B0604020202020204" pitchFamily="34" charset="0"/>
              <a:buChar char="•"/>
            </a:pPr>
            <a:r>
              <a:rPr lang="en-US" dirty="0"/>
              <a:t>Post-processing techniques are used to boost the data reconstruction quality. </a:t>
            </a:r>
            <a:endParaRPr lang="en-CY" dirty="0"/>
          </a:p>
        </p:txBody>
      </p:sp>
      <p:sp>
        <p:nvSpPr>
          <p:cNvPr id="3" name="Text Placeholder 2">
            <a:extLst>
              <a:ext uri="{FF2B5EF4-FFF2-40B4-BE49-F238E27FC236}">
                <a16:creationId xmlns:a16="http://schemas.microsoft.com/office/drawing/2014/main" id="{65404122-93FD-098B-1AD0-C1B42E8403E3}"/>
              </a:ext>
            </a:extLst>
          </p:cNvPr>
          <p:cNvSpPr>
            <a:spLocks noGrp="1"/>
          </p:cNvSpPr>
          <p:nvPr>
            <p:ph type="body" sz="quarter" idx="13"/>
          </p:nvPr>
        </p:nvSpPr>
        <p:spPr/>
        <p:txBody>
          <a:bodyPr>
            <a:normAutofit lnSpcReduction="10000"/>
          </a:bodyPr>
          <a:lstStyle/>
          <a:p>
            <a:r>
              <a:rPr lang="en-US" dirty="0"/>
              <a:t>Attack Evaluation</a:t>
            </a:r>
            <a:endParaRPr lang="en-CY" dirty="0"/>
          </a:p>
        </p:txBody>
      </p:sp>
    </p:spTree>
    <p:extLst>
      <p:ext uri="{BB962C8B-B14F-4D97-AF65-F5344CB8AC3E}">
        <p14:creationId xmlns:p14="http://schemas.microsoft.com/office/powerpoint/2010/main" val="1845624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100C886-470C-2651-C540-2736F36194C6}"/>
              </a:ext>
            </a:extLst>
          </p:cNvPr>
          <p:cNvSpPr>
            <a:spLocks noGrp="1"/>
          </p:cNvSpPr>
          <p:nvPr>
            <p:ph type="title"/>
          </p:nvPr>
        </p:nvSpPr>
        <p:spPr>
          <a:xfrm>
            <a:off x="609600" y="423354"/>
            <a:ext cx="9835200" cy="413268"/>
          </a:xfrm>
        </p:spPr>
        <p:txBody>
          <a:bodyPr>
            <a:normAutofit fontScale="90000"/>
          </a:bodyPr>
          <a:lstStyle/>
          <a:p>
            <a:r>
              <a:rPr lang="en-US" dirty="0"/>
              <a:t>Possible Future Work	</a:t>
            </a:r>
          </a:p>
        </p:txBody>
      </p:sp>
      <p:sp>
        <p:nvSpPr>
          <p:cNvPr id="8" name="Content Placeholder 2">
            <a:extLst>
              <a:ext uri="{FF2B5EF4-FFF2-40B4-BE49-F238E27FC236}">
                <a16:creationId xmlns:a16="http://schemas.microsoft.com/office/drawing/2014/main" id="{E37EF10B-F945-CE50-AA27-2076A2E44E29}"/>
              </a:ext>
            </a:extLst>
          </p:cNvPr>
          <p:cNvSpPr>
            <a:spLocks noGrp="1"/>
          </p:cNvSpPr>
          <p:nvPr>
            <p:ph idx="1"/>
          </p:nvPr>
        </p:nvSpPr>
        <p:spPr>
          <a:xfrm>
            <a:off x="609606" y="1600201"/>
            <a:ext cx="11095257" cy="4525963"/>
          </a:xfrm>
        </p:spPr>
        <p:txBody>
          <a:bodyPr>
            <a:normAutofit fontScale="92500" lnSpcReduction="20000"/>
          </a:bodyPr>
          <a:lstStyle/>
          <a:p>
            <a:pPr marL="342900" indent="-342900">
              <a:buFont typeface="Arial" panose="020B0604020202020204" pitchFamily="34" charset="0"/>
              <a:buChar char="•"/>
            </a:pPr>
            <a:r>
              <a:rPr lang="en-US" dirty="0"/>
              <a:t>Secure Aggregation Protocol:</a:t>
            </a:r>
          </a:p>
          <a:p>
            <a:pPr marL="1333475" lvl="1" indent="-342900">
              <a:buFont typeface="Arial" panose="020B0604020202020204" pitchFamily="34" charset="0"/>
              <a:buChar char="•"/>
            </a:pPr>
            <a:r>
              <a:rPr lang="en-US" dirty="0"/>
              <a:t>A malicious client can send malicious messages to other clients or server causing them to abort. (Trust Score) </a:t>
            </a:r>
          </a:p>
          <a:p>
            <a:pPr marL="1333475" lvl="1" indent="-342900">
              <a:buFont typeface="Arial" panose="020B0604020202020204" pitchFamily="34" charset="0"/>
              <a:buChar char="•"/>
            </a:pPr>
            <a:r>
              <a:rPr lang="en-US" dirty="0"/>
              <a:t>Protocol works if inputs from users are well formed and pairwise masks added are correct. If a client send arbitrary values to the server, then the training will not be good. (LDP)</a:t>
            </a:r>
          </a:p>
          <a:p>
            <a:pPr marL="342900" indent="-342900">
              <a:buFont typeface="Arial" panose="020B0604020202020204" pitchFamily="34" charset="0"/>
              <a:buChar char="•"/>
            </a:pPr>
            <a:r>
              <a:rPr lang="en-US" dirty="0"/>
              <a:t>Data Reconstruction Attack:</a:t>
            </a:r>
          </a:p>
          <a:p>
            <a:pPr marL="1333475" lvl="1" indent="-342900">
              <a:buFont typeface="Arial" panose="020B0604020202020204" pitchFamily="34" charset="0"/>
              <a:buChar char="•"/>
            </a:pPr>
            <a:r>
              <a:rPr lang="en-US" dirty="0"/>
              <a:t>Instead of send the gradients to the server how about sending the local new weights to the server. Can this prevent a malicious server from identifying the data. (FedAVG instead of FedSGD)</a:t>
            </a:r>
          </a:p>
          <a:p>
            <a:pPr marL="1333475" lvl="1" indent="-342900">
              <a:buFont typeface="Arial" panose="020B0604020202020204" pitchFamily="34" charset="0"/>
              <a:buChar char="•"/>
            </a:pPr>
            <a:r>
              <a:rPr lang="en-US" dirty="0"/>
              <a:t>Instead of DDP switch to LDP but find a minimum threshold that can provide privacy guarantee and not degrade so much the global model performance </a:t>
            </a:r>
          </a:p>
          <a:p>
            <a:r>
              <a:rPr lang="en-US" dirty="0"/>
              <a:t>** Check the vector send from each client on a batch of data in the server to see the performance of that client, maybe the client tries to degrade the global model. (</a:t>
            </a:r>
            <a:r>
              <a:rPr lang="en-US"/>
              <a:t>Time Consuming). </a:t>
            </a:r>
            <a:endParaRPr lang="en-US" dirty="0"/>
          </a:p>
        </p:txBody>
      </p:sp>
      <p:sp>
        <p:nvSpPr>
          <p:cNvPr id="10" name="Text Placeholder 3">
            <a:extLst>
              <a:ext uri="{FF2B5EF4-FFF2-40B4-BE49-F238E27FC236}">
                <a16:creationId xmlns:a16="http://schemas.microsoft.com/office/drawing/2014/main" id="{6173772E-7590-634D-4C59-05F6A747467F}"/>
              </a:ext>
            </a:extLst>
          </p:cNvPr>
          <p:cNvSpPr>
            <a:spLocks noGrp="1"/>
          </p:cNvSpPr>
          <p:nvPr>
            <p:ph type="body" sz="quarter" idx="13"/>
          </p:nvPr>
        </p:nvSpPr>
        <p:spPr>
          <a:xfrm>
            <a:off x="609600" y="936629"/>
            <a:ext cx="11095256" cy="384175"/>
          </a:xfrm>
        </p:spPr>
        <p:txBody>
          <a:bodyPr>
            <a:normAutofit lnSpcReduction="10000"/>
          </a:bodyPr>
          <a:lstStyle/>
          <a:p>
            <a:endParaRPr lang="en-US"/>
          </a:p>
        </p:txBody>
      </p:sp>
    </p:spTree>
    <p:extLst>
      <p:ext uri="{BB962C8B-B14F-4D97-AF65-F5344CB8AC3E}">
        <p14:creationId xmlns:p14="http://schemas.microsoft.com/office/powerpoint/2010/main" val="127652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2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D017-FAC9-146F-8612-A2FD607F5BEB}"/>
              </a:ext>
            </a:extLst>
          </p:cNvPr>
          <p:cNvSpPr>
            <a:spLocks noGrp="1"/>
          </p:cNvSpPr>
          <p:nvPr>
            <p:ph type="title"/>
          </p:nvPr>
        </p:nvSpPr>
        <p:spPr>
          <a:xfrm>
            <a:off x="609600" y="423354"/>
            <a:ext cx="9835200" cy="413268"/>
          </a:xfrm>
        </p:spPr>
        <p:txBody>
          <a:bodyPr anchor="ctr">
            <a:normAutofit/>
          </a:bodyPr>
          <a:lstStyle/>
          <a:p>
            <a:pPr>
              <a:lnSpc>
                <a:spcPct val="90000"/>
              </a:lnSpc>
            </a:pPr>
            <a:r>
              <a:rPr lang="en-US" sz="2000" dirty="0">
                <a:effectLst/>
                <a:latin typeface="Times New Roman" panose="02020603050405020304" pitchFamily="18" charset="0"/>
                <a:cs typeface="Times New Roman" panose="02020603050405020304" pitchFamily="18" charset="0"/>
              </a:rPr>
              <a:t>Practical Secure Aggregation for Privacy-Preserving Machine Learning</a:t>
            </a:r>
            <a:endParaRPr lang="en-CY" sz="2300" dirty="0"/>
          </a:p>
        </p:txBody>
      </p:sp>
      <p:sp>
        <p:nvSpPr>
          <p:cNvPr id="20" name="Text Placeholder 3">
            <a:extLst>
              <a:ext uri="{FF2B5EF4-FFF2-40B4-BE49-F238E27FC236}">
                <a16:creationId xmlns:a16="http://schemas.microsoft.com/office/drawing/2014/main" id="{D1088E5A-A93D-5971-8A44-A876BA75D212}"/>
              </a:ext>
            </a:extLst>
          </p:cNvPr>
          <p:cNvSpPr>
            <a:spLocks noGrp="1"/>
          </p:cNvSpPr>
          <p:nvPr>
            <p:ph type="body" sz="quarter" idx="13"/>
          </p:nvPr>
        </p:nvSpPr>
        <p:spPr>
          <a:xfrm>
            <a:off x="609600" y="936626"/>
            <a:ext cx="11095256" cy="384175"/>
          </a:xfrm>
        </p:spPr>
        <p:txBody>
          <a:bodyPr>
            <a:normAutofit lnSpcReduction="10000"/>
          </a:bodyPr>
          <a:lstStyle/>
          <a:p>
            <a:r>
              <a:rPr lang="en-US" sz="2000" dirty="0"/>
              <a:t>Motivation &amp; Scope</a:t>
            </a:r>
            <a:endParaRPr lang="en-US" dirty="0"/>
          </a:p>
        </p:txBody>
      </p:sp>
      <p:graphicFrame>
        <p:nvGraphicFramePr>
          <p:cNvPr id="16" name="Content Placeholder 2">
            <a:extLst>
              <a:ext uri="{FF2B5EF4-FFF2-40B4-BE49-F238E27FC236}">
                <a16:creationId xmlns:a16="http://schemas.microsoft.com/office/drawing/2014/main" id="{1182E16E-A7D8-A450-51D1-F5FAB6B1ED57}"/>
              </a:ext>
            </a:extLst>
          </p:cNvPr>
          <p:cNvGraphicFramePr>
            <a:graphicFrameLocks noGrp="1"/>
          </p:cNvGraphicFramePr>
          <p:nvPr>
            <p:ph idx="1"/>
            <p:extLst>
              <p:ext uri="{D42A27DB-BD31-4B8C-83A1-F6EECF244321}">
                <p14:modId xmlns:p14="http://schemas.microsoft.com/office/powerpoint/2010/main" val="2025717536"/>
              </p:ext>
            </p:extLst>
          </p:nvPr>
        </p:nvGraphicFramePr>
        <p:xfrm>
          <a:off x="609600" y="1600201"/>
          <a:ext cx="6010571"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D9F4DB7F-54FF-9E3E-6B40-E298A678A2C1}"/>
              </a:ext>
            </a:extLst>
          </p:cNvPr>
          <p:cNvPicPr>
            <a:picLocks noChangeAspect="1"/>
          </p:cNvPicPr>
          <p:nvPr/>
        </p:nvPicPr>
        <p:blipFill>
          <a:blip r:embed="rId8"/>
          <a:stretch>
            <a:fillRect/>
          </a:stretch>
        </p:blipFill>
        <p:spPr>
          <a:xfrm>
            <a:off x="6877050" y="2362360"/>
            <a:ext cx="4705350" cy="2790825"/>
          </a:xfrm>
          <a:prstGeom prst="rect">
            <a:avLst/>
          </a:prstGeom>
        </p:spPr>
      </p:pic>
    </p:spTree>
    <p:extLst>
      <p:ext uri="{BB962C8B-B14F-4D97-AF65-F5344CB8AC3E}">
        <p14:creationId xmlns:p14="http://schemas.microsoft.com/office/powerpoint/2010/main" val="121284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05737D-BEC3-EB35-DC38-8E69C016A9C7}"/>
              </a:ext>
            </a:extLst>
          </p:cNvPr>
          <p:cNvSpPr>
            <a:spLocks noGrp="1"/>
          </p:cNvSpPr>
          <p:nvPr>
            <p:ph type="title"/>
          </p:nvPr>
        </p:nvSpPr>
        <p:spPr>
          <a:xfrm>
            <a:off x="609600" y="423863"/>
            <a:ext cx="9834563" cy="412750"/>
          </a:xfrm>
        </p:spPr>
        <p:txBody>
          <a:bodyPr anchor="ctr">
            <a:normAutofit/>
          </a:bodyPr>
          <a:lstStyle/>
          <a:p>
            <a:pPr>
              <a:lnSpc>
                <a:spcPct val="90000"/>
              </a:lnSpc>
            </a:pPr>
            <a:r>
              <a:rPr lang="en-US" sz="2300">
                <a:effectLst/>
              </a:rPr>
              <a:t>Practical Secure Aggregation for Privacy-Preserving Machine Learning</a:t>
            </a:r>
            <a:endParaRPr lang="en-CY" sz="2300" dirty="0"/>
          </a:p>
        </p:txBody>
      </p:sp>
      <p:sp>
        <p:nvSpPr>
          <p:cNvPr id="3" name="Text Placeholder 2">
            <a:extLst>
              <a:ext uri="{FF2B5EF4-FFF2-40B4-BE49-F238E27FC236}">
                <a16:creationId xmlns:a16="http://schemas.microsoft.com/office/drawing/2014/main" id="{533D51E7-8F3F-CC9E-FC85-73FED9FC2D61}"/>
              </a:ext>
            </a:extLst>
          </p:cNvPr>
          <p:cNvSpPr>
            <a:spLocks noGrp="1"/>
          </p:cNvSpPr>
          <p:nvPr>
            <p:ph type="body" sz="quarter" idx="13"/>
          </p:nvPr>
        </p:nvSpPr>
        <p:spPr>
          <a:xfrm>
            <a:off x="609600" y="936626"/>
            <a:ext cx="11095256" cy="384175"/>
          </a:xfrm>
        </p:spPr>
        <p:txBody>
          <a:bodyPr>
            <a:normAutofit/>
          </a:bodyPr>
          <a:lstStyle/>
          <a:p>
            <a:pPr>
              <a:lnSpc>
                <a:spcPct val="90000"/>
              </a:lnSpc>
            </a:pPr>
            <a:r>
              <a:rPr lang="en-US" dirty="0"/>
              <a:t>Secure Aggregation Protocol-Abstract Idea</a:t>
            </a:r>
            <a:endParaRPr lang="en-CY" dirty="0"/>
          </a:p>
        </p:txBody>
      </p:sp>
      <p:graphicFrame>
        <p:nvGraphicFramePr>
          <p:cNvPr id="12" name="Content Placeholder 2">
            <a:extLst>
              <a:ext uri="{FF2B5EF4-FFF2-40B4-BE49-F238E27FC236}">
                <a16:creationId xmlns:a16="http://schemas.microsoft.com/office/drawing/2014/main" id="{86A0C23E-ABA6-61AC-CFCF-95D342D67CC5}"/>
              </a:ext>
            </a:extLst>
          </p:cNvPr>
          <p:cNvGraphicFramePr>
            <a:graphicFrameLocks noGrp="1"/>
          </p:cNvGraphicFramePr>
          <p:nvPr>
            <p:ph idx="1"/>
            <p:extLst>
              <p:ext uri="{D42A27DB-BD31-4B8C-83A1-F6EECF244321}">
                <p14:modId xmlns:p14="http://schemas.microsoft.com/office/powerpoint/2010/main" val="2209105302"/>
              </p:ext>
            </p:extLst>
          </p:nvPr>
        </p:nvGraphicFramePr>
        <p:xfrm>
          <a:off x="5526881" y="1217269"/>
          <a:ext cx="6055519" cy="2592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Content Placeholder 2">
            <a:extLst>
              <a:ext uri="{FF2B5EF4-FFF2-40B4-BE49-F238E27FC236}">
                <a16:creationId xmlns:a16="http://schemas.microsoft.com/office/drawing/2014/main" id="{9CB0187B-D3DB-7CD3-C8AF-94200F4BCD81}"/>
              </a:ext>
            </a:extLst>
          </p:cNvPr>
          <p:cNvGraphicFramePr>
            <a:graphicFrameLocks/>
          </p:cNvGraphicFramePr>
          <p:nvPr>
            <p:extLst>
              <p:ext uri="{D42A27DB-BD31-4B8C-83A1-F6EECF244321}">
                <p14:modId xmlns:p14="http://schemas.microsoft.com/office/powerpoint/2010/main" val="2696795148"/>
              </p:ext>
            </p:extLst>
          </p:nvPr>
        </p:nvGraphicFramePr>
        <p:xfrm>
          <a:off x="5519442" y="3999425"/>
          <a:ext cx="6062958" cy="24347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9" name="Picture 18" descr="A picture containing graphics, screenshot, graphic design, colorfulness&#10;&#10;Description automatically generated">
            <a:extLst>
              <a:ext uri="{FF2B5EF4-FFF2-40B4-BE49-F238E27FC236}">
                <a16:creationId xmlns:a16="http://schemas.microsoft.com/office/drawing/2014/main" id="{5A82D8C9-AE62-1484-C2C3-68063B6B525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3810" y="4647125"/>
            <a:ext cx="4157662" cy="1686942"/>
          </a:xfrm>
          <a:prstGeom prst="rect">
            <a:avLst/>
          </a:prstGeom>
        </p:spPr>
      </p:pic>
      <p:pic>
        <p:nvPicPr>
          <p:cNvPr id="5" name="Picture 4" descr="A picture containing text, diagram, screenshot, plan&#10;&#10;Description automatically generated">
            <a:extLst>
              <a:ext uri="{FF2B5EF4-FFF2-40B4-BE49-F238E27FC236}">
                <a16:creationId xmlns:a16="http://schemas.microsoft.com/office/drawing/2014/main" id="{7D9C5A02-D7AA-298E-371F-64AEBDB1D29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15753" y="1492507"/>
            <a:ext cx="3533775" cy="2969766"/>
          </a:xfrm>
          <a:prstGeom prst="rect">
            <a:avLst/>
          </a:prstGeom>
        </p:spPr>
      </p:pic>
    </p:spTree>
    <p:extLst>
      <p:ext uri="{BB962C8B-B14F-4D97-AF65-F5344CB8AC3E}">
        <p14:creationId xmlns:p14="http://schemas.microsoft.com/office/powerpoint/2010/main" val="417460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4D0791C-CF56-A975-39AA-ECA7AC1C4FCD}"/>
              </a:ext>
            </a:extLst>
          </p:cNvPr>
          <p:cNvSpPr>
            <a:spLocks noGrp="1"/>
          </p:cNvSpPr>
          <p:nvPr>
            <p:ph type="title"/>
          </p:nvPr>
        </p:nvSpPr>
        <p:spPr>
          <a:xfrm>
            <a:off x="609600" y="423354"/>
            <a:ext cx="9835200" cy="413268"/>
          </a:xfrm>
        </p:spPr>
        <p:txBody>
          <a:bodyPr anchor="ctr">
            <a:normAutofit/>
          </a:bodyPr>
          <a:lstStyle/>
          <a:p>
            <a:pPr>
              <a:lnSpc>
                <a:spcPct val="90000"/>
              </a:lnSpc>
            </a:pPr>
            <a:r>
              <a:rPr lang="en-US" sz="2300">
                <a:effectLst/>
              </a:rPr>
              <a:t>Practical Secure Aggregation for Privacy-Preserving Machine Learning</a:t>
            </a:r>
            <a:endParaRPr lang="en-CY" sz="2300" dirty="0"/>
          </a:p>
        </p:txBody>
      </p:sp>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12BA9127-B2B2-2D1A-5569-226C0BB8D4CC}"/>
                  </a:ext>
                </a:extLst>
              </p:cNvPr>
              <p:cNvSpPr>
                <a:spLocks noGrp="1"/>
              </p:cNvSpPr>
              <p:nvPr>
                <p:ph idx="1"/>
              </p:nvPr>
            </p:nvSpPr>
            <p:spPr>
              <a:xfrm>
                <a:off x="619126" y="1600202"/>
                <a:ext cx="4381500" cy="1971673"/>
              </a:xfrm>
            </p:spPr>
            <p:txBody>
              <a:bodyPr>
                <a:normAutofit fontScale="77500" lnSpcReduction="20000"/>
              </a:bodyPr>
              <a:lstStyle/>
              <a:p>
                <a:pPr marL="342900" indent="-342900">
                  <a:buFont typeface="Arial" panose="020B0604020202020204" pitchFamily="34" charset="0"/>
                  <a:buChar char="•"/>
                </a:pPr>
                <a:r>
                  <a:rPr lang="en-US" sz="1400" dirty="0"/>
                  <a:t>Protocol setup phase- Each party receives:</a:t>
                </a:r>
              </a:p>
              <a:p>
                <a:pPr marL="1333475" lvl="1" indent="-342900">
                  <a:buFont typeface="Arial" panose="020B0604020202020204" pitchFamily="34" charset="0"/>
                  <a:buChar char="•"/>
                </a:pPr>
                <a:r>
                  <a:rPr lang="en-US" sz="1400" dirty="0"/>
                  <a:t>Security parameter k</a:t>
                </a:r>
              </a:p>
              <a:p>
                <a:pPr marL="1333475" lvl="1" indent="-342900">
                  <a:buFont typeface="Arial" panose="020B0604020202020204" pitchFamily="34" charset="0"/>
                  <a:buChar char="•"/>
                </a:pPr>
                <a:r>
                  <a:rPr lang="en-US" sz="1400" dirty="0"/>
                  <a:t>Number of users n</a:t>
                </a:r>
              </a:p>
              <a:p>
                <a:pPr marL="1333475" lvl="1" indent="-342900">
                  <a:buFont typeface="Arial" panose="020B0604020202020204" pitchFamily="34" charset="0"/>
                  <a:buChar char="•"/>
                </a:pPr>
                <a:r>
                  <a:rPr lang="en-US" sz="1400" dirty="0"/>
                  <a:t>Threshold value t</a:t>
                </a:r>
              </a:p>
              <a:p>
                <a:pPr marL="1333475" lvl="1" indent="-342900">
                  <a:buFont typeface="Arial" panose="020B0604020202020204" pitchFamily="34" charset="0"/>
                  <a:buChar char="•"/>
                </a:pPr>
                <a:r>
                  <a:rPr lang="en-US" sz="1400" dirty="0"/>
                  <a:t>Public parameters </a:t>
                </a:r>
                <a14:m>
                  <m:oMath xmlns:m="http://schemas.openxmlformats.org/officeDocument/2006/math">
                    <m:r>
                      <a:rPr lang="en-US" sz="1400" b="0" i="1" smtClean="0">
                        <a:latin typeface="Cambria Math" panose="02040503050406030204" pitchFamily="18" charset="0"/>
                      </a:rPr>
                      <m:t>𝑝𝑝</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𝐾𝐴</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𝑔𝑒𝑛</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𝑘</m:t>
                    </m:r>
                    <m:r>
                      <a:rPr lang="en-US" sz="1400" b="0" i="1" smtClean="0">
                        <a:latin typeface="Cambria Math" panose="02040503050406030204" pitchFamily="18" charset="0"/>
                        <a:ea typeface="Cambria Math" panose="02040503050406030204" pitchFamily="18" charset="0"/>
                      </a:rPr>
                      <m:t>)</m:t>
                    </m:r>
                  </m:oMath>
                </a14:m>
                <a:endParaRPr lang="en-US" sz="1400" dirty="0"/>
              </a:p>
              <a:p>
                <a:pPr marL="1333475" lvl="1" indent="-342900">
                  <a:buFont typeface="Arial" panose="020B0604020202020204" pitchFamily="34" charset="0"/>
                  <a:buChar char="•"/>
                </a:pPr>
                <a:r>
                  <a:rPr lang="en-US" sz="1400" dirty="0"/>
                  <a:t>m, R such that </a:t>
                </a:r>
                <a14:m>
                  <m:oMath xmlns:m="http://schemas.openxmlformats.org/officeDocument/2006/math">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𝑍</m:t>
                        </m:r>
                      </m:e>
                      <m:sub>
                        <m:r>
                          <a:rPr lang="en-US" sz="1400" b="0" i="1" smtClean="0">
                            <a:latin typeface="Cambria Math" panose="02040503050406030204" pitchFamily="18" charset="0"/>
                          </a:rPr>
                          <m:t>𝑅</m:t>
                        </m:r>
                      </m:sub>
                      <m:sup>
                        <m:r>
                          <a:rPr lang="en-US" sz="1400" b="0" i="1" smtClean="0">
                            <a:latin typeface="Cambria Math" panose="02040503050406030204" pitchFamily="18" charset="0"/>
                          </a:rPr>
                          <m:t>𝑚</m:t>
                        </m:r>
                      </m:sup>
                    </m:sSubSup>
                  </m:oMath>
                </a14:m>
                <a:r>
                  <a:rPr lang="en-US" sz="1400" dirty="0"/>
                  <a:t> the space of input samples</a:t>
                </a:r>
              </a:p>
              <a:p>
                <a:pPr marL="1333475" lvl="1" indent="-342900">
                  <a:buFont typeface="Arial" panose="020B0604020202020204" pitchFamily="34" charset="0"/>
                  <a:buChar char="•"/>
                </a:pPr>
                <a:r>
                  <a:rPr lang="en-US" sz="1400" dirty="0"/>
                  <a:t>Field F to be used for secret sharing </a:t>
                </a:r>
              </a:p>
              <a:p>
                <a:pPr marL="1333475" lvl="1" indent="-342900">
                  <a:buFont typeface="Arial" panose="020B0604020202020204" pitchFamily="34" charset="0"/>
                  <a:buChar char="•"/>
                </a:pPr>
                <a:r>
                  <a:rPr lang="en-US" sz="1400" dirty="0"/>
                  <a:t>Signing key </a:t>
                </a:r>
                <a14:m>
                  <m:oMath xmlns:m="http://schemas.openxmlformats.org/officeDocument/2006/math">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𝑑</m:t>
                        </m:r>
                      </m:e>
                      <m:sub>
                        <m:r>
                          <a:rPr lang="en-US" sz="1400" b="0" i="1" smtClean="0">
                            <a:latin typeface="Cambria Math" panose="02040503050406030204" pitchFamily="18" charset="0"/>
                          </a:rPr>
                          <m:t>𝑢</m:t>
                        </m:r>
                      </m:sub>
                      <m:sup>
                        <m:r>
                          <a:rPr lang="en-US" sz="1400" b="0" i="1" smtClean="0">
                            <a:latin typeface="Cambria Math" panose="02040503050406030204" pitchFamily="18" charset="0"/>
                          </a:rPr>
                          <m:t>𝑆𝐾</m:t>
                        </m:r>
                      </m:sup>
                    </m:sSubSup>
                    <m:r>
                      <a:rPr lang="en-US" sz="1400" b="0" i="1" smtClean="0">
                        <a:latin typeface="Cambria Math" panose="02040503050406030204" pitchFamily="18" charset="0"/>
                      </a:rPr>
                      <m:t>  </m:t>
                    </m:r>
                  </m:oMath>
                </a14:m>
                <a:r>
                  <a:rPr lang="en-US" sz="1400" b="0" dirty="0">
                    <a:solidFill>
                      <a:srgbClr val="FF0000"/>
                    </a:solidFill>
                  </a:rPr>
                  <a:t>(used in the active adversary scenario only)</a:t>
                </a:r>
              </a:p>
              <a:p>
                <a:pPr marL="1333475" lvl="1" indent="-342900">
                  <a:buFont typeface="Arial" panose="020B0604020202020204" pitchFamily="34" charset="0"/>
                  <a:buChar char="•"/>
                </a:pPr>
                <a:r>
                  <a:rPr lang="en-US" sz="1400" dirty="0"/>
                  <a:t>Verification keys for each other clients </a:t>
                </a:r>
                <a14:m>
                  <m:oMath xmlns:m="http://schemas.openxmlformats.org/officeDocument/2006/math">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𝑑</m:t>
                        </m:r>
                      </m:e>
                      <m:sub>
                        <m:r>
                          <a:rPr lang="en-US" sz="1400" b="0" i="1" smtClean="0">
                            <a:latin typeface="Cambria Math" panose="02040503050406030204" pitchFamily="18" charset="0"/>
                          </a:rPr>
                          <m:t>𝑣</m:t>
                        </m:r>
                      </m:sub>
                      <m:sup>
                        <m:r>
                          <a:rPr lang="en-US" sz="1400" b="0" i="1" smtClean="0">
                            <a:latin typeface="Cambria Math" panose="02040503050406030204" pitchFamily="18" charset="0"/>
                          </a:rPr>
                          <m:t>𝑃𝐾</m:t>
                        </m:r>
                      </m:sup>
                    </m:sSubSup>
                  </m:oMath>
                </a14:m>
                <a:r>
                  <a:rPr lang="en-US" sz="1400" dirty="0"/>
                  <a:t> </a:t>
                </a:r>
                <a:r>
                  <a:rPr lang="en-US" sz="1400" dirty="0">
                    <a:solidFill>
                      <a:srgbClr val="FF0000"/>
                    </a:solidFill>
                  </a:rPr>
                  <a:t>(used in the active adversary scenario only)</a:t>
                </a:r>
              </a:p>
              <a:p>
                <a:pPr marL="1333475" lvl="1" indent="-342900">
                  <a:buFont typeface="Arial" panose="020B0604020202020204" pitchFamily="34" charset="0"/>
                  <a:buChar char="•"/>
                </a:pPr>
                <a:endParaRPr lang="en-US" sz="1400" dirty="0"/>
              </a:p>
              <a:p>
                <a:pPr lvl="1" indent="0">
                  <a:buNone/>
                </a:pPr>
                <a:endParaRPr lang="en-US" sz="1400" dirty="0"/>
              </a:p>
            </p:txBody>
          </p:sp>
        </mc:Choice>
        <mc:Fallback xmlns="">
          <p:sp>
            <p:nvSpPr>
              <p:cNvPr id="33" name="Content Placeholder 2">
                <a:extLst>
                  <a:ext uri="{FF2B5EF4-FFF2-40B4-BE49-F238E27FC236}">
                    <a16:creationId xmlns:a16="http://schemas.microsoft.com/office/drawing/2014/main" id="{12BA9127-B2B2-2D1A-5569-226C0BB8D4CC}"/>
                  </a:ext>
                </a:extLst>
              </p:cNvPr>
              <p:cNvSpPr>
                <a:spLocks noGrp="1" noRot="1" noChangeAspect="1" noMove="1" noResize="1" noEditPoints="1" noAdjustHandles="1" noChangeArrowheads="1" noChangeShapeType="1" noTextEdit="1"/>
              </p:cNvSpPr>
              <p:nvPr>
                <p:ph idx="1"/>
              </p:nvPr>
            </p:nvSpPr>
            <p:spPr>
              <a:xfrm>
                <a:off x="619126" y="1600202"/>
                <a:ext cx="4381500" cy="1971673"/>
              </a:xfrm>
              <a:blipFill>
                <a:blip r:embed="rId3"/>
                <a:stretch>
                  <a:fillRect t="-1858" r="-139"/>
                </a:stretch>
              </a:blipFill>
            </p:spPr>
            <p:txBody>
              <a:bodyPr/>
              <a:lstStyle/>
              <a:p>
                <a:r>
                  <a:rPr lang="en-CY">
                    <a:noFill/>
                  </a:rPr>
                  <a:t> </a:t>
                </a:r>
              </a:p>
            </p:txBody>
          </p:sp>
        </mc:Fallback>
      </mc:AlternateContent>
      <p:sp>
        <p:nvSpPr>
          <p:cNvPr id="3" name="Text Placeholder 2">
            <a:extLst>
              <a:ext uri="{FF2B5EF4-FFF2-40B4-BE49-F238E27FC236}">
                <a16:creationId xmlns:a16="http://schemas.microsoft.com/office/drawing/2014/main" id="{1A6E9CF8-0047-16EA-48DE-A9DEF4A9B503}"/>
              </a:ext>
            </a:extLst>
          </p:cNvPr>
          <p:cNvSpPr>
            <a:spLocks noGrp="1"/>
          </p:cNvSpPr>
          <p:nvPr>
            <p:ph type="body" sz="quarter" idx="13"/>
          </p:nvPr>
        </p:nvSpPr>
        <p:spPr>
          <a:xfrm>
            <a:off x="609600" y="936626"/>
            <a:ext cx="11095256" cy="384175"/>
          </a:xfrm>
        </p:spPr>
        <p:txBody>
          <a:bodyPr>
            <a:normAutofit/>
          </a:bodyPr>
          <a:lstStyle/>
          <a:p>
            <a:pPr>
              <a:lnSpc>
                <a:spcPct val="90000"/>
              </a:lnSpc>
            </a:pPr>
            <a:r>
              <a:rPr lang="en-US" dirty="0"/>
              <a:t>Secure Aggregation Protocol-Analysis</a:t>
            </a:r>
            <a:endParaRPr lang="en-CY" dirty="0"/>
          </a:p>
        </p:txBody>
      </p:sp>
      <p:pic>
        <p:nvPicPr>
          <p:cNvPr id="28" name="Picture 27">
            <a:extLst>
              <a:ext uri="{FF2B5EF4-FFF2-40B4-BE49-F238E27FC236}">
                <a16:creationId xmlns:a16="http://schemas.microsoft.com/office/drawing/2014/main" id="{BB084D80-1956-52C8-9186-D161916474F2}"/>
              </a:ext>
            </a:extLst>
          </p:cNvPr>
          <p:cNvPicPr>
            <a:picLocks noChangeAspect="1"/>
          </p:cNvPicPr>
          <p:nvPr/>
        </p:nvPicPr>
        <p:blipFill>
          <a:blip r:embed="rId4"/>
          <a:stretch>
            <a:fillRect/>
          </a:stretch>
        </p:blipFill>
        <p:spPr>
          <a:xfrm>
            <a:off x="5257800" y="1600202"/>
            <a:ext cx="6744406" cy="4771666"/>
          </a:xfrm>
          <a:prstGeom prst="rect">
            <a:avLst/>
          </a:prstGeom>
          <a:noFill/>
        </p:spPr>
      </p:pic>
      <p:sp>
        <p:nvSpPr>
          <p:cNvPr id="7" name="Rectangle 6">
            <a:extLst>
              <a:ext uri="{FF2B5EF4-FFF2-40B4-BE49-F238E27FC236}">
                <a16:creationId xmlns:a16="http://schemas.microsoft.com/office/drawing/2014/main" id="{8F40ACCF-5044-BF1A-A9DB-1C16CA722044}"/>
              </a:ext>
            </a:extLst>
          </p:cNvPr>
          <p:cNvSpPr/>
          <p:nvPr/>
        </p:nvSpPr>
        <p:spPr>
          <a:xfrm>
            <a:off x="6686550" y="2200275"/>
            <a:ext cx="504825" cy="352425"/>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Y"/>
          </a:p>
        </p:txBody>
      </p:sp>
      <p:sp>
        <p:nvSpPr>
          <p:cNvPr id="9" name="Rectangle 8">
            <a:extLst>
              <a:ext uri="{FF2B5EF4-FFF2-40B4-BE49-F238E27FC236}">
                <a16:creationId xmlns:a16="http://schemas.microsoft.com/office/drawing/2014/main" id="{28DF2372-5D8D-51D2-B2FE-48ADE183ED3C}"/>
              </a:ext>
            </a:extLst>
          </p:cNvPr>
          <p:cNvSpPr/>
          <p:nvPr/>
        </p:nvSpPr>
        <p:spPr>
          <a:xfrm>
            <a:off x="11039474" y="2657475"/>
            <a:ext cx="533400" cy="352425"/>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Y"/>
          </a:p>
        </p:txBody>
      </p:sp>
      <p:sp>
        <p:nvSpPr>
          <p:cNvPr id="11" name="Rectangle 10">
            <a:extLst>
              <a:ext uri="{FF2B5EF4-FFF2-40B4-BE49-F238E27FC236}">
                <a16:creationId xmlns:a16="http://schemas.microsoft.com/office/drawing/2014/main" id="{B4C96D68-B785-D303-D8FD-74C4E4653815}"/>
              </a:ext>
            </a:extLst>
          </p:cNvPr>
          <p:cNvSpPr/>
          <p:nvPr/>
        </p:nvSpPr>
        <p:spPr>
          <a:xfrm>
            <a:off x="6686550" y="4062412"/>
            <a:ext cx="533400" cy="352425"/>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Y"/>
          </a:p>
        </p:txBody>
      </p:sp>
      <p:sp>
        <p:nvSpPr>
          <p:cNvPr id="12" name="Rectangle 11">
            <a:extLst>
              <a:ext uri="{FF2B5EF4-FFF2-40B4-BE49-F238E27FC236}">
                <a16:creationId xmlns:a16="http://schemas.microsoft.com/office/drawing/2014/main" id="{8AD854EE-7C56-AC22-7033-91E232C88283}"/>
              </a:ext>
            </a:extLst>
          </p:cNvPr>
          <p:cNvSpPr/>
          <p:nvPr/>
        </p:nvSpPr>
        <p:spPr>
          <a:xfrm>
            <a:off x="6686550" y="3219450"/>
            <a:ext cx="533400" cy="352425"/>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Y"/>
          </a:p>
        </p:txBody>
      </p:sp>
      <p:sp>
        <p:nvSpPr>
          <p:cNvPr id="13" name="Rectangle 12">
            <a:extLst>
              <a:ext uri="{FF2B5EF4-FFF2-40B4-BE49-F238E27FC236}">
                <a16:creationId xmlns:a16="http://schemas.microsoft.com/office/drawing/2014/main" id="{7B7CCF3E-9E12-4F97-B062-32A3B37BF759}"/>
              </a:ext>
            </a:extLst>
          </p:cNvPr>
          <p:cNvSpPr/>
          <p:nvPr/>
        </p:nvSpPr>
        <p:spPr>
          <a:xfrm>
            <a:off x="11138799" y="3633610"/>
            <a:ext cx="533400" cy="352425"/>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Y"/>
          </a:p>
        </p:txBody>
      </p:sp>
      <p:sp>
        <p:nvSpPr>
          <p:cNvPr id="14" name="Rectangle 13">
            <a:extLst>
              <a:ext uri="{FF2B5EF4-FFF2-40B4-BE49-F238E27FC236}">
                <a16:creationId xmlns:a16="http://schemas.microsoft.com/office/drawing/2014/main" id="{AE40C9CF-9DAC-B2FB-6C9A-C9F50908982C}"/>
              </a:ext>
            </a:extLst>
          </p:cNvPr>
          <p:cNvSpPr/>
          <p:nvPr/>
        </p:nvSpPr>
        <p:spPr>
          <a:xfrm>
            <a:off x="6686550" y="4812327"/>
            <a:ext cx="533400" cy="352425"/>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Y"/>
          </a:p>
        </p:txBody>
      </p:sp>
      <p:sp>
        <p:nvSpPr>
          <p:cNvPr id="15" name="Rectangle 14">
            <a:extLst>
              <a:ext uri="{FF2B5EF4-FFF2-40B4-BE49-F238E27FC236}">
                <a16:creationId xmlns:a16="http://schemas.microsoft.com/office/drawing/2014/main" id="{9CF06C7B-06A3-5B4F-7D56-6242D7A6CA03}"/>
              </a:ext>
            </a:extLst>
          </p:cNvPr>
          <p:cNvSpPr/>
          <p:nvPr/>
        </p:nvSpPr>
        <p:spPr>
          <a:xfrm>
            <a:off x="11068050" y="4359047"/>
            <a:ext cx="533400" cy="352425"/>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Y"/>
          </a:p>
        </p:txBody>
      </p:sp>
      <p:sp>
        <p:nvSpPr>
          <p:cNvPr id="16" name="Rectangle 15">
            <a:extLst>
              <a:ext uri="{FF2B5EF4-FFF2-40B4-BE49-F238E27FC236}">
                <a16:creationId xmlns:a16="http://schemas.microsoft.com/office/drawing/2014/main" id="{9FFE218C-C56C-C974-FE4B-2C2B97E491EF}"/>
              </a:ext>
            </a:extLst>
          </p:cNvPr>
          <p:cNvSpPr/>
          <p:nvPr/>
        </p:nvSpPr>
        <p:spPr>
          <a:xfrm>
            <a:off x="6657975" y="5745161"/>
            <a:ext cx="533400" cy="352425"/>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Y"/>
          </a:p>
        </p:txBody>
      </p:sp>
      <p:sp>
        <p:nvSpPr>
          <p:cNvPr id="17" name="Rectangle 16">
            <a:extLst>
              <a:ext uri="{FF2B5EF4-FFF2-40B4-BE49-F238E27FC236}">
                <a16:creationId xmlns:a16="http://schemas.microsoft.com/office/drawing/2014/main" id="{B3A54F48-DFF4-8820-567F-163EF835ED4B}"/>
              </a:ext>
            </a:extLst>
          </p:cNvPr>
          <p:cNvSpPr/>
          <p:nvPr/>
        </p:nvSpPr>
        <p:spPr>
          <a:xfrm>
            <a:off x="11068050" y="5286828"/>
            <a:ext cx="533400" cy="352425"/>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Y"/>
          </a:p>
        </p:txBody>
      </p:sp>
    </p:spTree>
    <p:extLst>
      <p:ext uri="{BB962C8B-B14F-4D97-AF65-F5344CB8AC3E}">
        <p14:creationId xmlns:p14="http://schemas.microsoft.com/office/powerpoint/2010/main" val="809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6.25E-7 2.22222E-6 L 0.33945 0.00069 " pathEditMode="relative" rAng="0" ptsTypes="AA">
                                      <p:cBhvr>
                                        <p:cTn id="6" dur="2000" fill="hold"/>
                                        <p:tgtEl>
                                          <p:spTgt spid="7"/>
                                        </p:tgtEl>
                                        <p:attrNameLst>
                                          <p:attrName>ppt_x</p:attrName>
                                          <p:attrName>ppt_y</p:attrName>
                                        </p:attrNameLst>
                                      </p:cBhvr>
                                      <p:rCtr x="16966" y="23"/>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3.75E-6 -4.44444E-6 L -0.31562 0.00487 " pathEditMode="relative" rAng="0" ptsTypes="AA">
                                      <p:cBhvr>
                                        <p:cTn id="18" dur="2000" fill="hold"/>
                                        <p:tgtEl>
                                          <p:spTgt spid="9"/>
                                        </p:tgtEl>
                                        <p:attrNameLst>
                                          <p:attrName>ppt_x</p:attrName>
                                          <p:attrName>ppt_y</p:attrName>
                                        </p:attrNameLst>
                                      </p:cBhvr>
                                      <p:rCtr x="-15781" y="231"/>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2"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grpId="1" nodeType="clickEffect">
                                  <p:stCondLst>
                                    <p:cond delay="0"/>
                                  </p:stCondLst>
                                  <p:childTnLst>
                                    <p:animMotion origin="layout" path="M 0 0 L 0.25 0 E" pathEditMode="relative" ptsTypes="">
                                      <p:cBhvr>
                                        <p:cTn id="30" dur="2000" fill="hold"/>
                                        <p:tgtEl>
                                          <p:spTgt spid="1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path" presetSubtype="0" accel="50000" decel="50000" fill="hold" grpId="1" nodeType="clickEffect">
                                  <p:stCondLst>
                                    <p:cond delay="0"/>
                                  </p:stCondLst>
                                  <p:childTnLst>
                                    <p:animMotion origin="layout" path="M 0 0 L -0.25 0 E" pathEditMode="relative" ptsTypes="">
                                      <p:cBhvr>
                                        <p:cTn id="42" dur="2000" fill="hold"/>
                                        <p:tgtEl>
                                          <p:spTgt spid="13"/>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2" nodeType="clickEffect">
                                  <p:stCondLst>
                                    <p:cond delay="0"/>
                                  </p:stCondLst>
                                  <p:childTnLst>
                                    <p:set>
                                      <p:cBhvr>
                                        <p:cTn id="46" dur="1" fill="hold">
                                          <p:stCondLst>
                                            <p:cond delay="0"/>
                                          </p:stCondLst>
                                        </p:cTn>
                                        <p:tgtEl>
                                          <p:spTgt spid="1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grpId="1" nodeType="clickEffect">
                                  <p:stCondLst>
                                    <p:cond delay="0"/>
                                  </p:stCondLst>
                                  <p:childTnLst>
                                    <p:animMotion origin="layout" path="M 0 0 L 0.25 0 E" pathEditMode="relative" ptsTypes="">
                                      <p:cBhvr>
                                        <p:cTn id="54" dur="2000" fill="hold"/>
                                        <p:tgtEl>
                                          <p:spTgt spid="11"/>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2" nodeType="clickEffect">
                                  <p:stCondLst>
                                    <p:cond delay="0"/>
                                  </p:stCondLst>
                                  <p:childTnLst>
                                    <p:set>
                                      <p:cBhvr>
                                        <p:cTn id="58" dur="1" fill="hold">
                                          <p:stCondLst>
                                            <p:cond delay="0"/>
                                          </p:stCondLst>
                                        </p:cTn>
                                        <p:tgtEl>
                                          <p:spTgt spid="1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5" presetClass="path" presetSubtype="0" accel="50000" decel="50000" fill="hold" grpId="1" nodeType="clickEffect">
                                  <p:stCondLst>
                                    <p:cond delay="0"/>
                                  </p:stCondLst>
                                  <p:childTnLst>
                                    <p:animMotion origin="layout" path="M 0 0 L -0.25 0 E" pathEditMode="relative" ptsTypes="">
                                      <p:cBhvr>
                                        <p:cTn id="66" dur="2000" fill="hold"/>
                                        <p:tgtEl>
                                          <p:spTgt spid="15"/>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2" nodeType="click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grpId="1" nodeType="clickEffect">
                                  <p:stCondLst>
                                    <p:cond delay="0"/>
                                  </p:stCondLst>
                                  <p:childTnLst>
                                    <p:animMotion origin="layout" path="M 0 0 L 0.25 0 E" pathEditMode="relative" ptsTypes="">
                                      <p:cBhvr>
                                        <p:cTn id="78" dur="2000" fill="hold"/>
                                        <p:tgtEl>
                                          <p:spTgt spid="1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2" nodeType="clickEffect">
                                  <p:stCondLst>
                                    <p:cond delay="0"/>
                                  </p:stCondLst>
                                  <p:childTnLst>
                                    <p:set>
                                      <p:cBhvr>
                                        <p:cTn id="82" dur="1" fill="hold">
                                          <p:stCondLst>
                                            <p:cond delay="0"/>
                                          </p:stCondLst>
                                        </p:cTn>
                                        <p:tgtEl>
                                          <p:spTgt spid="1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35" presetClass="path" presetSubtype="0" accel="50000" decel="50000" fill="hold" grpId="1" nodeType="clickEffect">
                                  <p:stCondLst>
                                    <p:cond delay="0"/>
                                  </p:stCondLst>
                                  <p:childTnLst>
                                    <p:animMotion origin="layout" path="M 0 0 L -0.25 0 E" pathEditMode="relative" ptsTypes="">
                                      <p:cBhvr>
                                        <p:cTn id="90" dur="2000" fill="hold"/>
                                        <p:tgtEl>
                                          <p:spTgt spid="17"/>
                                        </p:tgtEl>
                                        <p:attrNameLst>
                                          <p:attrName>ppt_x</p:attrName>
                                          <p:attrName>ppt_y</p:attrName>
                                        </p:attrNameLst>
                                      </p:cBhvr>
                                    </p:animMotion>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2" nodeType="clickEffect">
                                  <p:stCondLst>
                                    <p:cond delay="0"/>
                                  </p:stCondLst>
                                  <p:childTnLst>
                                    <p:set>
                                      <p:cBhvr>
                                        <p:cTn id="94" dur="1" fill="hold">
                                          <p:stCondLst>
                                            <p:cond delay="0"/>
                                          </p:stCondLst>
                                        </p:cTn>
                                        <p:tgtEl>
                                          <p:spTgt spid="17"/>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63" presetClass="path" presetSubtype="0" accel="50000" decel="50000" fill="hold" grpId="1" nodeType="clickEffect">
                                  <p:stCondLst>
                                    <p:cond delay="0"/>
                                  </p:stCondLst>
                                  <p:childTnLst>
                                    <p:animMotion origin="layout" path="M 0 0 L 0.25 0 E" pathEditMode="relative" ptsTypes="">
                                      <p:cBhvr>
                                        <p:cTn id="102" dur="2000" fill="hold"/>
                                        <p:tgtEl>
                                          <p:spTgt spid="16"/>
                                        </p:tgtEl>
                                        <p:attrNameLst>
                                          <p:attrName>ppt_x</p:attrName>
                                          <p:attrName>ppt_y</p:attrName>
                                        </p:attrNameLst>
                                      </p:cBhvr>
                                    </p:animMotion>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2" nodeType="clickEffect">
                                  <p:stCondLst>
                                    <p:cond delay="0"/>
                                  </p:stCondLst>
                                  <p:childTnLst>
                                    <p:set>
                                      <p:cBhvr>
                                        <p:cTn id="10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9" grpId="2" animBg="1"/>
      <p:bldP spid="11" grpId="0" animBg="1"/>
      <p:bldP spid="11" grpId="1" animBg="1"/>
      <p:bldP spid="11" grpId="2" animBg="1"/>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5" grpId="1" animBg="1"/>
      <p:bldP spid="15" grpId="2" animBg="1"/>
      <p:bldP spid="16" grpId="0" animBg="1"/>
      <p:bldP spid="16" grpId="1" animBg="1"/>
      <p:bldP spid="16" grpId="2" animBg="1"/>
      <p:bldP spid="17" grpId="0" animBg="1"/>
      <p:bldP spid="17" grpId="1" animBg="1"/>
      <p:bldP spid="17"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B86E1E7-40C0-A36C-026F-E11818E776A9}"/>
              </a:ext>
            </a:extLst>
          </p:cNvPr>
          <p:cNvSpPr>
            <a:spLocks noGrp="1"/>
          </p:cNvSpPr>
          <p:nvPr>
            <p:ph type="title"/>
          </p:nvPr>
        </p:nvSpPr>
        <p:spPr/>
        <p:txBody>
          <a:bodyPr anchor="ctr">
            <a:normAutofit/>
          </a:bodyPr>
          <a:lstStyle/>
          <a:p>
            <a:pPr>
              <a:lnSpc>
                <a:spcPct val="90000"/>
              </a:lnSpc>
            </a:pPr>
            <a:r>
              <a:rPr lang="en-US" sz="2000" dirty="0">
                <a:effectLst/>
                <a:latin typeface="Times New Roman" panose="02020603050405020304" pitchFamily="18" charset="0"/>
                <a:cs typeface="Times New Roman" panose="02020603050405020304" pitchFamily="18" charset="0"/>
              </a:rPr>
              <a:t>Practical Secure Aggregation for Privacy-Preserving Machine Learning</a:t>
            </a:r>
            <a:endParaRPr lang="en-CY" sz="2300" dirty="0"/>
          </a:p>
        </p:txBody>
      </p:sp>
      <p:graphicFrame>
        <p:nvGraphicFramePr>
          <p:cNvPr id="7" name="Table 7">
            <a:extLst>
              <a:ext uri="{FF2B5EF4-FFF2-40B4-BE49-F238E27FC236}">
                <a16:creationId xmlns:a16="http://schemas.microsoft.com/office/drawing/2014/main" id="{116095B3-7598-F1BC-0A1D-410C6DDB931E}"/>
              </a:ext>
            </a:extLst>
          </p:cNvPr>
          <p:cNvGraphicFramePr>
            <a:graphicFrameLocks noGrp="1"/>
          </p:cNvGraphicFramePr>
          <p:nvPr>
            <p:ph idx="1"/>
            <p:extLst>
              <p:ext uri="{D42A27DB-BD31-4B8C-83A1-F6EECF244321}">
                <p14:modId xmlns:p14="http://schemas.microsoft.com/office/powerpoint/2010/main" val="2387779914"/>
              </p:ext>
            </p:extLst>
          </p:nvPr>
        </p:nvGraphicFramePr>
        <p:xfrm>
          <a:off x="2386042" y="1682192"/>
          <a:ext cx="7419915" cy="1440916"/>
        </p:xfrm>
        <a:graphic>
          <a:graphicData uri="http://schemas.openxmlformats.org/drawingml/2006/table">
            <a:tbl>
              <a:tblPr firstRow="1" bandRow="1">
                <a:tableStyleId>{5C22544A-7EE6-4342-B048-85BDC9FD1C3A}</a:tableStyleId>
              </a:tblPr>
              <a:tblGrid>
                <a:gridCol w="1845958">
                  <a:extLst>
                    <a:ext uri="{9D8B030D-6E8A-4147-A177-3AD203B41FA5}">
                      <a16:colId xmlns:a16="http://schemas.microsoft.com/office/drawing/2014/main" val="2201636976"/>
                    </a:ext>
                  </a:extLst>
                </a:gridCol>
                <a:gridCol w="1757888">
                  <a:extLst>
                    <a:ext uri="{9D8B030D-6E8A-4147-A177-3AD203B41FA5}">
                      <a16:colId xmlns:a16="http://schemas.microsoft.com/office/drawing/2014/main" val="4099524096"/>
                    </a:ext>
                  </a:extLst>
                </a:gridCol>
                <a:gridCol w="1982957">
                  <a:extLst>
                    <a:ext uri="{9D8B030D-6E8A-4147-A177-3AD203B41FA5}">
                      <a16:colId xmlns:a16="http://schemas.microsoft.com/office/drawing/2014/main" val="2445236243"/>
                    </a:ext>
                  </a:extLst>
                </a:gridCol>
                <a:gridCol w="1833112">
                  <a:extLst>
                    <a:ext uri="{9D8B030D-6E8A-4147-A177-3AD203B41FA5}">
                      <a16:colId xmlns:a16="http://schemas.microsoft.com/office/drawing/2014/main" val="3783401811"/>
                    </a:ext>
                  </a:extLst>
                </a:gridCol>
              </a:tblGrid>
              <a:tr h="360229">
                <a:tc>
                  <a:txBody>
                    <a:bodyPr/>
                    <a:lstStyle/>
                    <a:p>
                      <a:r>
                        <a:rPr lang="en-US" sz="1400" dirty="0"/>
                        <a:t>Threat Model</a:t>
                      </a:r>
                      <a:endParaRPr lang="en-CY" sz="1400" dirty="0"/>
                    </a:p>
                  </a:txBody>
                  <a:tcPr/>
                </a:tc>
                <a:tc>
                  <a:txBody>
                    <a:bodyPr/>
                    <a:lstStyle/>
                    <a:p>
                      <a:r>
                        <a:rPr lang="en-US" sz="1400" dirty="0"/>
                        <a:t>Minimum Threshold </a:t>
                      </a:r>
                      <a:endParaRPr lang="en-CY" sz="1400" dirty="0"/>
                    </a:p>
                  </a:txBody>
                  <a:tcPr/>
                </a:tc>
                <a:tc>
                  <a:txBody>
                    <a:bodyPr/>
                    <a:lstStyle/>
                    <a:p>
                      <a:r>
                        <a:rPr lang="en-US" sz="1400" dirty="0"/>
                        <a:t>Minimum inputs in Sum</a:t>
                      </a:r>
                      <a:endParaRPr lang="en-CY" sz="1400" dirty="0"/>
                    </a:p>
                  </a:txBody>
                  <a:tcPr/>
                </a:tc>
                <a:tc>
                  <a:txBody>
                    <a:bodyPr/>
                    <a:lstStyle/>
                    <a:p>
                      <a:r>
                        <a:rPr lang="en-US" sz="1400" dirty="0"/>
                        <a:t>Maximum Dropouts</a:t>
                      </a:r>
                      <a:endParaRPr lang="en-CY" sz="1400" dirty="0"/>
                    </a:p>
                  </a:txBody>
                  <a:tcPr/>
                </a:tc>
                <a:extLst>
                  <a:ext uri="{0D108BD9-81ED-4DB2-BD59-A6C34878D82A}">
                    <a16:rowId xmlns:a16="http://schemas.microsoft.com/office/drawing/2014/main" val="43902123"/>
                  </a:ext>
                </a:extLst>
              </a:tr>
              <a:tr h="360229">
                <a:tc>
                  <a:txBody>
                    <a:bodyPr/>
                    <a:lstStyle/>
                    <a:p>
                      <a:r>
                        <a:rPr lang="en-US" sz="1400" dirty="0"/>
                        <a:t>Client-Only Adversary</a:t>
                      </a:r>
                      <a:endParaRPr lang="en-CY" sz="1400" dirty="0"/>
                    </a:p>
                  </a:txBody>
                  <a:tcPr/>
                </a:tc>
                <a:tc>
                  <a:txBody>
                    <a:bodyPr/>
                    <a:lstStyle/>
                    <a:p>
                      <a:r>
                        <a:rPr lang="en-US" sz="1400" dirty="0"/>
                        <a:t>2</a:t>
                      </a:r>
                      <a:endParaRPr lang="en-CY" sz="1400" dirty="0"/>
                    </a:p>
                  </a:txBody>
                  <a:tcPr/>
                </a:tc>
                <a:tc>
                  <a:txBody>
                    <a:bodyPr/>
                    <a:lstStyle/>
                    <a:p>
                      <a:r>
                        <a:rPr lang="en-US" sz="1400" dirty="0"/>
                        <a:t>threshold</a:t>
                      </a:r>
                      <a:endParaRPr lang="en-CY" sz="1400" dirty="0"/>
                    </a:p>
                  </a:txBody>
                  <a:tcPr/>
                </a:tc>
                <a:tc>
                  <a:txBody>
                    <a:bodyPr/>
                    <a:lstStyle/>
                    <a:p>
                      <a:r>
                        <a:rPr lang="en-US" sz="1400" dirty="0"/>
                        <a:t>n – threshold</a:t>
                      </a:r>
                      <a:endParaRPr lang="en-CY" sz="1400" dirty="0"/>
                    </a:p>
                  </a:txBody>
                  <a:tcPr/>
                </a:tc>
                <a:extLst>
                  <a:ext uri="{0D108BD9-81ED-4DB2-BD59-A6C34878D82A}">
                    <a16:rowId xmlns:a16="http://schemas.microsoft.com/office/drawing/2014/main" val="3861837795"/>
                  </a:ext>
                </a:extLst>
              </a:tr>
              <a:tr h="360229">
                <a:tc>
                  <a:txBody>
                    <a:bodyPr/>
                    <a:lstStyle/>
                    <a:p>
                      <a:r>
                        <a:rPr lang="en-US" sz="1400" dirty="0"/>
                        <a:t>Server-Only Adversary</a:t>
                      </a:r>
                      <a:endParaRPr lang="en-CY" sz="1400" dirty="0"/>
                    </a:p>
                  </a:txBody>
                  <a:tcPr/>
                </a:tc>
                <a:tc>
                  <a:txBody>
                    <a:bodyPr/>
                    <a:lstStyle/>
                    <a:p>
                      <a:r>
                        <a:rPr lang="en-US" sz="1400" dirty="0"/>
                        <a:t>[n/2] + 1</a:t>
                      </a:r>
                      <a:endParaRPr lang="en-CY" sz="1400" dirty="0"/>
                    </a:p>
                  </a:txBody>
                  <a:tcPr/>
                </a:tc>
                <a:tc>
                  <a:txBody>
                    <a:bodyPr/>
                    <a:lstStyle/>
                    <a:p>
                      <a:r>
                        <a:rPr lang="en-US" sz="1400" dirty="0"/>
                        <a:t>threshold  </a:t>
                      </a:r>
                      <a:endParaRPr lang="en-CY" sz="1400" dirty="0"/>
                    </a:p>
                  </a:txBody>
                  <a:tcPr/>
                </a:tc>
                <a:tc>
                  <a:txBody>
                    <a:bodyPr/>
                    <a:lstStyle/>
                    <a:p>
                      <a:r>
                        <a:rPr lang="en-US" sz="1400" dirty="0"/>
                        <a:t>n – threshold</a:t>
                      </a:r>
                      <a:endParaRPr lang="en-CY" sz="1400" dirty="0"/>
                    </a:p>
                  </a:txBody>
                  <a:tcPr/>
                </a:tc>
                <a:extLst>
                  <a:ext uri="{0D108BD9-81ED-4DB2-BD59-A6C34878D82A}">
                    <a16:rowId xmlns:a16="http://schemas.microsoft.com/office/drawing/2014/main" val="2639743684"/>
                  </a:ext>
                </a:extLst>
              </a:tr>
              <a:tr h="360229">
                <a:tc>
                  <a:txBody>
                    <a:bodyPr/>
                    <a:lstStyle/>
                    <a:p>
                      <a:r>
                        <a:rPr lang="en-US" sz="1400" dirty="0"/>
                        <a:t>Client-Server Collusion</a:t>
                      </a:r>
                      <a:endParaRPr lang="en-CY" sz="1400" dirty="0"/>
                    </a:p>
                  </a:txBody>
                  <a:tcPr/>
                </a:tc>
                <a:tc>
                  <a:txBody>
                    <a:bodyPr/>
                    <a:lstStyle/>
                    <a:p>
                      <a:r>
                        <a:rPr lang="en-US" sz="1400" dirty="0"/>
                        <a:t>[2n/3] +1</a:t>
                      </a:r>
                      <a:endParaRPr lang="en-CY" sz="1400" dirty="0"/>
                    </a:p>
                  </a:txBody>
                  <a:tcPr/>
                </a:tc>
                <a:tc>
                  <a:txBody>
                    <a:bodyPr/>
                    <a:lstStyle/>
                    <a:p>
                      <a:r>
                        <a:rPr lang="en-US" sz="1400" dirty="0"/>
                        <a:t>threshold – #corrupt </a:t>
                      </a:r>
                      <a:endParaRPr lang="en-CY" sz="1400" dirty="0"/>
                    </a:p>
                  </a:txBody>
                  <a:tcPr/>
                </a:tc>
                <a:tc>
                  <a:txBody>
                    <a:bodyPr/>
                    <a:lstStyle/>
                    <a:p>
                      <a:r>
                        <a:rPr lang="en-US" sz="1400" dirty="0"/>
                        <a:t>n – threshold </a:t>
                      </a:r>
                      <a:endParaRPr lang="en-CY" sz="1400" dirty="0"/>
                    </a:p>
                  </a:txBody>
                  <a:tcPr/>
                </a:tc>
                <a:extLst>
                  <a:ext uri="{0D108BD9-81ED-4DB2-BD59-A6C34878D82A}">
                    <a16:rowId xmlns:a16="http://schemas.microsoft.com/office/drawing/2014/main" val="1250828757"/>
                  </a:ext>
                </a:extLst>
              </a:tr>
            </a:tbl>
          </a:graphicData>
        </a:graphic>
      </p:graphicFrame>
      <p:sp>
        <p:nvSpPr>
          <p:cNvPr id="3" name="Text Placeholder 2">
            <a:extLst>
              <a:ext uri="{FF2B5EF4-FFF2-40B4-BE49-F238E27FC236}">
                <a16:creationId xmlns:a16="http://schemas.microsoft.com/office/drawing/2014/main" id="{6735B3F2-0FF2-E531-A9CA-8E2B714F30B5}"/>
              </a:ext>
            </a:extLst>
          </p:cNvPr>
          <p:cNvSpPr>
            <a:spLocks noGrp="1"/>
          </p:cNvSpPr>
          <p:nvPr>
            <p:ph type="body" sz="quarter" idx="13"/>
          </p:nvPr>
        </p:nvSpPr>
        <p:spPr/>
        <p:txBody>
          <a:bodyPr>
            <a:normAutofit lnSpcReduction="10000"/>
          </a:bodyPr>
          <a:lstStyle/>
          <a:p>
            <a:r>
              <a:rPr lang="en-US" dirty="0"/>
              <a:t>Protocol Security Analysis &amp;  Client Communication Cost</a:t>
            </a:r>
            <a:endParaRPr lang="en-CY" dirty="0"/>
          </a:p>
        </p:txBody>
      </p:sp>
      <p:pic>
        <p:nvPicPr>
          <p:cNvPr id="14" name="Picture 13">
            <a:extLst>
              <a:ext uri="{FF2B5EF4-FFF2-40B4-BE49-F238E27FC236}">
                <a16:creationId xmlns:a16="http://schemas.microsoft.com/office/drawing/2014/main" id="{D3C4B8C1-78B2-314D-68AD-0E20581E87C8}"/>
              </a:ext>
            </a:extLst>
          </p:cNvPr>
          <p:cNvPicPr>
            <a:picLocks noChangeAspect="1"/>
          </p:cNvPicPr>
          <p:nvPr/>
        </p:nvPicPr>
        <p:blipFill>
          <a:blip r:embed="rId3"/>
          <a:stretch>
            <a:fillRect/>
          </a:stretch>
        </p:blipFill>
        <p:spPr>
          <a:xfrm>
            <a:off x="3345633" y="4740801"/>
            <a:ext cx="5500734" cy="870014"/>
          </a:xfrm>
          <a:prstGeom prst="rect">
            <a:avLst/>
          </a:prstGeom>
        </p:spPr>
      </p:pic>
    </p:spTree>
    <p:extLst>
      <p:ext uri="{BB962C8B-B14F-4D97-AF65-F5344CB8AC3E}">
        <p14:creationId xmlns:p14="http://schemas.microsoft.com/office/powerpoint/2010/main" val="33011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B86E1E7-40C0-A36C-026F-E11818E776A9}"/>
              </a:ext>
            </a:extLst>
          </p:cNvPr>
          <p:cNvSpPr>
            <a:spLocks noGrp="1"/>
          </p:cNvSpPr>
          <p:nvPr>
            <p:ph type="title"/>
          </p:nvPr>
        </p:nvSpPr>
        <p:spPr/>
        <p:txBody>
          <a:bodyPr anchor="ctr">
            <a:normAutofit/>
          </a:bodyPr>
          <a:lstStyle/>
          <a:p>
            <a:pPr>
              <a:lnSpc>
                <a:spcPct val="90000"/>
              </a:lnSpc>
            </a:pPr>
            <a:r>
              <a:rPr lang="en-US" sz="2000" dirty="0">
                <a:effectLst/>
                <a:latin typeface="Times New Roman" panose="02020603050405020304" pitchFamily="18" charset="0"/>
                <a:cs typeface="Times New Roman" panose="02020603050405020304" pitchFamily="18" charset="0"/>
              </a:rPr>
              <a:t>Practical Secure Aggregation for Privacy-Preserving Machine Learning</a:t>
            </a:r>
            <a:endParaRPr lang="en-CY" sz="2300" dirty="0"/>
          </a:p>
        </p:txBody>
      </p:sp>
      <p:sp>
        <p:nvSpPr>
          <p:cNvPr id="3" name="Text Placeholder 2">
            <a:extLst>
              <a:ext uri="{FF2B5EF4-FFF2-40B4-BE49-F238E27FC236}">
                <a16:creationId xmlns:a16="http://schemas.microsoft.com/office/drawing/2014/main" id="{6735B3F2-0FF2-E531-A9CA-8E2B714F30B5}"/>
              </a:ext>
            </a:extLst>
          </p:cNvPr>
          <p:cNvSpPr>
            <a:spLocks noGrp="1"/>
          </p:cNvSpPr>
          <p:nvPr>
            <p:ph type="body" sz="quarter" idx="13"/>
          </p:nvPr>
        </p:nvSpPr>
        <p:spPr/>
        <p:txBody>
          <a:bodyPr>
            <a:normAutofit lnSpcReduction="10000"/>
          </a:bodyPr>
          <a:lstStyle/>
          <a:p>
            <a:r>
              <a:rPr lang="en-US" dirty="0"/>
              <a:t>Performance Evaluation</a:t>
            </a:r>
            <a:endParaRPr lang="en-CY" dirty="0"/>
          </a:p>
        </p:txBody>
      </p:sp>
      <p:pic>
        <p:nvPicPr>
          <p:cNvPr id="9" name="Picture 8">
            <a:extLst>
              <a:ext uri="{FF2B5EF4-FFF2-40B4-BE49-F238E27FC236}">
                <a16:creationId xmlns:a16="http://schemas.microsoft.com/office/drawing/2014/main" id="{78CBB6AC-2A5F-5C7A-A0C5-65AA983B5D07}"/>
              </a:ext>
            </a:extLst>
          </p:cNvPr>
          <p:cNvPicPr>
            <a:picLocks noChangeAspect="1"/>
          </p:cNvPicPr>
          <p:nvPr/>
        </p:nvPicPr>
        <p:blipFill>
          <a:blip r:embed="rId3"/>
          <a:stretch>
            <a:fillRect/>
          </a:stretch>
        </p:blipFill>
        <p:spPr>
          <a:xfrm>
            <a:off x="2183253" y="1320801"/>
            <a:ext cx="7649716" cy="2656353"/>
          </a:xfrm>
          <a:prstGeom prst="rect">
            <a:avLst/>
          </a:prstGeom>
        </p:spPr>
      </p:pic>
      <p:pic>
        <p:nvPicPr>
          <p:cNvPr id="11" name="Picture 10">
            <a:extLst>
              <a:ext uri="{FF2B5EF4-FFF2-40B4-BE49-F238E27FC236}">
                <a16:creationId xmlns:a16="http://schemas.microsoft.com/office/drawing/2014/main" id="{9AB9D3B7-F24E-93AB-A22D-BF3B1F28EF7F}"/>
              </a:ext>
            </a:extLst>
          </p:cNvPr>
          <p:cNvPicPr>
            <a:picLocks noChangeAspect="1"/>
          </p:cNvPicPr>
          <p:nvPr/>
        </p:nvPicPr>
        <p:blipFill>
          <a:blip r:embed="rId4"/>
          <a:stretch>
            <a:fillRect/>
          </a:stretch>
        </p:blipFill>
        <p:spPr>
          <a:xfrm>
            <a:off x="204076" y="3977154"/>
            <a:ext cx="3676722" cy="2412886"/>
          </a:xfrm>
          <a:prstGeom prst="rect">
            <a:avLst/>
          </a:prstGeom>
        </p:spPr>
      </p:pic>
      <p:pic>
        <p:nvPicPr>
          <p:cNvPr id="13" name="Picture 12">
            <a:extLst>
              <a:ext uri="{FF2B5EF4-FFF2-40B4-BE49-F238E27FC236}">
                <a16:creationId xmlns:a16="http://schemas.microsoft.com/office/drawing/2014/main" id="{89D721AE-6B53-22BB-A4AE-06912E1A2911}"/>
              </a:ext>
            </a:extLst>
          </p:cNvPr>
          <p:cNvPicPr>
            <a:picLocks noChangeAspect="1"/>
          </p:cNvPicPr>
          <p:nvPr/>
        </p:nvPicPr>
        <p:blipFill>
          <a:blip r:embed="rId5"/>
          <a:stretch>
            <a:fillRect/>
          </a:stretch>
        </p:blipFill>
        <p:spPr>
          <a:xfrm>
            <a:off x="4363313" y="3977154"/>
            <a:ext cx="7043309" cy="2457492"/>
          </a:xfrm>
          <a:prstGeom prst="rect">
            <a:avLst/>
          </a:prstGeom>
        </p:spPr>
      </p:pic>
    </p:spTree>
    <p:extLst>
      <p:ext uri="{BB962C8B-B14F-4D97-AF65-F5344CB8AC3E}">
        <p14:creationId xmlns:p14="http://schemas.microsoft.com/office/powerpoint/2010/main" val="296263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156F837-8812-D7C1-731D-37DF9AF12CED}"/>
              </a:ext>
            </a:extLst>
          </p:cNvPr>
          <p:cNvSpPr>
            <a:spLocks noGrp="1"/>
          </p:cNvSpPr>
          <p:nvPr>
            <p:ph type="title"/>
          </p:nvPr>
        </p:nvSpPr>
        <p:spPr>
          <a:xfrm>
            <a:off x="2242061" y="1300270"/>
            <a:ext cx="7700209" cy="1098697"/>
          </a:xfrm>
        </p:spPr>
        <p:txBody>
          <a:bodyPr/>
          <a:lstStyle/>
          <a:p>
            <a:r>
              <a:rPr lang="en-US" sz="2400" dirty="0">
                <a:effectLst/>
                <a:latin typeface="Times New Roman" panose="02020603050405020304" pitchFamily="18" charset="0"/>
                <a:cs typeface="Times New Roman" panose="02020603050405020304" pitchFamily="18" charset="0"/>
              </a:rPr>
              <a:t>Reconstructing Individual Data Points in Federated Learning</a:t>
            </a:r>
            <a:br>
              <a:rPr lang="en-US" sz="2400" dirty="0">
                <a:latin typeface="Times New Roman" panose="02020603050405020304" pitchFamily="18" charset="0"/>
                <a:cs typeface="Times New Roman" panose="02020603050405020304" pitchFamily="18" charset="0"/>
              </a:rPr>
            </a:br>
            <a:r>
              <a:rPr lang="en-US" sz="2400" dirty="0">
                <a:effectLst/>
                <a:latin typeface="Times New Roman" panose="02020603050405020304" pitchFamily="18" charset="0"/>
                <a:cs typeface="Times New Roman" panose="02020603050405020304" pitchFamily="18" charset="0"/>
              </a:rPr>
              <a:t>Hardened with Differential Privacy and Secure Aggregation</a:t>
            </a:r>
            <a:endParaRPr lang="en-US" sz="2400" dirty="0">
              <a:latin typeface="Times New Roman" panose="02020603050405020304" pitchFamily="18" charset="0"/>
              <a:cs typeface="Times New Roman" panose="02020603050405020304" pitchFamily="18" charset="0"/>
            </a:endParaRPr>
          </a:p>
        </p:txBody>
      </p:sp>
      <p:sp>
        <p:nvSpPr>
          <p:cNvPr id="10" name="Text Placeholder 2">
            <a:extLst>
              <a:ext uri="{FF2B5EF4-FFF2-40B4-BE49-F238E27FC236}">
                <a16:creationId xmlns:a16="http://schemas.microsoft.com/office/drawing/2014/main" id="{C573A0F6-9A79-CA53-B15A-9AA55DA7339E}"/>
              </a:ext>
            </a:extLst>
          </p:cNvPr>
          <p:cNvSpPr>
            <a:spLocks noGrp="1"/>
          </p:cNvSpPr>
          <p:nvPr>
            <p:ph type="body" sz="quarter" idx="12"/>
          </p:nvPr>
        </p:nvSpPr>
        <p:spPr>
          <a:xfrm>
            <a:off x="2241558" y="2540374"/>
            <a:ext cx="7700433" cy="3581025"/>
          </a:xfrm>
        </p:spPr>
        <p:txBody>
          <a:bodyPr/>
          <a:lstStyle/>
          <a:p>
            <a:endParaRPr lang="en-US"/>
          </a:p>
        </p:txBody>
      </p:sp>
    </p:spTree>
    <p:extLst>
      <p:ext uri="{BB962C8B-B14F-4D97-AF65-F5344CB8AC3E}">
        <p14:creationId xmlns:p14="http://schemas.microsoft.com/office/powerpoint/2010/main" val="358418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F5A6-87F9-22AB-1DA5-9A5AC624B881}"/>
              </a:ext>
            </a:extLst>
          </p:cNvPr>
          <p:cNvSpPr>
            <a:spLocks noGrp="1"/>
          </p:cNvSpPr>
          <p:nvPr>
            <p:ph type="title"/>
          </p:nvPr>
        </p:nvSpPr>
        <p:spPr>
          <a:xfrm>
            <a:off x="609600" y="423354"/>
            <a:ext cx="9835200" cy="413268"/>
          </a:xfrm>
        </p:spPr>
        <p:txBody>
          <a:bodyPr anchor="ctr">
            <a:normAutofit/>
          </a:bodyPr>
          <a:lstStyle/>
          <a:p>
            <a:pPr>
              <a:lnSpc>
                <a:spcPct val="90000"/>
              </a:lnSpc>
            </a:pPr>
            <a:r>
              <a:rPr lang="en-US" sz="1300">
                <a:effectLst/>
              </a:rPr>
              <a:t>Reconstructing Individual Data Points in Federated Learning Hardened with Differential Privacy and Secure Aggregation</a:t>
            </a:r>
            <a:endParaRPr lang="en-CY" sz="1300"/>
          </a:p>
        </p:txBody>
      </p:sp>
      <p:sp>
        <p:nvSpPr>
          <p:cNvPr id="3" name="Text Placeholder 2">
            <a:extLst>
              <a:ext uri="{FF2B5EF4-FFF2-40B4-BE49-F238E27FC236}">
                <a16:creationId xmlns:a16="http://schemas.microsoft.com/office/drawing/2014/main" id="{81C1A0B0-1C79-9053-CEB5-650FB15DF5CA}"/>
              </a:ext>
            </a:extLst>
          </p:cNvPr>
          <p:cNvSpPr>
            <a:spLocks noGrp="1"/>
          </p:cNvSpPr>
          <p:nvPr>
            <p:ph type="body" sz="quarter" idx="13"/>
          </p:nvPr>
        </p:nvSpPr>
        <p:spPr>
          <a:xfrm>
            <a:off x="609600" y="936629"/>
            <a:ext cx="11095256" cy="384175"/>
          </a:xfrm>
        </p:spPr>
        <p:txBody>
          <a:bodyPr>
            <a:normAutofit/>
          </a:bodyPr>
          <a:lstStyle/>
          <a:p>
            <a:pPr>
              <a:lnSpc>
                <a:spcPct val="90000"/>
              </a:lnSpc>
            </a:pPr>
            <a:r>
              <a:rPr lang="en-US" dirty="0"/>
              <a:t>Motivation </a:t>
            </a:r>
            <a:endParaRPr lang="en-CY"/>
          </a:p>
        </p:txBody>
      </p:sp>
      <p:graphicFrame>
        <p:nvGraphicFramePr>
          <p:cNvPr id="7" name="Content Placeholder 3">
            <a:extLst>
              <a:ext uri="{FF2B5EF4-FFF2-40B4-BE49-F238E27FC236}">
                <a16:creationId xmlns:a16="http://schemas.microsoft.com/office/drawing/2014/main" id="{ED1A7F6D-6B9B-CDD1-3E5E-38B100EA4772}"/>
              </a:ext>
            </a:extLst>
          </p:cNvPr>
          <p:cNvGraphicFramePr>
            <a:graphicFrameLocks noGrp="1"/>
          </p:cNvGraphicFramePr>
          <p:nvPr>
            <p:ph idx="1"/>
            <p:extLst>
              <p:ext uri="{D42A27DB-BD31-4B8C-83A1-F6EECF244321}">
                <p14:modId xmlns:p14="http://schemas.microsoft.com/office/powerpoint/2010/main" val="385689413"/>
              </p:ext>
            </p:extLst>
          </p:nvPr>
        </p:nvGraphicFramePr>
        <p:xfrm>
          <a:off x="609382" y="1420812"/>
          <a:ext cx="11095256" cy="4705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8064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17DF7E-F847-8D95-DC0D-E69BEB9AF565}"/>
              </a:ext>
            </a:extLst>
          </p:cNvPr>
          <p:cNvSpPr>
            <a:spLocks noGrp="1"/>
          </p:cNvSpPr>
          <p:nvPr>
            <p:ph type="title"/>
          </p:nvPr>
        </p:nvSpPr>
        <p:spPr>
          <a:xfrm>
            <a:off x="609600" y="423863"/>
            <a:ext cx="9834563" cy="412750"/>
          </a:xfrm>
        </p:spPr>
        <p:txBody>
          <a:bodyPr anchor="ctr">
            <a:normAutofit/>
          </a:bodyPr>
          <a:lstStyle/>
          <a:p>
            <a:pPr>
              <a:lnSpc>
                <a:spcPct val="90000"/>
              </a:lnSpc>
            </a:pPr>
            <a:r>
              <a:rPr lang="en-US" sz="1300">
                <a:effectLst/>
              </a:rPr>
              <a:t>Reconstructing Individual Data Points in Federated Learning Hardened with Differential Privacy and Secure Aggregation</a:t>
            </a:r>
            <a:endParaRPr lang="en-CY" sz="1300"/>
          </a:p>
        </p:txBody>
      </p:sp>
      <p:sp>
        <p:nvSpPr>
          <p:cNvPr id="3" name="Text Placeholder 2">
            <a:extLst>
              <a:ext uri="{FF2B5EF4-FFF2-40B4-BE49-F238E27FC236}">
                <a16:creationId xmlns:a16="http://schemas.microsoft.com/office/drawing/2014/main" id="{7FAE276D-2987-35F8-273B-A7A05C745A27}"/>
              </a:ext>
            </a:extLst>
          </p:cNvPr>
          <p:cNvSpPr>
            <a:spLocks noGrp="1"/>
          </p:cNvSpPr>
          <p:nvPr>
            <p:ph type="body" sz="quarter" idx="13"/>
          </p:nvPr>
        </p:nvSpPr>
        <p:spPr>
          <a:xfrm>
            <a:off x="609600" y="936626"/>
            <a:ext cx="11095256" cy="384175"/>
          </a:xfrm>
        </p:spPr>
        <p:txBody>
          <a:bodyPr>
            <a:normAutofit/>
          </a:bodyPr>
          <a:lstStyle/>
          <a:p>
            <a:pPr>
              <a:lnSpc>
                <a:spcPct val="90000"/>
              </a:lnSpc>
            </a:pPr>
            <a:r>
              <a:rPr lang="en-US" dirty="0"/>
              <a:t>Threat Model and Assumptions </a:t>
            </a:r>
            <a:endParaRPr lang="en-CY" dirty="0"/>
          </a:p>
        </p:txBody>
      </p:sp>
      <p:graphicFrame>
        <p:nvGraphicFramePr>
          <p:cNvPr id="11" name="Content Placeholder 2">
            <a:extLst>
              <a:ext uri="{FF2B5EF4-FFF2-40B4-BE49-F238E27FC236}">
                <a16:creationId xmlns:a16="http://schemas.microsoft.com/office/drawing/2014/main" id="{456C56D7-6B77-BD77-67FC-D9D89D5B259C}"/>
              </a:ext>
            </a:extLst>
          </p:cNvPr>
          <p:cNvGraphicFramePr>
            <a:graphicFrameLocks noGrp="1"/>
          </p:cNvGraphicFramePr>
          <p:nvPr>
            <p:ph idx="1"/>
            <p:extLst>
              <p:ext uri="{D42A27DB-BD31-4B8C-83A1-F6EECF244321}">
                <p14:modId xmlns:p14="http://schemas.microsoft.com/office/powerpoint/2010/main" val="2878853746"/>
              </p:ext>
            </p:extLst>
          </p:nvPr>
        </p:nvGraphicFramePr>
        <p:xfrm>
          <a:off x="3090714" y="1545337"/>
          <a:ext cx="6010571"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16156"/>
      </p:ext>
    </p:extLst>
  </p:cSld>
  <p:clrMapOvr>
    <a:masterClrMapping/>
  </p:clrMapOvr>
</p:sld>
</file>

<file path=ppt/theme/theme1.xml><?xml version="1.0" encoding="utf-8"?>
<a:theme xmlns:a="http://schemas.openxmlformats.org/drawingml/2006/main" name="Surrey_Theme">
  <a:themeElements>
    <a:clrScheme name="Custom 1">
      <a:dk1>
        <a:srgbClr val="203D75"/>
      </a:dk1>
      <a:lt1>
        <a:srgbClr val="FFFFFF"/>
      </a:lt1>
      <a:dk2>
        <a:srgbClr val="1F497D"/>
      </a:dk2>
      <a:lt2>
        <a:srgbClr val="A59E94"/>
      </a:lt2>
      <a:accent1>
        <a:srgbClr val="006AA0"/>
      </a:accent1>
      <a:accent2>
        <a:srgbClr val="BD0F30"/>
      </a:accent2>
      <a:accent3>
        <a:srgbClr val="9DAC24"/>
      </a:accent3>
      <a:accent4>
        <a:srgbClr val="672669"/>
      </a:accent4>
      <a:accent5>
        <a:srgbClr val="328C9E"/>
      </a:accent5>
      <a:accent6>
        <a:srgbClr val="EC7520"/>
      </a:accent6>
      <a:hlink>
        <a:srgbClr val="006AA0"/>
      </a:hlink>
      <a:folHlink>
        <a:srgbClr val="67266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rgbClr val="556169"/>
            </a:solidFill>
            <a:latin typeface="Georgia"/>
            <a:cs typeface="Georgia"/>
          </a:defRPr>
        </a:defPPr>
      </a:lstStyle>
    </a:txDef>
  </a:objectDefaults>
  <a:extraClrSchemeLst/>
  <a:extLst>
    <a:ext uri="{05A4C25C-085E-4340-85A3-A5531E510DB2}">
      <thm15:themeFamily xmlns:thm15="http://schemas.microsoft.com/office/thememl/2012/main" name="Surrey_Theme" id="{EFD766F6-68D3-4A1E-B262-880E5BB813CB}" vid="{8D4EA9EC-6FCE-4CEB-8E1B-49329BA8E5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Surrey_Theme</Template>
  <TotalTime>13220</TotalTime>
  <Words>2743</Words>
  <Application>Microsoft Office PowerPoint</Application>
  <PresentationFormat>Widescreen</PresentationFormat>
  <Paragraphs>198</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 Math</vt:lpstr>
      <vt:lpstr>Georgia</vt:lpstr>
      <vt:lpstr>Times New Roman</vt:lpstr>
      <vt:lpstr>Surrey_Theme</vt:lpstr>
      <vt:lpstr>Practical Secure Aggregation for Privacy-Preserving Machine Learning</vt:lpstr>
      <vt:lpstr>Practical Secure Aggregation for Privacy-Preserving Machine Learning</vt:lpstr>
      <vt:lpstr>Practical Secure Aggregation for Privacy-Preserving Machine Learning</vt:lpstr>
      <vt:lpstr>Practical Secure Aggregation for Privacy-Preserving Machine Learning</vt:lpstr>
      <vt:lpstr>Practical Secure Aggregation for Privacy-Preserving Machine Learning</vt:lpstr>
      <vt:lpstr>Practical Secure Aggregation for Privacy-Preserving Machine Learning</vt:lpstr>
      <vt:lpstr>Reconstructing Individual Data Points in Federated Learning Hardened with Differential Privacy and Secure Aggregation</vt:lpstr>
      <vt:lpstr>Reconstructing Individual Data Points in Federated Learning Hardened with Differential Privacy and Secure Aggregation</vt:lpstr>
      <vt:lpstr>Reconstructing Individual Data Points in Federated Learning Hardened with Differential Privacy and Secure Aggregation</vt:lpstr>
      <vt:lpstr>Reconstructing Individual Data Points in Federated Learning Hardened with Differential Privacy and Secure Aggregation</vt:lpstr>
      <vt:lpstr>Reconstructing Individual Data Points in Federated Learning Hardened with Differential Privacy and Secure Aggregation</vt:lpstr>
      <vt:lpstr>Possible Future Work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Secure Aggregation for Privacy-Preserving Machine Learning</dc:title>
  <dc:creator>Chatzimiltis, Sotiris (PG/T - Comp Sci &amp; Elec Eng)</dc:creator>
  <cp:lastModifiedBy>Chatzimiltis, Sotiris (PG/R - Comp Sci &amp; Elec Eng)</cp:lastModifiedBy>
  <cp:revision>72</cp:revision>
  <dcterms:created xsi:type="dcterms:W3CDTF">2023-05-10T10:58:42Z</dcterms:created>
  <dcterms:modified xsi:type="dcterms:W3CDTF">2023-06-06T12:52:48Z</dcterms:modified>
</cp:coreProperties>
</file>