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1"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30170-C908-43E9-A34C-8B5BEC42454E}" v="3" dt="2023-09-14T14:15:06.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38" autoAdjust="0"/>
  </p:normalViewPr>
  <p:slideViewPr>
    <p:cSldViewPr snapToGrid="0">
      <p:cViewPr varScale="1">
        <p:scale>
          <a:sx n="60" d="100"/>
          <a:sy n="60" d="100"/>
        </p:scale>
        <p:origin x="7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tzimiltis, Sotiris (PG/R - Comp Sci &amp; Elec Eng)" userId="1f0cf6d7-306e-43a6-92bc-0b2c306eb61b" providerId="ADAL" clId="{5EF30170-C908-43E9-A34C-8B5BEC42454E}"/>
    <pc:docChg chg="undo custSel addSld modSld">
      <pc:chgData name="Chatzimiltis, Sotiris (PG/R - Comp Sci &amp; Elec Eng)" userId="1f0cf6d7-306e-43a6-92bc-0b2c306eb61b" providerId="ADAL" clId="{5EF30170-C908-43E9-A34C-8B5BEC42454E}" dt="2023-09-14T14:45:15.122" v="2461" actId="20577"/>
      <pc:docMkLst>
        <pc:docMk/>
      </pc:docMkLst>
      <pc:sldChg chg="modSp mod modNotesTx">
        <pc:chgData name="Chatzimiltis, Sotiris (PG/R - Comp Sci &amp; Elec Eng)" userId="1f0cf6d7-306e-43a6-92bc-0b2c306eb61b" providerId="ADAL" clId="{5EF30170-C908-43E9-A34C-8B5BEC42454E}" dt="2023-09-14T09:35:10.397" v="915" actId="255"/>
        <pc:sldMkLst>
          <pc:docMk/>
          <pc:sldMk cId="1962885905" sldId="257"/>
        </pc:sldMkLst>
        <pc:spChg chg="mod">
          <ac:chgData name="Chatzimiltis, Sotiris (PG/R - Comp Sci &amp; Elec Eng)" userId="1f0cf6d7-306e-43a6-92bc-0b2c306eb61b" providerId="ADAL" clId="{5EF30170-C908-43E9-A34C-8B5BEC42454E}" dt="2023-09-14T09:34:47.015" v="910" actId="27636"/>
          <ac:spMkLst>
            <pc:docMk/>
            <pc:sldMk cId="1962885905" sldId="257"/>
            <ac:spMk id="4" creationId="{E149928F-C685-C170-A817-1F1D2A54A0B8}"/>
          </ac:spMkLst>
        </pc:spChg>
        <pc:spChg chg="mod">
          <ac:chgData name="Chatzimiltis, Sotiris (PG/R - Comp Sci &amp; Elec Eng)" userId="1f0cf6d7-306e-43a6-92bc-0b2c306eb61b" providerId="ADAL" clId="{5EF30170-C908-43E9-A34C-8B5BEC42454E}" dt="2023-09-14T09:35:10.397" v="915" actId="255"/>
          <ac:spMkLst>
            <pc:docMk/>
            <pc:sldMk cId="1962885905" sldId="257"/>
            <ac:spMk id="10" creationId="{F5AFA81A-EA23-8A7A-6755-213860A57BB8}"/>
          </ac:spMkLst>
        </pc:spChg>
        <pc:picChg chg="mod">
          <ac:chgData name="Chatzimiltis, Sotiris (PG/R - Comp Sci &amp; Elec Eng)" userId="1f0cf6d7-306e-43a6-92bc-0b2c306eb61b" providerId="ADAL" clId="{5EF30170-C908-43E9-A34C-8B5BEC42454E}" dt="2023-09-14T09:01:49.908" v="0" actId="14100"/>
          <ac:picMkLst>
            <pc:docMk/>
            <pc:sldMk cId="1962885905" sldId="257"/>
            <ac:picMk id="9" creationId="{42CFEAF3-1DF1-4C3A-3B1C-A85CEF3EF565}"/>
          </ac:picMkLst>
        </pc:picChg>
      </pc:sldChg>
      <pc:sldChg chg="modSp mod modNotesTx">
        <pc:chgData name="Chatzimiltis, Sotiris (PG/R - Comp Sci &amp; Elec Eng)" userId="1f0cf6d7-306e-43a6-92bc-0b2c306eb61b" providerId="ADAL" clId="{5EF30170-C908-43E9-A34C-8B5BEC42454E}" dt="2023-09-14T09:35:31.799" v="917" actId="2711"/>
        <pc:sldMkLst>
          <pc:docMk/>
          <pc:sldMk cId="2454437355" sldId="258"/>
        </pc:sldMkLst>
        <pc:spChg chg="mod">
          <ac:chgData name="Chatzimiltis, Sotiris (PG/R - Comp Sci &amp; Elec Eng)" userId="1f0cf6d7-306e-43a6-92bc-0b2c306eb61b" providerId="ADAL" clId="{5EF30170-C908-43E9-A34C-8B5BEC42454E}" dt="2023-09-14T09:35:31.799" v="917" actId="2711"/>
          <ac:spMkLst>
            <pc:docMk/>
            <pc:sldMk cId="2454437355" sldId="258"/>
            <ac:spMk id="3" creationId="{41E2C735-90C9-0283-00CF-408E11FC8D27}"/>
          </ac:spMkLst>
        </pc:spChg>
      </pc:sldChg>
      <pc:sldChg chg="addSp delSp modSp mod modClrScheme chgLayout">
        <pc:chgData name="Chatzimiltis, Sotiris (PG/R - Comp Sci &amp; Elec Eng)" userId="1f0cf6d7-306e-43a6-92bc-0b2c306eb61b" providerId="ADAL" clId="{5EF30170-C908-43E9-A34C-8B5BEC42454E}" dt="2023-09-14T09:51:23.324" v="1365" actId="33524"/>
        <pc:sldMkLst>
          <pc:docMk/>
          <pc:sldMk cId="2211053819" sldId="259"/>
        </pc:sldMkLst>
        <pc:spChg chg="mod">
          <ac:chgData name="Chatzimiltis, Sotiris (PG/R - Comp Sci &amp; Elec Eng)" userId="1f0cf6d7-306e-43a6-92bc-0b2c306eb61b" providerId="ADAL" clId="{5EF30170-C908-43E9-A34C-8B5BEC42454E}" dt="2023-09-14T09:37:35.240" v="933" actId="26606"/>
          <ac:spMkLst>
            <pc:docMk/>
            <pc:sldMk cId="2211053819" sldId="259"/>
            <ac:spMk id="2" creationId="{0B4DE4F6-36D5-B48C-F712-E0BB2CFB0790}"/>
          </ac:spMkLst>
        </pc:spChg>
        <pc:spChg chg="mod">
          <ac:chgData name="Chatzimiltis, Sotiris (PG/R - Comp Sci &amp; Elec Eng)" userId="1f0cf6d7-306e-43a6-92bc-0b2c306eb61b" providerId="ADAL" clId="{5EF30170-C908-43E9-A34C-8B5BEC42454E}" dt="2023-09-14T09:51:23.324" v="1365" actId="33524"/>
          <ac:spMkLst>
            <pc:docMk/>
            <pc:sldMk cId="2211053819" sldId="259"/>
            <ac:spMk id="3" creationId="{504433E9-D650-0182-3C61-6B847E467FF5}"/>
          </ac:spMkLst>
        </pc:spChg>
        <pc:spChg chg="mod">
          <ac:chgData name="Chatzimiltis, Sotiris (PG/R - Comp Sci &amp; Elec Eng)" userId="1f0cf6d7-306e-43a6-92bc-0b2c306eb61b" providerId="ADAL" clId="{5EF30170-C908-43E9-A34C-8B5BEC42454E}" dt="2023-09-14T09:37:35.240" v="933" actId="26606"/>
          <ac:spMkLst>
            <pc:docMk/>
            <pc:sldMk cId="2211053819" sldId="259"/>
            <ac:spMk id="4" creationId="{9A9D620F-D94B-C7A9-F6E7-F7C66DF4C201}"/>
          </ac:spMkLst>
        </pc:spChg>
        <pc:picChg chg="del">
          <ac:chgData name="Chatzimiltis, Sotiris (PG/R - Comp Sci &amp; Elec Eng)" userId="1f0cf6d7-306e-43a6-92bc-0b2c306eb61b" providerId="ADAL" clId="{5EF30170-C908-43E9-A34C-8B5BEC42454E}" dt="2023-09-14T09:37:29.099" v="928" actId="478"/>
          <ac:picMkLst>
            <pc:docMk/>
            <pc:sldMk cId="2211053819" sldId="259"/>
            <ac:picMk id="6" creationId="{45EEC1E6-9EBB-B1D8-D7A8-ED83F089CE1B}"/>
          </ac:picMkLst>
        </pc:picChg>
        <pc:picChg chg="add del mod">
          <ac:chgData name="Chatzimiltis, Sotiris (PG/R - Comp Sci &amp; Elec Eng)" userId="1f0cf6d7-306e-43a6-92bc-0b2c306eb61b" providerId="ADAL" clId="{5EF30170-C908-43E9-A34C-8B5BEC42454E}" dt="2023-09-14T09:51:02.399" v="1360" actId="478"/>
          <ac:picMkLst>
            <pc:docMk/>
            <pc:sldMk cId="2211053819" sldId="259"/>
            <ac:picMk id="7" creationId="{AC12226B-65FE-BFB9-3B4E-97F121FB6AAC}"/>
          </ac:picMkLst>
        </pc:picChg>
        <pc:picChg chg="add mod">
          <ac:chgData name="Chatzimiltis, Sotiris (PG/R - Comp Sci &amp; Elec Eng)" userId="1f0cf6d7-306e-43a6-92bc-0b2c306eb61b" providerId="ADAL" clId="{5EF30170-C908-43E9-A34C-8B5BEC42454E}" dt="2023-09-14T09:51:13.926" v="1362" actId="26606"/>
          <ac:picMkLst>
            <pc:docMk/>
            <pc:sldMk cId="2211053819" sldId="259"/>
            <ac:picMk id="9" creationId="{84269947-9428-FE87-7BD5-296002E99219}"/>
          </ac:picMkLst>
        </pc:picChg>
      </pc:sldChg>
      <pc:sldChg chg="modSp mod modNotesTx">
        <pc:chgData name="Chatzimiltis, Sotiris (PG/R - Comp Sci &amp; Elec Eng)" userId="1f0cf6d7-306e-43a6-92bc-0b2c306eb61b" providerId="ADAL" clId="{5EF30170-C908-43E9-A34C-8B5BEC42454E}" dt="2023-09-14T13:36:04.660" v="1956" actId="20577"/>
        <pc:sldMkLst>
          <pc:docMk/>
          <pc:sldMk cId="3757020286" sldId="261"/>
        </pc:sldMkLst>
        <pc:spChg chg="mod">
          <ac:chgData name="Chatzimiltis, Sotiris (PG/R - Comp Sci &amp; Elec Eng)" userId="1f0cf6d7-306e-43a6-92bc-0b2c306eb61b" providerId="ADAL" clId="{5EF30170-C908-43E9-A34C-8B5BEC42454E}" dt="2023-09-14T13:36:04.660" v="1956" actId="20577"/>
          <ac:spMkLst>
            <pc:docMk/>
            <pc:sldMk cId="3757020286" sldId="261"/>
            <ac:spMk id="3" creationId="{6F15DE90-4C0A-3BC2-FB79-B81B33B0DDF6}"/>
          </ac:spMkLst>
        </pc:spChg>
        <pc:spChg chg="mod">
          <ac:chgData name="Chatzimiltis, Sotiris (PG/R - Comp Sci &amp; Elec Eng)" userId="1f0cf6d7-306e-43a6-92bc-0b2c306eb61b" providerId="ADAL" clId="{5EF30170-C908-43E9-A34C-8B5BEC42454E}" dt="2023-09-14T09:23:07.703" v="541" actId="20577"/>
          <ac:spMkLst>
            <pc:docMk/>
            <pc:sldMk cId="3757020286" sldId="261"/>
            <ac:spMk id="4" creationId="{3297870D-5633-4011-957A-D44938E1ED3C}"/>
          </ac:spMkLst>
        </pc:spChg>
      </pc:sldChg>
      <pc:sldChg chg="modSp mod">
        <pc:chgData name="Chatzimiltis, Sotiris (PG/R - Comp Sci &amp; Elec Eng)" userId="1f0cf6d7-306e-43a6-92bc-0b2c306eb61b" providerId="ADAL" clId="{5EF30170-C908-43E9-A34C-8B5BEC42454E}" dt="2023-09-14T14:15:18.771" v="2406" actId="20577"/>
        <pc:sldMkLst>
          <pc:docMk/>
          <pc:sldMk cId="506051042" sldId="262"/>
        </pc:sldMkLst>
        <pc:spChg chg="mod">
          <ac:chgData name="Chatzimiltis, Sotiris (PG/R - Comp Sci &amp; Elec Eng)" userId="1f0cf6d7-306e-43a6-92bc-0b2c306eb61b" providerId="ADAL" clId="{5EF30170-C908-43E9-A34C-8B5BEC42454E}" dt="2023-09-14T14:15:18.771" v="2406" actId="20577"/>
          <ac:spMkLst>
            <pc:docMk/>
            <pc:sldMk cId="506051042" sldId="262"/>
            <ac:spMk id="3" creationId="{1F3D86D1-A1BB-613A-11BE-9C5334C31935}"/>
          </ac:spMkLst>
        </pc:spChg>
        <pc:spChg chg="mod">
          <ac:chgData name="Chatzimiltis, Sotiris (PG/R - Comp Sci &amp; Elec Eng)" userId="1f0cf6d7-306e-43a6-92bc-0b2c306eb61b" providerId="ADAL" clId="{5EF30170-C908-43E9-A34C-8B5BEC42454E}" dt="2023-09-14T09:23:20.842" v="561" actId="20577"/>
          <ac:spMkLst>
            <pc:docMk/>
            <pc:sldMk cId="506051042" sldId="262"/>
            <ac:spMk id="4" creationId="{E7F0B090-C9F7-EB85-CF39-ED02D635BE10}"/>
          </ac:spMkLst>
        </pc:spChg>
      </pc:sldChg>
      <pc:sldChg chg="delSp new mod modClrScheme chgLayout">
        <pc:chgData name="Chatzimiltis, Sotiris (PG/R - Comp Sci &amp; Elec Eng)" userId="1f0cf6d7-306e-43a6-92bc-0b2c306eb61b" providerId="ADAL" clId="{5EF30170-C908-43E9-A34C-8B5BEC42454E}" dt="2023-09-14T09:38:09.994" v="936" actId="26606"/>
        <pc:sldMkLst>
          <pc:docMk/>
          <pc:sldMk cId="3907974851" sldId="263"/>
        </pc:sldMkLst>
        <pc:spChg chg="del">
          <ac:chgData name="Chatzimiltis, Sotiris (PG/R - Comp Sci &amp; Elec Eng)" userId="1f0cf6d7-306e-43a6-92bc-0b2c306eb61b" providerId="ADAL" clId="{5EF30170-C908-43E9-A34C-8B5BEC42454E}" dt="2023-09-14T09:38:09.994" v="936" actId="26606"/>
          <ac:spMkLst>
            <pc:docMk/>
            <pc:sldMk cId="3907974851" sldId="263"/>
            <ac:spMk id="2" creationId="{80F83C12-A2F5-8F09-4681-23BB7EA70D23}"/>
          </ac:spMkLst>
        </pc:spChg>
        <pc:spChg chg="del">
          <ac:chgData name="Chatzimiltis, Sotiris (PG/R - Comp Sci &amp; Elec Eng)" userId="1f0cf6d7-306e-43a6-92bc-0b2c306eb61b" providerId="ADAL" clId="{5EF30170-C908-43E9-A34C-8B5BEC42454E}" dt="2023-09-14T09:38:09.994" v="936" actId="26606"/>
          <ac:spMkLst>
            <pc:docMk/>
            <pc:sldMk cId="3907974851" sldId="263"/>
            <ac:spMk id="3" creationId="{400C5AA4-D117-4DE2-09FC-1A6493E210F3}"/>
          </ac:spMkLst>
        </pc:spChg>
        <pc:spChg chg="del">
          <ac:chgData name="Chatzimiltis, Sotiris (PG/R - Comp Sci &amp; Elec Eng)" userId="1f0cf6d7-306e-43a6-92bc-0b2c306eb61b" providerId="ADAL" clId="{5EF30170-C908-43E9-A34C-8B5BEC42454E}" dt="2023-09-14T09:38:09.994" v="936" actId="26606"/>
          <ac:spMkLst>
            <pc:docMk/>
            <pc:sldMk cId="3907974851" sldId="263"/>
            <ac:spMk id="4" creationId="{AEAF8CE4-80EA-DAA2-4273-3AEA1B8E1246}"/>
          </ac:spMkLst>
        </pc:spChg>
      </pc:sldChg>
      <pc:sldChg chg="modSp new mod">
        <pc:chgData name="Chatzimiltis, Sotiris (PG/R - Comp Sci &amp; Elec Eng)" userId="1f0cf6d7-306e-43a6-92bc-0b2c306eb61b" providerId="ADAL" clId="{5EF30170-C908-43E9-A34C-8B5BEC42454E}" dt="2023-09-14T14:45:15.122" v="2461" actId="20577"/>
        <pc:sldMkLst>
          <pc:docMk/>
          <pc:sldMk cId="69243448" sldId="264"/>
        </pc:sldMkLst>
        <pc:spChg chg="mod">
          <ac:chgData name="Chatzimiltis, Sotiris (PG/R - Comp Sci &amp; Elec Eng)" userId="1f0cf6d7-306e-43a6-92bc-0b2c306eb61b" providerId="ADAL" clId="{5EF30170-C908-43E9-A34C-8B5BEC42454E}" dt="2023-09-14T09:53:03.212" v="1478" actId="20577"/>
          <ac:spMkLst>
            <pc:docMk/>
            <pc:sldMk cId="69243448" sldId="264"/>
            <ac:spMk id="2" creationId="{E5E5AE1D-0474-C891-9E17-E55155EDBB03}"/>
          </ac:spMkLst>
        </pc:spChg>
        <pc:spChg chg="mod">
          <ac:chgData name="Chatzimiltis, Sotiris (PG/R - Comp Sci &amp; Elec Eng)" userId="1f0cf6d7-306e-43a6-92bc-0b2c306eb61b" providerId="ADAL" clId="{5EF30170-C908-43E9-A34C-8B5BEC42454E}" dt="2023-09-14T14:45:15.122" v="2461" actId="20577"/>
          <ac:spMkLst>
            <pc:docMk/>
            <pc:sldMk cId="69243448" sldId="264"/>
            <ac:spMk id="3" creationId="{0DE36206-C095-8FA9-B29D-F80324CAB782}"/>
          </ac:spMkLst>
        </pc:spChg>
        <pc:spChg chg="mod">
          <ac:chgData name="Chatzimiltis, Sotiris (PG/R - Comp Sci &amp; Elec Eng)" userId="1f0cf6d7-306e-43a6-92bc-0b2c306eb61b" providerId="ADAL" clId="{5EF30170-C908-43E9-A34C-8B5BEC42454E}" dt="2023-09-14T09:52:51.694" v="1459" actId="20577"/>
          <ac:spMkLst>
            <pc:docMk/>
            <pc:sldMk cId="69243448" sldId="264"/>
            <ac:spMk id="4" creationId="{BC27AEED-85EC-BA1B-CBE6-65D195F489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80C88-8B68-4939-A751-187F5E70C95C}" type="datetimeFigureOut">
              <a:rPr lang="en-CY" smtClean="0"/>
              <a:t>09/14/2023</a:t>
            </a:fld>
            <a:endParaRPr lang="en-C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08D66-865D-46F7-B6E7-F2D80FA8504C}" type="slidenum">
              <a:rPr lang="en-CY" smtClean="0"/>
              <a:t>‹#›</a:t>
            </a:fld>
            <a:endParaRPr lang="en-CY"/>
          </a:p>
        </p:txBody>
      </p:sp>
    </p:spTree>
    <p:extLst>
      <p:ext uri="{BB962C8B-B14F-4D97-AF65-F5344CB8AC3E}">
        <p14:creationId xmlns:p14="http://schemas.microsoft.com/office/powerpoint/2010/main" val="354946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Depending on what we choose to use we are going to use an appropriate architecture.</a:t>
            </a:r>
          </a:p>
        </p:txBody>
      </p:sp>
      <p:sp>
        <p:nvSpPr>
          <p:cNvPr id="4" name="Slide Number Placeholder 3"/>
          <p:cNvSpPr>
            <a:spLocks noGrp="1"/>
          </p:cNvSpPr>
          <p:nvPr>
            <p:ph type="sldNum" sz="quarter" idx="5"/>
          </p:nvPr>
        </p:nvSpPr>
        <p:spPr/>
        <p:txBody>
          <a:bodyPr/>
          <a:lstStyle/>
          <a:p>
            <a:fld id="{14208D66-865D-46F7-B6E7-F2D80FA8504C}" type="slidenum">
              <a:rPr lang="en-CY" smtClean="0"/>
              <a:t>2</a:t>
            </a:fld>
            <a:endParaRPr lang="en-CY"/>
          </a:p>
        </p:txBody>
      </p:sp>
    </p:spTree>
    <p:extLst>
      <p:ext uri="{BB962C8B-B14F-4D97-AF65-F5344CB8AC3E}">
        <p14:creationId xmlns:p14="http://schemas.microsoft.com/office/powerpoint/2010/main" val="1632534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idea to develop an IDS is the same but depending on the final task the IDS get modified. </a:t>
            </a:r>
          </a:p>
          <a:p>
            <a:r>
              <a:rPr lang="en-US" dirty="0"/>
              <a:t>**Furthermore, a Signature-Based IDS can be appended in the beginning to boost performance.**</a:t>
            </a:r>
            <a:endParaRPr lang="en-CY" dirty="0"/>
          </a:p>
        </p:txBody>
      </p:sp>
      <p:sp>
        <p:nvSpPr>
          <p:cNvPr id="4" name="Slide Number Placeholder 3"/>
          <p:cNvSpPr>
            <a:spLocks noGrp="1"/>
          </p:cNvSpPr>
          <p:nvPr>
            <p:ph type="sldNum" sz="quarter" idx="5"/>
          </p:nvPr>
        </p:nvSpPr>
        <p:spPr/>
        <p:txBody>
          <a:bodyPr/>
          <a:lstStyle/>
          <a:p>
            <a:fld id="{14208D66-865D-46F7-B6E7-F2D80FA8504C}" type="slidenum">
              <a:rPr lang="en-CY" smtClean="0"/>
              <a:t>3</a:t>
            </a:fld>
            <a:endParaRPr lang="en-CY"/>
          </a:p>
        </p:txBody>
      </p:sp>
    </p:spTree>
    <p:extLst>
      <p:ext uri="{BB962C8B-B14F-4D97-AF65-F5344CB8AC3E}">
        <p14:creationId xmlns:p14="http://schemas.microsoft.com/office/powerpoint/2010/main" val="204102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depending on whether we go for an SDN-IDS or an SDNIoT-IDS we are going to adapt and create the appropriate architecture.</a:t>
            </a:r>
            <a:endParaRPr lang="en-CY" dirty="0"/>
          </a:p>
        </p:txBody>
      </p:sp>
      <p:sp>
        <p:nvSpPr>
          <p:cNvPr id="4" name="Slide Number Placeholder 3"/>
          <p:cNvSpPr>
            <a:spLocks noGrp="1"/>
          </p:cNvSpPr>
          <p:nvPr>
            <p:ph type="sldNum" sz="quarter" idx="5"/>
          </p:nvPr>
        </p:nvSpPr>
        <p:spPr/>
        <p:txBody>
          <a:bodyPr/>
          <a:lstStyle/>
          <a:p>
            <a:fld id="{14208D66-865D-46F7-B6E7-F2D80FA8504C}" type="slidenum">
              <a:rPr lang="en-CY" smtClean="0"/>
              <a:t>4</a:t>
            </a:fld>
            <a:endParaRPr lang="en-CY"/>
          </a:p>
        </p:txBody>
      </p:sp>
    </p:spTree>
    <p:extLst>
      <p:ext uri="{BB962C8B-B14F-4D97-AF65-F5344CB8AC3E}">
        <p14:creationId xmlns:p14="http://schemas.microsoft.com/office/powerpoint/2010/main" val="325971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papers that developed an SDN-IDS.</a:t>
            </a:r>
          </a:p>
          <a:p>
            <a:r>
              <a:rPr lang="en-US" dirty="0"/>
              <a:t>Papers usually did a feature selection or feature extraction to select features that can be easily obtained in an SDN network. </a:t>
            </a:r>
          </a:p>
          <a:p>
            <a:r>
              <a:rPr lang="en-US" dirty="0"/>
              <a:t>Finally, there are multiple works that created a virtual SDN using Mininet and Ryu controller. </a:t>
            </a:r>
          </a:p>
          <a:p>
            <a:r>
              <a:rPr lang="en-US" dirty="0"/>
              <a:t>References: </a:t>
            </a:r>
          </a:p>
          <a:p>
            <a:r>
              <a:rPr lang="en-US" dirty="0"/>
              <a:t>1) </a:t>
            </a:r>
          </a:p>
          <a:p>
            <a:r>
              <a:rPr lang="en-US" dirty="0"/>
              <a:t>2)</a:t>
            </a:r>
          </a:p>
          <a:p>
            <a:r>
              <a:rPr lang="en-US" dirty="0"/>
              <a:t>3)</a:t>
            </a:r>
          </a:p>
          <a:p>
            <a:r>
              <a:rPr lang="en-US" dirty="0"/>
              <a:t>4) https://ieeexplore.ieee.org/abstract/document/8362796</a:t>
            </a:r>
            <a:endParaRPr lang="en-CY" dirty="0"/>
          </a:p>
        </p:txBody>
      </p:sp>
      <p:sp>
        <p:nvSpPr>
          <p:cNvPr id="4" name="Slide Number Placeholder 3"/>
          <p:cNvSpPr>
            <a:spLocks noGrp="1"/>
          </p:cNvSpPr>
          <p:nvPr>
            <p:ph type="sldNum" sz="quarter" idx="5"/>
          </p:nvPr>
        </p:nvSpPr>
        <p:spPr/>
        <p:txBody>
          <a:bodyPr/>
          <a:lstStyle/>
          <a:p>
            <a:fld id="{14208D66-865D-46F7-B6E7-F2D80FA8504C}" type="slidenum">
              <a:rPr lang="en-CY" smtClean="0"/>
              <a:t>5</a:t>
            </a:fld>
            <a:endParaRPr lang="en-CY"/>
          </a:p>
        </p:txBody>
      </p:sp>
    </p:spTree>
    <p:extLst>
      <p:ext uri="{BB962C8B-B14F-4D97-AF65-F5344CB8AC3E}">
        <p14:creationId xmlns:p14="http://schemas.microsoft.com/office/powerpoint/2010/main" val="1063439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cuLSTMGRUs: </a:t>
            </a:r>
            <a:r>
              <a:rPr lang="en-US" dirty="0" err="1"/>
              <a:t>Cuda</a:t>
            </a:r>
            <a:r>
              <a:rPr lang="en-US" dirty="0"/>
              <a:t> LSTM </a:t>
            </a:r>
            <a:r>
              <a:rPr lang="en-US"/>
              <a:t>Gate Recurrent Unit.</a:t>
            </a:r>
            <a:endParaRPr lang="en-CY" dirty="0"/>
          </a:p>
        </p:txBody>
      </p:sp>
      <p:sp>
        <p:nvSpPr>
          <p:cNvPr id="4" name="Slide Number Placeholder 3"/>
          <p:cNvSpPr>
            <a:spLocks noGrp="1"/>
          </p:cNvSpPr>
          <p:nvPr>
            <p:ph type="sldNum" sz="quarter" idx="5"/>
          </p:nvPr>
        </p:nvSpPr>
        <p:spPr/>
        <p:txBody>
          <a:bodyPr/>
          <a:lstStyle/>
          <a:p>
            <a:fld id="{14208D66-865D-46F7-B6E7-F2D80FA8504C}" type="slidenum">
              <a:rPr lang="en-CY" smtClean="0"/>
              <a:t>6</a:t>
            </a:fld>
            <a:endParaRPr lang="en-CY"/>
          </a:p>
        </p:txBody>
      </p:sp>
    </p:spTree>
    <p:extLst>
      <p:ext uri="{BB962C8B-B14F-4D97-AF65-F5344CB8AC3E}">
        <p14:creationId xmlns:p14="http://schemas.microsoft.com/office/powerpoint/2010/main" val="3581048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4208D66-865D-46F7-B6E7-F2D80FA8504C}" type="slidenum">
              <a:rPr lang="en-CY" smtClean="0"/>
              <a:t>7</a:t>
            </a:fld>
            <a:endParaRPr lang="en-CY"/>
          </a:p>
        </p:txBody>
      </p:sp>
    </p:spTree>
    <p:extLst>
      <p:ext uri="{BB962C8B-B14F-4D97-AF65-F5344CB8AC3E}">
        <p14:creationId xmlns:p14="http://schemas.microsoft.com/office/powerpoint/2010/main" val="4290978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niOfSurrey - Photo Dark Cover">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9B9F63-A12E-4E66-A9E9-46572E00B70C}"/>
              </a:ext>
            </a:extLst>
          </p:cNvPr>
          <p:cNvPicPr>
            <a:picLocks noChangeAspect="1"/>
          </p:cNvPicPr>
          <p:nvPr/>
        </p:nvPicPr>
        <p:blipFill>
          <a:blip r:embed="rId3"/>
          <a:stretch>
            <a:fillRect/>
          </a:stretch>
        </p:blipFill>
        <p:spPr>
          <a:xfrm>
            <a:off x="9018" y="0"/>
            <a:ext cx="12173964" cy="6858000"/>
          </a:xfrm>
          <a:prstGeom prst="rect">
            <a:avLst/>
          </a:prstGeom>
        </p:spPr>
      </p:pic>
      <p:sp>
        <p:nvSpPr>
          <p:cNvPr id="10" name="Rectangle 9"/>
          <p:cNvSpPr/>
          <p:nvPr/>
        </p:nvSpPr>
        <p:spPr>
          <a:xfrm>
            <a:off x="-86113" y="-103513"/>
            <a:ext cx="12355773" cy="7076364"/>
          </a:xfrm>
          <a:prstGeom prst="rect">
            <a:avLst/>
          </a:prstGeom>
          <a:solidFill>
            <a:srgbClr val="000000">
              <a:alpha val="1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cxnSp>
        <p:nvCxnSpPr>
          <p:cNvPr id="5" name="Straight Connector 4"/>
          <p:cNvCxnSpPr/>
          <p:nvPr/>
        </p:nvCxnSpPr>
        <p:spPr>
          <a:xfrm>
            <a:off x="-7683" y="2460500"/>
            <a:ext cx="12199684" cy="0"/>
          </a:xfrm>
          <a:prstGeom prst="line">
            <a:avLst/>
          </a:prstGeom>
          <a:ln w="635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2242061" y="1300270"/>
            <a:ext cx="7700209" cy="1098697"/>
          </a:xfrm>
          <a:effectLst>
            <a:outerShdw blurRad="50800" dist="38100" dir="2700000" algn="tl" rotWithShape="0">
              <a:prstClr val="black">
                <a:alpha val="40000"/>
              </a:prstClr>
            </a:outerShdw>
          </a:effectLst>
        </p:spPr>
        <p:txBody>
          <a:bodyPr anchor="b">
            <a:noAutofit/>
          </a:bodyPr>
          <a:lstStyle>
            <a:lvl1pPr algn="ctr">
              <a:defRPr sz="3200" baseline="0">
                <a:solidFill>
                  <a:schemeClr val="bg1"/>
                </a:solidFill>
                <a:effectLst>
                  <a:outerShdw blurRad="50800" dist="38100" dir="8100000" algn="tr" rotWithShape="0">
                    <a:prstClr val="black">
                      <a:alpha val="40000"/>
                    </a:prstClr>
                  </a:outerShdw>
                </a:effectLst>
              </a:defRPr>
            </a:lvl1pPr>
          </a:lstStyle>
          <a:p>
            <a:r>
              <a:rPr lang="en-US" sz="3200" dirty="0">
                <a:ln w="18415" cmpd="sng">
                  <a:solidFill>
                    <a:schemeClr val="bg1"/>
                  </a:solidFill>
                  <a:prstDash val="solid"/>
                </a:ln>
                <a:solidFill>
                  <a:srgbClr val="FFFFFF"/>
                </a:solidFill>
                <a:effectLst>
                  <a:outerShdw blurRad="63500" dir="3600000" algn="tl" rotWithShape="0">
                    <a:srgbClr val="000000">
                      <a:alpha val="92000"/>
                    </a:srgbClr>
                  </a:outerShdw>
                </a:effectLst>
                <a:latin typeface="Georgia"/>
                <a:cs typeface="Georgia"/>
              </a:rPr>
              <a:t>Title of the presentation goes here</a:t>
            </a:r>
            <a:endParaRPr lang="en-US" dirty="0"/>
          </a:p>
        </p:txBody>
      </p:sp>
      <p:sp>
        <p:nvSpPr>
          <p:cNvPr id="9" name="Text Placeholder 13"/>
          <p:cNvSpPr>
            <a:spLocks noGrp="1"/>
          </p:cNvSpPr>
          <p:nvPr>
            <p:ph type="body" sz="quarter" idx="12" hasCustomPrompt="1"/>
          </p:nvPr>
        </p:nvSpPr>
        <p:spPr>
          <a:xfrm>
            <a:off x="2241558" y="2540374"/>
            <a:ext cx="7700433" cy="3581025"/>
          </a:xfrm>
          <a:effectLst>
            <a:outerShdw blurRad="50800" dist="38100" dir="2700000" algn="tl" rotWithShape="0">
              <a:prstClr val="black">
                <a:alpha val="40000"/>
              </a:prstClr>
            </a:outerShdw>
          </a:effectLst>
        </p:spPr>
        <p:txBody>
          <a:bodyPr/>
          <a:lstStyle>
            <a:lvl1pPr algn="ctr">
              <a:defRPr>
                <a:solidFill>
                  <a:srgbClr val="FFFFFF"/>
                </a:solidFill>
              </a:defRPr>
            </a:lvl1pPr>
            <a:lvl2pPr algn="ctr">
              <a:defRPr>
                <a:solidFill>
                  <a:srgbClr val="FFFFFF"/>
                </a:solidFill>
              </a:defRPr>
            </a:lvl2pPr>
            <a:lvl3pPr algn="ctr">
              <a:defRPr>
                <a:solidFill>
                  <a:srgbClr val="FFFFFF"/>
                </a:solidFill>
              </a:defRPr>
            </a:lvl3pPr>
            <a:lvl4pPr algn="ctr">
              <a:defRPr>
                <a:solidFill>
                  <a:srgbClr val="FFFFFF"/>
                </a:solidFill>
              </a:defRPr>
            </a:lvl4pPr>
            <a:lvl5pPr algn="ctr">
              <a:defRPr>
                <a:solidFill>
                  <a:srgbClr val="FFFFFF"/>
                </a:solidFill>
              </a:defRPr>
            </a:lvl5pPr>
          </a:lstStyle>
          <a:p>
            <a:pPr lvl="0"/>
            <a:r>
              <a:rPr lang="en-GB" dirty="0"/>
              <a:t>Presentation subtitle / presenter here</a:t>
            </a:r>
          </a:p>
        </p:txBody>
      </p:sp>
      <p:sp>
        <p:nvSpPr>
          <p:cNvPr id="18" name="Date Placeholder 3"/>
          <p:cNvSpPr>
            <a:spLocks noGrp="1"/>
          </p:cNvSpPr>
          <p:nvPr>
            <p:ph type="dt" sz="half" idx="17"/>
          </p:nvPr>
        </p:nvSpPr>
        <p:spPr>
          <a:xfrm>
            <a:off x="125816" y="6575395"/>
            <a:ext cx="2709697" cy="282607"/>
          </a:xfrm>
          <a:effectLst>
            <a:outerShdw blurRad="50800" dist="38100" dir="2700000" algn="tl" rotWithShape="0">
              <a:prstClr val="black">
                <a:alpha val="40000"/>
              </a:prstClr>
            </a:outerShdw>
          </a:effectLst>
        </p:spPr>
        <p:txBody>
          <a:bodyPr/>
          <a:lstStyle>
            <a:lvl1pPr>
              <a:defRPr sz="1467"/>
            </a:lvl1pPr>
          </a:lstStyle>
          <a:p>
            <a:fld id="{67B23DE0-8107-45A8-B051-F74F795C7ED0}" type="datetimeFigureOut">
              <a:rPr lang="en-CY" smtClean="0"/>
              <a:t>09/14/2023</a:t>
            </a:fld>
            <a:endParaRPr lang="en-CY"/>
          </a:p>
        </p:txBody>
      </p:sp>
      <p:sp>
        <p:nvSpPr>
          <p:cNvPr id="19" name="Slide Number Placeholder 5"/>
          <p:cNvSpPr>
            <a:spLocks noGrp="1"/>
          </p:cNvSpPr>
          <p:nvPr>
            <p:ph type="sldNum" sz="quarter" idx="18"/>
          </p:nvPr>
        </p:nvSpPr>
        <p:spPr>
          <a:xfrm>
            <a:off x="9369217" y="6575395"/>
            <a:ext cx="2844800" cy="282607"/>
          </a:xfrm>
          <a:effectLst>
            <a:outerShdw blurRad="50800" dist="38100" dir="2700000" algn="tl" rotWithShape="0">
              <a:prstClr val="black">
                <a:alpha val="40000"/>
              </a:prstClr>
            </a:outerShdw>
          </a:effectLst>
        </p:spPr>
        <p:txBody>
          <a:bodyPr/>
          <a:lstStyle>
            <a:lvl1pPr>
              <a:defRPr sz="1467">
                <a:latin typeface="+mn-lt"/>
              </a:defRPr>
            </a:lvl1pPr>
          </a:lstStyle>
          <a:p>
            <a:fld id="{7F8774B9-DCCC-4F94-969F-80407F6AF4CA}" type="slidenum">
              <a:rPr lang="en-CY" smtClean="0"/>
              <a:t>‹#›</a:t>
            </a:fld>
            <a:endParaRPr lang="en-CY"/>
          </a:p>
        </p:txBody>
      </p:sp>
      <p:sp>
        <p:nvSpPr>
          <p:cNvPr id="20" name="Footer Placeholder 3"/>
          <p:cNvSpPr txBox="1">
            <a:spLocks/>
          </p:cNvSpPr>
          <p:nvPr/>
        </p:nvSpPr>
        <p:spPr>
          <a:xfrm>
            <a:off x="4165600" y="6585602"/>
            <a:ext cx="3860800" cy="282607"/>
          </a:xfrm>
          <a:prstGeom prst="rect">
            <a:avLst/>
          </a:prstGeom>
          <a:effectLst>
            <a:outerShdw blurRad="50800" dist="38100" dir="2700000" algn="tl" rotWithShape="0">
              <a:prstClr val="black">
                <a:alpha val="40000"/>
              </a:prstClr>
            </a:outerShdw>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pic>
        <p:nvPicPr>
          <p:cNvPr id="11" name="Picture 10">
            <a:extLst>
              <a:ext uri="{FF2B5EF4-FFF2-40B4-BE49-F238E27FC236}">
                <a16:creationId xmlns:a16="http://schemas.microsoft.com/office/drawing/2014/main" id="{B8D3EE9C-8F9B-4FBC-9D62-AED4D8D41378}"/>
              </a:ext>
            </a:extLst>
          </p:cNvPr>
          <p:cNvPicPr>
            <a:picLocks noChangeAspect="1"/>
          </p:cNvPicPr>
          <p:nvPr/>
        </p:nvPicPr>
        <p:blipFill>
          <a:blip r:embed="rId4"/>
          <a:stretch>
            <a:fillRect/>
          </a:stretch>
        </p:blipFill>
        <p:spPr>
          <a:xfrm>
            <a:off x="10444311" y="0"/>
            <a:ext cx="1572861" cy="868800"/>
          </a:xfrm>
          <a:prstGeom prst="rect">
            <a:avLst/>
          </a:prstGeom>
        </p:spPr>
      </p:pic>
    </p:spTree>
    <p:extLst>
      <p:ext uri="{BB962C8B-B14F-4D97-AF65-F5344CB8AC3E}">
        <p14:creationId xmlns:p14="http://schemas.microsoft.com/office/powerpoint/2010/main" val="404753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UniOfSurrey - Standard Slide Clear">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444800" y="1"/>
            <a:ext cx="1571787" cy="868207"/>
          </a:xfrm>
          <a:prstGeom prst="rect">
            <a:avLst/>
          </a:prstGeom>
        </p:spPr>
      </p:pic>
      <p:cxnSp>
        <p:nvCxnSpPr>
          <p:cNvPr id="5" name="Straight Connector 4"/>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15" name="Rectangle 14"/>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6"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09/14/2023</a:t>
            </a:fld>
            <a:endParaRPr lang="en-CY"/>
          </a:p>
        </p:txBody>
      </p:sp>
      <p:sp>
        <p:nvSpPr>
          <p:cNvPr id="17"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18"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336169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niOfSurrey - Standard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8800AA5-678C-4A74-929D-0FDAB5F5CA2A}"/>
              </a:ext>
            </a:extLst>
          </p:cNvPr>
          <p:cNvPicPr>
            <a:picLocks noChangeAspect="1"/>
          </p:cNvPicPr>
          <p:nvPr/>
        </p:nvPicPr>
        <p:blipFill>
          <a:blip r:embed="rId2"/>
          <a:stretch>
            <a:fillRect/>
          </a:stretch>
        </p:blipFill>
        <p:spPr>
          <a:xfrm>
            <a:off x="10444800" y="1"/>
            <a:ext cx="1571787" cy="868207"/>
          </a:xfrm>
          <a:prstGeom prst="rect">
            <a:avLst/>
          </a:prstGeom>
        </p:spPr>
      </p:pic>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609606" y="1600201"/>
            <a:ext cx="11095257"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9"/>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cxnSp>
        <p:nvCxnSpPr>
          <p:cNvPr id="12" name="Straight Connector 11"/>
          <p:cNvCxnSpPr/>
          <p:nvPr/>
        </p:nvCxnSpPr>
        <p:spPr>
          <a:xfrm>
            <a:off x="0" y="878003"/>
            <a:ext cx="12240000"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21"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09/14/2023</a:t>
            </a:fld>
            <a:endParaRPr lang="en-CY"/>
          </a:p>
        </p:txBody>
      </p:sp>
      <p:sp>
        <p:nvSpPr>
          <p:cNvPr id="22"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23"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122445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UniOfSurrey - Standard Slide with Image Righ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1C35123-0DAE-499C-9EB8-4BBF952BC29D}"/>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8" name="Straight Connector 7"/>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609600" y="160020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7" name="Picture Placeholder 6"/>
          <p:cNvSpPr>
            <a:spLocks noGrp="1"/>
          </p:cNvSpPr>
          <p:nvPr>
            <p:ph type="pic" sz="quarter" idx="14"/>
          </p:nvPr>
        </p:nvSpPr>
        <p:spPr>
          <a:xfrm>
            <a:off x="6826251" y="1600201"/>
            <a:ext cx="4910667" cy="4525963"/>
          </a:xfrm>
        </p:spPr>
        <p:txBody>
          <a:bodyPr rtlCol="0">
            <a:normAutofit/>
          </a:bodyPr>
          <a:lstStyle>
            <a:lvl1pPr>
              <a:defRPr sz="2667"/>
            </a:lvl1pPr>
          </a:lstStyle>
          <a:p>
            <a:pPr lvl="0"/>
            <a:r>
              <a:rPr lang="en-US" noProof="0"/>
              <a:t>Click icon to add picture</a:t>
            </a:r>
            <a:endParaRPr lang="en-US" noProof="0" dirty="0"/>
          </a:p>
        </p:txBody>
      </p:sp>
      <p:sp>
        <p:nvSpPr>
          <p:cNvPr id="18" name="Rectangle 17"/>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9"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09/14/2023</a:t>
            </a:fld>
            <a:endParaRPr lang="en-CY"/>
          </a:p>
        </p:txBody>
      </p:sp>
      <p:sp>
        <p:nvSpPr>
          <p:cNvPr id="20"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21"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45688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UniOfSurrey - Standard Slide with 3 Image Righ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5BD7A0B-D87B-44E3-B197-9F2E1CCBCF60}"/>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9" name="Straight Connector 8"/>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609600" y="160020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7" name="Picture Placeholder 6"/>
          <p:cNvSpPr>
            <a:spLocks noGrp="1"/>
          </p:cNvSpPr>
          <p:nvPr>
            <p:ph type="pic" sz="quarter" idx="14"/>
          </p:nvPr>
        </p:nvSpPr>
        <p:spPr>
          <a:xfrm>
            <a:off x="6826251" y="1600202"/>
            <a:ext cx="1639949" cy="1524519"/>
          </a:xfrm>
        </p:spPr>
        <p:txBody>
          <a:bodyPr rtlCol="0">
            <a:normAutofit/>
          </a:bodyPr>
          <a:lstStyle>
            <a:lvl1pPr>
              <a:defRPr sz="1333" baseline="0"/>
            </a:lvl1pPr>
          </a:lstStyle>
          <a:p>
            <a:pPr lvl="0"/>
            <a:r>
              <a:rPr lang="en-US" noProof="0"/>
              <a:t>Click icon to add picture</a:t>
            </a:r>
            <a:endParaRPr lang="en-US" noProof="0" dirty="0"/>
          </a:p>
        </p:txBody>
      </p:sp>
      <p:sp>
        <p:nvSpPr>
          <p:cNvPr id="14" name="Picture Placeholder 6"/>
          <p:cNvSpPr>
            <a:spLocks noGrp="1"/>
          </p:cNvSpPr>
          <p:nvPr>
            <p:ph type="pic" sz="quarter" idx="15"/>
          </p:nvPr>
        </p:nvSpPr>
        <p:spPr>
          <a:xfrm>
            <a:off x="8669400" y="1600201"/>
            <a:ext cx="3035456" cy="1524519"/>
          </a:xfrm>
        </p:spPr>
        <p:txBody>
          <a:bodyPr rtlCol="0">
            <a:normAutofit/>
          </a:bodyPr>
          <a:lstStyle>
            <a:lvl1pPr>
              <a:defRPr sz="1333"/>
            </a:lvl1pPr>
          </a:lstStyle>
          <a:p>
            <a:pPr lvl="0"/>
            <a:r>
              <a:rPr lang="en-US" noProof="0"/>
              <a:t>Click icon to add picture</a:t>
            </a:r>
            <a:endParaRPr lang="en-US" noProof="0" dirty="0"/>
          </a:p>
        </p:txBody>
      </p:sp>
      <p:sp>
        <p:nvSpPr>
          <p:cNvPr id="15" name="Picture Placeholder 6"/>
          <p:cNvSpPr>
            <a:spLocks noGrp="1"/>
          </p:cNvSpPr>
          <p:nvPr>
            <p:ph type="pic" sz="quarter" idx="16"/>
          </p:nvPr>
        </p:nvSpPr>
        <p:spPr>
          <a:xfrm>
            <a:off x="6826251" y="3277118"/>
            <a:ext cx="4878605" cy="2849045"/>
          </a:xfrm>
        </p:spPr>
        <p:txBody>
          <a:bodyPr rtlCol="0">
            <a:normAutofit/>
          </a:bodyPr>
          <a:lstStyle>
            <a:lvl1pPr>
              <a:defRPr sz="1333" baseline="0"/>
            </a:lvl1pPr>
          </a:lstStyle>
          <a:p>
            <a:pPr lvl="0"/>
            <a:r>
              <a:rPr lang="en-US" noProof="0"/>
              <a:t>Click icon to add picture</a:t>
            </a:r>
            <a:endParaRPr lang="en-US" noProof="0" dirty="0"/>
          </a:p>
        </p:txBody>
      </p:sp>
      <p:sp>
        <p:nvSpPr>
          <p:cNvPr id="21" name="Rectangle 20"/>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22"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09/14/2023</a:t>
            </a:fld>
            <a:endParaRPr lang="en-CY"/>
          </a:p>
        </p:txBody>
      </p:sp>
      <p:sp>
        <p:nvSpPr>
          <p:cNvPr id="23"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24"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110159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UniOfSurrey - Standard Slide with Image Lef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370819-D733-4917-9DB3-1A79435B17A3}"/>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8" name="Straight Connector 7"/>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5726167" y="163804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7" name="Picture Placeholder 6"/>
          <p:cNvSpPr>
            <a:spLocks noGrp="1"/>
          </p:cNvSpPr>
          <p:nvPr>
            <p:ph type="pic" sz="quarter" idx="14"/>
          </p:nvPr>
        </p:nvSpPr>
        <p:spPr>
          <a:xfrm>
            <a:off x="609600" y="1638041"/>
            <a:ext cx="4910667" cy="4525963"/>
          </a:xfrm>
        </p:spPr>
        <p:txBody>
          <a:bodyPr rtlCol="0">
            <a:normAutofit/>
          </a:bodyPr>
          <a:lstStyle>
            <a:lvl1pPr>
              <a:defRPr sz="2667"/>
            </a:lvl1pPr>
          </a:lstStyle>
          <a:p>
            <a:pPr lvl="0"/>
            <a:r>
              <a:rPr lang="en-US" noProof="0"/>
              <a:t>Click icon to add picture</a:t>
            </a:r>
            <a:endParaRPr lang="en-US" noProof="0" dirty="0"/>
          </a:p>
        </p:txBody>
      </p:sp>
      <p:sp>
        <p:nvSpPr>
          <p:cNvPr id="15" name="Rectangle 14"/>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6"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09/14/2023</a:t>
            </a:fld>
            <a:endParaRPr lang="en-CY"/>
          </a:p>
        </p:txBody>
      </p:sp>
      <p:sp>
        <p:nvSpPr>
          <p:cNvPr id="17"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18"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66670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UniOfSurrey - Standard Slide with 3 Image Lef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BA2E54E-B765-4304-BA89-47459E704206}"/>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9" name="Straight Connector 8"/>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5726167" y="163804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14" name="Picture Placeholder 6"/>
          <p:cNvSpPr>
            <a:spLocks noGrp="1"/>
          </p:cNvSpPr>
          <p:nvPr>
            <p:ph type="pic" sz="quarter" idx="14"/>
          </p:nvPr>
        </p:nvSpPr>
        <p:spPr>
          <a:xfrm>
            <a:off x="609600" y="1655723"/>
            <a:ext cx="1639949" cy="1524519"/>
          </a:xfrm>
        </p:spPr>
        <p:txBody>
          <a:bodyPr rtlCol="0">
            <a:normAutofit/>
          </a:bodyPr>
          <a:lstStyle>
            <a:lvl1pPr>
              <a:defRPr sz="1333" baseline="0"/>
            </a:lvl1pPr>
          </a:lstStyle>
          <a:p>
            <a:pPr lvl="0"/>
            <a:r>
              <a:rPr lang="en-US" noProof="0"/>
              <a:t>Click icon to add picture</a:t>
            </a:r>
            <a:endParaRPr lang="en-US" noProof="0" dirty="0"/>
          </a:p>
        </p:txBody>
      </p:sp>
      <p:sp>
        <p:nvSpPr>
          <p:cNvPr id="15" name="Picture Placeholder 6"/>
          <p:cNvSpPr>
            <a:spLocks noGrp="1"/>
          </p:cNvSpPr>
          <p:nvPr>
            <p:ph type="pic" sz="quarter" idx="15"/>
          </p:nvPr>
        </p:nvSpPr>
        <p:spPr>
          <a:xfrm>
            <a:off x="2452749" y="1655722"/>
            <a:ext cx="3035456" cy="1524519"/>
          </a:xfrm>
        </p:spPr>
        <p:txBody>
          <a:bodyPr rtlCol="0">
            <a:normAutofit/>
          </a:bodyPr>
          <a:lstStyle>
            <a:lvl1pPr>
              <a:defRPr sz="1333"/>
            </a:lvl1pPr>
          </a:lstStyle>
          <a:p>
            <a:pPr lvl="0"/>
            <a:r>
              <a:rPr lang="en-US" noProof="0"/>
              <a:t>Click icon to add picture</a:t>
            </a:r>
            <a:endParaRPr lang="en-US" noProof="0" dirty="0"/>
          </a:p>
        </p:txBody>
      </p:sp>
      <p:sp>
        <p:nvSpPr>
          <p:cNvPr id="16" name="Picture Placeholder 6"/>
          <p:cNvSpPr>
            <a:spLocks noGrp="1"/>
          </p:cNvSpPr>
          <p:nvPr>
            <p:ph type="pic" sz="quarter" idx="16"/>
          </p:nvPr>
        </p:nvSpPr>
        <p:spPr>
          <a:xfrm>
            <a:off x="609600" y="3332640"/>
            <a:ext cx="4878605" cy="2849045"/>
          </a:xfrm>
        </p:spPr>
        <p:txBody>
          <a:bodyPr rtlCol="0">
            <a:normAutofit/>
          </a:bodyPr>
          <a:lstStyle>
            <a:lvl1pPr>
              <a:defRPr sz="1333" baseline="0"/>
            </a:lvl1pPr>
          </a:lstStyle>
          <a:p>
            <a:pPr lvl="0"/>
            <a:r>
              <a:rPr lang="en-US" noProof="0"/>
              <a:t>Click icon to add picture</a:t>
            </a:r>
            <a:endParaRPr lang="en-US" noProof="0" dirty="0"/>
          </a:p>
        </p:txBody>
      </p:sp>
      <p:sp>
        <p:nvSpPr>
          <p:cNvPr id="18" name="Rectangle 17"/>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9"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09/14/2023</a:t>
            </a:fld>
            <a:endParaRPr lang="en-CY"/>
          </a:p>
        </p:txBody>
      </p:sp>
      <p:sp>
        <p:nvSpPr>
          <p:cNvPr id="20"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21"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89845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UniOfSurrey - Photo Dark Blur">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295A51-E297-4746-93EB-86D0EB1E70F5}"/>
              </a:ext>
            </a:extLst>
          </p:cNvPr>
          <p:cNvPicPr>
            <a:picLocks noChangeAspect="1"/>
          </p:cNvPicPr>
          <p:nvPr/>
        </p:nvPicPr>
        <p:blipFill>
          <a:blip r:embed="rId3"/>
          <a:stretch>
            <a:fillRect/>
          </a:stretch>
        </p:blipFill>
        <p:spPr>
          <a:xfrm>
            <a:off x="9018" y="0"/>
            <a:ext cx="12173964" cy="6858000"/>
          </a:xfrm>
          <a:prstGeom prst="rect">
            <a:avLst/>
          </a:prstGeom>
        </p:spPr>
      </p:pic>
      <p:sp>
        <p:nvSpPr>
          <p:cNvPr id="7" name="Rectangle 6"/>
          <p:cNvSpPr/>
          <p:nvPr/>
        </p:nvSpPr>
        <p:spPr>
          <a:xfrm>
            <a:off x="-94495" y="-109182"/>
            <a:ext cx="12355773" cy="7076364"/>
          </a:xfrm>
          <a:prstGeom prst="rect">
            <a:avLst/>
          </a:prstGeom>
          <a:solidFill>
            <a:srgbClr val="000000">
              <a:alpha val="1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cxnSp>
        <p:nvCxnSpPr>
          <p:cNvPr id="5" name="Straight Connector 4"/>
          <p:cNvCxnSpPr/>
          <p:nvPr/>
        </p:nvCxnSpPr>
        <p:spPr>
          <a:xfrm>
            <a:off x="5762" y="918300"/>
            <a:ext cx="12199684"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Footer Placeholder 3"/>
          <p:cNvSpPr txBox="1">
            <a:spLocks/>
          </p:cNvSpPr>
          <p:nvPr/>
        </p:nvSpPr>
        <p:spPr>
          <a:xfrm>
            <a:off x="4165600" y="6585602"/>
            <a:ext cx="3860800" cy="282607"/>
          </a:xfrm>
          <a:prstGeom prst="rect">
            <a:avLst/>
          </a:prstGeom>
          <a:effectLst>
            <a:outerShdw blurRad="50800" dist="38100" dir="2700000" algn="tl" rotWithShape="0">
              <a:prstClr val="black">
                <a:alpha val="40000"/>
              </a:prstClr>
            </a:outerShdw>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pic>
        <p:nvPicPr>
          <p:cNvPr id="12" name="Picture 11">
            <a:extLst>
              <a:ext uri="{FF2B5EF4-FFF2-40B4-BE49-F238E27FC236}">
                <a16:creationId xmlns:a16="http://schemas.microsoft.com/office/drawing/2014/main" id="{8FA4576C-4893-4188-B0D3-E57B6FC47876}"/>
              </a:ext>
            </a:extLst>
          </p:cNvPr>
          <p:cNvPicPr>
            <a:picLocks noChangeAspect="1"/>
          </p:cNvPicPr>
          <p:nvPr/>
        </p:nvPicPr>
        <p:blipFill>
          <a:blip r:embed="rId4"/>
          <a:stretch>
            <a:fillRect/>
          </a:stretch>
        </p:blipFill>
        <p:spPr>
          <a:xfrm>
            <a:off x="10444311" y="0"/>
            <a:ext cx="1572861" cy="868800"/>
          </a:xfrm>
          <a:prstGeom prst="rect">
            <a:avLst/>
          </a:prstGeom>
        </p:spPr>
      </p:pic>
    </p:spTree>
    <p:extLst>
      <p:ext uri="{BB962C8B-B14F-4D97-AF65-F5344CB8AC3E}">
        <p14:creationId xmlns:p14="http://schemas.microsoft.com/office/powerpoint/2010/main" val="19915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4F1-8042-E831-90C6-1ABEA33BAA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Y"/>
          </a:p>
        </p:txBody>
      </p:sp>
      <p:sp>
        <p:nvSpPr>
          <p:cNvPr id="3" name="Subtitle 2">
            <a:extLst>
              <a:ext uri="{FF2B5EF4-FFF2-40B4-BE49-F238E27FC236}">
                <a16:creationId xmlns:a16="http://schemas.microsoft.com/office/drawing/2014/main" id="{65996C1D-86C9-372A-3A22-D8AAAA8AC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Y"/>
          </a:p>
        </p:txBody>
      </p:sp>
      <p:sp>
        <p:nvSpPr>
          <p:cNvPr id="4" name="Date Placeholder 3">
            <a:extLst>
              <a:ext uri="{FF2B5EF4-FFF2-40B4-BE49-F238E27FC236}">
                <a16:creationId xmlns:a16="http://schemas.microsoft.com/office/drawing/2014/main" id="{4EB62702-D876-893C-42CB-0B430B12EEF0}"/>
              </a:ext>
            </a:extLst>
          </p:cNvPr>
          <p:cNvSpPr>
            <a:spLocks noGrp="1"/>
          </p:cNvSpPr>
          <p:nvPr>
            <p:ph type="dt" sz="half" idx="10"/>
          </p:nvPr>
        </p:nvSpPr>
        <p:spPr/>
        <p:txBody>
          <a:bodyPr/>
          <a:lstStyle/>
          <a:p>
            <a:fld id="{67B23DE0-8107-45A8-B051-F74F795C7ED0}" type="datetimeFigureOut">
              <a:rPr lang="en-CY" smtClean="0"/>
              <a:t>09/14/2023</a:t>
            </a:fld>
            <a:endParaRPr lang="en-CY"/>
          </a:p>
        </p:txBody>
      </p:sp>
      <p:sp>
        <p:nvSpPr>
          <p:cNvPr id="5" name="Footer Placeholder 4">
            <a:extLst>
              <a:ext uri="{FF2B5EF4-FFF2-40B4-BE49-F238E27FC236}">
                <a16:creationId xmlns:a16="http://schemas.microsoft.com/office/drawing/2014/main" id="{9439A3A7-D1B6-D3A8-5641-5C9751D7438B}"/>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8AFEEBD7-7C08-6C4C-A30D-1EB94290508E}"/>
              </a:ext>
            </a:extLst>
          </p:cNvPr>
          <p:cNvSpPr>
            <a:spLocks noGrp="1"/>
          </p:cNvSpPr>
          <p:nvPr>
            <p:ph type="sldNum" sz="quarter" idx="12"/>
          </p:nvPr>
        </p:nvSpPr>
        <p:spPr/>
        <p:txBody>
          <a:bodyPr/>
          <a:lstStyle/>
          <a:p>
            <a:fld id="{7F8774B9-DCCC-4F94-969F-80407F6AF4CA}" type="slidenum">
              <a:rPr lang="en-CY" smtClean="0"/>
              <a:t>‹#›</a:t>
            </a:fld>
            <a:endParaRPr lang="en-CY"/>
          </a:p>
        </p:txBody>
      </p:sp>
    </p:spTree>
    <p:extLst>
      <p:ext uri="{BB962C8B-B14F-4D97-AF65-F5344CB8AC3E}">
        <p14:creationId xmlns:p14="http://schemas.microsoft.com/office/powerpoint/2010/main" val="5629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23354"/>
            <a:ext cx="10068376" cy="413268"/>
          </a:xfrm>
          <a:prstGeom prst="rect">
            <a:avLst/>
          </a:prstGeom>
        </p:spPr>
        <p:txBody>
          <a:bodyPr vert="horz" lIns="91440" tIns="45720" rIns="91440" bIns="45720" rtlCol="0" anchor="ctr">
            <a:normAutofit/>
          </a:bodyPr>
          <a:lstStyle/>
          <a:p>
            <a:r>
              <a:rPr lang="en-GB" dirty="0"/>
              <a:t>ICS PowerPoint Template  16:9 format – v.2020 </a:t>
            </a:r>
            <a:endParaRPr lang="en-US" dirty="0"/>
          </a:p>
        </p:txBody>
      </p:sp>
      <p:sp>
        <p:nvSpPr>
          <p:cNvPr id="4" name="Date Placeholder 3"/>
          <p:cNvSpPr>
            <a:spLocks noGrp="1"/>
          </p:cNvSpPr>
          <p:nvPr>
            <p:ph type="dt" sz="half" idx="2"/>
          </p:nvPr>
        </p:nvSpPr>
        <p:spPr>
          <a:xfrm>
            <a:off x="125816" y="6575395"/>
            <a:ext cx="2709697" cy="282607"/>
          </a:xfrm>
          <a:prstGeom prst="rect">
            <a:avLst/>
          </a:prstGeom>
        </p:spPr>
        <p:txBody>
          <a:bodyPr vert="horz" lIns="91440" tIns="45720" rIns="91440" bIns="45720" rtlCol="0" anchor="ctr"/>
          <a:lstStyle>
            <a:lvl1pPr algn="l">
              <a:defRPr sz="1333">
                <a:solidFill>
                  <a:schemeClr val="bg1"/>
                </a:solidFill>
              </a:defRPr>
            </a:lvl1pPr>
          </a:lstStyle>
          <a:p>
            <a:fld id="{67B23DE0-8107-45A8-B051-F74F795C7ED0}" type="datetimeFigureOut">
              <a:rPr lang="en-CY" smtClean="0"/>
              <a:t>09/14/2023</a:t>
            </a:fld>
            <a:endParaRPr lang="en-CY"/>
          </a:p>
        </p:txBody>
      </p:sp>
      <p:sp>
        <p:nvSpPr>
          <p:cNvPr id="6" name="Slide Number Placeholder 5"/>
          <p:cNvSpPr>
            <a:spLocks noGrp="1"/>
          </p:cNvSpPr>
          <p:nvPr>
            <p:ph type="sldNum" sz="quarter" idx="4"/>
          </p:nvPr>
        </p:nvSpPr>
        <p:spPr>
          <a:xfrm>
            <a:off x="9369217" y="6575395"/>
            <a:ext cx="2844800" cy="282607"/>
          </a:xfrm>
          <a:prstGeom prst="rect">
            <a:avLst/>
          </a:prstGeom>
        </p:spPr>
        <p:txBody>
          <a:bodyPr vert="horz" lIns="91440" tIns="45720" rIns="91440" bIns="45720" rtlCol="0" anchor="ctr"/>
          <a:lstStyle>
            <a:lvl1pPr algn="r">
              <a:defRPr sz="1333">
                <a:solidFill>
                  <a:srgbClr val="FFFFFF"/>
                </a:solidFill>
                <a:latin typeface="Georgia"/>
                <a:cs typeface="Georgia"/>
              </a:defRPr>
            </a:lvl1pPr>
          </a:lstStyle>
          <a:p>
            <a:fld id="{7F8774B9-DCCC-4F94-969F-80407F6AF4CA}" type="slidenum">
              <a:rPr lang="en-CY" smtClean="0"/>
              <a:t>‹#›</a:t>
            </a:fld>
            <a:endParaRPr lang="en-CY"/>
          </a:p>
        </p:txBody>
      </p:sp>
      <p:sp>
        <p:nvSpPr>
          <p:cNvPr id="15" name="Text Placeholder 14"/>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Do not touch this slide.</a:t>
            </a:r>
          </a:p>
          <a:p>
            <a:pPr lvl="0"/>
            <a:endParaRPr lang="en-US" dirty="0"/>
          </a:p>
          <a:p>
            <a:pPr lvl="0"/>
            <a:r>
              <a:rPr lang="en-US" dirty="0"/>
              <a:t>This is the slide master and will alter all other slides. </a:t>
            </a:r>
          </a:p>
          <a:p>
            <a:pPr lvl="0"/>
            <a:endParaRPr lang="en-US" dirty="0"/>
          </a:p>
          <a:p>
            <a:pPr lvl="0"/>
            <a:r>
              <a:rPr lang="en-US" dirty="0"/>
              <a:t>To create a new slide, select it from the new slide drop down button, top right of the ‘Home’ menu. </a:t>
            </a:r>
          </a:p>
        </p:txBody>
      </p:sp>
    </p:spTree>
    <p:extLst>
      <p:ext uri="{BB962C8B-B14F-4D97-AF65-F5344CB8AC3E}">
        <p14:creationId xmlns:p14="http://schemas.microsoft.com/office/powerpoint/2010/main" val="1419703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09585" rtl="0" eaLnBrk="1" latinLnBrk="0" hangingPunct="1">
        <a:spcBef>
          <a:spcPct val="0"/>
        </a:spcBef>
        <a:buNone/>
        <a:defRPr sz="2667" b="0" kern="1200" cap="none" spc="0" baseline="0">
          <a:ln>
            <a:noFill/>
          </a:ln>
          <a:solidFill>
            <a:srgbClr val="203D75"/>
          </a:solidFill>
          <a:effectLst/>
          <a:latin typeface="Georgia"/>
          <a:ea typeface="+mj-ea"/>
          <a:cs typeface="Georgia"/>
        </a:defRPr>
      </a:lvl1pPr>
    </p:titleStyle>
    <p:bodyStyle>
      <a:lvl1pPr marL="0" indent="0" algn="l" defTabSz="609585" rtl="0" eaLnBrk="1" latinLnBrk="0" hangingPunct="1">
        <a:spcBef>
          <a:spcPct val="20000"/>
        </a:spcBef>
        <a:buFont typeface="Arial"/>
        <a:buNone/>
        <a:defRPr sz="2400" b="0" kern="1200" baseline="0">
          <a:solidFill>
            <a:schemeClr val="tx1"/>
          </a:solidFill>
          <a:latin typeface="Georgia"/>
          <a:ea typeface="+mn-ea"/>
          <a:cs typeface="Georgia"/>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EDAA-2822-48EF-8D04-D0AAF6C0DC24}"/>
              </a:ext>
            </a:extLst>
          </p:cNvPr>
          <p:cNvSpPr>
            <a:spLocks noGrp="1"/>
          </p:cNvSpPr>
          <p:nvPr>
            <p:ph type="title"/>
          </p:nvPr>
        </p:nvSpPr>
        <p:spPr>
          <a:xfrm>
            <a:off x="2242061" y="1300270"/>
            <a:ext cx="7700209" cy="1098697"/>
          </a:xfrm>
        </p:spPr>
        <p:txBody>
          <a:bodyPr anchor="b">
            <a:normAutofit/>
          </a:bodyPr>
          <a:lstStyle/>
          <a:p>
            <a:r>
              <a:rPr lang="en-US">
                <a:ln w="18415" cmpd="sng">
                  <a:solidFill>
                    <a:schemeClr val="bg1"/>
                  </a:solidFill>
                  <a:prstDash val="solid"/>
                </a:ln>
                <a:solidFill>
                  <a:srgbClr val="FFFFFF"/>
                </a:solidFill>
              </a:rPr>
              <a:t>Intrusion Detection Systems for Software Defined Networks</a:t>
            </a:r>
            <a:endParaRPr lang="en-CY">
              <a:ln w="18415" cmpd="sng">
                <a:solidFill>
                  <a:schemeClr val="bg1"/>
                </a:solidFill>
                <a:prstDash val="solid"/>
              </a:ln>
              <a:solidFill>
                <a:srgbClr val="FFFFFF"/>
              </a:solidFill>
            </a:endParaRPr>
          </a:p>
        </p:txBody>
      </p:sp>
      <p:sp>
        <p:nvSpPr>
          <p:cNvPr id="3" name="Subtitle 2">
            <a:extLst>
              <a:ext uri="{FF2B5EF4-FFF2-40B4-BE49-F238E27FC236}">
                <a16:creationId xmlns:a16="http://schemas.microsoft.com/office/drawing/2014/main" id="{8A37CF4D-EA69-FCC8-E272-BE0038DD0C55}"/>
              </a:ext>
            </a:extLst>
          </p:cNvPr>
          <p:cNvSpPr>
            <a:spLocks noGrp="1"/>
          </p:cNvSpPr>
          <p:nvPr>
            <p:ph type="body" sz="quarter" idx="12"/>
          </p:nvPr>
        </p:nvSpPr>
        <p:spPr>
          <a:xfrm>
            <a:off x="2241558" y="2540374"/>
            <a:ext cx="7700433" cy="3581025"/>
          </a:xfrm>
        </p:spPr>
        <p:txBody>
          <a:bodyPr>
            <a:normAutofit/>
          </a:bodyPr>
          <a:lstStyle/>
          <a:p>
            <a:r>
              <a:rPr lang="en-US" dirty="0"/>
              <a:t>Overview</a:t>
            </a:r>
            <a:endParaRPr lang="en-CY" dirty="0"/>
          </a:p>
        </p:txBody>
      </p:sp>
    </p:spTree>
    <p:extLst>
      <p:ext uri="{BB962C8B-B14F-4D97-AF65-F5344CB8AC3E}">
        <p14:creationId xmlns:p14="http://schemas.microsoft.com/office/powerpoint/2010/main" val="310287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584A79-51BF-82BF-FD10-F1D3C7740978}"/>
              </a:ext>
            </a:extLst>
          </p:cNvPr>
          <p:cNvSpPr>
            <a:spLocks noGrp="1"/>
          </p:cNvSpPr>
          <p:nvPr>
            <p:ph type="title"/>
          </p:nvPr>
        </p:nvSpPr>
        <p:spPr>
          <a:xfrm>
            <a:off x="609600" y="423354"/>
            <a:ext cx="9835200" cy="413268"/>
          </a:xfrm>
        </p:spPr>
        <p:txBody>
          <a:bodyPr>
            <a:normAutofit fontScale="90000"/>
          </a:bodyPr>
          <a:lstStyle/>
          <a:p>
            <a:r>
              <a:rPr lang="en-US" dirty="0"/>
              <a:t>SDN-IDS &amp; SDNIoT-IDS</a:t>
            </a:r>
          </a:p>
        </p:txBody>
      </p:sp>
      <p:sp>
        <p:nvSpPr>
          <p:cNvPr id="10" name="Content Placeholder 2">
            <a:extLst>
              <a:ext uri="{FF2B5EF4-FFF2-40B4-BE49-F238E27FC236}">
                <a16:creationId xmlns:a16="http://schemas.microsoft.com/office/drawing/2014/main" id="{F5AFA81A-EA23-8A7A-6755-213860A57BB8}"/>
              </a:ext>
            </a:extLst>
          </p:cNvPr>
          <p:cNvSpPr>
            <a:spLocks noGrp="1"/>
          </p:cNvSpPr>
          <p:nvPr>
            <p:ph idx="1"/>
          </p:nvPr>
        </p:nvSpPr>
        <p:spPr>
          <a:xfrm>
            <a:off x="609607" y="1600202"/>
            <a:ext cx="5486394" cy="2262980"/>
          </a:xfrm>
        </p:spPr>
        <p:txBody>
          <a:bodyPr>
            <a:norm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1</a:t>
            </a:r>
            <a:r>
              <a:rPr lang="en-US" sz="2200" baseline="30000" dirty="0">
                <a:latin typeface="Times New Roman" panose="02020603050405020304" pitchFamily="18" charset="0"/>
                <a:cs typeface="Times New Roman" panose="02020603050405020304" pitchFamily="18" charset="0"/>
              </a:rPr>
              <a:t>st</a:t>
            </a:r>
            <a:r>
              <a:rPr lang="en-US" sz="2200" dirty="0">
                <a:latin typeface="Times New Roman" panose="02020603050405020304" pitchFamily="18" charset="0"/>
                <a:cs typeface="Times New Roman" panose="02020603050405020304" pitchFamily="18" charset="0"/>
              </a:rPr>
              <a:t> Approach: Create an IDS to capture traffic and detect anomalies that may affect the normal function of the SDN. Deployed in the control plane.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p>
        </p:txBody>
      </p:sp>
      <p:sp>
        <p:nvSpPr>
          <p:cNvPr id="12" name="Text Placeholder 3">
            <a:extLst>
              <a:ext uri="{FF2B5EF4-FFF2-40B4-BE49-F238E27FC236}">
                <a16:creationId xmlns:a16="http://schemas.microsoft.com/office/drawing/2014/main" id="{166C5F5E-40E7-E6C0-1B31-DB56FF295E1C}"/>
              </a:ext>
            </a:extLst>
          </p:cNvPr>
          <p:cNvSpPr>
            <a:spLocks noGrp="1"/>
          </p:cNvSpPr>
          <p:nvPr>
            <p:ph type="body" sz="quarter" idx="13"/>
          </p:nvPr>
        </p:nvSpPr>
        <p:spPr>
          <a:xfrm>
            <a:off x="609600" y="936629"/>
            <a:ext cx="11095256" cy="384175"/>
          </a:xfrm>
        </p:spPr>
        <p:txBody>
          <a:bodyPr>
            <a:normAutofit lnSpcReduction="10000"/>
          </a:bodyPr>
          <a:lstStyle/>
          <a:p>
            <a:r>
              <a:rPr lang="en-US" dirty="0"/>
              <a:t>Comparison of SDN Architecture</a:t>
            </a:r>
          </a:p>
        </p:txBody>
      </p:sp>
      <p:sp>
        <p:nvSpPr>
          <p:cNvPr id="4" name="Content Placeholder 2">
            <a:extLst>
              <a:ext uri="{FF2B5EF4-FFF2-40B4-BE49-F238E27FC236}">
                <a16:creationId xmlns:a16="http://schemas.microsoft.com/office/drawing/2014/main" id="{E149928F-C685-C170-A817-1F1D2A54A0B8}"/>
              </a:ext>
            </a:extLst>
          </p:cNvPr>
          <p:cNvSpPr txBox="1">
            <a:spLocks/>
          </p:cNvSpPr>
          <p:nvPr/>
        </p:nvSpPr>
        <p:spPr>
          <a:xfrm>
            <a:off x="6095999" y="1600200"/>
            <a:ext cx="5486394" cy="2262981"/>
          </a:xfrm>
          <a:prstGeom prst="rect">
            <a:avLst/>
          </a:prstGeom>
        </p:spPr>
        <p:txBody>
          <a:bodyPr vert="horz" lIns="91440" tIns="45720" rIns="91440" bIns="45720" rtlCol="0">
            <a:normAutofit fontScale="92500" lnSpcReduction="20000"/>
          </a:bodyPr>
          <a:lstStyle>
            <a:lvl1pPr marL="0" indent="0" algn="l" defTabSz="609585" rtl="0" eaLnBrk="1" latinLnBrk="0" hangingPunct="1">
              <a:spcBef>
                <a:spcPct val="20000"/>
              </a:spcBef>
              <a:buFont typeface="Arial"/>
              <a:buNone/>
              <a:defRPr sz="2400" b="0" kern="1200" baseline="0">
                <a:solidFill>
                  <a:schemeClr val="tx1">
                    <a:lumMod val="50000"/>
                  </a:schemeClr>
                </a:solidFill>
                <a:latin typeface="Arial"/>
                <a:ea typeface="+mn-ea"/>
                <a:cs typeface="Arial"/>
              </a:defRPr>
            </a:lvl1pPr>
            <a:lvl2pPr marL="990575" indent="-380990" algn="l" defTabSz="609585" rtl="0" eaLnBrk="1" latinLnBrk="0" hangingPunct="1">
              <a:spcBef>
                <a:spcPct val="20000"/>
              </a:spcBef>
              <a:buFont typeface="Arial"/>
              <a:buChar char="–"/>
              <a:defRPr sz="2400" kern="1200">
                <a:solidFill>
                  <a:srgbClr val="203D75"/>
                </a:solidFill>
                <a:latin typeface="Arial"/>
                <a:ea typeface="+mn-ea"/>
                <a:cs typeface="Arial"/>
              </a:defRPr>
            </a:lvl2pPr>
            <a:lvl3pPr marL="1523962" indent="-304792" algn="l" defTabSz="609585" rtl="0" eaLnBrk="1" latinLnBrk="0" hangingPunct="1">
              <a:spcBef>
                <a:spcPct val="20000"/>
              </a:spcBef>
              <a:buFont typeface="Arial"/>
              <a:buChar char="•"/>
              <a:defRPr sz="2400" kern="1200">
                <a:solidFill>
                  <a:srgbClr val="556169"/>
                </a:solidFill>
                <a:latin typeface="Arial"/>
                <a:ea typeface="+mn-ea"/>
                <a:cs typeface="Arial"/>
              </a:defRPr>
            </a:lvl3pPr>
            <a:lvl4pPr marL="2133547" indent="-304792" algn="l" defTabSz="609585" rtl="0" eaLnBrk="1" latinLnBrk="0" hangingPunct="1">
              <a:spcBef>
                <a:spcPct val="20000"/>
              </a:spcBef>
              <a:buFont typeface="Arial"/>
              <a:buChar char="–"/>
              <a:defRPr sz="2400" kern="1200">
                <a:solidFill>
                  <a:srgbClr val="006AA0"/>
                </a:solidFill>
                <a:latin typeface="Arial"/>
                <a:ea typeface="+mn-ea"/>
                <a:cs typeface="Arial"/>
              </a:defRPr>
            </a:lvl4pPr>
            <a:lvl5pPr marL="2743131" indent="-304792" algn="l" defTabSz="609585" rtl="0" eaLnBrk="1" latinLnBrk="0" hangingPunct="1">
              <a:spcBef>
                <a:spcPct val="20000"/>
              </a:spcBef>
              <a:buFont typeface="Arial"/>
              <a:buChar char="»"/>
              <a:defRPr sz="2400" kern="1200">
                <a:solidFill>
                  <a:srgbClr val="556169"/>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Approach: Implement an IDS to be deployed in the controller of the SDN to capture traffic to IoT devices. Detect anomalies through the traffic to maintain a normal function of the IoT devices.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701906D7-5848-FB18-8302-290276610696}"/>
              </a:ext>
            </a:extLst>
          </p:cNvPr>
          <p:cNvPicPr>
            <a:picLocks noChangeAspect="1"/>
          </p:cNvPicPr>
          <p:nvPr/>
        </p:nvPicPr>
        <p:blipFill>
          <a:blip r:embed="rId3"/>
          <a:stretch>
            <a:fillRect/>
          </a:stretch>
        </p:blipFill>
        <p:spPr>
          <a:xfrm>
            <a:off x="6281356" y="3863181"/>
            <a:ext cx="5301037" cy="2592174"/>
          </a:xfrm>
          <a:prstGeom prst="rect">
            <a:avLst/>
          </a:prstGeom>
        </p:spPr>
      </p:pic>
      <p:pic>
        <p:nvPicPr>
          <p:cNvPr id="9" name="Picture 8">
            <a:extLst>
              <a:ext uri="{FF2B5EF4-FFF2-40B4-BE49-F238E27FC236}">
                <a16:creationId xmlns:a16="http://schemas.microsoft.com/office/drawing/2014/main" id="{42CFEAF3-1DF1-4C3A-3B1C-A85CEF3EF565}"/>
              </a:ext>
            </a:extLst>
          </p:cNvPr>
          <p:cNvPicPr>
            <a:picLocks noChangeAspect="1"/>
          </p:cNvPicPr>
          <p:nvPr/>
        </p:nvPicPr>
        <p:blipFill>
          <a:blip r:embed="rId4"/>
          <a:stretch>
            <a:fillRect/>
          </a:stretch>
        </p:blipFill>
        <p:spPr>
          <a:xfrm>
            <a:off x="1140431" y="3507527"/>
            <a:ext cx="3786676" cy="3068393"/>
          </a:xfrm>
          <a:prstGeom prst="rect">
            <a:avLst/>
          </a:prstGeom>
        </p:spPr>
      </p:pic>
    </p:spTree>
    <p:extLst>
      <p:ext uri="{BB962C8B-B14F-4D97-AF65-F5344CB8AC3E}">
        <p14:creationId xmlns:p14="http://schemas.microsoft.com/office/powerpoint/2010/main" val="196288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34A1-F60D-E569-2683-4C3A9181BA0E}"/>
              </a:ext>
            </a:extLst>
          </p:cNvPr>
          <p:cNvSpPr>
            <a:spLocks noGrp="1"/>
          </p:cNvSpPr>
          <p:nvPr>
            <p:ph type="title"/>
          </p:nvPr>
        </p:nvSpPr>
        <p:spPr/>
        <p:txBody>
          <a:bodyPr>
            <a:normAutofit fontScale="90000"/>
          </a:bodyPr>
          <a:lstStyle/>
          <a:p>
            <a:r>
              <a:rPr lang="en-US"/>
              <a:t>IDS General Info </a:t>
            </a:r>
            <a:endParaRPr lang="en-CY" dirty="0"/>
          </a:p>
        </p:txBody>
      </p:sp>
      <p:sp>
        <p:nvSpPr>
          <p:cNvPr id="3" name="Content Placeholder 2">
            <a:extLst>
              <a:ext uri="{FF2B5EF4-FFF2-40B4-BE49-F238E27FC236}">
                <a16:creationId xmlns:a16="http://schemas.microsoft.com/office/drawing/2014/main" id="{41E2C735-90C9-0283-00CF-408E11FC8D27}"/>
              </a:ext>
            </a:extLst>
          </p:cNvPr>
          <p:cNvSpPr>
            <a:spLocks noGrp="1"/>
          </p:cNvSpPr>
          <p:nvPr>
            <p:ph idx="1"/>
          </p:nvPr>
        </p:nvSpPr>
        <p:spPr>
          <a:xfrm>
            <a:off x="609607" y="1600201"/>
            <a:ext cx="4390430" cy="4525963"/>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Capture Data Traffic</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Process/Parse Data Traffic</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Selection/Extraction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Classifier Learning</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Anomaly Detection</a:t>
            </a:r>
            <a:endParaRPr lang="en-CY"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C8C60EF-80B0-4296-4FE3-0119E09E34AB}"/>
              </a:ext>
            </a:extLst>
          </p:cNvPr>
          <p:cNvSpPr>
            <a:spLocks noGrp="1"/>
          </p:cNvSpPr>
          <p:nvPr>
            <p:ph type="body" sz="quarter" idx="13"/>
          </p:nvPr>
        </p:nvSpPr>
        <p:spPr/>
        <p:txBody>
          <a:bodyPr>
            <a:normAutofit lnSpcReduction="10000"/>
          </a:bodyPr>
          <a:lstStyle/>
          <a:p>
            <a:r>
              <a:rPr lang="en-US"/>
              <a:t>Main Idea </a:t>
            </a:r>
            <a:endParaRPr lang="en-CY" dirty="0"/>
          </a:p>
        </p:txBody>
      </p:sp>
      <p:pic>
        <p:nvPicPr>
          <p:cNvPr id="6" name="Picture 5">
            <a:extLst>
              <a:ext uri="{FF2B5EF4-FFF2-40B4-BE49-F238E27FC236}">
                <a16:creationId xmlns:a16="http://schemas.microsoft.com/office/drawing/2014/main" id="{0CCBF8F4-B5F8-0511-1383-D259B1D9E8A1}"/>
              </a:ext>
            </a:extLst>
          </p:cNvPr>
          <p:cNvPicPr>
            <a:picLocks noChangeAspect="1"/>
          </p:cNvPicPr>
          <p:nvPr/>
        </p:nvPicPr>
        <p:blipFill>
          <a:blip r:embed="rId3"/>
          <a:stretch>
            <a:fillRect/>
          </a:stretch>
        </p:blipFill>
        <p:spPr>
          <a:xfrm>
            <a:off x="5000036" y="1128716"/>
            <a:ext cx="6486525" cy="4962525"/>
          </a:xfrm>
          <a:prstGeom prst="rect">
            <a:avLst/>
          </a:prstGeom>
        </p:spPr>
      </p:pic>
    </p:spTree>
    <p:extLst>
      <p:ext uri="{BB962C8B-B14F-4D97-AF65-F5344CB8AC3E}">
        <p14:creationId xmlns:p14="http://schemas.microsoft.com/office/powerpoint/2010/main" val="245443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E4F6-36D5-B48C-F712-E0BB2CFB0790}"/>
              </a:ext>
            </a:extLst>
          </p:cNvPr>
          <p:cNvSpPr>
            <a:spLocks noGrp="1"/>
          </p:cNvSpPr>
          <p:nvPr>
            <p:ph type="title"/>
          </p:nvPr>
        </p:nvSpPr>
        <p:spPr>
          <a:xfrm>
            <a:off x="609600" y="423354"/>
            <a:ext cx="9835200" cy="413268"/>
          </a:xfrm>
        </p:spPr>
        <p:txBody>
          <a:bodyPr anchor="ctr">
            <a:normAutofit/>
          </a:bodyPr>
          <a:lstStyle/>
          <a:p>
            <a:pPr>
              <a:lnSpc>
                <a:spcPct val="90000"/>
              </a:lnSpc>
            </a:pPr>
            <a:r>
              <a:rPr lang="en-US" sz="2300"/>
              <a:t>Our Proposed IDS</a:t>
            </a:r>
            <a:endParaRPr lang="en-CY" sz="2300"/>
          </a:p>
        </p:txBody>
      </p:sp>
      <p:sp>
        <p:nvSpPr>
          <p:cNvPr id="3" name="Content Placeholder 2">
            <a:extLst>
              <a:ext uri="{FF2B5EF4-FFF2-40B4-BE49-F238E27FC236}">
                <a16:creationId xmlns:a16="http://schemas.microsoft.com/office/drawing/2014/main" id="{504433E9-D650-0182-3C61-6B847E467FF5}"/>
              </a:ext>
            </a:extLst>
          </p:cNvPr>
          <p:cNvSpPr>
            <a:spLocks noGrp="1"/>
          </p:cNvSpPr>
          <p:nvPr>
            <p:ph idx="1"/>
          </p:nvPr>
        </p:nvSpPr>
        <p:spPr>
          <a:xfrm>
            <a:off x="609600" y="1600201"/>
            <a:ext cx="6010571" cy="4525963"/>
          </a:xfrm>
        </p:spPr>
        <p:txBody>
          <a:bodyPr>
            <a:norm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Capture Data Traffic</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 Data Traffic</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Data Traffic</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Selection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Resample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Classifier Learning</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Intrusion Detection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Take actions (e.g., update flow-based tables) </a:t>
            </a:r>
            <a:endParaRPr lang="en-CY"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A9D620F-D94B-C7A9-F6E7-F7C66DF4C201}"/>
              </a:ext>
            </a:extLst>
          </p:cNvPr>
          <p:cNvSpPr>
            <a:spLocks noGrp="1"/>
          </p:cNvSpPr>
          <p:nvPr>
            <p:ph type="body" sz="quarter" idx="13"/>
          </p:nvPr>
        </p:nvSpPr>
        <p:spPr>
          <a:xfrm>
            <a:off x="609600" y="936626"/>
            <a:ext cx="11095256" cy="384175"/>
          </a:xfrm>
        </p:spPr>
        <p:txBody>
          <a:bodyPr>
            <a:normAutofit/>
          </a:bodyPr>
          <a:lstStyle/>
          <a:p>
            <a:pPr>
              <a:lnSpc>
                <a:spcPct val="90000"/>
              </a:lnSpc>
            </a:pPr>
            <a:r>
              <a:rPr lang="en-GB" dirty="0"/>
              <a:t>SDN_IDS Architecture </a:t>
            </a:r>
            <a:endParaRPr lang="en-CY"/>
          </a:p>
        </p:txBody>
      </p:sp>
      <p:pic>
        <p:nvPicPr>
          <p:cNvPr id="9" name="Picture 8" descr="A diagram of a data processing process&#10;&#10;Description automatically generated">
            <a:extLst>
              <a:ext uri="{FF2B5EF4-FFF2-40B4-BE49-F238E27FC236}">
                <a16:creationId xmlns:a16="http://schemas.microsoft.com/office/drawing/2014/main" id="{84269947-9428-FE87-7BD5-296002E99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050" y="1600201"/>
            <a:ext cx="3847068" cy="4525963"/>
          </a:xfrm>
          <a:prstGeom prst="rect">
            <a:avLst/>
          </a:prstGeom>
          <a:noFill/>
        </p:spPr>
      </p:pic>
    </p:spTree>
    <p:extLst>
      <p:ext uri="{BB962C8B-B14F-4D97-AF65-F5344CB8AC3E}">
        <p14:creationId xmlns:p14="http://schemas.microsoft.com/office/powerpoint/2010/main" val="221105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4FEE-0DFB-F824-9D34-19D1EB3A8FD8}"/>
              </a:ext>
            </a:extLst>
          </p:cNvPr>
          <p:cNvSpPr>
            <a:spLocks noGrp="1"/>
          </p:cNvSpPr>
          <p:nvPr>
            <p:ph type="title"/>
          </p:nvPr>
        </p:nvSpPr>
        <p:spPr/>
        <p:txBody>
          <a:bodyPr>
            <a:normAutofit fontScale="90000"/>
          </a:bodyPr>
          <a:lstStyle/>
          <a:p>
            <a:r>
              <a:rPr lang="en-US" dirty="0"/>
              <a:t>Literature Review </a:t>
            </a:r>
            <a:endParaRPr lang="en-CY" dirty="0"/>
          </a:p>
        </p:txBody>
      </p:sp>
      <p:sp>
        <p:nvSpPr>
          <p:cNvPr id="3" name="Content Placeholder 2">
            <a:extLst>
              <a:ext uri="{FF2B5EF4-FFF2-40B4-BE49-F238E27FC236}">
                <a16:creationId xmlns:a16="http://schemas.microsoft.com/office/drawing/2014/main" id="{6F15DE90-4C0A-3BC2-FB79-B81B33B0DDF6}"/>
              </a:ext>
            </a:extLst>
          </p:cNvPr>
          <p:cNvSpPr>
            <a:spLocks noGrp="1"/>
          </p:cNvSpPr>
          <p:nvPr>
            <p:ph idx="1"/>
          </p:nvPr>
        </p:nvSpPr>
        <p:spPr/>
        <p:txBody>
          <a:bodyPr>
            <a:normAutofit/>
          </a:bodyPr>
          <a:lstStyle/>
          <a:p>
            <a:pPr marL="342900" indent="-3429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Rawat et al. (2019), proposed an IDS for the detection and prevention of network attacks and threat in organizations. Used deep neural networks and unsupervised feature extraction (PCA) with the NSLKDD dataset. </a:t>
            </a:r>
          </a:p>
          <a:p>
            <a:pPr marL="342900" indent="-3429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Tang et al. (2016), created an IDS using deep learning in an SDN environment using the NSLKDD dataset. </a:t>
            </a:r>
          </a:p>
          <a:p>
            <a:pPr marL="342900" indent="-3429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Satheesh et al. (2020), presented an IDS that uses different ML algorithms, a feature selection algorithm that reduce the features of the NSLKDD dataset. Finally they created a test-bed using the MININET framework and Floodlight controller.</a:t>
            </a:r>
          </a:p>
          <a:p>
            <a:pPr marL="342900" indent="-3429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Peng et al. (2018), proposed an anomaly detection system. The controllers collect the flow table information and extract the flow features. Flow features are pre-processed and classification detection of the network flows is performed using K-NN algorithm. They also create a virtual SDN using MININET and Ryu controller and used data generated for training.  </a:t>
            </a:r>
          </a:p>
          <a:p>
            <a:pPr marL="342900" indent="-342900">
              <a:buFont typeface="Arial" panose="020B0604020202020204" pitchFamily="34" charset="0"/>
              <a:buChar char="•"/>
            </a:pPr>
            <a:endParaRPr lang="en-CY" sz="1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297870D-5633-4011-957A-D44938E1ED3C}"/>
              </a:ext>
            </a:extLst>
          </p:cNvPr>
          <p:cNvSpPr>
            <a:spLocks noGrp="1"/>
          </p:cNvSpPr>
          <p:nvPr>
            <p:ph type="body" sz="quarter" idx="13"/>
          </p:nvPr>
        </p:nvSpPr>
        <p:spPr/>
        <p:txBody>
          <a:bodyPr>
            <a:normAutofit lnSpcReduction="10000"/>
          </a:bodyPr>
          <a:lstStyle/>
          <a:p>
            <a:r>
              <a:rPr lang="en-US" dirty="0"/>
              <a:t>Different SDN-IDS</a:t>
            </a:r>
            <a:endParaRPr lang="en-CY" dirty="0"/>
          </a:p>
        </p:txBody>
      </p:sp>
    </p:spTree>
    <p:extLst>
      <p:ext uri="{BB962C8B-B14F-4D97-AF65-F5344CB8AC3E}">
        <p14:creationId xmlns:p14="http://schemas.microsoft.com/office/powerpoint/2010/main" val="375702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03E1-696B-A5E0-697D-AA15C19F1207}"/>
              </a:ext>
            </a:extLst>
          </p:cNvPr>
          <p:cNvSpPr>
            <a:spLocks noGrp="1"/>
          </p:cNvSpPr>
          <p:nvPr>
            <p:ph type="title"/>
          </p:nvPr>
        </p:nvSpPr>
        <p:spPr/>
        <p:txBody>
          <a:bodyPr>
            <a:normAutofit fontScale="90000"/>
          </a:bodyPr>
          <a:lstStyle/>
          <a:p>
            <a:r>
              <a:rPr lang="en-US" dirty="0"/>
              <a:t>Literature Review</a:t>
            </a:r>
            <a:endParaRPr lang="en-CY" dirty="0"/>
          </a:p>
        </p:txBody>
      </p:sp>
      <p:sp>
        <p:nvSpPr>
          <p:cNvPr id="3" name="Content Placeholder 2">
            <a:extLst>
              <a:ext uri="{FF2B5EF4-FFF2-40B4-BE49-F238E27FC236}">
                <a16:creationId xmlns:a16="http://schemas.microsoft.com/office/drawing/2014/main" id="{1F3D86D1-A1BB-613A-11BE-9C5334C31935}"/>
              </a:ext>
            </a:extLst>
          </p:cNvPr>
          <p:cNvSpPr>
            <a:spLocks noGrp="1"/>
          </p:cNvSpPr>
          <p:nvPr>
            <p:ph idx="1"/>
          </p:nvPr>
        </p:nvSpPr>
        <p:spPr/>
        <p:txBody>
          <a:bodyPr>
            <a:norm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Wani et al. (2020,5),  proposed an SDN-based IDS which uses deep learning classifiers to detect anomalies in IoT. IDS with 3 main components, an activity monitor, an activity analyzer and a classifier (LSTM, inside analyzer). Using the activity monitor the data traffic is captured and traffic statistics are computed. Activity analyzer uses the statistics to detect abnormal behavior. Furthermore, LSTMs are used for anomaly and attack detection.  Dataset used was CICIDS2018.</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Muthanna et al. (2022,6), proposed a hybrid SDN framework using cuLSTMGRUs for threat detection in IoT environment. The same structure for the IDS was used. Dataset used was CICIDS2017.</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Ashraf et al. (2021,1), created an ML-SDN based IoT anomaly detection scheme. They used UNSW-NB15 and ISCX datasets.  They select some features from the datasets, applied some pre-processing and then trained SVM, K-NN and MLP classifiers. They implemented the model using the MININET emulator and the Ryu SDN controller. </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Tsogbaatar et al. (2020) </a:t>
            </a:r>
          </a:p>
          <a:p>
            <a:pPr marL="342900" indent="-342900">
              <a:buFont typeface="Arial" panose="020B0604020202020204" pitchFamily="34" charset="0"/>
              <a:buChar char="•"/>
            </a:pPr>
            <a:endParaRPr lang="en-CY" sz="1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7F0B090-C9F7-EB85-CF39-ED02D635BE10}"/>
              </a:ext>
            </a:extLst>
          </p:cNvPr>
          <p:cNvSpPr>
            <a:spLocks noGrp="1"/>
          </p:cNvSpPr>
          <p:nvPr>
            <p:ph type="body" sz="quarter" idx="13"/>
          </p:nvPr>
        </p:nvSpPr>
        <p:spPr/>
        <p:txBody>
          <a:bodyPr>
            <a:normAutofit lnSpcReduction="10000"/>
          </a:bodyPr>
          <a:lstStyle/>
          <a:p>
            <a:r>
              <a:rPr lang="en-US" dirty="0"/>
              <a:t>Different SDNIoT-IDS</a:t>
            </a:r>
            <a:endParaRPr lang="en-CY" dirty="0"/>
          </a:p>
        </p:txBody>
      </p:sp>
    </p:spTree>
    <p:extLst>
      <p:ext uri="{BB962C8B-B14F-4D97-AF65-F5344CB8AC3E}">
        <p14:creationId xmlns:p14="http://schemas.microsoft.com/office/powerpoint/2010/main" val="50605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AE1D-0474-C891-9E17-E55155EDBB03}"/>
              </a:ext>
            </a:extLst>
          </p:cNvPr>
          <p:cNvSpPr>
            <a:spLocks noGrp="1"/>
          </p:cNvSpPr>
          <p:nvPr>
            <p:ph type="title"/>
          </p:nvPr>
        </p:nvSpPr>
        <p:spPr/>
        <p:txBody>
          <a:bodyPr>
            <a:normAutofit fontScale="90000"/>
          </a:bodyPr>
          <a:lstStyle/>
          <a:p>
            <a:r>
              <a:rPr lang="en-GB" dirty="0"/>
              <a:t>ITU Paper</a:t>
            </a:r>
          </a:p>
        </p:txBody>
      </p:sp>
      <p:sp>
        <p:nvSpPr>
          <p:cNvPr id="3" name="Content Placeholder 2">
            <a:extLst>
              <a:ext uri="{FF2B5EF4-FFF2-40B4-BE49-F238E27FC236}">
                <a16:creationId xmlns:a16="http://schemas.microsoft.com/office/drawing/2014/main" id="{0DE36206-C095-8FA9-B29D-F80324CAB782}"/>
              </a:ext>
            </a:extLst>
          </p:cNvPr>
          <p:cNvSpPr>
            <a:spLocks noGrp="1"/>
          </p:cNvSpPr>
          <p:nvPr>
            <p:ph idx="1"/>
          </p:nvPr>
        </p:nvSpPr>
        <p:spPr/>
        <p:txBody>
          <a:bodyPr/>
          <a:lstStyle/>
          <a:p>
            <a:pPr marL="457200" indent="-457200">
              <a:buFont typeface="+mj-lt"/>
              <a:buAutoNum type="arabicPeriod"/>
            </a:pPr>
            <a:r>
              <a:rPr lang="en-GB" dirty="0">
                <a:latin typeface="Times New Roman" panose="02020603050405020304" pitchFamily="18" charset="0"/>
                <a:cs typeface="Times New Roman" panose="02020603050405020304" pitchFamily="18" charset="0"/>
              </a:rPr>
              <a:t>SDN architecture</a:t>
            </a:r>
          </a:p>
          <a:p>
            <a:pPr marL="457200" indent="-457200">
              <a:buFont typeface="+mj-lt"/>
              <a:buAutoNum type="arabicPeriod"/>
            </a:pPr>
            <a:r>
              <a:rPr lang="en-GB" dirty="0">
                <a:latin typeface="Times New Roman" panose="02020603050405020304" pitchFamily="18" charset="0"/>
                <a:cs typeface="Times New Roman" panose="02020603050405020304" pitchFamily="18" charset="0"/>
              </a:rPr>
              <a:t>IDS architecture </a:t>
            </a:r>
          </a:p>
          <a:p>
            <a:pPr marL="457200" indent="-457200">
              <a:buFont typeface="+mj-lt"/>
              <a:buAutoNum type="arabicPeriod"/>
            </a:pPr>
            <a:r>
              <a:rPr lang="en-GB" dirty="0">
                <a:latin typeface="Times New Roman" panose="02020603050405020304" pitchFamily="18" charset="0"/>
                <a:cs typeface="Times New Roman" panose="02020603050405020304" pitchFamily="18" charset="0"/>
              </a:rPr>
              <a:t>Literature review </a:t>
            </a:r>
          </a:p>
          <a:p>
            <a:pPr marL="457200" indent="-457200">
              <a:buFont typeface="+mj-lt"/>
              <a:buAutoNum type="arabicPeriod"/>
            </a:pPr>
            <a:r>
              <a:rPr lang="en-GB" dirty="0">
                <a:latin typeface="Times New Roman" panose="02020603050405020304" pitchFamily="18" charset="0"/>
                <a:cs typeface="Times New Roman" panose="02020603050405020304" pitchFamily="18" charset="0"/>
              </a:rPr>
              <a:t>Future work: </a:t>
            </a:r>
          </a:p>
          <a:p>
            <a:pPr marL="1447775" lvl="1" indent="-457200">
              <a:buFont typeface="+mj-lt"/>
              <a:buAutoNum type="arabicPeriod"/>
            </a:pPr>
            <a:r>
              <a:rPr lang="en-GB" dirty="0">
                <a:latin typeface="Times New Roman" panose="02020603050405020304" pitchFamily="18" charset="0"/>
                <a:cs typeface="Times New Roman" panose="02020603050405020304" pitchFamily="18" charset="0"/>
              </a:rPr>
              <a:t>Test our solution in a testbed.</a:t>
            </a:r>
          </a:p>
        </p:txBody>
      </p:sp>
      <p:sp>
        <p:nvSpPr>
          <p:cNvPr id="4" name="Text Placeholder 3">
            <a:extLst>
              <a:ext uri="{FF2B5EF4-FFF2-40B4-BE49-F238E27FC236}">
                <a16:creationId xmlns:a16="http://schemas.microsoft.com/office/drawing/2014/main" id="{BC27AEED-85EC-BA1B-CBE6-65D195F48983}"/>
              </a:ext>
            </a:extLst>
          </p:cNvPr>
          <p:cNvSpPr>
            <a:spLocks noGrp="1"/>
          </p:cNvSpPr>
          <p:nvPr>
            <p:ph type="body" sz="quarter" idx="13"/>
          </p:nvPr>
        </p:nvSpPr>
        <p:spPr/>
        <p:txBody>
          <a:bodyPr>
            <a:normAutofit lnSpcReduction="10000"/>
          </a:bodyPr>
          <a:lstStyle/>
          <a:p>
            <a:r>
              <a:rPr lang="en-GB" dirty="0"/>
              <a:t>What needs to be appended. </a:t>
            </a:r>
          </a:p>
        </p:txBody>
      </p:sp>
    </p:spTree>
    <p:extLst>
      <p:ext uri="{BB962C8B-B14F-4D97-AF65-F5344CB8AC3E}">
        <p14:creationId xmlns:p14="http://schemas.microsoft.com/office/powerpoint/2010/main" val="6924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974851"/>
      </p:ext>
    </p:extLst>
  </p:cSld>
  <p:clrMapOvr>
    <a:masterClrMapping/>
  </p:clrMapOvr>
</p:sld>
</file>

<file path=ppt/theme/theme1.xml><?xml version="1.0" encoding="utf-8"?>
<a:theme xmlns:a="http://schemas.openxmlformats.org/drawingml/2006/main" name="Surrey_Theme">
  <a:themeElements>
    <a:clrScheme name="Custom 1">
      <a:dk1>
        <a:srgbClr val="203D75"/>
      </a:dk1>
      <a:lt1>
        <a:srgbClr val="FFFFFF"/>
      </a:lt1>
      <a:dk2>
        <a:srgbClr val="1F497D"/>
      </a:dk2>
      <a:lt2>
        <a:srgbClr val="A59E94"/>
      </a:lt2>
      <a:accent1>
        <a:srgbClr val="006AA0"/>
      </a:accent1>
      <a:accent2>
        <a:srgbClr val="BD0F30"/>
      </a:accent2>
      <a:accent3>
        <a:srgbClr val="9DAC24"/>
      </a:accent3>
      <a:accent4>
        <a:srgbClr val="672669"/>
      </a:accent4>
      <a:accent5>
        <a:srgbClr val="328C9E"/>
      </a:accent5>
      <a:accent6>
        <a:srgbClr val="EC7520"/>
      </a:accent6>
      <a:hlink>
        <a:srgbClr val="006AA0"/>
      </a:hlink>
      <a:folHlink>
        <a:srgbClr val="6726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rgbClr val="556169"/>
            </a:solidFill>
            <a:latin typeface="Georgia"/>
            <a:cs typeface="Georgia"/>
          </a:defRPr>
        </a:defPPr>
      </a:lstStyle>
    </a:txDef>
  </a:objectDefaults>
  <a:extraClrSchemeLst/>
  <a:extLst>
    <a:ext uri="{05A4C25C-085E-4340-85A3-A5531E510DB2}">
      <thm15:themeFamily xmlns:thm15="http://schemas.microsoft.com/office/thememl/2012/main" name="Surrey_Theme" id="{EFD766F6-68D3-4A1E-B262-880E5BB813CB}" vid="{8D4EA9EC-6FCE-4CEB-8E1B-49329BA8E5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Surrey_Theme</Template>
  <TotalTime>1551</TotalTime>
  <Words>678</Words>
  <Application>Microsoft Office PowerPoint</Application>
  <PresentationFormat>Widescreen</PresentationFormat>
  <Paragraphs>65</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vt:lpstr>
      <vt:lpstr>Times New Roman</vt:lpstr>
      <vt:lpstr>Surrey_Theme</vt:lpstr>
      <vt:lpstr>Intrusion Detection Systems for Software Defined Networks</vt:lpstr>
      <vt:lpstr>SDN-IDS &amp; SDNIoT-IDS</vt:lpstr>
      <vt:lpstr>IDS General Info </vt:lpstr>
      <vt:lpstr>Our Proposed IDS</vt:lpstr>
      <vt:lpstr>Literature Review </vt:lpstr>
      <vt:lpstr>Literature Review</vt:lpstr>
      <vt:lpstr>ITU Paper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Systems for Software Defined Networks</dc:title>
  <dc:creator>Chatzimiltis, Sotiris (PG/R - Comp Sci &amp; Elec Eng)</dc:creator>
  <cp:lastModifiedBy>Chatzimiltis, Sotiris (PG/R - Comp Sci &amp; Elec Eng)</cp:lastModifiedBy>
  <cp:revision>18</cp:revision>
  <dcterms:created xsi:type="dcterms:W3CDTF">2023-09-13T09:31:29Z</dcterms:created>
  <dcterms:modified xsi:type="dcterms:W3CDTF">2023-09-14T14:45:20Z</dcterms:modified>
</cp:coreProperties>
</file>