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FEBAB-292B-406A-ABC8-53D4496CCDC3}" v="461" dt="2019-12-17T20:26:48.589"/>
    <p1510:client id="{991B4742-24B6-40B7-80CA-95132C653B95}" v="15" dt="2019-12-17T20:29:22.668"/>
    <p1510:client id="{DD8F3A10-DA16-4A4C-85D1-52680A45C734}" v="21" dt="2019-12-17T21:16:03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dirty="0"/>
              <a:t>Online Social Networks and Media</a:t>
            </a:r>
            <a:endParaRPr lang="el-GR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err="1">
                <a:ea typeface="+mj-lt"/>
                <a:cs typeface="+mj-lt"/>
              </a:rPr>
              <a:t>Ζωγος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dirty="0" err="1">
                <a:ea typeface="+mj-lt"/>
                <a:cs typeface="+mj-lt"/>
              </a:rPr>
              <a:t>Σωτηριος</a:t>
            </a:r>
            <a:r>
              <a:rPr lang="en-US" sz="2800" b="1" dirty="0">
                <a:ea typeface="+mj-lt"/>
                <a:cs typeface="+mj-lt"/>
              </a:rPr>
              <a:t>, </a:t>
            </a:r>
            <a:r>
              <a:rPr lang="en-US" sz="2800" b="1" dirty="0" err="1">
                <a:ea typeface="+mj-lt"/>
                <a:cs typeface="+mj-lt"/>
              </a:rPr>
              <a:t>Τρι</a:t>
            </a:r>
            <a:r>
              <a:rPr lang="en-US" sz="2800" b="1" dirty="0">
                <a:ea typeface="+mj-lt"/>
                <a:cs typeface="+mj-lt"/>
              </a:rPr>
              <a:t>α</a:t>
            </a:r>
            <a:r>
              <a:rPr lang="en-US" sz="2800" b="1" dirty="0" err="1">
                <a:ea typeface="+mj-lt"/>
                <a:cs typeface="+mj-lt"/>
              </a:rPr>
              <a:t>ντ</a:t>
            </a:r>
            <a:r>
              <a:rPr lang="en-US" sz="2800" b="1" dirty="0">
                <a:ea typeface="+mj-lt"/>
                <a:cs typeface="+mj-lt"/>
              </a:rPr>
              <a:t>α</a:t>
            </a:r>
            <a:r>
              <a:rPr lang="en-US" sz="2800" b="1" dirty="0" err="1">
                <a:ea typeface="+mj-lt"/>
                <a:cs typeface="+mj-lt"/>
              </a:rPr>
              <a:t>λη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dirty="0" err="1">
                <a:ea typeface="+mj-lt"/>
                <a:cs typeface="+mj-lt"/>
              </a:rPr>
              <a:t>Δημητρ</a:t>
            </a:r>
            <a:r>
              <a:rPr lang="en-US" sz="2800" b="1" dirty="0">
                <a:ea typeface="+mj-lt"/>
                <a:cs typeface="+mj-lt"/>
              </a:rPr>
              <a:t>α</a:t>
            </a:r>
            <a:endParaRPr lang="el-GR" sz="28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553DF0C-A023-45FB-BA8F-DA49EAC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EBEBEB"/>
                </a:solidFill>
              </a:rPr>
              <a:t>Στόχος της εργασίας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6C385F-9751-415F-BD85-00B97956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>
                <a:ea typeface="+mj-lt"/>
                <a:cs typeface="+mj-lt"/>
              </a:rPr>
              <a:t>Ο τίτλος του </a:t>
            </a:r>
            <a:r>
              <a:rPr lang="el-GR" err="1">
                <a:ea typeface="+mj-lt"/>
                <a:cs typeface="+mj-lt"/>
              </a:rPr>
              <a:t>topic</a:t>
            </a:r>
            <a:r>
              <a:rPr lang="el-GR">
                <a:ea typeface="+mj-lt"/>
                <a:cs typeface="+mj-lt"/>
              </a:rPr>
              <a:t> που επιλέξαμε είναι "</a:t>
            </a:r>
            <a:r>
              <a:rPr lang="el-GR" err="1">
                <a:ea typeface="+mj-lt"/>
                <a:cs typeface="+mj-lt"/>
              </a:rPr>
              <a:t>Content</a:t>
            </a:r>
            <a:r>
              <a:rPr lang="el-GR">
                <a:ea typeface="+mj-lt"/>
                <a:cs typeface="+mj-lt"/>
              </a:rPr>
              <a:t> </a:t>
            </a:r>
            <a:r>
              <a:rPr lang="el-GR" err="1">
                <a:ea typeface="+mj-lt"/>
                <a:cs typeface="+mj-lt"/>
              </a:rPr>
              <a:t>homophily</a:t>
            </a:r>
            <a:r>
              <a:rPr lang="el-GR">
                <a:ea typeface="+mj-lt"/>
                <a:cs typeface="+mj-lt"/>
              </a:rPr>
              <a:t> in a </a:t>
            </a:r>
            <a:r>
              <a:rPr lang="el-GR" err="1">
                <a:ea typeface="+mj-lt"/>
                <a:cs typeface="+mj-lt"/>
              </a:rPr>
              <a:t>real</a:t>
            </a:r>
            <a:r>
              <a:rPr lang="el-GR">
                <a:ea typeface="+mj-lt"/>
                <a:cs typeface="+mj-lt"/>
              </a:rPr>
              <a:t> </a:t>
            </a:r>
            <a:r>
              <a:rPr lang="el-GR" err="1">
                <a:ea typeface="+mj-lt"/>
                <a:cs typeface="+mj-lt"/>
              </a:rPr>
              <a:t>social</a:t>
            </a:r>
            <a:r>
              <a:rPr lang="el-GR">
                <a:ea typeface="+mj-lt"/>
                <a:cs typeface="+mj-lt"/>
              </a:rPr>
              <a:t> </a:t>
            </a:r>
            <a:r>
              <a:rPr lang="el-GR" err="1">
                <a:ea typeface="+mj-lt"/>
                <a:cs typeface="+mj-lt"/>
              </a:rPr>
              <a:t>network</a:t>
            </a:r>
            <a:r>
              <a:rPr lang="el-GR">
                <a:ea typeface="+mj-lt"/>
                <a:cs typeface="+mj-lt"/>
              </a:rPr>
              <a:t>".</a:t>
            </a:r>
          </a:p>
          <a:p>
            <a:r>
              <a:rPr lang="el-GR">
                <a:ea typeface="+mj-lt"/>
                <a:cs typeface="+mj-lt"/>
              </a:rPr>
              <a:t>Ο κύριος στόχος της εργασίας είναι να μετρήσουμε την </a:t>
            </a:r>
            <a:r>
              <a:rPr lang="el-GR" err="1">
                <a:ea typeface="+mj-lt"/>
                <a:cs typeface="+mj-lt"/>
              </a:rPr>
              <a:t>ομοιοφιλία</a:t>
            </a:r>
            <a:r>
              <a:rPr lang="el-GR">
                <a:ea typeface="+mj-lt"/>
                <a:cs typeface="+mj-lt"/>
              </a:rPr>
              <a:t> (</a:t>
            </a:r>
            <a:r>
              <a:rPr lang="en-US">
                <a:ea typeface="+mj-lt"/>
                <a:cs typeface="+mj-lt"/>
              </a:rPr>
              <a:t>homophily</a:t>
            </a:r>
            <a:r>
              <a:rPr lang="el-GR">
                <a:ea typeface="+mj-lt"/>
                <a:cs typeface="+mj-lt"/>
              </a:rPr>
              <a:t>) σε ένα πραγματικό κοινωνικό δίκτυο. </a:t>
            </a:r>
            <a:endParaRPr lang="el-GR"/>
          </a:p>
          <a:p>
            <a:r>
              <a:rPr lang="el-GR">
                <a:ea typeface="+mj-lt"/>
                <a:cs typeface="+mj-lt"/>
              </a:rPr>
              <a:t>Το κοινωνικό δίκτυο που επιλέξαμε είναι το </a:t>
            </a:r>
            <a:r>
              <a:rPr lang="en-US">
                <a:ea typeface="+mj-lt"/>
                <a:cs typeface="+mj-lt"/>
              </a:rPr>
              <a:t>Twitter</a:t>
            </a:r>
            <a:r>
              <a:rPr lang="el-GR">
                <a:ea typeface="+mj-lt"/>
                <a:cs typeface="+mj-lt"/>
              </a:rPr>
              <a:t>. </a:t>
            </a:r>
            <a:endParaRPr lang="el-GR"/>
          </a:p>
          <a:p>
            <a:endParaRPr lang="el-GR" dirty="0"/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BF8000C2-B4DF-44D7-AA9D-52B4456D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927794"/>
            <a:ext cx="5451627" cy="29029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306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7FB04D-4B4A-4889-9CC0-6D55E58B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η </a:t>
            </a:r>
            <a:r>
              <a:rPr lang="el-GR" dirty="0" err="1"/>
              <a:t>ομοιοφιλία</a:t>
            </a:r>
            <a:r>
              <a:rPr lang="el-GR" dirty="0"/>
              <a:t>?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FC027DA-97E8-4053-AC73-919146BA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>
                <a:ea typeface="+mj-lt"/>
                <a:cs typeface="+mj-lt"/>
              </a:rPr>
              <a:t>Η </a:t>
            </a:r>
            <a:r>
              <a:rPr lang="el-GR" sz="2400" dirty="0" err="1">
                <a:ea typeface="+mj-lt"/>
                <a:cs typeface="+mj-lt"/>
              </a:rPr>
              <a:t>ομοιοφιλία</a:t>
            </a:r>
            <a:r>
              <a:rPr lang="el-GR" sz="2400" dirty="0">
                <a:ea typeface="+mj-lt"/>
                <a:cs typeface="+mj-lt"/>
              </a:rPr>
              <a:t> είναι η τάση των ατόμων να συσχετίζονται και να συνδέονται με παρόμοιους άλλους. Περισσότερες από 100 μελέτες έχουν παρατηρήσει </a:t>
            </a:r>
            <a:r>
              <a:rPr lang="el-GR" sz="2400" dirty="0" err="1">
                <a:ea typeface="+mj-lt"/>
                <a:cs typeface="+mj-lt"/>
              </a:rPr>
              <a:t>ομοιοφιλία</a:t>
            </a:r>
            <a:r>
              <a:rPr lang="el-GR" sz="2400" dirty="0">
                <a:ea typeface="+mj-lt"/>
                <a:cs typeface="+mj-lt"/>
              </a:rPr>
              <a:t> σε κάποια μορφή και αποδεικνύουν ότι η ομοιότητα δημιουργεί σύνδεση. Αυτά περιλαμβάνουν την ηλικία, το φύλο, την τάξη και τον οργανωτικό ρόλο. Τα άτομα με </a:t>
            </a:r>
            <a:r>
              <a:rPr lang="el-GR" sz="2400" dirty="0" err="1">
                <a:ea typeface="+mj-lt"/>
                <a:cs typeface="+mj-lt"/>
              </a:rPr>
              <a:t>ομόφιλες</a:t>
            </a:r>
            <a:r>
              <a:rPr lang="el-GR" sz="2400" dirty="0">
                <a:ea typeface="+mj-lt"/>
                <a:cs typeface="+mj-lt"/>
              </a:rPr>
              <a:t> σχέσεις έχουν κοινά χαρακτηριστικά (πεποιθήσεις, αξίες, εκπαίδευση, κλπ.) που διευκολύνουν την επικοινωνία και τη δημιουργία σχέσεων. 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4071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ACCBB9-CB7E-477D-97CB-68AF4471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>
                <a:ea typeface="+mj-lt"/>
                <a:cs typeface="+mj-lt"/>
              </a:rPr>
              <a:t>Συλλογή Δεδομένων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A65FEA3-F010-4B78-BA25-EEBD8E38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>
                <a:ea typeface="+mj-lt"/>
                <a:cs typeface="+mj-lt"/>
              </a:rPr>
              <a:t>Πρόκειται να συλλέξουμε δεδομένα από έναν προκαθορισμένο αριθμό χρηστών του </a:t>
            </a:r>
            <a:r>
              <a:rPr lang="en-US" sz="2400" dirty="0">
                <a:ea typeface="+mj-lt"/>
                <a:cs typeface="+mj-lt"/>
              </a:rPr>
              <a:t>twitter</a:t>
            </a:r>
            <a:r>
              <a:rPr lang="el-GR" sz="2400" dirty="0">
                <a:ea typeface="+mj-lt"/>
                <a:cs typeface="+mj-lt"/>
              </a:rPr>
              <a:t>. Η επιλογή των χρηστών θα γίνει πιθανότατα βάσει της </a:t>
            </a:r>
            <a:r>
              <a:rPr lang="el-GR" sz="2400" dirty="0" err="1">
                <a:ea typeface="+mj-lt"/>
                <a:cs typeface="+mj-lt"/>
              </a:rPr>
              <a:t>διασημότητάς</a:t>
            </a:r>
            <a:r>
              <a:rPr lang="el-GR" sz="2400" dirty="0">
                <a:ea typeface="+mj-lt"/>
                <a:cs typeface="+mj-lt"/>
              </a:rPr>
              <a:t> τους, δηλαδή τον αριθμό των ακολούθων τους. Τα δεδομένα που θα συλλέξουμε αφορούν για κάθε χρήστη τη λίστα των ακολούθων του (</a:t>
            </a:r>
            <a:r>
              <a:rPr lang="en-US" sz="2400" dirty="0">
                <a:ea typeface="+mj-lt"/>
                <a:cs typeface="+mj-lt"/>
              </a:rPr>
              <a:t>followers</a:t>
            </a:r>
            <a:r>
              <a:rPr lang="el-GR" sz="2400" dirty="0">
                <a:ea typeface="+mj-lt"/>
                <a:cs typeface="+mj-lt"/>
              </a:rPr>
              <a:t>), τη λίστα των χρηστών που ακολουθεί (</a:t>
            </a:r>
            <a:r>
              <a:rPr lang="en-US" sz="2400" dirty="0">
                <a:ea typeface="+mj-lt"/>
                <a:cs typeface="+mj-lt"/>
              </a:rPr>
              <a:t>following</a:t>
            </a:r>
            <a:r>
              <a:rPr lang="el-GR" sz="2400" dirty="0">
                <a:ea typeface="+mj-lt"/>
                <a:cs typeface="+mj-lt"/>
              </a:rPr>
              <a:t>), τη λίστα με τα </a:t>
            </a:r>
            <a:r>
              <a:rPr lang="en-US" sz="2400" dirty="0">
                <a:ea typeface="+mj-lt"/>
                <a:cs typeface="+mj-lt"/>
              </a:rPr>
              <a:t>likes </a:t>
            </a:r>
            <a:r>
              <a:rPr lang="el-GR" sz="2400" dirty="0">
                <a:ea typeface="+mj-lt"/>
                <a:cs typeface="+mj-lt"/>
              </a:rPr>
              <a:t>και τα </a:t>
            </a:r>
            <a:r>
              <a:rPr lang="en-US" sz="2400" dirty="0">
                <a:ea typeface="+mj-lt"/>
                <a:cs typeface="+mj-lt"/>
              </a:rPr>
              <a:t>retweets </a:t>
            </a:r>
            <a:r>
              <a:rPr lang="el-GR" sz="2400" dirty="0">
                <a:ea typeface="+mj-lt"/>
                <a:cs typeface="+mj-lt"/>
              </a:rPr>
              <a:t>που έχει κάνει σε κάποιο συγκεκριμένο χρονικό διάστημα και τα </a:t>
            </a:r>
            <a:r>
              <a:rPr lang="en-US" sz="2400" dirty="0">
                <a:ea typeface="+mj-lt"/>
                <a:cs typeface="+mj-lt"/>
              </a:rPr>
              <a:t>hashtags </a:t>
            </a:r>
            <a:r>
              <a:rPr lang="el-GR" sz="2400" dirty="0">
                <a:ea typeface="+mj-lt"/>
                <a:cs typeface="+mj-lt"/>
              </a:rPr>
              <a:t>που έχει χρησιμοποιήσει στα </a:t>
            </a:r>
            <a:r>
              <a:rPr lang="en-US" sz="2400" dirty="0">
                <a:ea typeface="+mj-lt"/>
                <a:cs typeface="+mj-lt"/>
              </a:rPr>
              <a:t>tweets </a:t>
            </a:r>
            <a:r>
              <a:rPr lang="el-GR" sz="2400" dirty="0">
                <a:ea typeface="+mj-lt"/>
                <a:cs typeface="+mj-lt"/>
              </a:rPr>
              <a:t>του στο ίδιο χρονικό διάστημα.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2828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2CEB62-8E2A-4627-84C6-808025A6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l-GR"/>
              <a:t>Πώς ξεκινάμε?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129122E-ECAD-4015-95A4-531FA0D6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471111" cy="4196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z="2400" dirty="0">
                <a:ea typeface="+mj-lt"/>
                <a:cs typeface="+mj-lt"/>
              </a:rPr>
              <a:t>Για τον σκοπό αυτό, αρχικά δημιουργήσαμε ένα προφίλ στο </a:t>
            </a:r>
            <a:r>
              <a:rPr lang="en-US" sz="2400" dirty="0">
                <a:ea typeface="+mj-lt"/>
                <a:cs typeface="+mj-lt"/>
              </a:rPr>
              <a:t>Twitter </a:t>
            </a:r>
            <a:r>
              <a:rPr lang="el-GR" sz="2400" dirty="0">
                <a:ea typeface="+mj-lt"/>
                <a:cs typeface="+mj-lt"/>
              </a:rPr>
              <a:t>και ζητήσαμε άδεια </a:t>
            </a:r>
            <a:r>
              <a:rPr lang="en-US" sz="2400" dirty="0">
                <a:ea typeface="+mj-lt"/>
                <a:cs typeface="+mj-lt"/>
              </a:rPr>
              <a:t>developer </a:t>
            </a:r>
            <a:r>
              <a:rPr lang="el-GR" sz="2400" dirty="0">
                <a:ea typeface="+mj-lt"/>
                <a:cs typeface="+mj-lt"/>
              </a:rPr>
              <a:t>για να μπορέσουμε να χρησιμοποιήσουμε τα </a:t>
            </a:r>
            <a:r>
              <a:rPr lang="en-US" sz="2400" dirty="0">
                <a:ea typeface="+mj-lt"/>
                <a:cs typeface="+mj-lt"/>
              </a:rPr>
              <a:t>endpoints </a:t>
            </a:r>
            <a:r>
              <a:rPr lang="el-GR" sz="2400" dirty="0">
                <a:ea typeface="+mj-lt"/>
                <a:cs typeface="+mj-lt"/>
              </a:rPr>
              <a:t>του </a:t>
            </a:r>
            <a:r>
              <a:rPr lang="en-US" sz="2400" dirty="0">
                <a:ea typeface="+mj-lt"/>
                <a:cs typeface="+mj-lt"/>
              </a:rPr>
              <a:t>Twitter API</a:t>
            </a:r>
            <a:r>
              <a:rPr lang="el-GR" sz="2400" dirty="0">
                <a:ea typeface="+mj-lt"/>
                <a:cs typeface="+mj-lt"/>
              </a:rPr>
              <a:t>. Κάθε </a:t>
            </a:r>
            <a:r>
              <a:rPr lang="en-US" sz="2400" dirty="0">
                <a:ea typeface="+mj-lt"/>
                <a:cs typeface="+mj-lt"/>
              </a:rPr>
              <a:t>endpoint </a:t>
            </a:r>
            <a:r>
              <a:rPr lang="el-GR" sz="2400" dirty="0">
                <a:ea typeface="+mj-lt"/>
                <a:cs typeface="+mj-lt"/>
              </a:rPr>
              <a:t>επιστρέφει τα δεδομένα που του ζητήσαμε σε μορφή </a:t>
            </a:r>
            <a:r>
              <a:rPr lang="en-US" sz="2400" dirty="0">
                <a:ea typeface="+mj-lt"/>
                <a:cs typeface="+mj-lt"/>
              </a:rPr>
              <a:t>json</a:t>
            </a:r>
            <a:r>
              <a:rPr lang="el-GR" sz="2400" dirty="0">
                <a:ea typeface="+mj-lt"/>
                <a:cs typeface="+mj-lt"/>
              </a:rPr>
              <a:t>, το οποίο έπειτα θα χρησιμοποιηθεί από το πρόγραμμά μας (σε </a:t>
            </a:r>
            <a:r>
              <a:rPr lang="en-US" sz="2400" dirty="0">
                <a:ea typeface="+mj-lt"/>
                <a:cs typeface="+mj-lt"/>
              </a:rPr>
              <a:t>python</a:t>
            </a:r>
            <a:r>
              <a:rPr lang="el-GR" sz="2400" dirty="0">
                <a:ea typeface="+mj-lt"/>
                <a:cs typeface="+mj-lt"/>
              </a:rPr>
              <a:t>) για τους διάφορους αναγκαίους υπολογισμούς.</a:t>
            </a:r>
            <a:endParaRPr lang="el-GR" sz="2400" dirty="0"/>
          </a:p>
        </p:txBody>
      </p:sp>
      <p:pic>
        <p:nvPicPr>
          <p:cNvPr id="4" name="Εικόνα 4" descr="Εικόνα που περιέχει ρολόι, αεροπλάνο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6D49A5D7-F9D6-4ACB-81BB-039CA65A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28" y="2723796"/>
            <a:ext cx="4741115" cy="25543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4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5EC2D4-E988-4728-80E7-042903DF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ea typeface="+mj-lt"/>
                <a:cs typeface="+mj-lt"/>
              </a:rPr>
              <a:t>Ανάλυση (Πρώτο βήμα)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8FA07A7-B5DF-4916-953B-C299ACB8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>
                <a:ea typeface="+mj-lt"/>
                <a:cs typeface="+mj-lt"/>
              </a:rPr>
              <a:t>Στην έρευνά μας θα διακρίνουμε τους χρήστες που επιλέξαμε σε τρεις κατηγορίες. </a:t>
            </a:r>
          </a:p>
          <a:p>
            <a:pPr lvl="1">
              <a:buFont typeface="Arial" charset="2"/>
              <a:buChar char="•"/>
            </a:pPr>
            <a:r>
              <a:rPr lang="el-GR" sz="2200" dirty="0">
                <a:ea typeface="+mj-lt"/>
                <a:cs typeface="+mj-lt"/>
              </a:rPr>
              <a:t>Στην Κατηγορία 1 για οποιουσδήποτε δύο χρήστες Α και Β ισχύει ότι ο χρήστης Α ακολουθεί τον χρήστη Β και αντίστροφα. </a:t>
            </a:r>
          </a:p>
          <a:p>
            <a:pPr lvl="1">
              <a:buFont typeface="Arial" charset="2"/>
              <a:buChar char="•"/>
            </a:pPr>
            <a:r>
              <a:rPr lang="el-GR" sz="2200" dirty="0">
                <a:ea typeface="+mj-lt"/>
                <a:cs typeface="+mj-lt"/>
              </a:rPr>
              <a:t>Στην Κατηγορία 2 για οποιουσδήποτε δύο χρήστες Α και Β ισχύει ότι ο χρήστης Α ακολουθεί τον χρήστη Β, ενώ ο χρήστης Β δεν ακολουθεί τον χρήστη Α. </a:t>
            </a:r>
          </a:p>
          <a:p>
            <a:pPr lvl="1">
              <a:buFont typeface="Arial" charset="2"/>
              <a:buChar char="•"/>
            </a:pPr>
            <a:r>
              <a:rPr lang="el-GR" sz="2200" dirty="0">
                <a:ea typeface="+mj-lt"/>
                <a:cs typeface="+mj-lt"/>
              </a:rPr>
              <a:t>Τέλος, στην Κατηγορία 3 για οποιουσδήποτε δύο χρήστες Α και Β, κανένας δεν ακολουθεί κανέναν.</a:t>
            </a:r>
            <a:endParaRPr lang="el-GR" sz="2200"/>
          </a:p>
        </p:txBody>
      </p:sp>
    </p:spTree>
    <p:extLst>
      <p:ext uri="{BB962C8B-B14F-4D97-AF65-F5344CB8AC3E}">
        <p14:creationId xmlns:p14="http://schemas.microsoft.com/office/powerpoint/2010/main" val="50635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A2D07A-8E5F-4813-86C9-25451DC6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(Δεύτερο βήμα)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EAD1CAD-2697-43D8-BA2F-824202E2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>
                <a:ea typeface="+mj-lt"/>
                <a:cs typeface="+mj-lt"/>
              </a:rPr>
              <a:t>Με τα δεδομένα αυτά θα μετρήσουμε για κάθε κατηγορία ξεχωριστά, το </a:t>
            </a:r>
            <a:r>
              <a:rPr lang="en-US" sz="2400" dirty="0">
                <a:ea typeface="+mj-lt"/>
                <a:cs typeface="+mj-lt"/>
              </a:rPr>
              <a:t>similarity </a:t>
            </a:r>
            <a:r>
              <a:rPr lang="el-GR" sz="2400" dirty="0">
                <a:ea typeface="+mj-lt"/>
                <a:cs typeface="+mj-lt"/>
              </a:rPr>
              <a:t>του κάθε ζευγαριού ανάλογα με τα </a:t>
            </a:r>
            <a:r>
              <a:rPr lang="en-US" sz="2400" dirty="0">
                <a:ea typeface="+mj-lt"/>
                <a:cs typeface="+mj-lt"/>
              </a:rPr>
              <a:t>hashtags </a:t>
            </a:r>
            <a:r>
              <a:rPr lang="el-GR" sz="2400" dirty="0">
                <a:ea typeface="+mj-lt"/>
                <a:cs typeface="+mj-lt"/>
              </a:rPr>
              <a:t>τα οποία χρησιμοποιούν στα </a:t>
            </a:r>
            <a:r>
              <a:rPr lang="en-US" sz="2400" dirty="0">
                <a:ea typeface="+mj-lt"/>
                <a:cs typeface="+mj-lt"/>
              </a:rPr>
              <a:t>tweets </a:t>
            </a:r>
            <a:r>
              <a:rPr lang="el-GR" sz="2400" dirty="0">
                <a:ea typeface="+mj-lt"/>
                <a:cs typeface="+mj-lt"/>
              </a:rPr>
              <a:t>τους, καθώς και τα </a:t>
            </a:r>
            <a:r>
              <a:rPr lang="en-US" sz="2400" dirty="0">
                <a:ea typeface="+mj-lt"/>
                <a:cs typeface="+mj-lt"/>
              </a:rPr>
              <a:t>likes </a:t>
            </a:r>
            <a:r>
              <a:rPr lang="el-GR" sz="2400" dirty="0">
                <a:ea typeface="+mj-lt"/>
                <a:cs typeface="+mj-lt"/>
              </a:rPr>
              <a:t>και τα </a:t>
            </a:r>
            <a:r>
              <a:rPr lang="en-US" sz="2400" dirty="0">
                <a:ea typeface="+mj-lt"/>
                <a:cs typeface="+mj-lt"/>
              </a:rPr>
              <a:t>retweets </a:t>
            </a:r>
            <a:r>
              <a:rPr lang="el-GR" sz="2400" dirty="0">
                <a:ea typeface="+mj-lt"/>
                <a:cs typeface="+mj-lt"/>
              </a:rPr>
              <a:t>που κάνουν σε άλλους χρήστες. Για τον υπολογισμό του </a:t>
            </a:r>
            <a:r>
              <a:rPr lang="en-US" sz="2400" dirty="0">
                <a:ea typeface="+mj-lt"/>
                <a:cs typeface="+mj-lt"/>
              </a:rPr>
              <a:t>similarity </a:t>
            </a:r>
            <a:r>
              <a:rPr lang="el-GR" sz="2400" dirty="0">
                <a:ea typeface="+mj-lt"/>
                <a:cs typeface="+mj-lt"/>
              </a:rPr>
              <a:t>θα χρησιμοποιήσουμε την </a:t>
            </a:r>
            <a:r>
              <a:rPr lang="en-US" sz="2400" dirty="0">
                <a:ea typeface="+mj-lt"/>
                <a:cs typeface="+mj-lt"/>
              </a:rPr>
              <a:t>build in </a:t>
            </a:r>
            <a:r>
              <a:rPr lang="el-GR" sz="2400" dirty="0">
                <a:ea typeface="+mj-lt"/>
                <a:cs typeface="+mj-lt"/>
              </a:rPr>
              <a:t>συνάρτηση υπολογισμού της </a:t>
            </a:r>
            <a:r>
              <a:rPr lang="en-US" sz="2400" dirty="0">
                <a:ea typeface="+mj-lt"/>
                <a:cs typeface="+mj-lt"/>
              </a:rPr>
              <a:t>Jaccard similarity</a:t>
            </a:r>
            <a:r>
              <a:rPr lang="el-GR" sz="2400" dirty="0">
                <a:ea typeface="+mj-lt"/>
                <a:cs typeface="+mj-lt"/>
              </a:rPr>
              <a:t> σε </a:t>
            </a:r>
            <a:r>
              <a:rPr lang="en-US" sz="2400" dirty="0">
                <a:ea typeface="+mj-lt"/>
                <a:cs typeface="+mj-lt"/>
              </a:rPr>
              <a:t>python</a:t>
            </a:r>
            <a:r>
              <a:rPr lang="el-GR" sz="2400" dirty="0">
                <a:ea typeface="+mj-lt"/>
                <a:cs typeface="+mj-lt"/>
              </a:rPr>
              <a:t>. Η συνάρτηση αυτή είναι η </a:t>
            </a:r>
            <a:r>
              <a:rPr lang="el-GR" sz="2400" dirty="0" err="1">
                <a:ea typeface="+mj-lt"/>
                <a:cs typeface="+mj-lt"/>
              </a:rPr>
              <a:t>jaccard_score</a:t>
            </a:r>
            <a:r>
              <a:rPr lang="el-GR" sz="2400" dirty="0">
                <a:ea typeface="+mj-lt"/>
                <a:cs typeface="+mj-lt"/>
              </a:rPr>
              <a:t> της βιβλιοθήκης </a:t>
            </a:r>
            <a:r>
              <a:rPr lang="el-GR" sz="2400" dirty="0" err="1">
                <a:ea typeface="+mj-lt"/>
                <a:cs typeface="+mj-lt"/>
              </a:rPr>
              <a:t>sklearn.metrics</a:t>
            </a:r>
            <a:r>
              <a:rPr lang="el-GR" sz="2400" dirty="0">
                <a:ea typeface="+mj-lt"/>
                <a:cs typeface="+mj-lt"/>
              </a:rPr>
              <a:t>. 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95816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D80B2D-FC32-4815-BF8C-C19ADFBC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(Τρίτο βήμα)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43222A-DB22-436A-AB7E-E2918AE7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>
                <a:ea typeface="+mj-lt"/>
                <a:cs typeface="+mj-lt"/>
              </a:rPr>
              <a:t>Τέλος, θα δημιουργήσουμε μια σελίδα στο </a:t>
            </a:r>
            <a:r>
              <a:rPr lang="en-US" sz="2400" dirty="0" err="1">
                <a:ea typeface="+mj-lt"/>
                <a:cs typeface="+mj-lt"/>
              </a:rPr>
              <a:t>Github</a:t>
            </a:r>
            <a:r>
              <a:rPr lang="el-GR" sz="2400" dirty="0">
                <a:ea typeface="+mj-lt"/>
                <a:cs typeface="+mj-lt"/>
              </a:rPr>
              <a:t>, στην οποία θα παρουσιάσουμε εν συντομία τα βήματα της έρευνας που θα πραγματοποιήσουμε, καθώς επίσης τον κώδικα της εργασίας και το συνοδευτικό υλικό (παρουσιάσεις, αναφορές, </a:t>
            </a:r>
            <a:r>
              <a:rPr lang="en-US" sz="2400" dirty="0">
                <a:ea typeface="+mj-lt"/>
                <a:cs typeface="+mj-lt"/>
              </a:rPr>
              <a:t>papers </a:t>
            </a:r>
            <a:r>
              <a:rPr lang="el-GR" sz="2400" dirty="0">
                <a:ea typeface="+mj-lt"/>
                <a:cs typeface="+mj-lt"/>
              </a:rPr>
              <a:t>κλπ.)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38521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46F5B6-161F-4DB6-B98E-AD35ACCF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Βιβλιογραφικές αναφορές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A833A2-67EA-49B0-9C61-EEE3A9C1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Marina </a:t>
            </a:r>
            <a:r>
              <a:rPr lang="en-US" sz="2400" dirty="0" err="1">
                <a:ea typeface="+mj-lt"/>
                <a:cs typeface="+mj-lt"/>
              </a:rPr>
              <a:t>Drosou</a:t>
            </a:r>
            <a:r>
              <a:rPr lang="en-US" sz="2400" dirty="0">
                <a:ea typeface="+mj-lt"/>
                <a:cs typeface="+mj-lt"/>
              </a:rPr>
              <a:t>, H.V. Jagadish, </a:t>
            </a:r>
            <a:r>
              <a:rPr lang="en-US" sz="2400" dirty="0" err="1">
                <a:ea typeface="+mj-lt"/>
                <a:cs typeface="+mj-lt"/>
              </a:rPr>
              <a:t>Evaggelia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Pitoura</a:t>
            </a:r>
            <a:r>
              <a:rPr lang="en-US" sz="2400" dirty="0">
                <a:ea typeface="+mj-lt"/>
                <a:cs typeface="+mj-lt"/>
              </a:rPr>
              <a:t>, and Julia </a:t>
            </a:r>
            <a:r>
              <a:rPr lang="en-US" sz="2400" dirty="0" err="1">
                <a:ea typeface="+mj-lt"/>
                <a:cs typeface="+mj-lt"/>
              </a:rPr>
              <a:t>Stoyanovich</a:t>
            </a:r>
            <a:r>
              <a:rPr lang="en-US" sz="2400" dirty="0">
                <a:ea typeface="+mj-lt"/>
                <a:cs typeface="+mj-lt"/>
              </a:rPr>
              <a:t>. </a:t>
            </a:r>
            <a:r>
              <a:rPr lang="el-GR" sz="2400" dirty="0" err="1">
                <a:ea typeface="+mj-lt"/>
                <a:cs typeface="+mj-lt"/>
              </a:rPr>
              <a:t>Diversity</a:t>
            </a:r>
            <a:r>
              <a:rPr lang="el-GR" sz="2400" dirty="0">
                <a:ea typeface="+mj-lt"/>
                <a:cs typeface="+mj-lt"/>
              </a:rPr>
              <a:t> in </a:t>
            </a:r>
            <a:r>
              <a:rPr lang="el-GR" sz="2400" dirty="0" err="1">
                <a:ea typeface="+mj-lt"/>
                <a:cs typeface="+mj-lt"/>
              </a:rPr>
              <a:t>Big</a:t>
            </a:r>
            <a:r>
              <a:rPr lang="el-GR" sz="2400" dirty="0">
                <a:ea typeface="+mj-lt"/>
                <a:cs typeface="+mj-lt"/>
              </a:rPr>
              <a:t> </a:t>
            </a:r>
            <a:r>
              <a:rPr lang="el-GR" sz="2400" dirty="0" err="1">
                <a:ea typeface="+mj-lt"/>
                <a:cs typeface="+mj-lt"/>
              </a:rPr>
              <a:t>Data</a:t>
            </a:r>
            <a:r>
              <a:rPr lang="el-GR" sz="2400" dirty="0">
                <a:ea typeface="+mj-lt"/>
                <a:cs typeface="+mj-lt"/>
              </a:rPr>
              <a:t>: A Review. </a:t>
            </a:r>
            <a:r>
              <a:rPr lang="el-GR" sz="2400" dirty="0" err="1">
                <a:ea typeface="+mj-lt"/>
                <a:cs typeface="+mj-lt"/>
              </a:rPr>
              <a:t>Big</a:t>
            </a:r>
            <a:r>
              <a:rPr lang="el-GR" sz="2400" dirty="0">
                <a:ea typeface="+mj-lt"/>
                <a:cs typeface="+mj-lt"/>
              </a:rPr>
              <a:t> </a:t>
            </a:r>
            <a:r>
              <a:rPr lang="el-GR" sz="2400" dirty="0" err="1">
                <a:ea typeface="+mj-lt"/>
                <a:cs typeface="+mj-lt"/>
              </a:rPr>
              <a:t>Data.Jun</a:t>
            </a:r>
            <a:r>
              <a:rPr lang="el-GR" sz="2400" dirty="0">
                <a:ea typeface="+mj-lt"/>
                <a:cs typeface="+mj-lt"/>
              </a:rPr>
              <a:t> 2017 </a:t>
            </a:r>
            <a:endParaRPr lang="el-GR" sz="2400"/>
          </a:p>
          <a:p>
            <a:r>
              <a:rPr lang="en-US" sz="2400" dirty="0">
                <a:ea typeface="+mj-lt"/>
                <a:cs typeface="+mj-lt"/>
              </a:rPr>
              <a:t>McPherson, M.; Smith-Lovin, L.; Cook, J. M. (2001). "Birds of a Feather: Homophily in Social Networks". Annual Review of Sociology. 27: 415–444.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960002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Ευρεία οθόνη</PresentationFormat>
  <Paragraphs>0</Paragraphs>
  <Slides>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Ion</vt:lpstr>
      <vt:lpstr>Online Social Networks and Media</vt:lpstr>
      <vt:lpstr>Στόχος της εργασίας</vt:lpstr>
      <vt:lpstr>Τι είναι η ομοιοφιλία?</vt:lpstr>
      <vt:lpstr>Συλλογή Δεδομένων</vt:lpstr>
      <vt:lpstr>Πώς ξεκινάμε?</vt:lpstr>
      <vt:lpstr>Ανάλυση (Πρώτο βήμα)</vt:lpstr>
      <vt:lpstr>Ανάλυση (Δεύτερο βήμα)</vt:lpstr>
      <vt:lpstr>Ανάλυση (Τρίτο βήμα)</vt:lpstr>
      <vt:lpstr>Βιβλιογραφικές αναφορές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161</cp:revision>
  <dcterms:created xsi:type="dcterms:W3CDTF">2019-12-17T19:52:09Z</dcterms:created>
  <dcterms:modified xsi:type="dcterms:W3CDTF">2019-12-17T21:17:02Z</dcterms:modified>
</cp:coreProperties>
</file>