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3" autoAdjust="0"/>
    <p:restoredTop sz="94660"/>
  </p:normalViewPr>
  <p:slideViewPr>
    <p:cSldViewPr snapToGrid="0">
      <p:cViewPr varScale="1">
        <p:scale>
          <a:sx n="49" d="100"/>
          <a:sy n="49" d="100"/>
        </p:scale>
        <p:origin x="4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6243A-8009-483C-A35E-6C8F146CBCF4}" type="datetimeFigureOut">
              <a:rPr lang="pt-BR" smtClean="0"/>
              <a:t>07/03/2023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65FC4-2C24-4498-9DDC-035493B014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24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6243A-8009-483C-A35E-6C8F146CBCF4}" type="datetimeFigureOut">
              <a:rPr lang="pt-BR" smtClean="0"/>
              <a:t>07/03/2023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65FC4-2C24-4498-9DDC-035493B014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1243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6243A-8009-483C-A35E-6C8F146CBCF4}" type="datetimeFigureOut">
              <a:rPr lang="pt-BR" smtClean="0"/>
              <a:t>07/03/2023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65FC4-2C24-4498-9DDC-035493B014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4702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6243A-8009-483C-A35E-6C8F146CBCF4}" type="datetimeFigureOut">
              <a:rPr lang="pt-BR" smtClean="0"/>
              <a:t>07/03/2023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65FC4-2C24-4498-9DDC-035493B014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0550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6243A-8009-483C-A35E-6C8F146CBCF4}" type="datetimeFigureOut">
              <a:rPr lang="pt-BR" smtClean="0"/>
              <a:t>07/03/2023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65FC4-2C24-4498-9DDC-035493B014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0735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6243A-8009-483C-A35E-6C8F146CBCF4}" type="datetimeFigureOut">
              <a:rPr lang="pt-BR" smtClean="0"/>
              <a:t>07/03/2023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65FC4-2C24-4498-9DDC-035493B014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1060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6243A-8009-483C-A35E-6C8F146CBCF4}" type="datetimeFigureOut">
              <a:rPr lang="pt-BR" smtClean="0"/>
              <a:t>07/03/2023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65FC4-2C24-4498-9DDC-035493B014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4997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6243A-8009-483C-A35E-6C8F146CBCF4}" type="datetimeFigureOut">
              <a:rPr lang="pt-BR" smtClean="0"/>
              <a:t>07/03/2023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65FC4-2C24-4498-9DDC-035493B014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6718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6243A-8009-483C-A35E-6C8F146CBCF4}" type="datetimeFigureOut">
              <a:rPr lang="pt-BR" smtClean="0"/>
              <a:t>07/03/2023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65FC4-2C24-4498-9DDC-035493B014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4707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6243A-8009-483C-A35E-6C8F146CBCF4}" type="datetimeFigureOut">
              <a:rPr lang="pt-BR" smtClean="0"/>
              <a:t>07/03/2023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65FC4-2C24-4498-9DDC-035493B014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973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6243A-8009-483C-A35E-6C8F146CBCF4}" type="datetimeFigureOut">
              <a:rPr lang="pt-BR" smtClean="0"/>
              <a:t>07/03/2023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65FC4-2C24-4498-9DDC-035493B014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0446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F6243A-8009-483C-A35E-6C8F146CBCF4}" type="datetimeFigureOut">
              <a:rPr lang="pt-BR" smtClean="0"/>
              <a:t>07/03/2023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C65FC4-2C24-4498-9DDC-035493B014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3192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Classes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Identificação, Elementos, Subconjunto, União, Interseção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84824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Análise Estrutural (Teoria dos conjuntos)</a:t>
            </a:r>
            <a:br>
              <a:rPr lang="pt-BR" dirty="0" smtClean="0"/>
            </a:br>
            <a:r>
              <a:rPr lang="pt-BR" dirty="0" smtClean="0"/>
              <a:t>Todo parte , Composição</a:t>
            </a:r>
            <a:endParaRPr lang="pt-BR" dirty="0"/>
          </a:p>
        </p:txBody>
      </p:sp>
      <p:sp>
        <p:nvSpPr>
          <p:cNvPr id="4" name="Elipse 3"/>
          <p:cNvSpPr/>
          <p:nvPr/>
        </p:nvSpPr>
        <p:spPr>
          <a:xfrm>
            <a:off x="677693" y="2439240"/>
            <a:ext cx="5466945" cy="354086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2354094" y="2135917"/>
            <a:ext cx="1310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Restaurante</a:t>
            </a:r>
            <a:endParaRPr lang="pt-BR" dirty="0"/>
          </a:p>
        </p:txBody>
      </p:sp>
      <p:sp>
        <p:nvSpPr>
          <p:cNvPr id="6" name="Elipse 5"/>
          <p:cNvSpPr/>
          <p:nvPr/>
        </p:nvSpPr>
        <p:spPr>
          <a:xfrm>
            <a:off x="4299626" y="3063734"/>
            <a:ext cx="564204" cy="3307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3314055" y="3428734"/>
            <a:ext cx="2830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Outback</a:t>
            </a:r>
            <a:r>
              <a:rPr lang="pt-BR" dirty="0" smtClean="0"/>
              <a:t> do shopping vitória</a:t>
            </a:r>
            <a:endParaRPr lang="pt-BR" dirty="0"/>
          </a:p>
        </p:txBody>
      </p:sp>
      <p:sp>
        <p:nvSpPr>
          <p:cNvPr id="8" name="Elipse 7"/>
          <p:cNvSpPr/>
          <p:nvPr/>
        </p:nvSpPr>
        <p:spPr>
          <a:xfrm>
            <a:off x="6572654" y="2505249"/>
            <a:ext cx="5466945" cy="354086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8249055" y="2201926"/>
            <a:ext cx="2127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Rede de Restaurante</a:t>
            </a:r>
            <a:endParaRPr lang="pt-BR" dirty="0"/>
          </a:p>
        </p:txBody>
      </p:sp>
      <p:sp>
        <p:nvSpPr>
          <p:cNvPr id="10" name="Elipse 9"/>
          <p:cNvSpPr/>
          <p:nvPr/>
        </p:nvSpPr>
        <p:spPr>
          <a:xfrm>
            <a:off x="8781000" y="3126698"/>
            <a:ext cx="564204" cy="3307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/>
          <p:cNvSpPr txBox="1"/>
          <p:nvPr/>
        </p:nvSpPr>
        <p:spPr>
          <a:xfrm>
            <a:off x="8781000" y="3607791"/>
            <a:ext cx="97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Outback</a:t>
            </a:r>
            <a:endParaRPr lang="pt-BR" dirty="0"/>
          </a:p>
        </p:txBody>
      </p:sp>
      <p:cxnSp>
        <p:nvCxnSpPr>
          <p:cNvPr id="13" name="Conector reto 12"/>
          <p:cNvCxnSpPr>
            <a:stCxn id="6" idx="6"/>
            <a:endCxn id="10" idx="2"/>
          </p:cNvCxnSpPr>
          <p:nvPr/>
        </p:nvCxnSpPr>
        <p:spPr>
          <a:xfrm>
            <a:off x="4863830" y="3229104"/>
            <a:ext cx="3917170" cy="629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lipse 13"/>
          <p:cNvSpPr/>
          <p:nvPr/>
        </p:nvSpPr>
        <p:spPr>
          <a:xfrm>
            <a:off x="4017524" y="4108234"/>
            <a:ext cx="564204" cy="3307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3031953" y="4473234"/>
            <a:ext cx="3109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Outback</a:t>
            </a:r>
            <a:r>
              <a:rPr lang="pt-BR" dirty="0" smtClean="0"/>
              <a:t> do shopping vila velha</a:t>
            </a:r>
            <a:endParaRPr lang="pt-BR" dirty="0"/>
          </a:p>
        </p:txBody>
      </p:sp>
      <p:cxnSp>
        <p:nvCxnSpPr>
          <p:cNvPr id="17" name="Conector reto 16"/>
          <p:cNvCxnSpPr>
            <a:stCxn id="14" idx="6"/>
          </p:cNvCxnSpPr>
          <p:nvPr/>
        </p:nvCxnSpPr>
        <p:spPr>
          <a:xfrm flipV="1">
            <a:off x="4581728" y="3292068"/>
            <a:ext cx="4199272" cy="981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379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Análise Estrutural (Teoria dos conjuntos)</a:t>
            </a:r>
            <a:endParaRPr lang="pt-BR" dirty="0"/>
          </a:p>
        </p:txBody>
      </p:sp>
      <p:sp>
        <p:nvSpPr>
          <p:cNvPr id="4" name="Elipse 3"/>
          <p:cNvSpPr/>
          <p:nvPr/>
        </p:nvSpPr>
        <p:spPr>
          <a:xfrm>
            <a:off x="677693" y="2439240"/>
            <a:ext cx="5466945" cy="354086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2354094" y="2135917"/>
            <a:ext cx="793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Atleta </a:t>
            </a:r>
            <a:endParaRPr lang="pt-BR" dirty="0"/>
          </a:p>
        </p:txBody>
      </p:sp>
      <p:sp>
        <p:nvSpPr>
          <p:cNvPr id="6" name="Elipse 5"/>
          <p:cNvSpPr/>
          <p:nvPr/>
        </p:nvSpPr>
        <p:spPr>
          <a:xfrm>
            <a:off x="4299626" y="3063734"/>
            <a:ext cx="564204" cy="3307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3772802" y="3410365"/>
            <a:ext cx="1335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Menino Ney</a:t>
            </a:r>
            <a:endParaRPr lang="pt-BR" dirty="0"/>
          </a:p>
        </p:txBody>
      </p:sp>
      <p:sp>
        <p:nvSpPr>
          <p:cNvPr id="8" name="Elipse 7"/>
          <p:cNvSpPr/>
          <p:nvPr/>
        </p:nvSpPr>
        <p:spPr>
          <a:xfrm>
            <a:off x="6572654" y="2505249"/>
            <a:ext cx="5466945" cy="354086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8249055" y="2201926"/>
            <a:ext cx="1816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Equipe de Atletas</a:t>
            </a:r>
            <a:endParaRPr lang="pt-BR" dirty="0"/>
          </a:p>
        </p:txBody>
      </p:sp>
      <p:sp>
        <p:nvSpPr>
          <p:cNvPr id="10" name="Elipse 9"/>
          <p:cNvSpPr/>
          <p:nvPr/>
        </p:nvSpPr>
        <p:spPr>
          <a:xfrm>
            <a:off x="8781000" y="3126698"/>
            <a:ext cx="564204" cy="3307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/>
          <p:cNvSpPr txBox="1"/>
          <p:nvPr/>
        </p:nvSpPr>
        <p:spPr>
          <a:xfrm>
            <a:off x="8781000" y="3607791"/>
            <a:ext cx="193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Seleção </a:t>
            </a:r>
            <a:r>
              <a:rPr lang="pt-BR" dirty="0" err="1" smtClean="0"/>
              <a:t>Brasdileira</a:t>
            </a:r>
            <a:endParaRPr lang="pt-BR" dirty="0"/>
          </a:p>
        </p:txBody>
      </p:sp>
      <p:cxnSp>
        <p:nvCxnSpPr>
          <p:cNvPr id="13" name="Conector reto 12"/>
          <p:cNvCxnSpPr>
            <a:stCxn id="6" idx="6"/>
            <a:endCxn id="10" idx="2"/>
          </p:cNvCxnSpPr>
          <p:nvPr/>
        </p:nvCxnSpPr>
        <p:spPr>
          <a:xfrm>
            <a:off x="4863830" y="3229104"/>
            <a:ext cx="3917170" cy="629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lipse 13"/>
          <p:cNvSpPr/>
          <p:nvPr/>
        </p:nvSpPr>
        <p:spPr>
          <a:xfrm>
            <a:off x="4017524" y="4108234"/>
            <a:ext cx="564204" cy="3307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3668940" y="4548023"/>
            <a:ext cx="1261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Richarlyson</a:t>
            </a:r>
            <a:endParaRPr lang="pt-BR" dirty="0"/>
          </a:p>
        </p:txBody>
      </p:sp>
      <p:cxnSp>
        <p:nvCxnSpPr>
          <p:cNvPr id="17" name="Conector reto 16"/>
          <p:cNvCxnSpPr>
            <a:stCxn id="14" idx="6"/>
          </p:cNvCxnSpPr>
          <p:nvPr/>
        </p:nvCxnSpPr>
        <p:spPr>
          <a:xfrm flipV="1">
            <a:off x="4581728" y="3292068"/>
            <a:ext cx="4199272" cy="981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4057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Análise Estrutural (Teoria dos conjuntos)</a:t>
            </a:r>
            <a:endParaRPr lang="pt-BR" dirty="0"/>
          </a:p>
        </p:txBody>
      </p:sp>
      <p:sp>
        <p:nvSpPr>
          <p:cNvPr id="4" name="Elipse 3"/>
          <p:cNvSpPr/>
          <p:nvPr/>
        </p:nvSpPr>
        <p:spPr>
          <a:xfrm>
            <a:off x="677693" y="2439240"/>
            <a:ext cx="5466945" cy="354086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2354094" y="2135917"/>
            <a:ext cx="804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Órgão </a:t>
            </a:r>
            <a:endParaRPr lang="pt-BR" dirty="0"/>
          </a:p>
        </p:txBody>
      </p:sp>
      <p:sp>
        <p:nvSpPr>
          <p:cNvPr id="6" name="Elipse 5"/>
          <p:cNvSpPr/>
          <p:nvPr/>
        </p:nvSpPr>
        <p:spPr>
          <a:xfrm>
            <a:off x="4299626" y="3063734"/>
            <a:ext cx="564204" cy="3307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3772802" y="3410365"/>
            <a:ext cx="1881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Coração do Cássio</a:t>
            </a:r>
            <a:endParaRPr lang="pt-BR" dirty="0"/>
          </a:p>
        </p:txBody>
      </p:sp>
      <p:sp>
        <p:nvSpPr>
          <p:cNvPr id="8" name="Elipse 7"/>
          <p:cNvSpPr/>
          <p:nvPr/>
        </p:nvSpPr>
        <p:spPr>
          <a:xfrm>
            <a:off x="6572654" y="2505249"/>
            <a:ext cx="5466945" cy="354086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8249055" y="2201926"/>
            <a:ext cx="1343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Ser Humano</a:t>
            </a:r>
            <a:endParaRPr lang="pt-BR" dirty="0"/>
          </a:p>
        </p:txBody>
      </p:sp>
      <p:sp>
        <p:nvSpPr>
          <p:cNvPr id="10" name="Elipse 9"/>
          <p:cNvSpPr/>
          <p:nvPr/>
        </p:nvSpPr>
        <p:spPr>
          <a:xfrm>
            <a:off x="8781000" y="3126698"/>
            <a:ext cx="564204" cy="3307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/>
          <p:cNvSpPr txBox="1"/>
          <p:nvPr/>
        </p:nvSpPr>
        <p:spPr>
          <a:xfrm>
            <a:off x="8781000" y="3607791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Cássio</a:t>
            </a:r>
            <a:endParaRPr lang="pt-BR" dirty="0"/>
          </a:p>
        </p:txBody>
      </p:sp>
      <p:cxnSp>
        <p:nvCxnSpPr>
          <p:cNvPr id="13" name="Conector reto 12"/>
          <p:cNvCxnSpPr>
            <a:stCxn id="6" idx="6"/>
            <a:endCxn id="10" idx="2"/>
          </p:cNvCxnSpPr>
          <p:nvPr/>
        </p:nvCxnSpPr>
        <p:spPr>
          <a:xfrm>
            <a:off x="4863830" y="3229104"/>
            <a:ext cx="3917170" cy="629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lipse 13"/>
          <p:cNvSpPr/>
          <p:nvPr/>
        </p:nvSpPr>
        <p:spPr>
          <a:xfrm>
            <a:off x="4017524" y="4108234"/>
            <a:ext cx="564204" cy="3307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3668940" y="4548023"/>
            <a:ext cx="1832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Pulmão do Cássio</a:t>
            </a:r>
            <a:endParaRPr lang="pt-BR" dirty="0"/>
          </a:p>
        </p:txBody>
      </p:sp>
      <p:cxnSp>
        <p:nvCxnSpPr>
          <p:cNvPr id="17" name="Conector reto 16"/>
          <p:cNvCxnSpPr>
            <a:stCxn id="14" idx="6"/>
          </p:cNvCxnSpPr>
          <p:nvPr/>
        </p:nvCxnSpPr>
        <p:spPr>
          <a:xfrm flipV="1">
            <a:off x="4581728" y="3292068"/>
            <a:ext cx="4199272" cy="981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6832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Subconjunto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Subclasse</a:t>
            </a:r>
          </a:p>
          <a:p>
            <a:r>
              <a:rPr lang="pt-BR" dirty="0" smtClean="0"/>
              <a:t>Subtipo</a:t>
            </a:r>
          </a:p>
          <a:p>
            <a:r>
              <a:rPr lang="pt-BR" dirty="0" smtClean="0"/>
              <a:t>Especialização (contrário de generalização)</a:t>
            </a:r>
          </a:p>
        </p:txBody>
      </p:sp>
    </p:spTree>
    <p:extLst>
      <p:ext uri="{BB962C8B-B14F-4D97-AF65-F5344CB8AC3E}">
        <p14:creationId xmlns:p14="http://schemas.microsoft.com/office/powerpoint/2010/main" val="942756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/>
          <p:cNvSpPr/>
          <p:nvPr/>
        </p:nvSpPr>
        <p:spPr>
          <a:xfrm>
            <a:off x="677693" y="642026"/>
            <a:ext cx="10470205" cy="533808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lipse 4"/>
          <p:cNvSpPr/>
          <p:nvPr/>
        </p:nvSpPr>
        <p:spPr>
          <a:xfrm>
            <a:off x="3740284" y="1392677"/>
            <a:ext cx="4345021" cy="383677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5253190" y="272693"/>
            <a:ext cx="659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Letra</a:t>
            </a:r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2470826" y="2315183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g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2792649" y="331106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b</a:t>
            </a:r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5582992" y="1023345"/>
            <a:ext cx="696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Vogal</a:t>
            </a:r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5429745" y="2195469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</a:t>
            </a:r>
          </a:p>
        </p:txBody>
      </p:sp>
      <p:cxnSp>
        <p:nvCxnSpPr>
          <p:cNvPr id="12" name="Conector de Seta Reta 11"/>
          <p:cNvCxnSpPr>
            <a:stCxn id="5" idx="7"/>
          </p:cNvCxnSpPr>
          <p:nvPr/>
        </p:nvCxnSpPr>
        <p:spPr>
          <a:xfrm flipH="1" flipV="1">
            <a:off x="7373566" y="642025"/>
            <a:ext cx="75425" cy="13125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/>
          <p:cNvSpPr txBox="1"/>
          <p:nvPr/>
        </p:nvSpPr>
        <p:spPr>
          <a:xfrm>
            <a:off x="6679956" y="272693"/>
            <a:ext cx="1462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generalização</a:t>
            </a:r>
            <a:endParaRPr lang="pt-BR" dirty="0"/>
          </a:p>
        </p:txBody>
      </p:sp>
      <p:cxnSp>
        <p:nvCxnSpPr>
          <p:cNvPr id="15" name="Conector de Seta Reta 14"/>
          <p:cNvCxnSpPr/>
          <p:nvPr/>
        </p:nvCxnSpPr>
        <p:spPr>
          <a:xfrm>
            <a:off x="5325725" y="706954"/>
            <a:ext cx="98129" cy="1082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ixaDeTexto 17"/>
          <p:cNvSpPr txBox="1"/>
          <p:nvPr/>
        </p:nvSpPr>
        <p:spPr>
          <a:xfrm>
            <a:off x="4441882" y="793162"/>
            <a:ext cx="1520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especialização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622275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Relacionamentos baseados em eventos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 treinador convocou o </a:t>
            </a:r>
            <a:r>
              <a:rPr lang="pt-BR" dirty="0" err="1"/>
              <a:t>N</a:t>
            </a:r>
            <a:r>
              <a:rPr lang="pt-BR" dirty="0" err="1" smtClean="0"/>
              <a:t>eymar</a:t>
            </a: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4" name="Elipse 3"/>
          <p:cNvSpPr/>
          <p:nvPr/>
        </p:nvSpPr>
        <p:spPr>
          <a:xfrm>
            <a:off x="838200" y="2782110"/>
            <a:ext cx="4533089" cy="309339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2571521" y="2412778"/>
            <a:ext cx="1063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treinador</a:t>
            </a:r>
            <a:endParaRPr lang="pt-BR" dirty="0"/>
          </a:p>
        </p:txBody>
      </p:sp>
      <p:sp>
        <p:nvSpPr>
          <p:cNvPr id="6" name="Elipse 5"/>
          <p:cNvSpPr/>
          <p:nvPr/>
        </p:nvSpPr>
        <p:spPr>
          <a:xfrm>
            <a:off x="5834974" y="2782110"/>
            <a:ext cx="4533089" cy="309339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7568295" y="2412778"/>
            <a:ext cx="900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jogador</a:t>
            </a:r>
            <a:endParaRPr lang="pt-BR" dirty="0"/>
          </a:p>
        </p:txBody>
      </p:sp>
      <p:sp>
        <p:nvSpPr>
          <p:cNvPr id="8" name="Elipse 7"/>
          <p:cNvSpPr/>
          <p:nvPr/>
        </p:nvSpPr>
        <p:spPr>
          <a:xfrm>
            <a:off x="3229405" y="3369263"/>
            <a:ext cx="408562" cy="3693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3321383" y="3774810"/>
            <a:ext cx="539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Tite</a:t>
            </a:r>
            <a:endParaRPr lang="pt-BR" dirty="0"/>
          </a:p>
        </p:txBody>
      </p:sp>
      <p:sp>
        <p:nvSpPr>
          <p:cNvPr id="10" name="Elipse 9"/>
          <p:cNvSpPr/>
          <p:nvPr/>
        </p:nvSpPr>
        <p:spPr>
          <a:xfrm>
            <a:off x="7353932" y="3405478"/>
            <a:ext cx="408562" cy="3693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/>
          <p:cNvSpPr txBox="1"/>
          <p:nvPr/>
        </p:nvSpPr>
        <p:spPr>
          <a:xfrm>
            <a:off x="6787449" y="3959476"/>
            <a:ext cx="213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Avaliação do </a:t>
            </a:r>
            <a:r>
              <a:rPr lang="pt-BR" dirty="0" err="1" smtClean="0"/>
              <a:t>neymar</a:t>
            </a:r>
            <a:endParaRPr lang="pt-BR" dirty="0"/>
          </a:p>
        </p:txBody>
      </p:sp>
      <p:cxnSp>
        <p:nvCxnSpPr>
          <p:cNvPr id="13" name="Conector de Seta Reta 12"/>
          <p:cNvCxnSpPr>
            <a:stCxn id="8" idx="6"/>
          </p:cNvCxnSpPr>
          <p:nvPr/>
        </p:nvCxnSpPr>
        <p:spPr>
          <a:xfrm>
            <a:off x="3637967" y="3553929"/>
            <a:ext cx="39202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ixaDeTexto 13"/>
          <p:cNvSpPr txBox="1"/>
          <p:nvPr/>
        </p:nvSpPr>
        <p:spPr>
          <a:xfrm>
            <a:off x="4341079" y="3199507"/>
            <a:ext cx="2253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convocação para copa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341019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Lógica matemática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Se A é subconjunto de B:</a:t>
            </a:r>
          </a:p>
          <a:p>
            <a:pPr marL="0" indent="0">
              <a:buNone/>
            </a:pPr>
            <a:r>
              <a:rPr lang="pt-BR" dirty="0" smtClean="0"/>
              <a:t>Para todo x tal que x é elemento de A então x é Elemento de B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279850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123</Words>
  <Application>Microsoft Office PowerPoint</Application>
  <PresentationFormat>Widescreen</PresentationFormat>
  <Paragraphs>41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do Office</vt:lpstr>
      <vt:lpstr>Classes</vt:lpstr>
      <vt:lpstr>Análise Estrutural (Teoria dos conjuntos) Todo parte , Composição</vt:lpstr>
      <vt:lpstr>Análise Estrutural (Teoria dos conjuntos)</vt:lpstr>
      <vt:lpstr>Análise Estrutural (Teoria dos conjuntos)</vt:lpstr>
      <vt:lpstr>Subconjunto</vt:lpstr>
      <vt:lpstr>Apresentação do PowerPoint</vt:lpstr>
      <vt:lpstr>Relacionamentos baseados em eventos </vt:lpstr>
      <vt:lpstr>Lógica matemática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Classes</dc:title>
  <dc:creator>Sala 220 Audiovisual</dc:creator>
  <cp:lastModifiedBy>Sala 220 Audiovisual</cp:lastModifiedBy>
  <cp:revision>8</cp:revision>
  <dcterms:created xsi:type="dcterms:W3CDTF">2023-03-07T22:11:56Z</dcterms:created>
  <dcterms:modified xsi:type="dcterms:W3CDTF">2023-03-07T23:23:49Z</dcterms:modified>
</cp:coreProperties>
</file>