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5" autoAdjust="0"/>
  </p:normalViewPr>
  <p:slideViewPr>
    <p:cSldViewPr>
      <p:cViewPr>
        <p:scale>
          <a:sx n="100" d="100"/>
          <a:sy n="100" d="100"/>
        </p:scale>
        <p:origin x="-30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Docs\ARTICLES\&#1040;&#1083;&#1075;&#1086;&#1088;&#1080;&#1090;&#1084;%20&#1088;&#1072;&#1089;&#1087;&#1088;&#1077;&#1076;&#1077;&#1083;&#1077;&#1085;&#1080;&#1103;%20&#1088;&#1077;&#1089;&#1091;&#1088;&#1089;&#1086;&#1074;%20S.C.E.N.T\&#1058;&#1077;&#1079;&#1080;&#1089;&#1099;%20&#1085;&#1072;%20&#1082;&#1086;&#1085;&#1092;&#1077;&#1088;&#1077;&#1085;&#1094;&#1080;&#1102;%20&#1074;%20&#1046;.&#1042;\100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lineChart>
        <c:grouping val="standard"/>
        <c:ser>
          <c:idx val="0"/>
          <c:order val="0"/>
          <c:tx>
            <c:strRef>
              <c:f>Лист4!$D$2</c:f>
              <c:strCache>
                <c:ptCount val="1"/>
                <c:pt idx="0">
                  <c:v>Max</c:v>
                </c:pt>
              </c:strCache>
            </c:strRef>
          </c:tx>
          <c:spPr>
            <a:ln w="57150"/>
          </c:spPr>
          <c:marker>
            <c:symbol val="none"/>
          </c:marker>
          <c:val>
            <c:numRef>
              <c:f>Лист4!$D$3:$D$37</c:f>
              <c:numCache>
                <c:formatCode>General</c:formatCode>
                <c:ptCount val="35"/>
                <c:pt idx="0">
                  <c:v>6895.3677188488391</c:v>
                </c:pt>
                <c:pt idx="1">
                  <c:v>6894.5850208823504</c:v>
                </c:pt>
                <c:pt idx="2">
                  <c:v>6894.5850208823504</c:v>
                </c:pt>
                <c:pt idx="3">
                  <c:v>6894.2112176843002</c:v>
                </c:pt>
                <c:pt idx="4">
                  <c:v>6893.6389925836402</c:v>
                </c:pt>
                <c:pt idx="5">
                  <c:v>6893.3445776180197</c:v>
                </c:pt>
                <c:pt idx="6">
                  <c:v>6893.03819122192</c:v>
                </c:pt>
                <c:pt idx="7">
                  <c:v>6892.6369792521409</c:v>
                </c:pt>
                <c:pt idx="8">
                  <c:v>6892.1225798354317</c:v>
                </c:pt>
                <c:pt idx="9">
                  <c:v>6891.6762715937421</c:v>
                </c:pt>
                <c:pt idx="10">
                  <c:v>6891.4862306604709</c:v>
                </c:pt>
                <c:pt idx="11">
                  <c:v>6891.2493824357398</c:v>
                </c:pt>
                <c:pt idx="12">
                  <c:v>6890.5395761980899</c:v>
                </c:pt>
                <c:pt idx="13">
                  <c:v>6890.1677312781203</c:v>
                </c:pt>
                <c:pt idx="14">
                  <c:v>6889.8654358241802</c:v>
                </c:pt>
                <c:pt idx="15">
                  <c:v>6889.7633962531399</c:v>
                </c:pt>
                <c:pt idx="16">
                  <c:v>6889.5480664062006</c:v>
                </c:pt>
                <c:pt idx="17">
                  <c:v>6889.3206707472309</c:v>
                </c:pt>
                <c:pt idx="18">
                  <c:v>6889.1524895784914</c:v>
                </c:pt>
                <c:pt idx="19">
                  <c:v>6888.8395849478702</c:v>
                </c:pt>
                <c:pt idx="20">
                  <c:v>6888.8335001687701</c:v>
                </c:pt>
                <c:pt idx="21">
                  <c:v>6888.73218776872</c:v>
                </c:pt>
                <c:pt idx="22">
                  <c:v>6888.5245093641306</c:v>
                </c:pt>
                <c:pt idx="23">
                  <c:v>6888.17678399336</c:v>
                </c:pt>
                <c:pt idx="24">
                  <c:v>6888.0055083924399</c:v>
                </c:pt>
                <c:pt idx="25">
                  <c:v>6887.8699707081905</c:v>
                </c:pt>
                <c:pt idx="26">
                  <c:v>6887.7589016470702</c:v>
                </c:pt>
                <c:pt idx="27">
                  <c:v>6887.5120716299016</c:v>
                </c:pt>
                <c:pt idx="28">
                  <c:v>6887.4312547345498</c:v>
                </c:pt>
                <c:pt idx="29">
                  <c:v>6887.3445679229699</c:v>
                </c:pt>
                <c:pt idx="30">
                  <c:v>6887.2629903388997</c:v>
                </c:pt>
                <c:pt idx="31">
                  <c:v>6887.2583808062691</c:v>
                </c:pt>
                <c:pt idx="32">
                  <c:v>6887.2479522950289</c:v>
                </c:pt>
                <c:pt idx="33">
                  <c:v>6887.1072422258203</c:v>
                </c:pt>
                <c:pt idx="34">
                  <c:v>6886.9325399655909</c:v>
                </c:pt>
              </c:numCache>
            </c:numRef>
          </c:val>
        </c:ser>
        <c:ser>
          <c:idx val="1"/>
          <c:order val="1"/>
          <c:tx>
            <c:strRef>
              <c:f>Лист4!$E$2</c:f>
              <c:strCache>
                <c:ptCount val="1"/>
                <c:pt idx="0">
                  <c:v>DeltaS=0.1</c:v>
                </c:pt>
              </c:strCache>
            </c:strRef>
          </c:tx>
          <c:spPr>
            <a:ln w="57150"/>
          </c:spPr>
          <c:marker>
            <c:symbol val="none"/>
          </c:marker>
          <c:val>
            <c:numRef>
              <c:f>Лист4!$E$3:$E$37</c:f>
              <c:numCache>
                <c:formatCode>General</c:formatCode>
                <c:ptCount val="35"/>
                <c:pt idx="0">
                  <c:v>842.83706088477368</c:v>
                </c:pt>
                <c:pt idx="1">
                  <c:v>842.83706088477368</c:v>
                </c:pt>
                <c:pt idx="2">
                  <c:v>1346.8234440128895</c:v>
                </c:pt>
                <c:pt idx="3">
                  <c:v>1842.2235685093599</c:v>
                </c:pt>
                <c:pt idx="4">
                  <c:v>2300.2888066922596</c:v>
                </c:pt>
                <c:pt idx="5">
                  <c:v>2556.3701252632604</c:v>
                </c:pt>
                <c:pt idx="6">
                  <c:v>3003.3517063147606</c:v>
                </c:pt>
                <c:pt idx="7">
                  <c:v>3191.5044245036697</c:v>
                </c:pt>
                <c:pt idx="8">
                  <c:v>3726.5025921267097</c:v>
                </c:pt>
                <c:pt idx="9">
                  <c:v>3933.2996936649197</c:v>
                </c:pt>
                <c:pt idx="10">
                  <c:v>4269.7422147411407</c:v>
                </c:pt>
                <c:pt idx="11">
                  <c:v>4488.8216580436811</c:v>
                </c:pt>
                <c:pt idx="12">
                  <c:v>4709.9829773225592</c:v>
                </c:pt>
                <c:pt idx="13">
                  <c:v>4877.3292774821111</c:v>
                </c:pt>
                <c:pt idx="14">
                  <c:v>5080.1265343589921</c:v>
                </c:pt>
                <c:pt idx="15">
                  <c:v>5208.4972945067002</c:v>
                </c:pt>
                <c:pt idx="16">
                  <c:v>5249.3873836472694</c:v>
                </c:pt>
                <c:pt idx="17">
                  <c:v>5313.3491110303403</c:v>
                </c:pt>
                <c:pt idx="18">
                  <c:v>5405.8987945218905</c:v>
                </c:pt>
                <c:pt idx="19">
                  <c:v>5571.5444540034705</c:v>
                </c:pt>
                <c:pt idx="20">
                  <c:v>5661.08815625651</c:v>
                </c:pt>
                <c:pt idx="21">
                  <c:v>5699.4789786563497</c:v>
                </c:pt>
                <c:pt idx="22">
                  <c:v>5749.3183152067395</c:v>
                </c:pt>
                <c:pt idx="23">
                  <c:v>5776.0342284225408</c:v>
                </c:pt>
                <c:pt idx="24">
                  <c:v>5828.6768732269702</c:v>
                </c:pt>
                <c:pt idx="25">
                  <c:v>5938.2262017453613</c:v>
                </c:pt>
                <c:pt idx="26">
                  <c:v>5994.3507534721903</c:v>
                </c:pt>
                <c:pt idx="27">
                  <c:v>6033.2260712860507</c:v>
                </c:pt>
                <c:pt idx="28">
                  <c:v>6085.6369365300206</c:v>
                </c:pt>
                <c:pt idx="29">
                  <c:v>6099.3551120595612</c:v>
                </c:pt>
                <c:pt idx="30">
                  <c:v>6150.5839958370389</c:v>
                </c:pt>
                <c:pt idx="31">
                  <c:v>6177.1700876436798</c:v>
                </c:pt>
                <c:pt idx="32">
                  <c:v>6201.0902072275503</c:v>
                </c:pt>
                <c:pt idx="33">
                  <c:v>6225.86589689433</c:v>
                </c:pt>
                <c:pt idx="34">
                  <c:v>6225.86589689433</c:v>
                </c:pt>
              </c:numCache>
            </c:numRef>
          </c:val>
        </c:ser>
        <c:ser>
          <c:idx val="2"/>
          <c:order val="2"/>
          <c:tx>
            <c:strRef>
              <c:f>Лист4!$F$2</c:f>
              <c:strCache>
                <c:ptCount val="1"/>
                <c:pt idx="0">
                  <c:v>Random</c:v>
                </c:pt>
              </c:strCache>
            </c:strRef>
          </c:tx>
          <c:spPr>
            <a:ln w="57150"/>
          </c:spPr>
          <c:marker>
            <c:symbol val="none"/>
          </c:marker>
          <c:val>
            <c:numRef>
              <c:f>Лист4!$F$3:$F$37</c:f>
              <c:numCache>
                <c:formatCode>General</c:formatCode>
                <c:ptCount val="35"/>
                <c:pt idx="0">
                  <c:v>659.49119485653398</c:v>
                </c:pt>
                <c:pt idx="1">
                  <c:v>659.49119485653398</c:v>
                </c:pt>
                <c:pt idx="2">
                  <c:v>827.22326738442587</c:v>
                </c:pt>
                <c:pt idx="3">
                  <c:v>649.46862688762781</c:v>
                </c:pt>
                <c:pt idx="4">
                  <c:v>631.137011073861</c:v>
                </c:pt>
                <c:pt idx="5">
                  <c:v>611.03343328086908</c:v>
                </c:pt>
                <c:pt idx="6">
                  <c:v>636.97231935888408</c:v>
                </c:pt>
                <c:pt idx="7">
                  <c:v>689.71426202643499</c:v>
                </c:pt>
                <c:pt idx="8">
                  <c:v>640.55069885625289</c:v>
                </c:pt>
                <c:pt idx="9">
                  <c:v>595.41604944756398</c:v>
                </c:pt>
                <c:pt idx="10">
                  <c:v>698.47005609162397</c:v>
                </c:pt>
                <c:pt idx="11">
                  <c:v>531.39880497511115</c:v>
                </c:pt>
                <c:pt idx="12">
                  <c:v>642.46190782124586</c:v>
                </c:pt>
                <c:pt idx="13">
                  <c:v>681.41584120873995</c:v>
                </c:pt>
                <c:pt idx="14">
                  <c:v>553.91386547376999</c:v>
                </c:pt>
                <c:pt idx="15">
                  <c:v>505.74211914357096</c:v>
                </c:pt>
                <c:pt idx="16">
                  <c:v>729.44909597735307</c:v>
                </c:pt>
                <c:pt idx="17">
                  <c:v>758.00042725538117</c:v>
                </c:pt>
                <c:pt idx="18">
                  <c:v>710.1847753474442</c:v>
                </c:pt>
                <c:pt idx="19">
                  <c:v>626.74926989902588</c:v>
                </c:pt>
                <c:pt idx="20">
                  <c:v>600.05895094198399</c:v>
                </c:pt>
                <c:pt idx="21">
                  <c:v>659.49119485653398</c:v>
                </c:pt>
                <c:pt idx="22">
                  <c:v>827.22326738442484</c:v>
                </c:pt>
                <c:pt idx="23">
                  <c:v>649.46862688762781</c:v>
                </c:pt>
                <c:pt idx="24">
                  <c:v>631.137011073861</c:v>
                </c:pt>
                <c:pt idx="25">
                  <c:v>611.03343328086908</c:v>
                </c:pt>
                <c:pt idx="26">
                  <c:v>636.97231935888408</c:v>
                </c:pt>
                <c:pt idx="27">
                  <c:v>689.71426202643499</c:v>
                </c:pt>
                <c:pt idx="28">
                  <c:v>640.55069885625198</c:v>
                </c:pt>
                <c:pt idx="29">
                  <c:v>595.41604944756398</c:v>
                </c:pt>
                <c:pt idx="30">
                  <c:v>698.47005609162397</c:v>
                </c:pt>
                <c:pt idx="31">
                  <c:v>531.39880497511115</c:v>
                </c:pt>
                <c:pt idx="32">
                  <c:v>642.46190782124586</c:v>
                </c:pt>
                <c:pt idx="33">
                  <c:v>681.41584120873995</c:v>
                </c:pt>
                <c:pt idx="34">
                  <c:v>553.91386547376999</c:v>
                </c:pt>
              </c:numCache>
            </c:numRef>
          </c:val>
        </c:ser>
        <c:marker val="1"/>
        <c:axId val="75463296"/>
        <c:axId val="76300672"/>
      </c:lineChart>
      <c:catAx>
        <c:axId val="75463296"/>
        <c:scaling>
          <c:orientation val="minMax"/>
        </c:scaling>
        <c:axPos val="b"/>
        <c:tickLblPos val="nextTo"/>
        <c:crossAx val="76300672"/>
        <c:crosses val="autoZero"/>
        <c:auto val="1"/>
        <c:lblAlgn val="ctr"/>
        <c:lblOffset val="100"/>
      </c:catAx>
      <c:valAx>
        <c:axId val="76300672"/>
        <c:scaling>
          <c:orientation val="minMax"/>
        </c:scaling>
        <c:axPos val="l"/>
        <c:majorGridlines/>
        <c:numFmt formatCode="General" sourceLinked="1"/>
        <c:tickLblPos val="nextTo"/>
        <c:crossAx val="75463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ru-RU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9CFC0-B61B-4C47-B922-7AD15B7D221A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F33B-76F7-4C35-9060-E0194548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Прежде всего, хотелось бы вкратце рассказать, что такое </a:t>
            </a:r>
            <a:r>
              <a:rPr lang="ru-RU" dirty="0" err="1" smtClean="0"/>
              <a:t>краулер</a:t>
            </a:r>
            <a:r>
              <a:rPr lang="ru-RU" dirty="0" smtClean="0"/>
              <a:t>,</a:t>
            </a:r>
            <a:r>
              <a:rPr lang="ru-RU" baseline="0" dirty="0" smtClean="0"/>
              <a:t> для чего он нужен.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 многих задачах, связанных с обработкой информации в </a:t>
            </a:r>
            <a:r>
              <a:rPr lang="ru-RU" baseline="0" dirty="0" err="1" smtClean="0"/>
              <a:t>вебе</a:t>
            </a:r>
            <a:r>
              <a:rPr lang="ru-RU" baseline="0" dirty="0" smtClean="0"/>
              <a:t>, приходится на локальный компьютер закачивать информацию, находящуюся на страницах различных серверов (сайтов).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Данный процесс известен также под названием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краулинга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crawling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Программный компонент, осуществляющий обход сайта, далее будет называть краулером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crawler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Иногда также употребляют название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спайдер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(паук).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Краулер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весьма важной составляющей частью таких сложных и известных программных комплексов, как поисковые сервисы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Yahoo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Яндекс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 smtClean="0"/>
          </a:p>
          <a:p>
            <a:r>
              <a:rPr lang="ru-RU" dirty="0" smtClean="0"/>
              <a:t>При создании системы поддержки поиска по сайтам заказчиков, в компании </a:t>
            </a:r>
            <a:r>
              <a:rPr lang="en-US" dirty="0" smtClean="0"/>
              <a:t>Iveonik Systems </a:t>
            </a:r>
            <a:r>
              <a:rPr lang="ru-RU" dirty="0" smtClean="0"/>
              <a:t>возникла задача создания такого </a:t>
            </a:r>
            <a:r>
              <a:rPr lang="ru-RU" dirty="0" err="1" smtClean="0"/>
              <a:t>краулера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F33B-76F7-4C35-9060-E0194548EC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Основной задачей </a:t>
            </a:r>
            <a:r>
              <a:rPr lang="ru-RU" dirty="0" err="1" smtClean="0"/>
              <a:t>краулера</a:t>
            </a:r>
            <a:r>
              <a:rPr lang="ru-RU" dirty="0" smtClean="0"/>
              <a:t> является поддержание в актуальном состоянии локальной</a:t>
            </a:r>
            <a:r>
              <a:rPr lang="ru-RU" baseline="0" dirty="0" smtClean="0"/>
              <a:t> копии изменяющегося сайта. Это, так называемый инкрементальный </a:t>
            </a:r>
            <a:r>
              <a:rPr lang="ru-RU" baseline="0" dirty="0" err="1" smtClean="0"/>
              <a:t>краулер</a:t>
            </a:r>
            <a:r>
              <a:rPr lang="ru-RU" baseline="0" dirty="0" smtClean="0"/>
              <a:t>. В случае обнаружения изменения страницы, должен быть выполнен процесс её закачки и обработки.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Конечно же, самый простой механизм выполнения такой актуализации заключается в том, чтобы последовательно обходить все извлеченные ссылки, проверяя наличие и изменение каждого из документов. Но такой механизм был бы эффективен только в том случае, если бы документы изменялись с одинаковой вероятностью. На практике же, как правило изменяется часто относительно небольшое количество страниц. Большинство же страниц долгое время существуют без особых изменений. Для оптимизации порядка актуализации документов на реальных сайтах и был разработан описываемый самоорганизующийся алгоритм.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Прежде всего, хотелось бы остановиться на использованной</a:t>
            </a:r>
            <a:r>
              <a:rPr lang="ru-RU" baseline="0" dirty="0" smtClean="0"/>
              <a:t> методике оценки качества.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Будем считать, что информационная ценность страницы зависит от количества символов в её текстовом представлении. Чем больше символов, тем более информативна страница. С другой стороны, для человека зачастую очень длинные страницы имеют ценность, не пропорциональную их длине. Попытаемся отразить эту нелинейность, используя логарифм.</a:t>
            </a:r>
          </a:p>
          <a:p>
            <a:endParaRPr lang="ru-RU" dirty="0" smtClean="0"/>
          </a:p>
          <a:p>
            <a:r>
              <a:rPr lang="ru-RU" dirty="0" smtClean="0"/>
              <a:t>Соответственно, общая ценность имеющейся копии сайта </a:t>
            </a:r>
            <a:r>
              <a:rPr lang="en-US" dirty="0" smtClean="0"/>
              <a:t>j</a:t>
            </a:r>
            <a:r>
              <a:rPr lang="ru-RU" dirty="0" smtClean="0"/>
              <a:t> будет равна сумме информационных ценностей всех имеющихся локальных копий</a:t>
            </a:r>
            <a:r>
              <a:rPr lang="ru-RU" baseline="0" dirty="0" smtClean="0"/>
              <a:t> страниц.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Конечно, есть у нас и ограниченный ресурс – время. Время, затрачиваемое на обновление информации о странице, можно с большой точностью описать, как комбинацию линейной составляющей, зависящей от размера документа и некоторой константы, отражающей общую латентность процесса закачки страницы.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Теперь, мы можем описать задачу оптимизации </a:t>
            </a:r>
            <a:r>
              <a:rPr lang="ru-RU" baseline="0" dirty="0" err="1" smtClean="0"/>
              <a:t>краулинга</a:t>
            </a:r>
            <a:r>
              <a:rPr lang="ru-RU" baseline="0" dirty="0" smtClean="0"/>
              <a:t>, как максимизацию информационной ценности индекса (локального хранилища) при ограниченных временных ресурсах.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Положим, также что время между запусками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краулера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представляет собой константу. Т.е., расходы на индексацию сайта гораздо меньше, чем расходы на индексацию всего множества сайтов, обрабатываемых одним краулером. 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Вооружившись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такими способами измерения, мы можем приступить к собственно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F33B-76F7-4C35-9060-E0194548EC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Забудем теперь на время о формулах. Представим себя каким-то простым существом (пусть это будет паучок), которое не имеет считать. У него есть поле с растениями, на которых периодически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вырастают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 или иные плоды. На одних растениях это происходит чаще, на других реже. Эти плоды и есть информация. Каждое растение имеет определенный запах. Чем дольше его не проверяет паучок, тем сильнее запах (за каждый период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он увеличивается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ΔSc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 паучок проверит растение, проверка наполовину уменьшает интенсивность запаха. В то же время, часть плода (информация, снятая с растения) идет на усиление запаха. Скажем, разбрызгивается сок. Причем, если плод в 2 раза больше, то и запах в 2 раза сильнее. Т.е., пропорционально размеру снятого урожая. Это количество (сила запаха), затем сможет легко быть определено идеальным обонянием. Два раза пометил – в два раза сильнее запах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теперь может сделать паучок, который реагирует только на запах? Но зато реагирует очень чутко? Естественно, что ему логично было бы в первую очередь браться за наиболее пахнущие растения. И не проверять за один выход в поле повторно одни и те же растения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Интуитивно понятно, что таким образом будут протестированы в первую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растения,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которые в прошлые разы давали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наибольший урожай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(за счет пометки их запахом при снятии урожая) и те, которые давно не проверялись (за счет постоянно вырабатываемого растением запаха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Детали же поведения во многом зависят от баланса запаха, вырабатываемого растением и запаха от плодов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 надеюсь,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теперь будет несложно возвратиться от биологической аналогии к информационной постановке. Заменим плод количеством информации, паучок –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краулером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растение – документом. И только запах останется запахом. Под этим термином мы будем понимать некоторый признак, который дает нам возможность понять очередность проверки документов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краулером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F33B-76F7-4C35-9060-E0194548EC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Основной параметр настройки – </a:t>
            </a:r>
            <a:r>
              <a:rPr lang="en-US" dirty="0" err="1" smtClean="0"/>
              <a:t>DeltaS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DeltaS</a:t>
            </a:r>
            <a:r>
              <a:rPr lang="en-US" dirty="0" smtClean="0"/>
              <a:t> = 0 – </a:t>
            </a:r>
            <a:r>
              <a:rPr lang="ru-RU" dirty="0" smtClean="0"/>
              <a:t>о</a:t>
            </a:r>
            <a:r>
              <a:rPr lang="ru-RU" dirty="0" smtClean="0">
                <a:sym typeface="Wingdings" pitchFamily="2" charset="2"/>
              </a:rPr>
              <a:t>бходятся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только страницы, на которых были замечены изменения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DeltaS</a:t>
            </a:r>
            <a:r>
              <a:rPr lang="en-US" dirty="0" smtClean="0">
                <a:sym typeface="Wingdings" pitchFamily="2" charset="2"/>
              </a:rPr>
              <a:t> ∞ –</a:t>
            </a:r>
            <a:r>
              <a:rPr lang="ru-RU" dirty="0" smtClean="0">
                <a:sym typeface="Wingdings" pitchFamily="2" charset="2"/>
              </a:rPr>
              <a:t> страницы обходятся равномерно</a:t>
            </a:r>
          </a:p>
          <a:p>
            <a:r>
              <a:rPr lang="ru-RU" dirty="0" smtClean="0">
                <a:sym typeface="Wingdings" pitchFamily="2" charset="2"/>
              </a:rPr>
              <a:t>Оптимальное значение – где-то между.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F33B-76F7-4C35-9060-E0194548EC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Здесь мы видим процесс подстройки алгоритма под статистические особенности сайта и приближение к теоретическому максимуму.</a:t>
            </a:r>
          </a:p>
          <a:p>
            <a:endParaRPr lang="ru-RU" dirty="0" smtClean="0"/>
          </a:p>
          <a:p>
            <a:r>
              <a:rPr lang="ru-RU" dirty="0" smtClean="0"/>
              <a:t>В данной оценке мы неявно</a:t>
            </a:r>
            <a:r>
              <a:rPr lang="ru-RU" baseline="0" dirty="0" smtClean="0"/>
              <a:t> предполагаем, что чем больше информации мы добыли за цикл обработки, тем более актуальным у нас будет и индекс.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F33B-76F7-4C35-9060-E0194548EC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A776-19B9-49B3-B39D-62C78E7D9C3A}" type="datetimeFigureOut">
              <a:rPr lang="ru-RU" smtClean="0"/>
              <a:pPr/>
              <a:t>17.03.2010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9752-CE03-42B2-9042-19AC8D24902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АЛГОРИТМ КРАУЛИНГА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S.C.E.N.T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Докладчик – Сотник Сергей Леонидович</a:t>
            </a:r>
          </a:p>
          <a:p>
            <a:r>
              <a:rPr lang="en-US" sz="2800" u="sng" dirty="0" smtClean="0">
                <a:solidFill>
                  <a:schemeClr val="tx2"/>
                </a:solidFill>
              </a:rPr>
              <a:t>serhiy@sotnyk.com</a:t>
            </a:r>
            <a:endParaRPr lang="ru-RU" sz="2800" u="sng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Iveonik Systems, </a:t>
            </a:r>
            <a:r>
              <a:rPr lang="ru-RU" sz="2800" dirty="0" smtClean="0">
                <a:solidFill>
                  <a:schemeClr val="tx1"/>
                </a:solidFill>
              </a:rPr>
              <a:t>Днепродзержинск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Краулинг</a:t>
            </a:r>
            <a:r>
              <a:rPr lang="ru-RU" dirty="0" smtClean="0"/>
              <a:t> и </a:t>
            </a:r>
            <a:r>
              <a:rPr lang="ru-RU" dirty="0" err="1" smtClean="0"/>
              <a:t>краулеры</a:t>
            </a:r>
            <a:endParaRPr lang="ru-RU" dirty="0"/>
          </a:p>
        </p:txBody>
      </p:sp>
      <p:sp>
        <p:nvSpPr>
          <p:cNvPr id="4" name="Выноска-облако 3"/>
          <p:cNvSpPr/>
          <p:nvPr/>
        </p:nvSpPr>
        <p:spPr>
          <a:xfrm>
            <a:off x="2357422" y="1714488"/>
            <a:ext cx="5286412" cy="928694"/>
          </a:xfrm>
          <a:prstGeom prst="cloudCallout">
            <a:avLst>
              <a:gd name="adj1" fmla="val -17916"/>
              <a:gd name="adj2" fmla="val 50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00496" y="3071810"/>
            <a:ext cx="2000264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Многопоточный загрузчик</a:t>
            </a:r>
            <a:endParaRPr lang="en-US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6929454" y="3857628"/>
            <a:ext cx="1428760" cy="185738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Хранилище (индекс)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14414" y="3071810"/>
            <a:ext cx="2000264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Планировщик закачек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14546" y="4643446"/>
            <a:ext cx="2000264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Очередь ссылок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4" idx="1"/>
            <a:endCxn id="5" idx="0"/>
          </p:cNvCxnSpPr>
          <p:nvPr/>
        </p:nvCxnSpPr>
        <p:spPr>
          <a:xfrm rot="5400000">
            <a:off x="4785820" y="2857001"/>
            <a:ext cx="4296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8" idx="3"/>
          </p:cNvCxnSpPr>
          <p:nvPr/>
        </p:nvCxnSpPr>
        <p:spPr>
          <a:xfrm rot="5400000">
            <a:off x="4036215" y="4107661"/>
            <a:ext cx="1143008" cy="7858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8" idx="1"/>
            <a:endCxn id="7" idx="1"/>
          </p:cNvCxnSpPr>
          <p:nvPr/>
        </p:nvCxnSpPr>
        <p:spPr>
          <a:xfrm rot="10800000">
            <a:off x="1214414" y="3500438"/>
            <a:ext cx="1000132" cy="1571636"/>
          </a:xfrm>
          <a:prstGeom prst="bentConnector3">
            <a:avLst>
              <a:gd name="adj1" fmla="val 1228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5" idx="1"/>
          </p:cNvCxnSpPr>
          <p:nvPr/>
        </p:nvCxnSpPr>
        <p:spPr>
          <a:xfrm>
            <a:off x="3214678" y="350043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5" idx="3"/>
            <a:endCxn id="6" idx="1"/>
          </p:cNvCxnSpPr>
          <p:nvPr/>
        </p:nvCxnSpPr>
        <p:spPr>
          <a:xfrm>
            <a:off x="6000760" y="3500438"/>
            <a:ext cx="1643074" cy="3571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информации</a:t>
            </a:r>
            <a:endParaRPr lang="en-US" dirty="0"/>
          </a:p>
        </p:txBody>
      </p:sp>
      <p:sp>
        <p:nvSpPr>
          <p:cNvPr id="8" name="Блок-схема: несколько документов 7"/>
          <p:cNvSpPr/>
          <p:nvPr/>
        </p:nvSpPr>
        <p:spPr>
          <a:xfrm>
            <a:off x="785786" y="1500174"/>
            <a:ext cx="1714512" cy="171451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Блок-схема: несколько документов 9"/>
          <p:cNvSpPr/>
          <p:nvPr/>
        </p:nvSpPr>
        <p:spPr>
          <a:xfrm>
            <a:off x="6072198" y="1500174"/>
            <a:ext cx="1785950" cy="171451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3571868" y="2000240"/>
            <a:ext cx="1285884" cy="7143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Краулер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00240"/>
            <a:ext cx="135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Документы </a:t>
            </a:r>
          </a:p>
          <a:p>
            <a:pPr algn="ctr"/>
            <a:r>
              <a:rPr lang="ru-RU" dirty="0" smtClean="0"/>
              <a:t>на сайте</a:t>
            </a:r>
            <a:endParaRPr lang="en-US" dirty="0"/>
          </a:p>
        </p:txBody>
      </p:sp>
      <p:cxnSp>
        <p:nvCxnSpPr>
          <p:cNvPr id="14" name="Прямая со стрелкой 13"/>
          <p:cNvCxnSpPr>
            <a:stCxn id="8" idx="3"/>
            <a:endCxn id="11" idx="1"/>
          </p:cNvCxnSpPr>
          <p:nvPr/>
        </p:nvCxnSpPr>
        <p:spPr>
          <a:xfrm>
            <a:off x="2500298" y="235743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3"/>
            <a:endCxn id="10" idx="1"/>
          </p:cNvCxnSpPr>
          <p:nvPr/>
        </p:nvCxnSpPr>
        <p:spPr>
          <a:xfrm>
            <a:off x="4857752" y="2357430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636" y="1928802"/>
            <a:ext cx="1428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Документы</a:t>
            </a:r>
          </a:p>
          <a:p>
            <a:pPr algn="ctr"/>
            <a:r>
              <a:rPr lang="ru-RU" dirty="0" smtClean="0"/>
              <a:t>в локальном</a:t>
            </a:r>
          </a:p>
          <a:p>
            <a:pPr algn="ctr"/>
            <a:r>
              <a:rPr lang="ru-RU" dirty="0" smtClean="0"/>
              <a:t>хранилище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087813" y="3429000"/>
          <a:ext cx="4799012" cy="428625"/>
        </p:xfrm>
        <a:graphic>
          <a:graphicData uri="http://schemas.openxmlformats.org/presentationml/2006/ole">
            <p:oleObj spid="_x0000_s1025" name="Формула" r:id="rId4" imgW="2450880" imgH="21564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4282" y="3500438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Ценность документа в хранилище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00496" y="3857628"/>
          <a:ext cx="1849437" cy="866775"/>
        </p:xfrm>
        <a:graphic>
          <a:graphicData uri="http://schemas.openxmlformats.org/presentationml/2006/ole">
            <p:oleObj spid="_x0000_s1027" name="Формула" r:id="rId5" imgW="914400" imgH="43180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6126" y="4143380"/>
            <a:ext cx="342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Общая ценность индекса сайта </a:t>
            </a:r>
            <a:r>
              <a:rPr lang="en-US" dirty="0" smtClean="0"/>
              <a:t>j: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000496" y="4857760"/>
          <a:ext cx="2551113" cy="403225"/>
        </p:xfrm>
        <a:graphic>
          <a:graphicData uri="http://schemas.openxmlformats.org/presentationml/2006/ole">
            <p:oleObj spid="_x0000_s1031" name="Формула" r:id="rId6" imgW="1269449" imgH="203112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8749" y="4857760"/>
            <a:ext cx="320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Ограниченный ресурс - время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000496" y="5429264"/>
          <a:ext cx="4919662" cy="511175"/>
        </p:xfrm>
        <a:graphic>
          <a:graphicData uri="http://schemas.openxmlformats.org/presentationml/2006/ole">
            <p:oleObj spid="_x0000_s1033" name="Формула" r:id="rId7" imgW="2476500" imgH="254000" progId="Equation.3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75892" y="5500702"/>
            <a:ext cx="334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 оптимизации </a:t>
            </a:r>
            <a:r>
              <a:rPr lang="ru-RU" dirty="0" err="1" smtClean="0"/>
              <a:t>краулинга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«Запах» информации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21431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4429124" y="4929198"/>
            <a:ext cx="4357718" cy="1714512"/>
            <a:chOff x="2571736" y="3286124"/>
            <a:chExt cx="4357718" cy="1714512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4143372" y="3286124"/>
              <a:ext cx="1357322" cy="1357322"/>
              <a:chOff x="4143372" y="3286124"/>
              <a:chExt cx="1357322" cy="1357322"/>
            </a:xfrm>
          </p:grpSpPr>
          <p:sp>
            <p:nvSpPr>
              <p:cNvPr id="9" name="Овал 8"/>
              <p:cNvSpPr/>
              <p:nvPr/>
            </p:nvSpPr>
            <p:spPr>
              <a:xfrm>
                <a:off x="4143372" y="3286124"/>
                <a:ext cx="1357322" cy="1357322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4214810" y="3500438"/>
                <a:ext cx="500066" cy="5000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4857752" y="3500438"/>
                <a:ext cx="500066" cy="5000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357686" y="3571876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5000628" y="3571876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Дуга 13"/>
              <p:cNvSpPr/>
              <p:nvPr/>
            </p:nvSpPr>
            <p:spPr>
              <a:xfrm rot="8100000">
                <a:off x="4449259" y="3663077"/>
                <a:ext cx="785818" cy="786562"/>
              </a:xfrm>
              <a:prstGeom prst="arc">
                <a:avLst>
                  <a:gd name="adj1" fmla="val 14226385"/>
                  <a:gd name="adj2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Группа 34"/>
            <p:cNvGrpSpPr/>
            <p:nvPr/>
          </p:nvGrpSpPr>
          <p:grpSpPr>
            <a:xfrm>
              <a:off x="5429256" y="3286124"/>
              <a:ext cx="1500198" cy="1643074"/>
              <a:chOff x="5429256" y="3286124"/>
              <a:chExt cx="1500198" cy="1643074"/>
            </a:xfrm>
          </p:grpSpPr>
          <p:cxnSp>
            <p:nvCxnSpPr>
              <p:cNvPr id="17" name="Прямая соединительная линия 16"/>
              <p:cNvCxnSpPr/>
              <p:nvPr/>
            </p:nvCxnSpPr>
            <p:spPr>
              <a:xfrm flipV="1">
                <a:off x="5429256" y="3286124"/>
                <a:ext cx="571504" cy="3571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rot="16200000" flipH="1">
                <a:off x="5679289" y="3607595"/>
                <a:ext cx="1571636" cy="9286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V="1">
                <a:off x="5429256" y="3429000"/>
                <a:ext cx="500066" cy="3571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 rot="16200000" flipH="1">
                <a:off x="5500694" y="3857628"/>
                <a:ext cx="1500198" cy="642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5429256" y="3643314"/>
                <a:ext cx="428628" cy="214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rot="16200000" flipH="1">
                <a:off x="5357818" y="4143380"/>
                <a:ext cx="1285884" cy="285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>
                <a:stCxn id="9" idx="6"/>
              </p:cNvCxnSpPr>
              <p:nvPr/>
            </p:nvCxnSpPr>
            <p:spPr>
              <a:xfrm flipV="1">
                <a:off x="5500694" y="3857628"/>
                <a:ext cx="214314" cy="1071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 rot="16200000" flipH="1">
                <a:off x="5214942" y="4357694"/>
                <a:ext cx="1071570" cy="71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Группа 35"/>
            <p:cNvGrpSpPr/>
            <p:nvPr/>
          </p:nvGrpSpPr>
          <p:grpSpPr>
            <a:xfrm flipH="1">
              <a:off x="2571736" y="3357562"/>
              <a:ext cx="1643074" cy="1643074"/>
              <a:chOff x="5429256" y="3286124"/>
              <a:chExt cx="1500198" cy="1643074"/>
            </a:xfrm>
          </p:grpSpPr>
          <p:cxnSp>
            <p:nvCxnSpPr>
              <p:cNvPr id="37" name="Прямая соединительная линия 36"/>
              <p:cNvCxnSpPr/>
              <p:nvPr/>
            </p:nvCxnSpPr>
            <p:spPr>
              <a:xfrm flipV="1">
                <a:off x="5429256" y="3286124"/>
                <a:ext cx="571504" cy="3571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rot="16200000" flipH="1">
                <a:off x="5679289" y="3607595"/>
                <a:ext cx="1571636" cy="9286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 flipV="1">
                <a:off x="5429256" y="3429000"/>
                <a:ext cx="500066" cy="3571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rot="16200000" flipH="1">
                <a:off x="5500694" y="3857628"/>
                <a:ext cx="1500198" cy="642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V="1">
                <a:off x="5429256" y="3643314"/>
                <a:ext cx="428628" cy="214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rot="16200000" flipH="1">
                <a:off x="5357818" y="4143380"/>
                <a:ext cx="1285884" cy="285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V="1">
                <a:off x="5500694" y="3857628"/>
                <a:ext cx="214314" cy="1071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rot="16200000" flipH="1">
                <a:off x="5214942" y="4357694"/>
                <a:ext cx="1071570" cy="71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http://www.vdetalyah.ru/foto/662-270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7"/>
            <a:ext cx="1714512" cy="2287648"/>
          </a:xfrm>
          <a:prstGeom prst="rect">
            <a:avLst/>
          </a:prstGeom>
          <a:noFill/>
        </p:spPr>
      </p:pic>
      <p:pic>
        <p:nvPicPr>
          <p:cNvPr id="47" name="Picture 2" descr="http://www.vdetalyah.ru/foto/662-270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428736"/>
            <a:ext cx="1714512" cy="2287648"/>
          </a:xfrm>
          <a:prstGeom prst="rect">
            <a:avLst/>
          </a:prstGeom>
          <a:noFill/>
        </p:spPr>
      </p:pic>
      <p:pic>
        <p:nvPicPr>
          <p:cNvPr id="48" name="Picture 2" descr="http://www.vdetalyah.ru/foto/662-270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428736"/>
            <a:ext cx="1714512" cy="2287648"/>
          </a:xfrm>
          <a:prstGeom prst="rect">
            <a:avLst/>
          </a:prstGeom>
          <a:noFill/>
        </p:spPr>
      </p:pic>
      <p:pic>
        <p:nvPicPr>
          <p:cNvPr id="49" name="Picture 2" descr="http://www.vdetalyah.ru/foto/662-270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428736"/>
            <a:ext cx="1714512" cy="2287648"/>
          </a:xfrm>
          <a:prstGeom prst="rect">
            <a:avLst/>
          </a:prstGeom>
          <a:noFill/>
        </p:spPr>
      </p:pic>
      <p:sp>
        <p:nvSpPr>
          <p:cNvPr id="50" name="Овал 49"/>
          <p:cNvSpPr/>
          <p:nvPr/>
        </p:nvSpPr>
        <p:spPr>
          <a:xfrm>
            <a:off x="1428728" y="2571744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Овал 50"/>
          <p:cNvSpPr/>
          <p:nvPr/>
        </p:nvSpPr>
        <p:spPr>
          <a:xfrm>
            <a:off x="857224" y="2214554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вал 51"/>
          <p:cNvSpPr/>
          <p:nvPr/>
        </p:nvSpPr>
        <p:spPr>
          <a:xfrm>
            <a:off x="1428728" y="1928802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Овал 52"/>
          <p:cNvSpPr/>
          <p:nvPr/>
        </p:nvSpPr>
        <p:spPr>
          <a:xfrm>
            <a:off x="3357554" y="2571744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Овал 53"/>
          <p:cNvSpPr/>
          <p:nvPr/>
        </p:nvSpPr>
        <p:spPr>
          <a:xfrm>
            <a:off x="7358082" y="2071678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Овал 54"/>
          <p:cNvSpPr/>
          <p:nvPr/>
        </p:nvSpPr>
        <p:spPr>
          <a:xfrm>
            <a:off x="7429520" y="2500306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Овал 55"/>
          <p:cNvSpPr/>
          <p:nvPr/>
        </p:nvSpPr>
        <p:spPr>
          <a:xfrm>
            <a:off x="7929586" y="2500306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Овал 56"/>
          <p:cNvSpPr/>
          <p:nvPr/>
        </p:nvSpPr>
        <p:spPr>
          <a:xfrm>
            <a:off x="7715272" y="2071678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Овал 57"/>
          <p:cNvSpPr/>
          <p:nvPr/>
        </p:nvSpPr>
        <p:spPr>
          <a:xfrm>
            <a:off x="8001024" y="2000240"/>
            <a:ext cx="285752" cy="2857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S.C.E.N.T. – </a:t>
            </a:r>
            <a:r>
              <a:rPr lang="ru-RU" dirty="0" smtClean="0"/>
              <a:t>«запах» в псевдокоде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8072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void CrawlerIteration() {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List&lt;Page&gt; pages = GetPagesFromDB().SortByScent();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for(int i=0; i&lt;PagesForProcessing; ++i) {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  pages[i].Scent /= 2;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  pages[i].Scent += CalcInfo(CheckPage(pages[i]));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foreach(Page page in pages) {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  page.Scent += DeltaS;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double CalcInfo(int differenceInBytes) {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  return Math.Log(page.Size + 1);</a:t>
            </a:r>
          </a:p>
          <a:p>
            <a:r>
              <a:rPr lang="en-US" noProof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46" y="5572140"/>
            <a:ext cx="4450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Параметры настройки: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DeltaS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CalcInfo</a:t>
            </a:r>
            <a:r>
              <a:rPr lang="en-US" dirty="0" smtClean="0"/>
              <a:t> (</a:t>
            </a:r>
            <a:r>
              <a:rPr lang="ru-RU" dirty="0" smtClean="0"/>
              <a:t>характер оценивающей функции)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алгоритма на модели сайта</a:t>
            </a:r>
            <a:endParaRPr lang="en-US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571472" y="1428736"/>
          <a:ext cx="607223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2066" y="1357298"/>
            <a:ext cx="3958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Сайт – 10000 документов, </a:t>
            </a:r>
          </a:p>
          <a:p>
            <a:r>
              <a:rPr lang="ru-RU" dirty="0" smtClean="0"/>
              <a:t>Размер документов – 100 байт … 1 МБ</a:t>
            </a:r>
          </a:p>
          <a:p>
            <a:r>
              <a:rPr lang="ru-RU" dirty="0" smtClean="0"/>
              <a:t>Статических документов – 90%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4714884"/>
            <a:ext cx="376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Краулер обходит по 500 документов</a:t>
            </a:r>
          </a:p>
          <a:p>
            <a:r>
              <a:rPr lang="ru-RU" dirty="0" smtClean="0"/>
              <a:t>за </a:t>
            </a:r>
            <a:r>
              <a:rPr lang="ru-RU" dirty="0" smtClean="0"/>
              <a:t>один цикл обработки сайта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6380" y="5500702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Номера посещений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306126" y="2663392"/>
            <a:ext cx="35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добытой информации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2643182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1031</Words>
  <Application>Microsoft Office PowerPoint</Application>
  <PresentationFormat>Экран (4:3)</PresentationFormat>
  <Paragraphs>90</Paragraphs>
  <Slides>7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Тема Office</vt:lpstr>
      <vt:lpstr>Microsoft Equation 3.0</vt:lpstr>
      <vt:lpstr>Формула</vt:lpstr>
      <vt:lpstr>АЛГОРИТМ КРАУЛИНГА S.C.E.N.T.</vt:lpstr>
      <vt:lpstr>Краулинг и краулеры</vt:lpstr>
      <vt:lpstr>Актуальность информации</vt:lpstr>
      <vt:lpstr>«Запах» информации</vt:lpstr>
      <vt:lpstr>S.C.E.N.T. – «запах» в псевдокоде</vt:lpstr>
      <vt:lpstr>Работа алгоритма на модели сайта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Chronos</dc:creator>
  <cp:lastModifiedBy>Chronos</cp:lastModifiedBy>
  <cp:revision>139</cp:revision>
  <dcterms:created xsi:type="dcterms:W3CDTF">2010-03-14T12:17:49Z</dcterms:created>
  <dcterms:modified xsi:type="dcterms:W3CDTF">2010-03-17T20:11:03Z</dcterms:modified>
</cp:coreProperties>
</file>