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Ubuntu"/>
      <p:regular r:id="rId22"/>
      <p:bold r:id="rId23"/>
      <p:italic r:id="rId24"/>
      <p:boldItalic r:id="rId25"/>
    </p:embeddedFont>
    <p:embeddedFont>
      <p:font typeface="Raleway"/>
      <p:regular r:id="rId26"/>
      <p:bold r:id="rId27"/>
      <p:italic r:id="rId28"/>
      <p:boldItalic r:id="rId29"/>
    </p:embeddedFont>
    <p:embeddedFont>
      <p:font typeface="Raleway ExtraBold"/>
      <p:bold r:id="rId30"/>
      <p:boldItalic r:id="rId31"/>
    </p:embeddedFont>
    <p:embeddedFont>
      <p:font typeface="Roboto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Ubuntu-regular.fntdata"/><Relationship Id="rId21" Type="http://schemas.openxmlformats.org/officeDocument/2006/relationships/slide" Target="slides/slide16.xml"/><Relationship Id="rId24" Type="http://schemas.openxmlformats.org/officeDocument/2006/relationships/font" Target="fonts/Ubuntu-italic.fntdata"/><Relationship Id="rId23" Type="http://schemas.openxmlformats.org/officeDocument/2006/relationships/font" Target="fonts/Ubuntu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font" Target="fonts/Ubuntu-boldItalic.fntdata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ExtraBold-boldItalic.fntdata"/><Relationship Id="rId30" Type="http://schemas.openxmlformats.org/officeDocument/2006/relationships/font" Target="fonts/RalewayExtraBold-bold.fntdata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e16e741cae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e16e741cae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e16e741cae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e16e741cae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e16e741cae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e16e741cae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e16e741cae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e16e741cae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e16e741cae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e16e741cae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e16e741cae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e16e741cae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e16e741cae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e16e741cae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16e741c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16e741c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16e741ca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e16e741ca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16e741cae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e16e741cae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16e741cae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e16e741cae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16e741cae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e16e741cae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16e741cae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e16e741cae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e16e741cae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e16e741cae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e16e741cae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e16e741cae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hyperlink" Target="mailto:vcg@cin.ufpe.br" TargetMode="External"/><Relationship Id="rId9" Type="http://schemas.openxmlformats.org/officeDocument/2006/relationships/hyperlink" Target="http://bit.ly/vcg-devops" TargetMode="External"/><Relationship Id="rId5" Type="http://schemas.openxmlformats.org/officeDocument/2006/relationships/hyperlink" Target="http://www.twitter.com/vinicius3w" TargetMode="External"/><Relationship Id="rId6" Type="http://schemas.openxmlformats.org/officeDocument/2006/relationships/hyperlink" Target="http://viniciusgarcia.me" TargetMode="External"/><Relationship Id="rId7" Type="http://schemas.openxmlformats.org/officeDocument/2006/relationships/hyperlink" Target="http://bit.ly/vcg-es" TargetMode="External"/><Relationship Id="rId8" Type="http://schemas.openxmlformats.org/officeDocument/2006/relationships/hyperlink" Target="http://bit.ly/vcg-microservices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5" y="3172900"/>
            <a:ext cx="7688100" cy="13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655651"/>
            <a:ext cx="1411036" cy="4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nd finale">
  <p:cSld name="SECTION_TITLE_AND_DESCRIPTION_1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1"/>
          <p:cNvGrpSpPr/>
          <p:nvPr/>
        </p:nvGrpSpPr>
        <p:grpSpPr>
          <a:xfrm>
            <a:off x="53261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1"/>
          <p:cNvSpPr txBox="1"/>
          <p:nvPr>
            <p:ph type="title"/>
          </p:nvPr>
        </p:nvSpPr>
        <p:spPr>
          <a:xfrm>
            <a:off x="52258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06" name="Google Shape;106;p11"/>
          <p:cNvSpPr txBox="1"/>
          <p:nvPr>
            <p:ph idx="1" type="subTitle"/>
          </p:nvPr>
        </p:nvSpPr>
        <p:spPr>
          <a:xfrm>
            <a:off x="5220750" y="3161525"/>
            <a:ext cx="3300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8" name="Google Shape;10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" y="4671677"/>
            <a:ext cx="1061760" cy="47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1325" y="0"/>
            <a:ext cx="472677" cy="471787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1"/>
          <p:cNvSpPr txBox="1"/>
          <p:nvPr>
            <p:ph idx="2" type="subTitle"/>
          </p:nvPr>
        </p:nvSpPr>
        <p:spPr>
          <a:xfrm>
            <a:off x="1294825" y="692550"/>
            <a:ext cx="3048600" cy="15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3" type="subTitle"/>
          </p:nvPr>
        </p:nvSpPr>
        <p:spPr>
          <a:xfrm>
            <a:off x="1409113" y="2787275"/>
            <a:ext cx="3048600" cy="15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11"/>
          <p:cNvSpPr txBox="1"/>
          <p:nvPr>
            <p:ph idx="4" type="subTitle"/>
          </p:nvPr>
        </p:nvSpPr>
        <p:spPr>
          <a:xfrm rot="-5400000">
            <a:off x="129325" y="978213"/>
            <a:ext cx="18231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Raleway"/>
              <a:buNone/>
              <a:defRPr b="1" sz="2100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3" name="Google Shape;113;p11"/>
          <p:cNvSpPr txBox="1"/>
          <p:nvPr>
            <p:ph idx="5" type="subTitle"/>
          </p:nvPr>
        </p:nvSpPr>
        <p:spPr>
          <a:xfrm rot="-5400000">
            <a:off x="261625" y="3199900"/>
            <a:ext cx="18231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leway"/>
              <a:buNone/>
              <a:defRPr b="1" sz="2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leway"/>
              <a:buNone/>
              <a:defRPr b="1" sz="2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leway"/>
              <a:buNone/>
              <a:defRPr b="1" sz="2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leway"/>
              <a:buNone/>
              <a:defRPr b="1" sz="2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leway"/>
              <a:buNone/>
              <a:defRPr b="1" sz="2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leway"/>
              <a:buNone/>
              <a:defRPr b="1" sz="2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leway"/>
              <a:buNone/>
              <a:defRPr b="1" sz="2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leway"/>
              <a:buNone/>
              <a:defRPr b="1" sz="2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leway"/>
              <a:buNone/>
              <a:defRPr b="1" sz="2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6" name="Google Shape;116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" name="Google Shape;11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" y="4671677"/>
            <a:ext cx="1061760" cy="47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1330" y="0"/>
            <a:ext cx="472669" cy="4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1" name="Google Shape;121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1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" name="Google Shape;12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4671675"/>
            <a:ext cx="1061750" cy="47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5296" y="0"/>
            <a:ext cx="548699" cy="547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logos">
  <p:cSld name="BLANK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0" name="Google Shape;13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" y="4671677"/>
            <a:ext cx="1061760" cy="47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1330" y="0"/>
            <a:ext cx="472669" cy="4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4671675"/>
            <a:ext cx="1061750" cy="47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5296" y="0"/>
            <a:ext cx="548699" cy="54766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729450" y="2970425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373192" y="1191256"/>
            <a:ext cx="745763" cy="45826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4"/>
          <p:cNvSpPr txBox="1"/>
          <p:nvPr>
            <p:ph type="title"/>
          </p:nvPr>
        </p:nvSpPr>
        <p:spPr>
          <a:xfrm>
            <a:off x="272250" y="632850"/>
            <a:ext cx="8399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272250" y="1467100"/>
            <a:ext cx="8399100" cy="28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" name="Google Shape;3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" y="4671677"/>
            <a:ext cx="1061760" cy="47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1330" y="0"/>
            <a:ext cx="472669" cy="4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5"/>
          <p:cNvGrpSpPr/>
          <p:nvPr/>
        </p:nvGrpSpPr>
        <p:grpSpPr>
          <a:xfrm>
            <a:off x="373192" y="1191256"/>
            <a:ext cx="745763" cy="45826"/>
            <a:chOff x="4580561" y="2589004"/>
            <a:chExt cx="1064464" cy="25200"/>
          </a:xfrm>
        </p:grpSpPr>
        <p:sp>
          <p:nvSpPr>
            <p:cNvPr id="40" name="Google Shape;40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" name="Google Shape;42;p5"/>
          <p:cNvSpPr txBox="1"/>
          <p:nvPr>
            <p:ph type="title"/>
          </p:nvPr>
        </p:nvSpPr>
        <p:spPr>
          <a:xfrm>
            <a:off x="272250" y="632850"/>
            <a:ext cx="8399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272125" y="1313100"/>
            <a:ext cx="4116300" cy="30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2" type="body"/>
          </p:nvPr>
        </p:nvSpPr>
        <p:spPr>
          <a:xfrm>
            <a:off x="4555050" y="1313100"/>
            <a:ext cx="4116300" cy="30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" name="Google Shape;4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" y="4671677"/>
            <a:ext cx="1061760" cy="47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1330" y="0"/>
            <a:ext cx="472669" cy="4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6"/>
          <p:cNvGrpSpPr/>
          <p:nvPr/>
        </p:nvGrpSpPr>
        <p:grpSpPr>
          <a:xfrm>
            <a:off x="373192" y="1191256"/>
            <a:ext cx="745763" cy="45826"/>
            <a:chOff x="4580561" y="2589004"/>
            <a:chExt cx="1064464" cy="25200"/>
          </a:xfrm>
        </p:grpSpPr>
        <p:sp>
          <p:nvSpPr>
            <p:cNvPr id="51" name="Google Shape;51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6"/>
          <p:cNvSpPr txBox="1"/>
          <p:nvPr>
            <p:ph type="title"/>
          </p:nvPr>
        </p:nvSpPr>
        <p:spPr>
          <a:xfrm>
            <a:off x="272250" y="632850"/>
            <a:ext cx="8399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" y="4671677"/>
            <a:ext cx="1061760" cy="47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1330" y="0"/>
            <a:ext cx="472669" cy="4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7"/>
          <p:cNvSpPr txBox="1"/>
          <p:nvPr>
            <p:ph type="title"/>
          </p:nvPr>
        </p:nvSpPr>
        <p:spPr>
          <a:xfrm>
            <a:off x="273858" y="632850"/>
            <a:ext cx="36990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grpSp>
        <p:nvGrpSpPr>
          <p:cNvPr id="60" name="Google Shape;60;p7"/>
          <p:cNvGrpSpPr/>
          <p:nvPr/>
        </p:nvGrpSpPr>
        <p:grpSpPr>
          <a:xfrm>
            <a:off x="386436" y="2029456"/>
            <a:ext cx="835710" cy="45826"/>
            <a:chOff x="4580561" y="2589004"/>
            <a:chExt cx="1064464" cy="25200"/>
          </a:xfrm>
        </p:grpSpPr>
        <p:sp>
          <p:nvSpPr>
            <p:cNvPr id="61" name="Google Shape;61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7"/>
          <p:cNvSpPr txBox="1"/>
          <p:nvPr>
            <p:ph idx="1" type="body"/>
          </p:nvPr>
        </p:nvSpPr>
        <p:spPr>
          <a:xfrm>
            <a:off x="264025" y="2781725"/>
            <a:ext cx="3699000" cy="15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" name="Google Shape;6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" y="4671677"/>
            <a:ext cx="1061760" cy="47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1330" y="0"/>
            <a:ext cx="472669" cy="4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9" name="Google Shape;69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4671675"/>
            <a:ext cx="1061750" cy="47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5296" y="0"/>
            <a:ext cx="548699" cy="547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" name="Google Shape;77;p9"/>
          <p:cNvGrpSpPr/>
          <p:nvPr/>
        </p:nvGrpSpPr>
        <p:grpSpPr>
          <a:xfrm>
            <a:off x="373192" y="1191256"/>
            <a:ext cx="745763" cy="45826"/>
            <a:chOff x="4580561" y="2589004"/>
            <a:chExt cx="1064464" cy="25200"/>
          </a:xfrm>
        </p:grpSpPr>
        <p:sp>
          <p:nvSpPr>
            <p:cNvPr id="78" name="Google Shape;7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9"/>
          <p:cNvSpPr txBox="1"/>
          <p:nvPr>
            <p:ph type="title"/>
          </p:nvPr>
        </p:nvSpPr>
        <p:spPr>
          <a:xfrm>
            <a:off x="273764" y="1318650"/>
            <a:ext cx="393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81" name="Google Shape;81;p9"/>
          <p:cNvSpPr txBox="1"/>
          <p:nvPr>
            <p:ph idx="1" type="subTitle"/>
          </p:nvPr>
        </p:nvSpPr>
        <p:spPr>
          <a:xfrm>
            <a:off x="267750" y="3161525"/>
            <a:ext cx="3930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2" name="Google Shape;82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" y="4671677"/>
            <a:ext cx="1061760" cy="47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1330" y="0"/>
            <a:ext cx="472669" cy="4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nd finale fulfiled">
  <p:cSld name="SECTION_TITLE_AND_DESCRIPTION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0"/>
          <p:cNvGrpSpPr/>
          <p:nvPr/>
        </p:nvGrpSpPr>
        <p:grpSpPr>
          <a:xfrm>
            <a:off x="53261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0"/>
          <p:cNvSpPr txBox="1"/>
          <p:nvPr>
            <p:ph type="title"/>
          </p:nvPr>
        </p:nvSpPr>
        <p:spPr>
          <a:xfrm>
            <a:off x="52258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2" name="Google Shape;92;p10"/>
          <p:cNvSpPr txBox="1"/>
          <p:nvPr>
            <p:ph idx="1" type="subTitle"/>
          </p:nvPr>
        </p:nvSpPr>
        <p:spPr>
          <a:xfrm>
            <a:off x="5220750" y="3161525"/>
            <a:ext cx="3300900" cy="7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" name="Google Shape;9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" y="4671677"/>
            <a:ext cx="1061760" cy="47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1325" y="0"/>
            <a:ext cx="472677" cy="47178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0"/>
          <p:cNvSpPr txBox="1"/>
          <p:nvPr/>
        </p:nvSpPr>
        <p:spPr>
          <a:xfrm rot="-5400000">
            <a:off x="176725" y="1081975"/>
            <a:ext cx="1728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contacts</a:t>
            </a:r>
            <a:endParaRPr sz="2100">
              <a:solidFill>
                <a:schemeClr val="accent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97" name="Google Shape;97;p10"/>
          <p:cNvSpPr txBox="1"/>
          <p:nvPr/>
        </p:nvSpPr>
        <p:spPr>
          <a:xfrm>
            <a:off x="1294825" y="804925"/>
            <a:ext cx="26019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vcg@cin.ufpe.br</a:t>
            </a:r>
            <a:endParaRPr sz="19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@vinicius3w</a:t>
            </a:r>
            <a:endParaRPr sz="19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viniciusgarcia.me</a:t>
            </a:r>
            <a:endParaRPr sz="19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0"/>
          <p:cNvSpPr txBox="1"/>
          <p:nvPr/>
        </p:nvSpPr>
        <p:spPr>
          <a:xfrm rot="-5400000">
            <a:off x="176725" y="3181925"/>
            <a:ext cx="1728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academy</a:t>
            </a:r>
            <a:endParaRPr sz="210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99" name="Google Shape;99;p10"/>
          <p:cNvSpPr txBox="1"/>
          <p:nvPr/>
        </p:nvSpPr>
        <p:spPr>
          <a:xfrm>
            <a:off x="1294825" y="2904875"/>
            <a:ext cx="27447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bit.ly/vcg-es</a:t>
            </a:r>
            <a:endParaRPr sz="1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bit.ly/vcg-microservices</a:t>
            </a:r>
            <a:endParaRPr sz="1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bit.ly/vcg-devops</a:t>
            </a:r>
            <a:endParaRPr sz="1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jpg"/><Relationship Id="rId4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Acompanhamento 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Projeto</a:t>
            </a:r>
            <a:endParaRPr/>
          </a:p>
        </p:txBody>
      </p:sp>
      <p:sp>
        <p:nvSpPr>
          <p:cNvPr id="137" name="Google Shape;137;p15"/>
          <p:cNvSpPr txBox="1"/>
          <p:nvPr>
            <p:ph idx="1" type="subTitle"/>
          </p:nvPr>
        </p:nvSpPr>
        <p:spPr>
          <a:xfrm>
            <a:off x="729625" y="3172900"/>
            <a:ext cx="5066700" cy="13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Robson Fidalgo - Banco de Dados - 2022.2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272250" y="632850"/>
            <a:ext cx="8399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- </a:t>
            </a:r>
            <a:r>
              <a:rPr lang="en"/>
              <a:t>Junção Externa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216100" y="5342625"/>
            <a:ext cx="8399100" cy="28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8463" y="1654525"/>
            <a:ext cx="373380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2825" y="2789213"/>
            <a:ext cx="2505075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4"/>
          <p:cNvSpPr txBox="1"/>
          <p:nvPr/>
        </p:nvSpPr>
        <p:spPr>
          <a:xfrm>
            <a:off x="460550" y="1647825"/>
            <a:ext cx="2842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Consulta que retorna todos os títulos de vídeo e os nomes dos atores que interpretam em cada um, incluindo os vídeos que ainda não possuem atores cadastrados.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272250" y="632850"/>
            <a:ext cx="8399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- </a:t>
            </a:r>
            <a:r>
              <a:rPr lang="en"/>
              <a:t>Semi-junção</a:t>
            </a:r>
            <a:r>
              <a:rPr lang="en"/>
              <a:t> </a:t>
            </a:r>
            <a:endParaRPr/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216100" y="5342625"/>
            <a:ext cx="8399100" cy="28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  <p:pic>
        <p:nvPicPr>
          <p:cNvPr id="217" name="Google Shape;2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825" y="1769800"/>
            <a:ext cx="359092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825" y="2571750"/>
            <a:ext cx="1171575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5"/>
          <p:cNvSpPr txBox="1"/>
          <p:nvPr/>
        </p:nvSpPr>
        <p:spPr>
          <a:xfrm>
            <a:off x="4886575" y="1601300"/>
            <a:ext cx="2853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Consulta que retorna os CPFs dos usuários que já visualizaram pelo menos um vídeo.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272250" y="632850"/>
            <a:ext cx="8399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- </a:t>
            </a:r>
            <a:r>
              <a:rPr lang="en"/>
              <a:t>Anti-junção</a:t>
            </a:r>
            <a:endParaRPr/>
          </a:p>
        </p:txBody>
      </p:sp>
      <p:sp>
        <p:nvSpPr>
          <p:cNvPr id="225" name="Google Shape;225;p26"/>
          <p:cNvSpPr txBox="1"/>
          <p:nvPr>
            <p:ph idx="1" type="body"/>
          </p:nvPr>
        </p:nvSpPr>
        <p:spPr>
          <a:xfrm>
            <a:off x="216100" y="5342625"/>
            <a:ext cx="8399100" cy="28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  <p:pic>
        <p:nvPicPr>
          <p:cNvPr id="226" name="Google Shape;2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750" y="1427100"/>
            <a:ext cx="36861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4663" y="3075125"/>
            <a:ext cx="1276350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6"/>
          <p:cNvSpPr txBox="1"/>
          <p:nvPr/>
        </p:nvSpPr>
        <p:spPr>
          <a:xfrm>
            <a:off x="1067175" y="1427100"/>
            <a:ext cx="2785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Consulta que retorna os títulos de vídeo que ainda não foram visualizados por nenhum usuário: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272250" y="632850"/>
            <a:ext cx="8399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- </a:t>
            </a:r>
            <a:r>
              <a:rPr lang="en"/>
              <a:t>Subconsulta do Tipo Escalar</a:t>
            </a:r>
            <a:endParaRPr/>
          </a:p>
        </p:txBody>
      </p:sp>
      <p:sp>
        <p:nvSpPr>
          <p:cNvPr id="234" name="Google Shape;234;p27"/>
          <p:cNvSpPr txBox="1"/>
          <p:nvPr>
            <p:ph idx="1" type="body"/>
          </p:nvPr>
        </p:nvSpPr>
        <p:spPr>
          <a:xfrm>
            <a:off x="216100" y="5342625"/>
            <a:ext cx="8399100" cy="28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  <p:pic>
        <p:nvPicPr>
          <p:cNvPr id="235" name="Google Shape;2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75" y="1390650"/>
            <a:ext cx="39528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175" y="2760038"/>
            <a:ext cx="981075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7"/>
          <p:cNvSpPr txBox="1"/>
          <p:nvPr/>
        </p:nvSpPr>
        <p:spPr>
          <a:xfrm>
            <a:off x="4431050" y="1390650"/>
            <a:ext cx="2954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Consulta que retorna a quantidade total de usuários cadastrados que possuem ao menos uma mensalidade paga.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type="title"/>
          </p:nvPr>
        </p:nvSpPr>
        <p:spPr>
          <a:xfrm>
            <a:off x="272250" y="632850"/>
            <a:ext cx="8399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- </a:t>
            </a:r>
            <a:r>
              <a:rPr lang="en"/>
              <a:t>Subconsulta do Tipo Linha</a:t>
            </a:r>
            <a:endParaRPr/>
          </a:p>
        </p:txBody>
      </p:sp>
      <p:sp>
        <p:nvSpPr>
          <p:cNvPr id="243" name="Google Shape;243;p28"/>
          <p:cNvSpPr txBox="1"/>
          <p:nvPr>
            <p:ph idx="1" type="body"/>
          </p:nvPr>
        </p:nvSpPr>
        <p:spPr>
          <a:xfrm>
            <a:off x="216100" y="5342625"/>
            <a:ext cx="8399100" cy="28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  <p:sp>
        <p:nvSpPr>
          <p:cNvPr id="244" name="Google Shape;244;p28"/>
          <p:cNvSpPr txBox="1"/>
          <p:nvPr/>
        </p:nvSpPr>
        <p:spPr>
          <a:xfrm>
            <a:off x="5348850" y="1447975"/>
            <a:ext cx="3190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Consulta que retorna os dados do usuário que possui a maior média de valor pago em mensalidades.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5" name="Google Shape;2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50" y="1447975"/>
            <a:ext cx="495300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150" y="3263700"/>
            <a:ext cx="688657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/>
          <p:nvPr>
            <p:ph type="title"/>
          </p:nvPr>
        </p:nvSpPr>
        <p:spPr>
          <a:xfrm>
            <a:off x="272250" y="632850"/>
            <a:ext cx="8399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- </a:t>
            </a:r>
            <a:r>
              <a:rPr lang="en"/>
              <a:t>Subconsulta do Tipo Tabela</a:t>
            </a:r>
            <a:endParaRPr/>
          </a:p>
        </p:txBody>
      </p:sp>
      <p:sp>
        <p:nvSpPr>
          <p:cNvPr id="252" name="Google Shape;252;p29"/>
          <p:cNvSpPr txBox="1"/>
          <p:nvPr>
            <p:ph idx="1" type="body"/>
          </p:nvPr>
        </p:nvSpPr>
        <p:spPr>
          <a:xfrm>
            <a:off x="216100" y="5342625"/>
            <a:ext cx="8399100" cy="28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  <p:pic>
        <p:nvPicPr>
          <p:cNvPr id="253" name="Google Shape;2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350" y="1444000"/>
            <a:ext cx="3838575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7350" y="3376175"/>
            <a:ext cx="3448050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9"/>
          <p:cNvSpPr txBox="1"/>
          <p:nvPr/>
        </p:nvSpPr>
        <p:spPr>
          <a:xfrm>
            <a:off x="5279700" y="1444000"/>
            <a:ext cx="2819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Consulta que retorna todos os atores que já interpretaram em um vídeo do gênero "Aventura".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/>
          <p:nvPr>
            <p:ph type="title"/>
          </p:nvPr>
        </p:nvSpPr>
        <p:spPr>
          <a:xfrm>
            <a:off x="272250" y="632850"/>
            <a:ext cx="8399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- </a:t>
            </a:r>
            <a:r>
              <a:rPr lang="en"/>
              <a:t>Operação de Conjunto</a:t>
            </a:r>
            <a:endParaRPr/>
          </a:p>
        </p:txBody>
      </p:sp>
      <p:sp>
        <p:nvSpPr>
          <p:cNvPr id="261" name="Google Shape;261;p30"/>
          <p:cNvSpPr txBox="1"/>
          <p:nvPr>
            <p:ph idx="1" type="body"/>
          </p:nvPr>
        </p:nvSpPr>
        <p:spPr>
          <a:xfrm>
            <a:off x="216100" y="5342625"/>
            <a:ext cx="8399100" cy="28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  <p:pic>
        <p:nvPicPr>
          <p:cNvPr id="262" name="Google Shape;2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96225"/>
            <a:ext cx="3528625" cy="75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4800" y="2707475"/>
            <a:ext cx="1343025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0"/>
          <p:cNvSpPr txBox="1"/>
          <p:nvPr/>
        </p:nvSpPr>
        <p:spPr>
          <a:xfrm>
            <a:off x="359475" y="1550200"/>
            <a:ext cx="3897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Essa consulta irá retornar um conjunto de resultados que é a união dos títulos de filmes e títulos de séries, sem duplicatas. Ou seja, cada título irá aparecer uma única vez no resultado final.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type="title"/>
          </p:nvPr>
        </p:nvSpPr>
        <p:spPr>
          <a:xfrm>
            <a:off x="729450" y="1322450"/>
            <a:ext cx="49098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Streaming de Vídeo</a:t>
            </a:r>
            <a:endParaRPr/>
          </a:p>
        </p:txBody>
      </p:sp>
      <p:sp>
        <p:nvSpPr>
          <p:cNvPr id="143" name="Google Shape;143;p16"/>
          <p:cNvSpPr txBox="1"/>
          <p:nvPr>
            <p:ph idx="1" type="subTitle"/>
          </p:nvPr>
        </p:nvSpPr>
        <p:spPr>
          <a:xfrm>
            <a:off x="729450" y="2970425"/>
            <a:ext cx="4325700" cy="12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Equipe #7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https://github.com/sotobr/projetoBD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>
            <p:ph type="title"/>
          </p:nvPr>
        </p:nvSpPr>
        <p:spPr>
          <a:xfrm>
            <a:off x="272250" y="632850"/>
            <a:ext cx="1086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</a:t>
            </a:r>
            <a:endParaRPr/>
          </a:p>
        </p:txBody>
      </p:sp>
      <p:sp>
        <p:nvSpPr>
          <p:cNvPr id="149" name="Google Shape;149;p17"/>
          <p:cNvSpPr txBox="1"/>
          <p:nvPr>
            <p:ph idx="1" type="body"/>
          </p:nvPr>
        </p:nvSpPr>
        <p:spPr>
          <a:xfrm>
            <a:off x="272250" y="5331400"/>
            <a:ext cx="8399100" cy="28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7"/>
          <p:cNvPicPr preferRelativeResize="0"/>
          <p:nvPr/>
        </p:nvPicPr>
        <p:blipFill rotWithShape="1">
          <a:blip r:embed="rId3">
            <a:alphaModFix/>
          </a:blip>
          <a:srcRect b="0" l="9" r="9" t="0"/>
          <a:stretch/>
        </p:blipFill>
        <p:spPr>
          <a:xfrm>
            <a:off x="552225" y="1611550"/>
            <a:ext cx="1424700" cy="142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1" name="Google Shape;151;p17"/>
          <p:cNvSpPr/>
          <p:nvPr/>
        </p:nvSpPr>
        <p:spPr>
          <a:xfrm rot="-9940455">
            <a:off x="1695192" y="2860325"/>
            <a:ext cx="554330" cy="385745"/>
          </a:xfrm>
          <a:custGeom>
            <a:rect b="b" l="l" r="r" t="t"/>
            <a:pathLst>
              <a:path extrusionOk="0" h="15430" w="40520">
                <a:moveTo>
                  <a:pt x="0" y="2277"/>
                </a:moveTo>
                <a:cubicBezTo>
                  <a:pt x="6770" y="22"/>
                  <a:pt x="15243" y="-1318"/>
                  <a:pt x="21407" y="2277"/>
                </a:cubicBezTo>
                <a:cubicBezTo>
                  <a:pt x="27883" y="6053"/>
                  <a:pt x="35219" y="19429"/>
                  <a:pt x="40520" y="14128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Google Shape;152;p17"/>
          <p:cNvSpPr txBox="1"/>
          <p:nvPr/>
        </p:nvSpPr>
        <p:spPr>
          <a:xfrm>
            <a:off x="6393125" y="3003425"/>
            <a:ext cx="196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Felipe Accioly</a:t>
            </a:r>
            <a:endParaRPr b="1" sz="20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2225550" y="3003425"/>
            <a:ext cx="196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Giovanni Silva</a:t>
            </a:r>
            <a:endParaRPr b="1" sz="20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4" name="Google Shape;154;p17"/>
          <p:cNvSpPr/>
          <p:nvPr/>
        </p:nvSpPr>
        <p:spPr>
          <a:xfrm rot="-9940455">
            <a:off x="5846667" y="2860325"/>
            <a:ext cx="554330" cy="385745"/>
          </a:xfrm>
          <a:custGeom>
            <a:rect b="b" l="l" r="r" t="t"/>
            <a:pathLst>
              <a:path extrusionOk="0" h="15430" w="40520">
                <a:moveTo>
                  <a:pt x="0" y="2277"/>
                </a:moveTo>
                <a:cubicBezTo>
                  <a:pt x="6770" y="22"/>
                  <a:pt x="15243" y="-1318"/>
                  <a:pt x="21407" y="2277"/>
                </a:cubicBezTo>
                <a:cubicBezTo>
                  <a:pt x="27883" y="6053"/>
                  <a:pt x="35219" y="19429"/>
                  <a:pt x="40520" y="14128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155" name="Google Shape;15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5013" y="1611700"/>
            <a:ext cx="1424700" cy="14247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275" y="561650"/>
            <a:ext cx="7036275" cy="45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8"/>
          <p:cNvSpPr txBox="1"/>
          <p:nvPr>
            <p:ph type="title"/>
          </p:nvPr>
        </p:nvSpPr>
        <p:spPr>
          <a:xfrm>
            <a:off x="272250" y="632850"/>
            <a:ext cx="8399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 ERR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216100" y="5342625"/>
            <a:ext cx="8399100" cy="28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272250" y="632850"/>
            <a:ext cx="8399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Projeto Lógico</a:t>
            </a:r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216100" y="5342625"/>
            <a:ext cx="8399100" cy="28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413" y="1590676"/>
            <a:ext cx="6606676" cy="274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272250" y="632850"/>
            <a:ext cx="8399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Projeto Lógico</a:t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216100" y="5342625"/>
            <a:ext cx="8399100" cy="28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7363" y="1578825"/>
            <a:ext cx="4209275" cy="28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272250" y="632850"/>
            <a:ext cx="8399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Projeto Lógico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216100" y="5342625"/>
            <a:ext cx="8399100" cy="28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038" y="1168050"/>
            <a:ext cx="4313925" cy="387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272250" y="587925"/>
            <a:ext cx="4591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- Group by/Having 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216100" y="5342625"/>
            <a:ext cx="8399100" cy="28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500" y="1579275"/>
            <a:ext cx="3152775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575" y="3655125"/>
            <a:ext cx="2514600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 txBox="1"/>
          <p:nvPr/>
        </p:nvSpPr>
        <p:spPr>
          <a:xfrm>
            <a:off x="732825" y="1579275"/>
            <a:ext cx="3152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Consulta que retorna a média das mensalidades pagas pelos usuários que possuem mais de 2 telefones cadastrados.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250" y="1600750"/>
            <a:ext cx="4459178" cy="73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3"/>
          <p:cNvSpPr txBox="1"/>
          <p:nvPr>
            <p:ph type="title"/>
          </p:nvPr>
        </p:nvSpPr>
        <p:spPr>
          <a:xfrm>
            <a:off x="272250" y="632850"/>
            <a:ext cx="8399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Consultas - </a:t>
            </a:r>
            <a:r>
              <a:rPr lang="en"/>
              <a:t>Junção Interna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216100" y="5342625"/>
            <a:ext cx="8399100" cy="28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  <p:sp>
        <p:nvSpPr>
          <p:cNvPr id="200" name="Google Shape;200;p23"/>
          <p:cNvSpPr txBox="1"/>
          <p:nvPr/>
        </p:nvSpPr>
        <p:spPr>
          <a:xfrm>
            <a:off x="5032600" y="1414275"/>
            <a:ext cx="3459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Consulta que retorna o título e o ano de lançamento dos filmes que possuem pelo menos um ator cadastrado.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6175" y="2571750"/>
            <a:ext cx="2104275" cy="191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n Streamline by VCG">
  <a:themeElements>
    <a:clrScheme name="Streamline">
      <a:dk1>
        <a:srgbClr val="5A5965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FA0F23"/>
      </a:accent3>
      <a:accent4>
        <a:srgbClr val="8183B1"/>
      </a:accent4>
      <a:accent5>
        <a:srgbClr val="1C3678"/>
      </a:accent5>
      <a:accent6>
        <a:srgbClr val="FD8791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