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Slides/notesSlide12.xml" ContentType="application/vnd.openxmlformats-officedocument.presentationml.notesSlide+xml"/>
  <Override PartName="/ppt/notesSlides/notesSlide4.xml" ContentType="application/vnd.openxmlformats-officedocument.presentationml.notes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12.xml.rels" ContentType="application/vnd.openxmlformats-package.relationships+xml"/>
  <Override PartName="/ppt/notesSlides/_rels/notesSlide8.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533520" y="764280"/>
            <a:ext cx="6704640" cy="3771360"/>
          </a:xfrm>
          <a:prstGeom prst="rect">
            <a:avLst/>
          </a:prstGeom>
        </p:spPr>
        <p:txBody>
          <a:bodyPr lIns="0" rIns="0" tIns="0" bIns="0" anchor="ctr"/>
          <a:p>
            <a:pPr algn="ctr"/>
            <a:r>
              <a:rPr b="0" lang="en-CA" sz="4400" spc="-1" strike="noStrike">
                <a:latin typeface="Arial"/>
              </a:rPr>
              <a:t>Click to move the slide</a:t>
            </a:r>
            <a:endParaRPr b="0" lang="en-CA" sz="4400" spc="-1" strike="noStrike">
              <a:latin typeface="Arial"/>
            </a:endParaRPr>
          </a:p>
        </p:txBody>
      </p:sp>
      <p:sp>
        <p:nvSpPr>
          <p:cNvPr id="77" name="PlaceHolder 2"/>
          <p:cNvSpPr>
            <a:spLocks noGrp="1"/>
          </p:cNvSpPr>
          <p:nvPr>
            <p:ph type="body"/>
          </p:nvPr>
        </p:nvSpPr>
        <p:spPr>
          <a:xfrm>
            <a:off x="777240" y="4777560"/>
            <a:ext cx="6217560" cy="4525920"/>
          </a:xfrm>
          <a:prstGeom prst="rect">
            <a:avLst/>
          </a:prstGeom>
        </p:spPr>
        <p:txBody>
          <a:bodyPr lIns="0" rIns="0" tIns="0" bIns="0"/>
          <a:p>
            <a:r>
              <a:rPr b="0" lang="en-CA" sz="2000" spc="-1" strike="noStrike">
                <a:latin typeface="Arial"/>
              </a:rPr>
              <a:t>Click to edit the notes format</a:t>
            </a:r>
            <a:endParaRPr b="0" lang="en-CA" sz="2000" spc="-1" strike="noStrike">
              <a:latin typeface="Arial"/>
            </a:endParaRPr>
          </a:p>
        </p:txBody>
      </p:sp>
      <p:sp>
        <p:nvSpPr>
          <p:cNvPr id="78" name="PlaceHolder 3"/>
          <p:cNvSpPr>
            <a:spLocks noGrp="1"/>
          </p:cNvSpPr>
          <p:nvPr>
            <p:ph type="hdr"/>
          </p:nvPr>
        </p:nvSpPr>
        <p:spPr>
          <a:xfrm>
            <a:off x="0" y="0"/>
            <a:ext cx="3372840" cy="502560"/>
          </a:xfrm>
          <a:prstGeom prst="rect">
            <a:avLst/>
          </a:prstGeom>
        </p:spPr>
        <p:txBody>
          <a:bodyPr lIns="0" rIns="0" tIns="0" bIns="0"/>
          <a:p>
            <a:r>
              <a:rPr b="0" lang="en-CA" sz="1400" spc="-1" strike="noStrike">
                <a:latin typeface="Times New Roman"/>
              </a:rPr>
              <a:t>&lt;header&gt;</a:t>
            </a:r>
            <a:endParaRPr b="0" lang="en-CA" sz="1400" spc="-1" strike="noStrike">
              <a:latin typeface="Times New Roman"/>
            </a:endParaRPr>
          </a:p>
        </p:txBody>
      </p:sp>
      <p:sp>
        <p:nvSpPr>
          <p:cNvPr id="79" name="PlaceHolder 4"/>
          <p:cNvSpPr>
            <a:spLocks noGrp="1"/>
          </p:cNvSpPr>
          <p:nvPr>
            <p:ph type="dt"/>
          </p:nvPr>
        </p:nvSpPr>
        <p:spPr>
          <a:xfrm>
            <a:off x="4399200" y="0"/>
            <a:ext cx="3372840" cy="502560"/>
          </a:xfrm>
          <a:prstGeom prst="rect">
            <a:avLst/>
          </a:prstGeom>
        </p:spPr>
        <p:txBody>
          <a:bodyPr lIns="0" rIns="0" tIns="0" bIns="0"/>
          <a:p>
            <a:pPr algn="r"/>
            <a:r>
              <a:rPr b="0" lang="en-CA" sz="1400" spc="-1" strike="noStrike">
                <a:latin typeface="Times New Roman"/>
              </a:rPr>
              <a:t>&lt;date/time&gt;</a:t>
            </a:r>
            <a:endParaRPr b="0" lang="en-CA" sz="1400" spc="-1" strike="noStrike">
              <a:latin typeface="Times New Roman"/>
            </a:endParaRPr>
          </a:p>
        </p:txBody>
      </p:sp>
      <p:sp>
        <p:nvSpPr>
          <p:cNvPr id="80" name="PlaceHolder 5"/>
          <p:cNvSpPr>
            <a:spLocks noGrp="1"/>
          </p:cNvSpPr>
          <p:nvPr>
            <p:ph type="ftr"/>
          </p:nvPr>
        </p:nvSpPr>
        <p:spPr>
          <a:xfrm>
            <a:off x="0" y="9555480"/>
            <a:ext cx="3372840" cy="502560"/>
          </a:xfrm>
          <a:prstGeom prst="rect">
            <a:avLst/>
          </a:prstGeom>
        </p:spPr>
        <p:txBody>
          <a:bodyPr lIns="0" rIns="0" tIns="0" bIns="0" anchor="b"/>
          <a:p>
            <a:r>
              <a:rPr b="0" lang="en-CA" sz="1400" spc="-1" strike="noStrike">
                <a:latin typeface="Times New Roman"/>
              </a:rPr>
              <a:t>&lt;footer&gt;</a:t>
            </a:r>
            <a:endParaRPr b="0" lang="en-CA" sz="1400" spc="-1" strike="noStrike">
              <a:latin typeface="Times New Roman"/>
            </a:endParaRPr>
          </a:p>
        </p:txBody>
      </p:sp>
      <p:sp>
        <p:nvSpPr>
          <p:cNvPr id="81" name="PlaceHolder 6"/>
          <p:cNvSpPr>
            <a:spLocks noGrp="1"/>
          </p:cNvSpPr>
          <p:nvPr>
            <p:ph type="sldNum"/>
          </p:nvPr>
        </p:nvSpPr>
        <p:spPr>
          <a:xfrm>
            <a:off x="4399200" y="9555480"/>
            <a:ext cx="3372840" cy="502560"/>
          </a:xfrm>
          <a:prstGeom prst="rect">
            <a:avLst/>
          </a:prstGeom>
        </p:spPr>
        <p:txBody>
          <a:bodyPr lIns="0" rIns="0" tIns="0" bIns="0" anchor="b"/>
          <a:p>
            <a:pPr algn="r"/>
            <a:fld id="{794538F6-21A9-489D-8281-232E85F56BAA}" type="slidenum">
              <a:rPr b="0" lang="en-CA" sz="1400" spc="-1" strike="noStrike">
                <a:latin typeface="Times New Roman"/>
              </a:rPr>
              <a:t>&lt;number&gt;</a:t>
            </a:fld>
            <a:endParaRPr b="0" lang="en-CA"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sldImg"/>
          </p:nvPr>
        </p:nvSpPr>
        <p:spPr>
          <a:xfrm>
            <a:off x="381240" y="685800"/>
            <a:ext cx="6095160" cy="3428280"/>
          </a:xfrm>
          <a:prstGeom prst="rect">
            <a:avLst/>
          </a:prstGeom>
        </p:spPr>
      </p:sp>
      <p:sp>
        <p:nvSpPr>
          <p:cNvPr id="129" name="PlaceHolder 2"/>
          <p:cNvSpPr>
            <a:spLocks noGrp="1"/>
          </p:cNvSpPr>
          <p:nvPr>
            <p:ph type="body"/>
          </p:nvPr>
        </p:nvSpPr>
        <p:spPr>
          <a:xfrm>
            <a:off x="685800" y="4343400"/>
            <a:ext cx="5485680" cy="4114080"/>
          </a:xfrm>
          <a:prstGeom prst="rect">
            <a:avLst/>
          </a:prstGeom>
        </p:spPr>
        <p:txBody>
          <a:bodyPr lIns="0" rIns="0" tIns="91440" bIns="91440"/>
          <a:p>
            <a:pPr marL="216000" indent="-216000">
              <a:lnSpc>
                <a:spcPct val="100000"/>
              </a:lnSpc>
            </a:pPr>
            <a:r>
              <a:rPr b="0" lang="en-CA" sz="1100" spc="-1" strike="noStrike">
                <a:latin typeface="Arial"/>
              </a:rPr>
              <a:t>Assumptions A list of the assumptions you made in relation to the provided cases study.</a:t>
            </a:r>
            <a:endParaRPr b="0" lang="en-CA" sz="11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sldImg"/>
          </p:nvPr>
        </p:nvSpPr>
        <p:spPr>
          <a:xfrm>
            <a:off x="381240" y="685800"/>
            <a:ext cx="6095160" cy="3428280"/>
          </a:xfrm>
          <a:prstGeom prst="rect">
            <a:avLst/>
          </a:prstGeom>
        </p:spPr>
      </p:sp>
      <p:sp>
        <p:nvSpPr>
          <p:cNvPr id="131" name="PlaceHolder 2"/>
          <p:cNvSpPr>
            <a:spLocks noGrp="1"/>
          </p:cNvSpPr>
          <p:nvPr>
            <p:ph type="body"/>
          </p:nvPr>
        </p:nvSpPr>
        <p:spPr>
          <a:xfrm>
            <a:off x="685800" y="4343400"/>
            <a:ext cx="5485680" cy="4114080"/>
          </a:xfrm>
          <a:prstGeom prst="rect">
            <a:avLst/>
          </a:prstGeom>
        </p:spPr>
        <p:txBody>
          <a:bodyPr lIns="0" rIns="0" tIns="91440" bIns="91440"/>
          <a:p>
            <a:pPr marL="216000" indent="-216000">
              <a:lnSpc>
                <a:spcPct val="100000"/>
              </a:lnSpc>
            </a:pPr>
            <a:r>
              <a:rPr b="0" lang="en-CA" sz="1100" spc="-1" strike="noStrike">
                <a:latin typeface="Arial"/>
              </a:rPr>
              <a:t>Improvement Opportunities Identify the potential areas of opportunity for improvements or an existing problem that the company has that needs DevOps practices and CI/CD Pipeline; you could utilize the Value Stream Mapping (VSM).</a:t>
            </a:r>
            <a:endParaRPr b="0" lang="en-CA" sz="11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sldImg"/>
          </p:nvPr>
        </p:nvSpPr>
        <p:spPr>
          <a:xfrm>
            <a:off x="381240" y="685800"/>
            <a:ext cx="6095160" cy="3428280"/>
          </a:xfrm>
          <a:prstGeom prst="rect">
            <a:avLst/>
          </a:prstGeom>
        </p:spPr>
      </p:sp>
      <p:sp>
        <p:nvSpPr>
          <p:cNvPr id="133" name="PlaceHolder 2"/>
          <p:cNvSpPr>
            <a:spLocks noGrp="1"/>
          </p:cNvSpPr>
          <p:nvPr>
            <p:ph type="body"/>
          </p:nvPr>
        </p:nvSpPr>
        <p:spPr>
          <a:xfrm>
            <a:off x="685800" y="4343400"/>
            <a:ext cx="5485680" cy="4114080"/>
          </a:xfrm>
          <a:prstGeom prst="rect">
            <a:avLst/>
          </a:prstGeom>
        </p:spPr>
        <p:txBody>
          <a:bodyPr lIns="0" rIns="0" tIns="91440" bIns="91440"/>
          <a:p>
            <a:pPr marL="216000" indent="-216000">
              <a:lnSpc>
                <a:spcPct val="100000"/>
              </a:lnSpc>
            </a:pPr>
            <a:r>
              <a:rPr b="0" lang="en-CA" sz="1100" spc="-1" strike="noStrike">
                <a:latin typeface="Arial"/>
              </a:rPr>
              <a:t>Improvement Opportunities Identify the potential areas of opportunity for improvements or an existing problem that the company has that needs DevOps practices and CI/CD Pipeline; you could utilize the Value Stream Mapping (VSM).</a:t>
            </a:r>
            <a:endParaRPr b="0" lang="en-CA" sz="11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sldImg"/>
          </p:nvPr>
        </p:nvSpPr>
        <p:spPr>
          <a:xfrm>
            <a:off x="381240" y="685800"/>
            <a:ext cx="6095160" cy="3428280"/>
          </a:xfrm>
          <a:prstGeom prst="rect">
            <a:avLst/>
          </a:prstGeom>
        </p:spPr>
      </p:sp>
      <p:sp>
        <p:nvSpPr>
          <p:cNvPr id="121" name="PlaceHolder 2"/>
          <p:cNvSpPr>
            <a:spLocks noGrp="1"/>
          </p:cNvSpPr>
          <p:nvPr>
            <p:ph type="body"/>
          </p:nvPr>
        </p:nvSpPr>
        <p:spPr>
          <a:xfrm>
            <a:off x="685800" y="4343400"/>
            <a:ext cx="5485680" cy="4114080"/>
          </a:xfrm>
          <a:prstGeom prst="rect">
            <a:avLst/>
          </a:prstGeom>
        </p:spPr>
        <p:txBody>
          <a:bodyPr lIns="0" rIns="0" tIns="91440" bIns="91440"/>
          <a:p>
            <a:pPr marL="216000" indent="-216000">
              <a:lnSpc>
                <a:spcPct val="115000"/>
              </a:lnSpc>
              <a:spcBef>
                <a:spcPts val="1301"/>
              </a:spcBef>
              <a:spcAft>
                <a:spcPts val="1301"/>
              </a:spcAft>
            </a:pPr>
            <a:r>
              <a:rPr b="0" lang="en-CA" sz="1300" spc="-1" strike="noStrike">
                <a:solidFill>
                  <a:srgbClr val="000000"/>
                </a:solidFill>
                <a:latin typeface="Arial"/>
              </a:rPr>
              <a:t>Welcome to ProActive3- software company revolutionizing in the fitness industry through innovative app and user portal.</a:t>
            </a:r>
            <a:endParaRPr b="0" lang="en-CA" sz="13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sldImg"/>
          </p:nvPr>
        </p:nvSpPr>
        <p:spPr>
          <a:xfrm>
            <a:off x="381240" y="685800"/>
            <a:ext cx="6095160" cy="3428280"/>
          </a:xfrm>
          <a:prstGeom prst="rect">
            <a:avLst/>
          </a:prstGeom>
        </p:spPr>
      </p:sp>
      <p:sp>
        <p:nvSpPr>
          <p:cNvPr id="123" name="PlaceHolder 2"/>
          <p:cNvSpPr>
            <a:spLocks noGrp="1"/>
          </p:cNvSpPr>
          <p:nvPr>
            <p:ph type="body"/>
          </p:nvPr>
        </p:nvSpPr>
        <p:spPr>
          <a:xfrm>
            <a:off x="685800" y="4343400"/>
            <a:ext cx="5485680" cy="4114080"/>
          </a:xfrm>
          <a:prstGeom prst="rect">
            <a:avLst/>
          </a:prstGeom>
        </p:spPr>
        <p:txBody>
          <a:bodyPr lIns="0" rIns="0" tIns="91440" bIns="91440"/>
          <a:p>
            <a:pPr marL="216000" indent="-216000">
              <a:lnSpc>
                <a:spcPct val="100000"/>
              </a:lnSpc>
            </a:pPr>
            <a:r>
              <a:rPr b="0" lang="en-CA" sz="1100" spc="-1" strike="noStrike">
                <a:latin typeface="Arial"/>
              </a:rPr>
              <a:t>Background A summary of the company, its history, and its goal</a:t>
            </a:r>
            <a:endParaRPr b="0" lang="en-CA" sz="11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sldImg"/>
          </p:nvPr>
        </p:nvSpPr>
        <p:spPr>
          <a:xfrm>
            <a:off x="381240" y="685800"/>
            <a:ext cx="6095160" cy="3428280"/>
          </a:xfrm>
          <a:prstGeom prst="rect">
            <a:avLst/>
          </a:prstGeom>
        </p:spPr>
      </p:sp>
      <p:sp>
        <p:nvSpPr>
          <p:cNvPr id="125" name="PlaceHolder 2"/>
          <p:cNvSpPr>
            <a:spLocks noGrp="1"/>
          </p:cNvSpPr>
          <p:nvPr>
            <p:ph type="body"/>
          </p:nvPr>
        </p:nvSpPr>
        <p:spPr>
          <a:xfrm>
            <a:off x="685800" y="4343400"/>
            <a:ext cx="5485680" cy="4114080"/>
          </a:xfrm>
          <a:prstGeom prst="rect">
            <a:avLst/>
          </a:prstGeom>
        </p:spPr>
        <p:txBody>
          <a:bodyPr lIns="0" rIns="0" tIns="91440" bIns="91440"/>
          <a:p>
            <a:pPr marL="216000" indent="-216000">
              <a:lnSpc>
                <a:spcPct val="100000"/>
              </a:lnSpc>
            </a:pPr>
            <a:r>
              <a:rPr b="0" lang="en-CA" sz="1100" spc="-1" strike="noStrike">
                <a:latin typeface="Arial"/>
              </a:rPr>
              <a:t>Background A summary of the company, its history, and its goal</a:t>
            </a:r>
            <a:endParaRPr b="0" lang="en-CA" sz="11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sldImg"/>
          </p:nvPr>
        </p:nvSpPr>
        <p:spPr>
          <a:xfrm>
            <a:off x="381240" y="685800"/>
            <a:ext cx="6095160" cy="3428280"/>
          </a:xfrm>
          <a:prstGeom prst="rect">
            <a:avLst/>
          </a:prstGeom>
        </p:spPr>
      </p:sp>
      <p:sp>
        <p:nvSpPr>
          <p:cNvPr id="127" name="PlaceHolder 2"/>
          <p:cNvSpPr>
            <a:spLocks noGrp="1"/>
          </p:cNvSpPr>
          <p:nvPr>
            <p:ph type="body"/>
          </p:nvPr>
        </p:nvSpPr>
        <p:spPr>
          <a:xfrm>
            <a:off x="685800" y="4343400"/>
            <a:ext cx="5485680" cy="4114080"/>
          </a:xfrm>
          <a:prstGeom prst="rect">
            <a:avLst/>
          </a:prstGeom>
        </p:spPr>
        <p:txBody>
          <a:bodyPr lIns="0" rIns="0" tIns="91440" bIns="91440"/>
          <a:p>
            <a:pPr marL="216000" indent="-216000">
              <a:lnSpc>
                <a:spcPct val="100000"/>
              </a:lnSpc>
            </a:pPr>
            <a:r>
              <a:rPr b="0" lang="en-CA" sz="1100" spc="-1" strike="noStrike">
                <a:solidFill>
                  <a:srgbClr val="000000"/>
                </a:solidFill>
                <a:latin typeface="Arial"/>
              </a:rPr>
              <a:t>CI/CD pipeline Modernization Solution Overview A high-level overview of the CI/CD pipeline solution is to be built-in in support of the business case requirement</a:t>
            </a:r>
            <a:endParaRPr b="0" lang="en-CA" sz="1100" spc="-1" strike="noStrike">
              <a:latin typeface="Arial"/>
            </a:endParaRPr>
          </a:p>
          <a:p>
            <a:pPr marL="216000" indent="-216000">
              <a:lnSpc>
                <a:spcPct val="100000"/>
              </a:lnSpc>
            </a:pPr>
            <a:endParaRPr b="0" lang="en-CA" sz="1100" spc="-1" strike="noStrike">
              <a:latin typeface="Arial"/>
            </a:endParaRPr>
          </a:p>
          <a:p>
            <a:pPr marL="216000" indent="-216000">
              <a:lnSpc>
                <a:spcPct val="100000"/>
              </a:lnSpc>
            </a:pPr>
            <a:endParaRPr b="0" lang="en-CA" sz="1100" spc="-1" strike="noStrike">
              <a:latin typeface="Arial"/>
            </a:endParaRPr>
          </a:p>
          <a:p>
            <a:pPr marL="216000" indent="-216000">
              <a:lnSpc>
                <a:spcPct val="100000"/>
              </a:lnSpc>
            </a:pPr>
            <a:endParaRPr b="0" lang="en-CA" sz="1100" spc="-1" strike="noStrike">
              <a:latin typeface="Arial"/>
            </a:endParaRPr>
          </a:p>
          <a:p>
            <a:pPr marL="216000" indent="-216000">
              <a:lnSpc>
                <a:spcPct val="100000"/>
              </a:lnSpc>
            </a:pPr>
            <a:endParaRPr b="0" lang="en-CA"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11760" y="418320"/>
            <a:ext cx="8519760" cy="625320"/>
          </a:xfrm>
          <a:prstGeom prst="rect">
            <a:avLst/>
          </a:prstGeom>
        </p:spPr>
        <p:txBody>
          <a:bodyPr lIns="0" rIns="0" tIns="0" bIns="0" anchor="ctr"/>
          <a:p>
            <a:pPr algn="ctr"/>
            <a:endParaRPr b="0" lang="en-CA" sz="4400" spc="-1" strike="noStrike">
              <a:latin typeface="Arial"/>
            </a:endParaRPr>
          </a:p>
        </p:txBody>
      </p:sp>
      <p:sp>
        <p:nvSpPr>
          <p:cNvPr id="24" name="PlaceHolder 2"/>
          <p:cNvSpPr>
            <a:spLocks noGrp="1"/>
          </p:cNvSpPr>
          <p:nvPr>
            <p:ph type="body"/>
          </p:nvPr>
        </p:nvSpPr>
        <p:spPr>
          <a:xfrm>
            <a:off x="311760" y="1152360"/>
            <a:ext cx="8519760" cy="1629000"/>
          </a:xfrm>
          <a:prstGeom prst="rect">
            <a:avLst/>
          </a:prstGeom>
        </p:spPr>
        <p:txBody>
          <a:bodyPr lIns="0" rIns="0" tIns="0" bIns="0">
            <a:normAutofit/>
          </a:bodyPr>
          <a:p>
            <a:endParaRPr b="0" lang="en-CA" sz="3200" spc="-1" strike="noStrike">
              <a:latin typeface="Arial"/>
            </a:endParaRPr>
          </a:p>
        </p:txBody>
      </p:sp>
      <p:sp>
        <p:nvSpPr>
          <p:cNvPr id="25" name="PlaceHolder 3"/>
          <p:cNvSpPr>
            <a:spLocks noGrp="1"/>
          </p:cNvSpPr>
          <p:nvPr>
            <p:ph type="body"/>
          </p:nvPr>
        </p:nvSpPr>
        <p:spPr>
          <a:xfrm>
            <a:off x="311760" y="2936520"/>
            <a:ext cx="8519760" cy="1629000"/>
          </a:xfrm>
          <a:prstGeom prst="rect">
            <a:avLst/>
          </a:prstGeom>
        </p:spPr>
        <p:txBody>
          <a:bodyPr lIns="0" rIns="0" tIns="0" bIns="0">
            <a:normAutofit/>
          </a:bodyPr>
          <a:p>
            <a:endParaRPr b="0" lang="en-CA"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418320"/>
            <a:ext cx="8519760" cy="625320"/>
          </a:xfrm>
          <a:prstGeom prst="rect">
            <a:avLst/>
          </a:prstGeom>
        </p:spPr>
        <p:txBody>
          <a:bodyPr lIns="0" rIns="0" tIns="0" bIns="0" anchor="ctr"/>
          <a:p>
            <a:pPr algn="ctr"/>
            <a:endParaRPr b="0" lang="en-CA" sz="4400" spc="-1" strike="noStrike">
              <a:latin typeface="Arial"/>
            </a:endParaRPr>
          </a:p>
        </p:txBody>
      </p:sp>
      <p:sp>
        <p:nvSpPr>
          <p:cNvPr id="27" name="PlaceHolder 2"/>
          <p:cNvSpPr>
            <a:spLocks noGrp="1"/>
          </p:cNvSpPr>
          <p:nvPr>
            <p:ph type="body"/>
          </p:nvPr>
        </p:nvSpPr>
        <p:spPr>
          <a:xfrm>
            <a:off x="311760" y="1152360"/>
            <a:ext cx="4157280" cy="1629000"/>
          </a:xfrm>
          <a:prstGeom prst="rect">
            <a:avLst/>
          </a:prstGeom>
        </p:spPr>
        <p:txBody>
          <a:bodyPr lIns="0" rIns="0" tIns="0" bIns="0">
            <a:normAutofit/>
          </a:bodyPr>
          <a:p>
            <a:endParaRPr b="0" lang="en-CA" sz="3200" spc="-1" strike="noStrike">
              <a:latin typeface="Arial"/>
            </a:endParaRPr>
          </a:p>
        </p:txBody>
      </p:sp>
      <p:sp>
        <p:nvSpPr>
          <p:cNvPr id="28" name="PlaceHolder 3"/>
          <p:cNvSpPr>
            <a:spLocks noGrp="1"/>
          </p:cNvSpPr>
          <p:nvPr>
            <p:ph type="body"/>
          </p:nvPr>
        </p:nvSpPr>
        <p:spPr>
          <a:xfrm>
            <a:off x="4677120" y="1152360"/>
            <a:ext cx="4157280" cy="1629000"/>
          </a:xfrm>
          <a:prstGeom prst="rect">
            <a:avLst/>
          </a:prstGeom>
        </p:spPr>
        <p:txBody>
          <a:bodyPr lIns="0" rIns="0" tIns="0" bIns="0">
            <a:normAutofit/>
          </a:bodyPr>
          <a:p>
            <a:endParaRPr b="0" lang="en-CA" sz="3200" spc="-1" strike="noStrike">
              <a:latin typeface="Arial"/>
            </a:endParaRPr>
          </a:p>
        </p:txBody>
      </p:sp>
      <p:sp>
        <p:nvSpPr>
          <p:cNvPr id="29" name="PlaceHolder 4"/>
          <p:cNvSpPr>
            <a:spLocks noGrp="1"/>
          </p:cNvSpPr>
          <p:nvPr>
            <p:ph type="body"/>
          </p:nvPr>
        </p:nvSpPr>
        <p:spPr>
          <a:xfrm>
            <a:off x="311760" y="2936520"/>
            <a:ext cx="4157280" cy="1629000"/>
          </a:xfrm>
          <a:prstGeom prst="rect">
            <a:avLst/>
          </a:prstGeom>
        </p:spPr>
        <p:txBody>
          <a:bodyPr lIns="0" rIns="0" tIns="0" bIns="0">
            <a:normAutofit/>
          </a:bodyPr>
          <a:p>
            <a:endParaRPr b="0" lang="en-CA" sz="3200" spc="-1" strike="noStrike">
              <a:latin typeface="Arial"/>
            </a:endParaRPr>
          </a:p>
        </p:txBody>
      </p:sp>
      <p:sp>
        <p:nvSpPr>
          <p:cNvPr id="30" name="PlaceHolder 5"/>
          <p:cNvSpPr>
            <a:spLocks noGrp="1"/>
          </p:cNvSpPr>
          <p:nvPr>
            <p:ph type="body"/>
          </p:nvPr>
        </p:nvSpPr>
        <p:spPr>
          <a:xfrm>
            <a:off x="4677120" y="2936520"/>
            <a:ext cx="4157280" cy="1629000"/>
          </a:xfrm>
          <a:prstGeom prst="rect">
            <a:avLst/>
          </a:prstGeom>
        </p:spPr>
        <p:txBody>
          <a:bodyPr lIns="0" rIns="0" tIns="0" bIns="0">
            <a:normAutofit/>
          </a:bodyPr>
          <a:p>
            <a:endParaRPr b="0" lang="en-CA"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418320"/>
            <a:ext cx="8519760" cy="625320"/>
          </a:xfrm>
          <a:prstGeom prst="rect">
            <a:avLst/>
          </a:prstGeom>
        </p:spPr>
        <p:txBody>
          <a:bodyPr lIns="0" rIns="0" tIns="0" bIns="0" anchor="ctr"/>
          <a:p>
            <a:pPr algn="ctr"/>
            <a:endParaRPr b="0" lang="en-CA" sz="4400" spc="-1" strike="noStrike">
              <a:latin typeface="Arial"/>
            </a:endParaRPr>
          </a:p>
        </p:txBody>
      </p:sp>
      <p:sp>
        <p:nvSpPr>
          <p:cNvPr id="32" name="PlaceHolder 2"/>
          <p:cNvSpPr>
            <a:spLocks noGrp="1"/>
          </p:cNvSpPr>
          <p:nvPr>
            <p:ph type="body"/>
          </p:nvPr>
        </p:nvSpPr>
        <p:spPr>
          <a:xfrm>
            <a:off x="311760" y="1152360"/>
            <a:ext cx="2743200" cy="1629000"/>
          </a:xfrm>
          <a:prstGeom prst="rect">
            <a:avLst/>
          </a:prstGeom>
        </p:spPr>
        <p:txBody>
          <a:bodyPr lIns="0" rIns="0" tIns="0" bIns="0">
            <a:normAutofit/>
          </a:bodyPr>
          <a:p>
            <a:endParaRPr b="0" lang="en-CA" sz="3200" spc="-1" strike="noStrike">
              <a:latin typeface="Arial"/>
            </a:endParaRPr>
          </a:p>
        </p:txBody>
      </p:sp>
      <p:sp>
        <p:nvSpPr>
          <p:cNvPr id="33" name="PlaceHolder 3"/>
          <p:cNvSpPr>
            <a:spLocks noGrp="1"/>
          </p:cNvSpPr>
          <p:nvPr>
            <p:ph type="body"/>
          </p:nvPr>
        </p:nvSpPr>
        <p:spPr>
          <a:xfrm>
            <a:off x="3192480" y="1152360"/>
            <a:ext cx="2743200" cy="1629000"/>
          </a:xfrm>
          <a:prstGeom prst="rect">
            <a:avLst/>
          </a:prstGeom>
        </p:spPr>
        <p:txBody>
          <a:bodyPr lIns="0" rIns="0" tIns="0" bIns="0">
            <a:normAutofit/>
          </a:bodyPr>
          <a:p>
            <a:endParaRPr b="0" lang="en-CA" sz="3200" spc="-1" strike="noStrike">
              <a:latin typeface="Arial"/>
            </a:endParaRPr>
          </a:p>
        </p:txBody>
      </p:sp>
      <p:sp>
        <p:nvSpPr>
          <p:cNvPr id="34" name="PlaceHolder 4"/>
          <p:cNvSpPr>
            <a:spLocks noGrp="1"/>
          </p:cNvSpPr>
          <p:nvPr>
            <p:ph type="body"/>
          </p:nvPr>
        </p:nvSpPr>
        <p:spPr>
          <a:xfrm>
            <a:off x="6073200" y="1152360"/>
            <a:ext cx="2743200" cy="1629000"/>
          </a:xfrm>
          <a:prstGeom prst="rect">
            <a:avLst/>
          </a:prstGeom>
        </p:spPr>
        <p:txBody>
          <a:bodyPr lIns="0" rIns="0" tIns="0" bIns="0">
            <a:normAutofit/>
          </a:bodyPr>
          <a:p>
            <a:endParaRPr b="0" lang="en-CA" sz="3200" spc="-1" strike="noStrike">
              <a:latin typeface="Arial"/>
            </a:endParaRPr>
          </a:p>
        </p:txBody>
      </p:sp>
      <p:sp>
        <p:nvSpPr>
          <p:cNvPr id="35" name="PlaceHolder 5"/>
          <p:cNvSpPr>
            <a:spLocks noGrp="1"/>
          </p:cNvSpPr>
          <p:nvPr>
            <p:ph type="body"/>
          </p:nvPr>
        </p:nvSpPr>
        <p:spPr>
          <a:xfrm>
            <a:off x="311760" y="2936520"/>
            <a:ext cx="2743200" cy="1629000"/>
          </a:xfrm>
          <a:prstGeom prst="rect">
            <a:avLst/>
          </a:prstGeom>
        </p:spPr>
        <p:txBody>
          <a:bodyPr lIns="0" rIns="0" tIns="0" bIns="0">
            <a:normAutofit/>
          </a:bodyPr>
          <a:p>
            <a:endParaRPr b="0" lang="en-CA" sz="3200" spc="-1" strike="noStrike">
              <a:latin typeface="Arial"/>
            </a:endParaRPr>
          </a:p>
        </p:txBody>
      </p:sp>
      <p:sp>
        <p:nvSpPr>
          <p:cNvPr id="36" name="PlaceHolder 6"/>
          <p:cNvSpPr>
            <a:spLocks noGrp="1"/>
          </p:cNvSpPr>
          <p:nvPr>
            <p:ph type="body"/>
          </p:nvPr>
        </p:nvSpPr>
        <p:spPr>
          <a:xfrm>
            <a:off x="3192480" y="2936520"/>
            <a:ext cx="2743200" cy="1629000"/>
          </a:xfrm>
          <a:prstGeom prst="rect">
            <a:avLst/>
          </a:prstGeom>
        </p:spPr>
        <p:txBody>
          <a:bodyPr lIns="0" rIns="0" tIns="0" bIns="0">
            <a:normAutofit/>
          </a:bodyPr>
          <a:p>
            <a:endParaRPr b="0" lang="en-CA" sz="3200" spc="-1" strike="noStrike">
              <a:latin typeface="Arial"/>
            </a:endParaRPr>
          </a:p>
        </p:txBody>
      </p:sp>
      <p:sp>
        <p:nvSpPr>
          <p:cNvPr id="37" name="PlaceHolder 7"/>
          <p:cNvSpPr>
            <a:spLocks noGrp="1"/>
          </p:cNvSpPr>
          <p:nvPr>
            <p:ph type="body"/>
          </p:nvPr>
        </p:nvSpPr>
        <p:spPr>
          <a:xfrm>
            <a:off x="6073200" y="2936520"/>
            <a:ext cx="2743200" cy="1629000"/>
          </a:xfrm>
          <a:prstGeom prst="rect">
            <a:avLst/>
          </a:prstGeom>
        </p:spPr>
        <p:txBody>
          <a:bodyPr lIns="0" rIns="0" tIns="0" bIns="0">
            <a:normAutofit/>
          </a:bodyPr>
          <a:p>
            <a:endParaRPr b="0" lang="en-CA"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18320"/>
            <a:ext cx="8519760" cy="625320"/>
          </a:xfrm>
          <a:prstGeom prst="rect">
            <a:avLst/>
          </a:prstGeom>
        </p:spPr>
        <p:txBody>
          <a:bodyPr lIns="0" rIns="0" tIns="0" bIns="0" anchor="ctr"/>
          <a:p>
            <a:pPr algn="ctr"/>
            <a:endParaRPr b="0" lang="en-CA" sz="4400" spc="-1" strike="noStrike">
              <a:latin typeface="Arial"/>
            </a:endParaRPr>
          </a:p>
        </p:txBody>
      </p:sp>
      <p:sp>
        <p:nvSpPr>
          <p:cNvPr id="41" name="PlaceHolder 2"/>
          <p:cNvSpPr>
            <a:spLocks noGrp="1"/>
          </p:cNvSpPr>
          <p:nvPr>
            <p:ph type="subTitle"/>
          </p:nvPr>
        </p:nvSpPr>
        <p:spPr>
          <a:xfrm>
            <a:off x="311760" y="1152360"/>
            <a:ext cx="8519760" cy="341568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18320"/>
            <a:ext cx="8519760" cy="625320"/>
          </a:xfrm>
          <a:prstGeom prst="rect">
            <a:avLst/>
          </a:prstGeom>
        </p:spPr>
        <p:txBody>
          <a:bodyPr lIns="0" rIns="0" tIns="0" bIns="0" anchor="ctr"/>
          <a:p>
            <a:pPr algn="ctr"/>
            <a:endParaRPr b="0" lang="en-CA" sz="4400" spc="-1" strike="noStrike">
              <a:latin typeface="Arial"/>
            </a:endParaRPr>
          </a:p>
        </p:txBody>
      </p:sp>
      <p:sp>
        <p:nvSpPr>
          <p:cNvPr id="43" name="PlaceHolder 2"/>
          <p:cNvSpPr>
            <a:spLocks noGrp="1"/>
          </p:cNvSpPr>
          <p:nvPr>
            <p:ph type="body"/>
          </p:nvPr>
        </p:nvSpPr>
        <p:spPr>
          <a:xfrm>
            <a:off x="311760" y="1152360"/>
            <a:ext cx="8519760" cy="3415680"/>
          </a:xfrm>
          <a:prstGeom prst="rect">
            <a:avLst/>
          </a:prstGeom>
        </p:spPr>
        <p:txBody>
          <a:bodyPr lIns="0" rIns="0" tIns="0" bIns="0">
            <a:normAutofit/>
          </a:bodyPr>
          <a:p>
            <a:endParaRPr b="0" lang="en-CA"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18320"/>
            <a:ext cx="8519760" cy="625320"/>
          </a:xfrm>
          <a:prstGeom prst="rect">
            <a:avLst/>
          </a:prstGeom>
        </p:spPr>
        <p:txBody>
          <a:bodyPr lIns="0" rIns="0" tIns="0" bIns="0" anchor="ctr"/>
          <a:p>
            <a:pPr algn="ctr"/>
            <a:endParaRPr b="0" lang="en-CA" sz="4400" spc="-1" strike="noStrike">
              <a:latin typeface="Arial"/>
            </a:endParaRPr>
          </a:p>
        </p:txBody>
      </p:sp>
      <p:sp>
        <p:nvSpPr>
          <p:cNvPr id="45" name="PlaceHolder 2"/>
          <p:cNvSpPr>
            <a:spLocks noGrp="1"/>
          </p:cNvSpPr>
          <p:nvPr>
            <p:ph type="body"/>
          </p:nvPr>
        </p:nvSpPr>
        <p:spPr>
          <a:xfrm>
            <a:off x="311760" y="1152360"/>
            <a:ext cx="4157280" cy="3415680"/>
          </a:xfrm>
          <a:prstGeom prst="rect">
            <a:avLst/>
          </a:prstGeom>
        </p:spPr>
        <p:txBody>
          <a:bodyPr lIns="0" rIns="0" tIns="0" bIns="0">
            <a:normAutofit/>
          </a:bodyPr>
          <a:p>
            <a:endParaRPr b="0" lang="en-CA" sz="3200" spc="-1" strike="noStrike">
              <a:latin typeface="Arial"/>
            </a:endParaRPr>
          </a:p>
        </p:txBody>
      </p:sp>
      <p:sp>
        <p:nvSpPr>
          <p:cNvPr id="46" name="PlaceHolder 3"/>
          <p:cNvSpPr>
            <a:spLocks noGrp="1"/>
          </p:cNvSpPr>
          <p:nvPr>
            <p:ph type="body"/>
          </p:nvPr>
        </p:nvSpPr>
        <p:spPr>
          <a:xfrm>
            <a:off x="4677120" y="1152360"/>
            <a:ext cx="4157280" cy="3415680"/>
          </a:xfrm>
          <a:prstGeom prst="rect">
            <a:avLst/>
          </a:prstGeom>
        </p:spPr>
        <p:txBody>
          <a:bodyPr lIns="0" rIns="0" tIns="0" bIns="0">
            <a:normAutofit/>
          </a:bodyPr>
          <a:p>
            <a:endParaRPr b="0" lang="en-CA"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18320"/>
            <a:ext cx="8519760" cy="625320"/>
          </a:xfrm>
          <a:prstGeom prst="rect">
            <a:avLst/>
          </a:prstGeom>
        </p:spPr>
        <p:txBody>
          <a:bodyPr lIns="0" rIns="0" tIns="0" bIns="0" anchor="ctr"/>
          <a:p>
            <a:pPr algn="ctr"/>
            <a:endParaRPr b="0" lang="en-CA"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311760" y="444960"/>
            <a:ext cx="8519760" cy="265284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CA" sz="4400" spc="-1" strike="noStrike">
              <a:latin typeface="Arial"/>
            </a:endParaRPr>
          </a:p>
        </p:txBody>
      </p:sp>
      <p:sp>
        <p:nvSpPr>
          <p:cNvPr id="50" name="PlaceHolder 2"/>
          <p:cNvSpPr>
            <a:spLocks noGrp="1"/>
          </p:cNvSpPr>
          <p:nvPr>
            <p:ph type="body"/>
          </p:nvPr>
        </p:nvSpPr>
        <p:spPr>
          <a:xfrm>
            <a:off x="311760" y="1152360"/>
            <a:ext cx="4157280" cy="1629000"/>
          </a:xfrm>
          <a:prstGeom prst="rect">
            <a:avLst/>
          </a:prstGeom>
        </p:spPr>
        <p:txBody>
          <a:bodyPr lIns="0" rIns="0" tIns="0" bIns="0">
            <a:normAutofit/>
          </a:bodyPr>
          <a:p>
            <a:endParaRPr b="0" lang="en-CA" sz="3200" spc="-1" strike="noStrike">
              <a:latin typeface="Arial"/>
            </a:endParaRPr>
          </a:p>
        </p:txBody>
      </p:sp>
      <p:sp>
        <p:nvSpPr>
          <p:cNvPr id="51" name="PlaceHolder 3"/>
          <p:cNvSpPr>
            <a:spLocks noGrp="1"/>
          </p:cNvSpPr>
          <p:nvPr>
            <p:ph type="body"/>
          </p:nvPr>
        </p:nvSpPr>
        <p:spPr>
          <a:xfrm>
            <a:off x="4677120" y="1152360"/>
            <a:ext cx="4157280" cy="3415680"/>
          </a:xfrm>
          <a:prstGeom prst="rect">
            <a:avLst/>
          </a:prstGeom>
        </p:spPr>
        <p:txBody>
          <a:bodyPr lIns="0" rIns="0" tIns="0" bIns="0">
            <a:normAutofit/>
          </a:bodyPr>
          <a:p>
            <a:endParaRPr b="0" lang="en-CA" sz="3200" spc="-1" strike="noStrike">
              <a:latin typeface="Arial"/>
            </a:endParaRPr>
          </a:p>
        </p:txBody>
      </p:sp>
      <p:sp>
        <p:nvSpPr>
          <p:cNvPr id="52" name="PlaceHolder 4"/>
          <p:cNvSpPr>
            <a:spLocks noGrp="1"/>
          </p:cNvSpPr>
          <p:nvPr>
            <p:ph type="body"/>
          </p:nvPr>
        </p:nvSpPr>
        <p:spPr>
          <a:xfrm>
            <a:off x="311760" y="2936520"/>
            <a:ext cx="4157280" cy="1629000"/>
          </a:xfrm>
          <a:prstGeom prst="rect">
            <a:avLst/>
          </a:prstGeom>
        </p:spPr>
        <p:txBody>
          <a:bodyPr lIns="0" rIns="0" tIns="0" bIns="0">
            <a:normAutofit/>
          </a:bodyPr>
          <a:p>
            <a:endParaRPr b="0" lang="en-CA"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11760" y="418320"/>
            <a:ext cx="8519760" cy="625320"/>
          </a:xfrm>
          <a:prstGeom prst="rect">
            <a:avLst/>
          </a:prstGeom>
        </p:spPr>
        <p:txBody>
          <a:bodyPr lIns="0" rIns="0" tIns="0" bIns="0" anchor="ctr"/>
          <a:p>
            <a:pPr algn="ctr"/>
            <a:endParaRPr b="0" lang="en-CA" sz="4400" spc="-1" strike="noStrike">
              <a:latin typeface="Arial"/>
            </a:endParaRPr>
          </a:p>
        </p:txBody>
      </p:sp>
      <p:sp>
        <p:nvSpPr>
          <p:cNvPr id="3" name="PlaceHolder 2"/>
          <p:cNvSpPr>
            <a:spLocks noGrp="1"/>
          </p:cNvSpPr>
          <p:nvPr>
            <p:ph type="subTitle"/>
          </p:nvPr>
        </p:nvSpPr>
        <p:spPr>
          <a:xfrm>
            <a:off x="311760" y="1152360"/>
            <a:ext cx="8519760" cy="341568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418320"/>
            <a:ext cx="8519760" cy="625320"/>
          </a:xfrm>
          <a:prstGeom prst="rect">
            <a:avLst/>
          </a:prstGeom>
        </p:spPr>
        <p:txBody>
          <a:bodyPr lIns="0" rIns="0" tIns="0" bIns="0" anchor="ctr"/>
          <a:p>
            <a:pPr algn="ctr"/>
            <a:endParaRPr b="0" lang="en-CA" sz="4400" spc="-1" strike="noStrike">
              <a:latin typeface="Arial"/>
            </a:endParaRPr>
          </a:p>
        </p:txBody>
      </p:sp>
      <p:sp>
        <p:nvSpPr>
          <p:cNvPr id="54" name="PlaceHolder 2"/>
          <p:cNvSpPr>
            <a:spLocks noGrp="1"/>
          </p:cNvSpPr>
          <p:nvPr>
            <p:ph type="body"/>
          </p:nvPr>
        </p:nvSpPr>
        <p:spPr>
          <a:xfrm>
            <a:off x="311760" y="1152360"/>
            <a:ext cx="4157280" cy="3415680"/>
          </a:xfrm>
          <a:prstGeom prst="rect">
            <a:avLst/>
          </a:prstGeom>
        </p:spPr>
        <p:txBody>
          <a:bodyPr lIns="0" rIns="0" tIns="0" bIns="0">
            <a:normAutofit/>
          </a:bodyPr>
          <a:p>
            <a:endParaRPr b="0" lang="en-CA" sz="3200" spc="-1" strike="noStrike">
              <a:latin typeface="Arial"/>
            </a:endParaRPr>
          </a:p>
        </p:txBody>
      </p:sp>
      <p:sp>
        <p:nvSpPr>
          <p:cNvPr id="55" name="PlaceHolder 3"/>
          <p:cNvSpPr>
            <a:spLocks noGrp="1"/>
          </p:cNvSpPr>
          <p:nvPr>
            <p:ph type="body"/>
          </p:nvPr>
        </p:nvSpPr>
        <p:spPr>
          <a:xfrm>
            <a:off x="4677120" y="1152360"/>
            <a:ext cx="4157280" cy="1629000"/>
          </a:xfrm>
          <a:prstGeom prst="rect">
            <a:avLst/>
          </a:prstGeom>
        </p:spPr>
        <p:txBody>
          <a:bodyPr lIns="0" rIns="0" tIns="0" bIns="0">
            <a:normAutofit/>
          </a:bodyPr>
          <a:p>
            <a:endParaRPr b="0" lang="en-CA" sz="3200" spc="-1" strike="noStrike">
              <a:latin typeface="Arial"/>
            </a:endParaRPr>
          </a:p>
        </p:txBody>
      </p:sp>
      <p:sp>
        <p:nvSpPr>
          <p:cNvPr id="56" name="PlaceHolder 4"/>
          <p:cNvSpPr>
            <a:spLocks noGrp="1"/>
          </p:cNvSpPr>
          <p:nvPr>
            <p:ph type="body"/>
          </p:nvPr>
        </p:nvSpPr>
        <p:spPr>
          <a:xfrm>
            <a:off x="4677120" y="2936520"/>
            <a:ext cx="4157280" cy="1629000"/>
          </a:xfrm>
          <a:prstGeom prst="rect">
            <a:avLst/>
          </a:prstGeom>
        </p:spPr>
        <p:txBody>
          <a:bodyPr lIns="0" rIns="0" tIns="0" bIns="0">
            <a:normAutofit/>
          </a:bodyPr>
          <a:p>
            <a:endParaRPr b="0" lang="en-CA"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11760" y="418320"/>
            <a:ext cx="8519760" cy="625320"/>
          </a:xfrm>
          <a:prstGeom prst="rect">
            <a:avLst/>
          </a:prstGeom>
        </p:spPr>
        <p:txBody>
          <a:bodyPr lIns="0" rIns="0" tIns="0" bIns="0" anchor="ctr"/>
          <a:p>
            <a:pPr algn="ctr"/>
            <a:endParaRPr b="0" lang="en-CA" sz="4400" spc="-1" strike="noStrike">
              <a:latin typeface="Arial"/>
            </a:endParaRPr>
          </a:p>
        </p:txBody>
      </p:sp>
      <p:sp>
        <p:nvSpPr>
          <p:cNvPr id="58" name="PlaceHolder 2"/>
          <p:cNvSpPr>
            <a:spLocks noGrp="1"/>
          </p:cNvSpPr>
          <p:nvPr>
            <p:ph type="body"/>
          </p:nvPr>
        </p:nvSpPr>
        <p:spPr>
          <a:xfrm>
            <a:off x="311760" y="1152360"/>
            <a:ext cx="4157280" cy="1629000"/>
          </a:xfrm>
          <a:prstGeom prst="rect">
            <a:avLst/>
          </a:prstGeom>
        </p:spPr>
        <p:txBody>
          <a:bodyPr lIns="0" rIns="0" tIns="0" bIns="0">
            <a:normAutofit/>
          </a:bodyPr>
          <a:p>
            <a:endParaRPr b="0" lang="en-CA" sz="3200" spc="-1" strike="noStrike">
              <a:latin typeface="Arial"/>
            </a:endParaRPr>
          </a:p>
        </p:txBody>
      </p:sp>
      <p:sp>
        <p:nvSpPr>
          <p:cNvPr id="59" name="PlaceHolder 3"/>
          <p:cNvSpPr>
            <a:spLocks noGrp="1"/>
          </p:cNvSpPr>
          <p:nvPr>
            <p:ph type="body"/>
          </p:nvPr>
        </p:nvSpPr>
        <p:spPr>
          <a:xfrm>
            <a:off x="4677120" y="1152360"/>
            <a:ext cx="4157280" cy="1629000"/>
          </a:xfrm>
          <a:prstGeom prst="rect">
            <a:avLst/>
          </a:prstGeom>
        </p:spPr>
        <p:txBody>
          <a:bodyPr lIns="0" rIns="0" tIns="0" bIns="0">
            <a:normAutofit/>
          </a:bodyPr>
          <a:p>
            <a:endParaRPr b="0" lang="en-CA" sz="3200" spc="-1" strike="noStrike">
              <a:latin typeface="Arial"/>
            </a:endParaRPr>
          </a:p>
        </p:txBody>
      </p:sp>
      <p:sp>
        <p:nvSpPr>
          <p:cNvPr id="60" name="PlaceHolder 4"/>
          <p:cNvSpPr>
            <a:spLocks noGrp="1"/>
          </p:cNvSpPr>
          <p:nvPr>
            <p:ph type="body"/>
          </p:nvPr>
        </p:nvSpPr>
        <p:spPr>
          <a:xfrm>
            <a:off x="311760" y="2936520"/>
            <a:ext cx="8519760" cy="1629000"/>
          </a:xfrm>
          <a:prstGeom prst="rect">
            <a:avLst/>
          </a:prstGeom>
        </p:spPr>
        <p:txBody>
          <a:bodyPr lIns="0" rIns="0" tIns="0" bIns="0">
            <a:normAutofit/>
          </a:bodyPr>
          <a:p>
            <a:endParaRPr b="0" lang="en-CA"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418320"/>
            <a:ext cx="8519760" cy="625320"/>
          </a:xfrm>
          <a:prstGeom prst="rect">
            <a:avLst/>
          </a:prstGeom>
        </p:spPr>
        <p:txBody>
          <a:bodyPr lIns="0" rIns="0" tIns="0" bIns="0" anchor="ctr"/>
          <a:p>
            <a:pPr algn="ctr"/>
            <a:endParaRPr b="0" lang="en-CA" sz="4400" spc="-1" strike="noStrike">
              <a:latin typeface="Arial"/>
            </a:endParaRPr>
          </a:p>
        </p:txBody>
      </p:sp>
      <p:sp>
        <p:nvSpPr>
          <p:cNvPr id="62" name="PlaceHolder 2"/>
          <p:cNvSpPr>
            <a:spLocks noGrp="1"/>
          </p:cNvSpPr>
          <p:nvPr>
            <p:ph type="body"/>
          </p:nvPr>
        </p:nvSpPr>
        <p:spPr>
          <a:xfrm>
            <a:off x="311760" y="1152360"/>
            <a:ext cx="8519760" cy="1629000"/>
          </a:xfrm>
          <a:prstGeom prst="rect">
            <a:avLst/>
          </a:prstGeom>
        </p:spPr>
        <p:txBody>
          <a:bodyPr lIns="0" rIns="0" tIns="0" bIns="0">
            <a:normAutofit/>
          </a:bodyPr>
          <a:p>
            <a:endParaRPr b="0" lang="en-CA" sz="3200" spc="-1" strike="noStrike">
              <a:latin typeface="Arial"/>
            </a:endParaRPr>
          </a:p>
        </p:txBody>
      </p:sp>
      <p:sp>
        <p:nvSpPr>
          <p:cNvPr id="63" name="PlaceHolder 3"/>
          <p:cNvSpPr>
            <a:spLocks noGrp="1"/>
          </p:cNvSpPr>
          <p:nvPr>
            <p:ph type="body"/>
          </p:nvPr>
        </p:nvSpPr>
        <p:spPr>
          <a:xfrm>
            <a:off x="311760" y="2936520"/>
            <a:ext cx="8519760" cy="1629000"/>
          </a:xfrm>
          <a:prstGeom prst="rect">
            <a:avLst/>
          </a:prstGeom>
        </p:spPr>
        <p:txBody>
          <a:bodyPr lIns="0" rIns="0" tIns="0" bIns="0">
            <a:normAutofit/>
          </a:bodyPr>
          <a:p>
            <a:endParaRPr b="0" lang="en-CA"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418320"/>
            <a:ext cx="8519760" cy="625320"/>
          </a:xfrm>
          <a:prstGeom prst="rect">
            <a:avLst/>
          </a:prstGeom>
        </p:spPr>
        <p:txBody>
          <a:bodyPr lIns="0" rIns="0" tIns="0" bIns="0" anchor="ctr"/>
          <a:p>
            <a:pPr algn="ctr"/>
            <a:endParaRPr b="0" lang="en-CA" sz="4400" spc="-1" strike="noStrike">
              <a:latin typeface="Arial"/>
            </a:endParaRPr>
          </a:p>
        </p:txBody>
      </p:sp>
      <p:sp>
        <p:nvSpPr>
          <p:cNvPr id="65" name="PlaceHolder 2"/>
          <p:cNvSpPr>
            <a:spLocks noGrp="1"/>
          </p:cNvSpPr>
          <p:nvPr>
            <p:ph type="body"/>
          </p:nvPr>
        </p:nvSpPr>
        <p:spPr>
          <a:xfrm>
            <a:off x="311760" y="1152360"/>
            <a:ext cx="4157280" cy="1629000"/>
          </a:xfrm>
          <a:prstGeom prst="rect">
            <a:avLst/>
          </a:prstGeom>
        </p:spPr>
        <p:txBody>
          <a:bodyPr lIns="0" rIns="0" tIns="0" bIns="0">
            <a:normAutofit/>
          </a:bodyPr>
          <a:p>
            <a:endParaRPr b="0" lang="en-CA" sz="3200" spc="-1" strike="noStrike">
              <a:latin typeface="Arial"/>
            </a:endParaRPr>
          </a:p>
        </p:txBody>
      </p:sp>
      <p:sp>
        <p:nvSpPr>
          <p:cNvPr id="66" name="PlaceHolder 3"/>
          <p:cNvSpPr>
            <a:spLocks noGrp="1"/>
          </p:cNvSpPr>
          <p:nvPr>
            <p:ph type="body"/>
          </p:nvPr>
        </p:nvSpPr>
        <p:spPr>
          <a:xfrm>
            <a:off x="4677120" y="1152360"/>
            <a:ext cx="4157280" cy="1629000"/>
          </a:xfrm>
          <a:prstGeom prst="rect">
            <a:avLst/>
          </a:prstGeom>
        </p:spPr>
        <p:txBody>
          <a:bodyPr lIns="0" rIns="0" tIns="0" bIns="0">
            <a:normAutofit/>
          </a:bodyPr>
          <a:p>
            <a:endParaRPr b="0" lang="en-CA" sz="3200" spc="-1" strike="noStrike">
              <a:latin typeface="Arial"/>
            </a:endParaRPr>
          </a:p>
        </p:txBody>
      </p:sp>
      <p:sp>
        <p:nvSpPr>
          <p:cNvPr id="67" name="PlaceHolder 4"/>
          <p:cNvSpPr>
            <a:spLocks noGrp="1"/>
          </p:cNvSpPr>
          <p:nvPr>
            <p:ph type="body"/>
          </p:nvPr>
        </p:nvSpPr>
        <p:spPr>
          <a:xfrm>
            <a:off x="311760" y="2936520"/>
            <a:ext cx="4157280" cy="1629000"/>
          </a:xfrm>
          <a:prstGeom prst="rect">
            <a:avLst/>
          </a:prstGeom>
        </p:spPr>
        <p:txBody>
          <a:bodyPr lIns="0" rIns="0" tIns="0" bIns="0">
            <a:normAutofit/>
          </a:bodyPr>
          <a:p>
            <a:endParaRPr b="0" lang="en-CA" sz="3200" spc="-1" strike="noStrike">
              <a:latin typeface="Arial"/>
            </a:endParaRPr>
          </a:p>
        </p:txBody>
      </p:sp>
      <p:sp>
        <p:nvSpPr>
          <p:cNvPr id="68" name="PlaceHolder 5"/>
          <p:cNvSpPr>
            <a:spLocks noGrp="1"/>
          </p:cNvSpPr>
          <p:nvPr>
            <p:ph type="body"/>
          </p:nvPr>
        </p:nvSpPr>
        <p:spPr>
          <a:xfrm>
            <a:off x="4677120" y="2936520"/>
            <a:ext cx="4157280" cy="1629000"/>
          </a:xfrm>
          <a:prstGeom prst="rect">
            <a:avLst/>
          </a:prstGeom>
        </p:spPr>
        <p:txBody>
          <a:bodyPr lIns="0" rIns="0" tIns="0" bIns="0">
            <a:normAutofit/>
          </a:bodyPr>
          <a:p>
            <a:endParaRPr b="0" lang="en-CA"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CA" sz="4400" spc="-1" strike="noStrike">
              <a:latin typeface="Arial"/>
            </a:endParaRPr>
          </a:p>
        </p:txBody>
      </p:sp>
      <p:sp>
        <p:nvSpPr>
          <p:cNvPr id="70" name="PlaceHolder 2"/>
          <p:cNvSpPr>
            <a:spLocks noGrp="1"/>
          </p:cNvSpPr>
          <p:nvPr>
            <p:ph type="body"/>
          </p:nvPr>
        </p:nvSpPr>
        <p:spPr>
          <a:xfrm>
            <a:off x="311760" y="1152360"/>
            <a:ext cx="2743200" cy="1629000"/>
          </a:xfrm>
          <a:prstGeom prst="rect">
            <a:avLst/>
          </a:prstGeom>
        </p:spPr>
        <p:txBody>
          <a:bodyPr lIns="0" rIns="0" tIns="0" bIns="0">
            <a:normAutofit/>
          </a:bodyPr>
          <a:p>
            <a:endParaRPr b="0" lang="en-CA" sz="3200" spc="-1" strike="noStrike">
              <a:latin typeface="Arial"/>
            </a:endParaRPr>
          </a:p>
        </p:txBody>
      </p:sp>
      <p:sp>
        <p:nvSpPr>
          <p:cNvPr id="71" name="PlaceHolder 3"/>
          <p:cNvSpPr>
            <a:spLocks noGrp="1"/>
          </p:cNvSpPr>
          <p:nvPr>
            <p:ph type="body"/>
          </p:nvPr>
        </p:nvSpPr>
        <p:spPr>
          <a:xfrm>
            <a:off x="3192480" y="1152360"/>
            <a:ext cx="2743200" cy="1629000"/>
          </a:xfrm>
          <a:prstGeom prst="rect">
            <a:avLst/>
          </a:prstGeom>
        </p:spPr>
        <p:txBody>
          <a:bodyPr lIns="0" rIns="0" tIns="0" bIns="0">
            <a:normAutofit/>
          </a:bodyPr>
          <a:p>
            <a:endParaRPr b="0" lang="en-CA" sz="3200" spc="-1" strike="noStrike">
              <a:latin typeface="Arial"/>
            </a:endParaRPr>
          </a:p>
        </p:txBody>
      </p:sp>
      <p:sp>
        <p:nvSpPr>
          <p:cNvPr id="72" name="PlaceHolder 4"/>
          <p:cNvSpPr>
            <a:spLocks noGrp="1"/>
          </p:cNvSpPr>
          <p:nvPr>
            <p:ph type="body"/>
          </p:nvPr>
        </p:nvSpPr>
        <p:spPr>
          <a:xfrm>
            <a:off x="6073200" y="1152360"/>
            <a:ext cx="2743200" cy="1629000"/>
          </a:xfrm>
          <a:prstGeom prst="rect">
            <a:avLst/>
          </a:prstGeom>
        </p:spPr>
        <p:txBody>
          <a:bodyPr lIns="0" rIns="0" tIns="0" bIns="0">
            <a:normAutofit/>
          </a:bodyPr>
          <a:p>
            <a:endParaRPr b="0" lang="en-CA" sz="3200" spc="-1" strike="noStrike">
              <a:latin typeface="Arial"/>
            </a:endParaRPr>
          </a:p>
        </p:txBody>
      </p:sp>
      <p:sp>
        <p:nvSpPr>
          <p:cNvPr id="73" name="PlaceHolder 5"/>
          <p:cNvSpPr>
            <a:spLocks noGrp="1"/>
          </p:cNvSpPr>
          <p:nvPr>
            <p:ph type="body"/>
          </p:nvPr>
        </p:nvSpPr>
        <p:spPr>
          <a:xfrm>
            <a:off x="311760" y="2936520"/>
            <a:ext cx="2743200" cy="1629000"/>
          </a:xfrm>
          <a:prstGeom prst="rect">
            <a:avLst/>
          </a:prstGeom>
        </p:spPr>
        <p:txBody>
          <a:bodyPr lIns="0" rIns="0" tIns="0" bIns="0">
            <a:normAutofit/>
          </a:bodyPr>
          <a:p>
            <a:endParaRPr b="0" lang="en-CA" sz="3200" spc="-1" strike="noStrike">
              <a:latin typeface="Arial"/>
            </a:endParaRPr>
          </a:p>
        </p:txBody>
      </p:sp>
      <p:sp>
        <p:nvSpPr>
          <p:cNvPr id="74" name="PlaceHolder 6"/>
          <p:cNvSpPr>
            <a:spLocks noGrp="1"/>
          </p:cNvSpPr>
          <p:nvPr>
            <p:ph type="body"/>
          </p:nvPr>
        </p:nvSpPr>
        <p:spPr>
          <a:xfrm>
            <a:off x="3192480" y="2936520"/>
            <a:ext cx="2743200" cy="1629000"/>
          </a:xfrm>
          <a:prstGeom prst="rect">
            <a:avLst/>
          </a:prstGeom>
        </p:spPr>
        <p:txBody>
          <a:bodyPr lIns="0" rIns="0" tIns="0" bIns="0">
            <a:normAutofit/>
          </a:bodyPr>
          <a:p>
            <a:endParaRPr b="0" lang="en-CA" sz="3200" spc="-1" strike="noStrike">
              <a:latin typeface="Arial"/>
            </a:endParaRPr>
          </a:p>
        </p:txBody>
      </p:sp>
      <p:sp>
        <p:nvSpPr>
          <p:cNvPr id="75" name="PlaceHolder 7"/>
          <p:cNvSpPr>
            <a:spLocks noGrp="1"/>
          </p:cNvSpPr>
          <p:nvPr>
            <p:ph type="body"/>
          </p:nvPr>
        </p:nvSpPr>
        <p:spPr>
          <a:xfrm>
            <a:off x="6073200" y="2936520"/>
            <a:ext cx="2743200" cy="1629000"/>
          </a:xfrm>
          <a:prstGeom prst="rect">
            <a:avLst/>
          </a:prstGeom>
        </p:spPr>
        <p:txBody>
          <a:bodyPr lIns="0" rIns="0" tIns="0" bIns="0">
            <a:normAutofit/>
          </a:bodyPr>
          <a:p>
            <a:endParaRPr b="0" lang="en-CA"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418320"/>
            <a:ext cx="8519760" cy="625320"/>
          </a:xfrm>
          <a:prstGeom prst="rect">
            <a:avLst/>
          </a:prstGeom>
        </p:spPr>
        <p:txBody>
          <a:bodyPr lIns="0" rIns="0" tIns="0" bIns="0" anchor="ctr"/>
          <a:p>
            <a:pPr algn="ctr"/>
            <a:endParaRPr b="0" lang="en-CA" sz="4400" spc="-1" strike="noStrike">
              <a:latin typeface="Arial"/>
            </a:endParaRPr>
          </a:p>
        </p:txBody>
      </p:sp>
      <p:sp>
        <p:nvSpPr>
          <p:cNvPr id="5" name="PlaceHolder 2"/>
          <p:cNvSpPr>
            <a:spLocks noGrp="1"/>
          </p:cNvSpPr>
          <p:nvPr>
            <p:ph type="body"/>
          </p:nvPr>
        </p:nvSpPr>
        <p:spPr>
          <a:xfrm>
            <a:off x="311760" y="1152360"/>
            <a:ext cx="8519760" cy="3415680"/>
          </a:xfrm>
          <a:prstGeom prst="rect">
            <a:avLst/>
          </a:prstGeom>
        </p:spPr>
        <p:txBody>
          <a:bodyPr lIns="0" rIns="0" tIns="0" bIns="0">
            <a:normAutofit/>
          </a:bodyPr>
          <a:p>
            <a:endParaRPr b="0" lang="en-CA"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418320"/>
            <a:ext cx="8519760" cy="625320"/>
          </a:xfrm>
          <a:prstGeom prst="rect">
            <a:avLst/>
          </a:prstGeom>
        </p:spPr>
        <p:txBody>
          <a:bodyPr lIns="0" rIns="0" tIns="0" bIns="0" anchor="ctr"/>
          <a:p>
            <a:pPr algn="ctr"/>
            <a:endParaRPr b="0" lang="en-CA" sz="4400" spc="-1" strike="noStrike">
              <a:latin typeface="Arial"/>
            </a:endParaRPr>
          </a:p>
        </p:txBody>
      </p:sp>
      <p:sp>
        <p:nvSpPr>
          <p:cNvPr id="7" name="PlaceHolder 2"/>
          <p:cNvSpPr>
            <a:spLocks noGrp="1"/>
          </p:cNvSpPr>
          <p:nvPr>
            <p:ph type="body"/>
          </p:nvPr>
        </p:nvSpPr>
        <p:spPr>
          <a:xfrm>
            <a:off x="311760" y="1152360"/>
            <a:ext cx="4157280" cy="3415680"/>
          </a:xfrm>
          <a:prstGeom prst="rect">
            <a:avLst/>
          </a:prstGeom>
        </p:spPr>
        <p:txBody>
          <a:bodyPr lIns="0" rIns="0" tIns="0" bIns="0">
            <a:normAutofit/>
          </a:bodyPr>
          <a:p>
            <a:endParaRPr b="0" lang="en-CA" sz="3200" spc="-1" strike="noStrike">
              <a:latin typeface="Arial"/>
            </a:endParaRPr>
          </a:p>
        </p:txBody>
      </p:sp>
      <p:sp>
        <p:nvSpPr>
          <p:cNvPr id="8" name="PlaceHolder 3"/>
          <p:cNvSpPr>
            <a:spLocks noGrp="1"/>
          </p:cNvSpPr>
          <p:nvPr>
            <p:ph type="body"/>
          </p:nvPr>
        </p:nvSpPr>
        <p:spPr>
          <a:xfrm>
            <a:off x="4677120" y="1152360"/>
            <a:ext cx="4157280" cy="3415680"/>
          </a:xfrm>
          <a:prstGeom prst="rect">
            <a:avLst/>
          </a:prstGeom>
        </p:spPr>
        <p:txBody>
          <a:bodyPr lIns="0" rIns="0" tIns="0" bIns="0">
            <a:normAutofit/>
          </a:bodyPr>
          <a:p>
            <a:endParaRPr b="0" lang="en-CA"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CA"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11760" y="444960"/>
            <a:ext cx="8519760" cy="265284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18320"/>
            <a:ext cx="8519760" cy="625320"/>
          </a:xfrm>
          <a:prstGeom prst="rect">
            <a:avLst/>
          </a:prstGeom>
        </p:spPr>
        <p:txBody>
          <a:bodyPr lIns="0" rIns="0" tIns="0" bIns="0" anchor="ctr"/>
          <a:p>
            <a:pPr algn="ctr"/>
            <a:endParaRPr b="0" lang="en-CA" sz="4400" spc="-1" strike="noStrike">
              <a:latin typeface="Arial"/>
            </a:endParaRPr>
          </a:p>
        </p:txBody>
      </p:sp>
      <p:sp>
        <p:nvSpPr>
          <p:cNvPr id="12" name="PlaceHolder 2"/>
          <p:cNvSpPr>
            <a:spLocks noGrp="1"/>
          </p:cNvSpPr>
          <p:nvPr>
            <p:ph type="body"/>
          </p:nvPr>
        </p:nvSpPr>
        <p:spPr>
          <a:xfrm>
            <a:off x="311760" y="1152360"/>
            <a:ext cx="4157280" cy="1629000"/>
          </a:xfrm>
          <a:prstGeom prst="rect">
            <a:avLst/>
          </a:prstGeom>
        </p:spPr>
        <p:txBody>
          <a:bodyPr lIns="0" rIns="0" tIns="0" bIns="0">
            <a:normAutofit/>
          </a:bodyPr>
          <a:p>
            <a:endParaRPr b="0" lang="en-CA" sz="3200" spc="-1" strike="noStrike">
              <a:latin typeface="Arial"/>
            </a:endParaRPr>
          </a:p>
        </p:txBody>
      </p:sp>
      <p:sp>
        <p:nvSpPr>
          <p:cNvPr id="13" name="PlaceHolder 3"/>
          <p:cNvSpPr>
            <a:spLocks noGrp="1"/>
          </p:cNvSpPr>
          <p:nvPr>
            <p:ph type="body"/>
          </p:nvPr>
        </p:nvSpPr>
        <p:spPr>
          <a:xfrm>
            <a:off x="4677120" y="1152360"/>
            <a:ext cx="4157280" cy="3415680"/>
          </a:xfrm>
          <a:prstGeom prst="rect">
            <a:avLst/>
          </a:prstGeom>
        </p:spPr>
        <p:txBody>
          <a:bodyPr lIns="0" rIns="0" tIns="0" bIns="0">
            <a:normAutofit/>
          </a:bodyPr>
          <a:p>
            <a:endParaRPr b="0" lang="en-CA" sz="3200" spc="-1" strike="noStrike">
              <a:latin typeface="Arial"/>
            </a:endParaRPr>
          </a:p>
        </p:txBody>
      </p:sp>
      <p:sp>
        <p:nvSpPr>
          <p:cNvPr id="14" name="PlaceHolder 4"/>
          <p:cNvSpPr>
            <a:spLocks noGrp="1"/>
          </p:cNvSpPr>
          <p:nvPr>
            <p:ph type="body"/>
          </p:nvPr>
        </p:nvSpPr>
        <p:spPr>
          <a:xfrm>
            <a:off x="311760" y="2936520"/>
            <a:ext cx="4157280" cy="1629000"/>
          </a:xfrm>
          <a:prstGeom prst="rect">
            <a:avLst/>
          </a:prstGeom>
        </p:spPr>
        <p:txBody>
          <a:bodyPr lIns="0" rIns="0" tIns="0" bIns="0">
            <a:normAutofit/>
          </a:bodyPr>
          <a:p>
            <a:endParaRPr b="0" lang="en-CA"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418320"/>
            <a:ext cx="8519760" cy="625320"/>
          </a:xfrm>
          <a:prstGeom prst="rect">
            <a:avLst/>
          </a:prstGeom>
        </p:spPr>
        <p:txBody>
          <a:bodyPr lIns="0" rIns="0" tIns="0" bIns="0" anchor="ctr"/>
          <a:p>
            <a:pPr algn="ctr"/>
            <a:endParaRPr b="0" lang="en-CA" sz="4400" spc="-1" strike="noStrike">
              <a:latin typeface="Arial"/>
            </a:endParaRPr>
          </a:p>
        </p:txBody>
      </p:sp>
      <p:sp>
        <p:nvSpPr>
          <p:cNvPr id="16" name="PlaceHolder 2"/>
          <p:cNvSpPr>
            <a:spLocks noGrp="1"/>
          </p:cNvSpPr>
          <p:nvPr>
            <p:ph type="body"/>
          </p:nvPr>
        </p:nvSpPr>
        <p:spPr>
          <a:xfrm>
            <a:off x="311760" y="1152360"/>
            <a:ext cx="4157280" cy="3415680"/>
          </a:xfrm>
          <a:prstGeom prst="rect">
            <a:avLst/>
          </a:prstGeom>
        </p:spPr>
        <p:txBody>
          <a:bodyPr lIns="0" rIns="0" tIns="0" bIns="0">
            <a:normAutofit/>
          </a:bodyPr>
          <a:p>
            <a:endParaRPr b="0" lang="en-CA" sz="3200" spc="-1" strike="noStrike">
              <a:latin typeface="Arial"/>
            </a:endParaRPr>
          </a:p>
        </p:txBody>
      </p:sp>
      <p:sp>
        <p:nvSpPr>
          <p:cNvPr id="17" name="PlaceHolder 3"/>
          <p:cNvSpPr>
            <a:spLocks noGrp="1"/>
          </p:cNvSpPr>
          <p:nvPr>
            <p:ph type="body"/>
          </p:nvPr>
        </p:nvSpPr>
        <p:spPr>
          <a:xfrm>
            <a:off x="4677120" y="1152360"/>
            <a:ext cx="4157280" cy="1629000"/>
          </a:xfrm>
          <a:prstGeom prst="rect">
            <a:avLst/>
          </a:prstGeom>
        </p:spPr>
        <p:txBody>
          <a:bodyPr lIns="0" rIns="0" tIns="0" bIns="0">
            <a:normAutofit/>
          </a:bodyPr>
          <a:p>
            <a:endParaRPr b="0" lang="en-CA" sz="3200" spc="-1" strike="noStrike">
              <a:latin typeface="Arial"/>
            </a:endParaRPr>
          </a:p>
        </p:txBody>
      </p:sp>
      <p:sp>
        <p:nvSpPr>
          <p:cNvPr id="18" name="PlaceHolder 4"/>
          <p:cNvSpPr>
            <a:spLocks noGrp="1"/>
          </p:cNvSpPr>
          <p:nvPr>
            <p:ph type="body"/>
          </p:nvPr>
        </p:nvSpPr>
        <p:spPr>
          <a:xfrm>
            <a:off x="4677120" y="2936520"/>
            <a:ext cx="4157280" cy="1629000"/>
          </a:xfrm>
          <a:prstGeom prst="rect">
            <a:avLst/>
          </a:prstGeom>
        </p:spPr>
        <p:txBody>
          <a:bodyPr lIns="0" rIns="0" tIns="0" bIns="0">
            <a:normAutofit/>
          </a:bodyPr>
          <a:p>
            <a:endParaRPr b="0" lang="en-CA"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CA" sz="4400" spc="-1" strike="noStrike">
              <a:latin typeface="Arial"/>
            </a:endParaRPr>
          </a:p>
        </p:txBody>
      </p:sp>
      <p:sp>
        <p:nvSpPr>
          <p:cNvPr id="20" name="PlaceHolder 2"/>
          <p:cNvSpPr>
            <a:spLocks noGrp="1"/>
          </p:cNvSpPr>
          <p:nvPr>
            <p:ph type="body"/>
          </p:nvPr>
        </p:nvSpPr>
        <p:spPr>
          <a:xfrm>
            <a:off x="311760" y="1152360"/>
            <a:ext cx="4157280" cy="1629000"/>
          </a:xfrm>
          <a:prstGeom prst="rect">
            <a:avLst/>
          </a:prstGeom>
        </p:spPr>
        <p:txBody>
          <a:bodyPr lIns="0" rIns="0" tIns="0" bIns="0">
            <a:normAutofit/>
          </a:bodyPr>
          <a:p>
            <a:endParaRPr b="0" lang="en-CA" sz="3200" spc="-1" strike="noStrike">
              <a:latin typeface="Arial"/>
            </a:endParaRPr>
          </a:p>
        </p:txBody>
      </p:sp>
      <p:sp>
        <p:nvSpPr>
          <p:cNvPr id="21" name="PlaceHolder 3"/>
          <p:cNvSpPr>
            <a:spLocks noGrp="1"/>
          </p:cNvSpPr>
          <p:nvPr>
            <p:ph type="body"/>
          </p:nvPr>
        </p:nvSpPr>
        <p:spPr>
          <a:xfrm>
            <a:off x="4677120" y="1152360"/>
            <a:ext cx="4157280" cy="1629000"/>
          </a:xfrm>
          <a:prstGeom prst="rect">
            <a:avLst/>
          </a:prstGeom>
        </p:spPr>
        <p:txBody>
          <a:bodyPr lIns="0" rIns="0" tIns="0" bIns="0">
            <a:normAutofit/>
          </a:bodyPr>
          <a:p>
            <a:endParaRPr b="0" lang="en-CA" sz="3200" spc="-1" strike="noStrike">
              <a:latin typeface="Arial"/>
            </a:endParaRPr>
          </a:p>
        </p:txBody>
      </p:sp>
      <p:sp>
        <p:nvSpPr>
          <p:cNvPr id="22" name="PlaceHolder 4"/>
          <p:cNvSpPr>
            <a:spLocks noGrp="1"/>
          </p:cNvSpPr>
          <p:nvPr>
            <p:ph type="body"/>
          </p:nvPr>
        </p:nvSpPr>
        <p:spPr>
          <a:xfrm>
            <a:off x="311760" y="2936520"/>
            <a:ext cx="8519760" cy="1629000"/>
          </a:xfrm>
          <a:prstGeom prst="rect">
            <a:avLst/>
          </a:prstGeom>
        </p:spPr>
        <p:txBody>
          <a:bodyPr lIns="0" rIns="0" tIns="0" bIns="0">
            <a:normAutofit/>
          </a:bodyPr>
          <a:p>
            <a:endParaRPr b="0" lang="en-CA"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444960"/>
            <a:ext cx="8519760" cy="572040"/>
          </a:xfrm>
          <a:prstGeom prst="rect">
            <a:avLst/>
          </a:prstGeom>
        </p:spPr>
        <p:txBody>
          <a:bodyPr lIns="0" rIns="0" tIns="0" bIns="0" anchor="ctr"/>
          <a:p>
            <a:r>
              <a:rPr b="0" lang="en-CA" sz="1800" spc="-1" strike="noStrike">
                <a:latin typeface="Arial"/>
              </a:rPr>
              <a:t>Click to edit the title text format</a:t>
            </a:r>
            <a:endParaRPr b="0" lang="en-CA" sz="18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311760" y="444960"/>
            <a:ext cx="8519760" cy="572040"/>
          </a:xfrm>
          <a:prstGeom prst="rect">
            <a:avLst/>
          </a:prstGeom>
        </p:spPr>
        <p:txBody>
          <a:bodyPr lIns="0" rIns="0" tIns="0" bIns="0" anchor="ctr"/>
          <a:p>
            <a:r>
              <a:rPr b="0" lang="en-CA" sz="1800" spc="-1" strike="noStrike">
                <a:latin typeface="Arial"/>
              </a:rPr>
              <a:t>Click to edit the title text format</a:t>
            </a:r>
            <a:endParaRPr b="0" lang="en-CA" sz="1800" spc="-1" strike="noStrike">
              <a:latin typeface="Arial"/>
            </a:endParaRPr>
          </a:p>
        </p:txBody>
      </p:sp>
      <p:sp>
        <p:nvSpPr>
          <p:cNvPr id="39" name="PlaceHolder 2"/>
          <p:cNvSpPr>
            <a:spLocks noGrp="1"/>
          </p:cNvSpPr>
          <p:nvPr>
            <p:ph type="body"/>
          </p:nvPr>
        </p:nvSpPr>
        <p:spPr>
          <a:xfrm>
            <a:off x="311760" y="1152360"/>
            <a:ext cx="8519760" cy="34156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1800" spc="-1" strike="noStrike">
                <a:latin typeface="Arial"/>
              </a:rPr>
              <a:t>Click to edit the outline text format</a:t>
            </a:r>
            <a:endParaRPr b="0" lang="en-CA" sz="1800" spc="-1" strike="noStrike">
              <a:latin typeface="Arial"/>
            </a:endParaRPr>
          </a:p>
          <a:p>
            <a:pPr lvl="1" marL="864000" indent="-324000">
              <a:spcBef>
                <a:spcPts val="1134"/>
              </a:spcBef>
              <a:buClr>
                <a:srgbClr val="000000"/>
              </a:buClr>
              <a:buSzPct val="75000"/>
              <a:buFont typeface="Symbol" charset="2"/>
              <a:buChar char=""/>
            </a:pPr>
            <a:r>
              <a:rPr b="0" lang="en-CA" sz="1800" spc="-1" strike="noStrike">
                <a:latin typeface="Arial"/>
              </a:rPr>
              <a:t>Second Outline Level</a:t>
            </a:r>
            <a:endParaRPr b="0" lang="en-CA" sz="1800" spc="-1" strike="noStrike">
              <a:latin typeface="Arial"/>
            </a:endParaRPr>
          </a:p>
          <a:p>
            <a:pPr lvl="2" marL="1296000" indent="-288000">
              <a:spcBef>
                <a:spcPts val="850"/>
              </a:spcBef>
              <a:buClr>
                <a:srgbClr val="000000"/>
              </a:buClr>
              <a:buSzPct val="45000"/>
              <a:buFont typeface="Wingdings" charset="2"/>
              <a:buChar char=""/>
            </a:pPr>
            <a:r>
              <a:rPr b="0" lang="en-CA" sz="1800" spc="-1" strike="noStrike">
                <a:latin typeface="Arial"/>
              </a:rPr>
              <a:t>Third Outline Level</a:t>
            </a:r>
            <a:endParaRPr b="0" lang="en-CA" sz="1800" spc="-1" strike="noStrike">
              <a:latin typeface="Arial"/>
            </a:endParaRPr>
          </a:p>
          <a:p>
            <a:pPr lvl="3" marL="1728000" indent="-216000">
              <a:spcBef>
                <a:spcPts val="567"/>
              </a:spcBef>
              <a:buClr>
                <a:srgbClr val="000000"/>
              </a:buClr>
              <a:buSzPct val="75000"/>
              <a:buFont typeface="Symbol" charset="2"/>
              <a:buChar char=""/>
            </a:pPr>
            <a:r>
              <a:rPr b="0" lang="en-CA" sz="1800" spc="-1" strike="noStrike">
                <a:latin typeface="Arial"/>
              </a:rPr>
              <a:t>Fourth Outline Level</a:t>
            </a:r>
            <a:endParaRPr b="0" lang="en-CA" sz="1800" spc="-1" strike="noStrike">
              <a:latin typeface="Arial"/>
            </a:endParaRPr>
          </a:p>
          <a:p>
            <a:pPr lvl="4" marL="2160000" indent="-216000">
              <a:spcBef>
                <a:spcPts val="283"/>
              </a:spcBef>
              <a:buClr>
                <a:srgbClr val="000000"/>
              </a:buClr>
              <a:buSzPct val="45000"/>
              <a:buFont typeface="Wingdings" charset="2"/>
              <a:buChar char=""/>
            </a:pPr>
            <a:r>
              <a:rPr b="0" lang="en-CA" sz="1800" spc="-1" strike="noStrike">
                <a:latin typeface="Arial"/>
              </a:rPr>
              <a:t>Fifth Outline Level</a:t>
            </a:r>
            <a:endParaRPr b="0" lang="en-CA" sz="1800" spc="-1" strike="noStrike">
              <a:latin typeface="Arial"/>
            </a:endParaRPr>
          </a:p>
          <a:p>
            <a:pPr lvl="5" marL="2592000" indent="-216000">
              <a:spcBef>
                <a:spcPts val="283"/>
              </a:spcBef>
              <a:buClr>
                <a:srgbClr val="000000"/>
              </a:buClr>
              <a:buSzPct val="45000"/>
              <a:buFont typeface="Wingdings" charset="2"/>
              <a:buChar char=""/>
            </a:pPr>
            <a:r>
              <a:rPr b="0" lang="en-CA" sz="1800" spc="-1" strike="noStrike">
                <a:latin typeface="Arial"/>
              </a:rPr>
              <a:t>Sixth Outline Level</a:t>
            </a:r>
            <a:endParaRPr b="0" lang="en-CA" sz="1800" spc="-1" strike="noStrike">
              <a:latin typeface="Arial"/>
            </a:endParaRPr>
          </a:p>
          <a:p>
            <a:pPr lvl="6" marL="3024000" indent="-216000">
              <a:spcBef>
                <a:spcPts val="283"/>
              </a:spcBef>
              <a:buClr>
                <a:srgbClr val="000000"/>
              </a:buClr>
              <a:buSzPct val="45000"/>
              <a:buFont typeface="Wingdings" charset="2"/>
              <a:buChar char=""/>
            </a:pPr>
            <a:r>
              <a:rPr b="0" lang="en-CA" sz="1800" spc="-1" strike="noStrike">
                <a:latin typeface="Arial"/>
              </a:rPr>
              <a:t>Seventh Outline Level</a:t>
            </a:r>
            <a:endParaRPr b="0" lang="en-CA"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211320" y="1697760"/>
            <a:ext cx="8519760" cy="873360"/>
          </a:xfrm>
          <a:prstGeom prst="rect">
            <a:avLst/>
          </a:prstGeom>
          <a:noFill/>
          <a:ln>
            <a:noFill/>
          </a:ln>
        </p:spPr>
        <p:style>
          <a:lnRef idx="0"/>
          <a:fillRef idx="0"/>
          <a:effectRef idx="0"/>
          <a:fontRef idx="minor"/>
        </p:style>
        <p:txBody>
          <a:bodyPr lIns="90000" rIns="90000" tIns="91440" bIns="91440" anchor="b">
            <a:normAutofit/>
          </a:bodyPr>
          <a:p>
            <a:pPr marL="1371600" indent="457200">
              <a:lnSpc>
                <a:spcPct val="100000"/>
              </a:lnSpc>
            </a:pPr>
            <a:r>
              <a:rPr b="1" lang="en-CA" sz="3300" spc="-1" strike="noStrike">
                <a:solidFill>
                  <a:srgbClr val="000000"/>
                </a:solidFill>
                <a:latin typeface="Times New Roman"/>
                <a:ea typeface="Times New Roman"/>
              </a:rPr>
              <a:t>ProActive3 Company</a:t>
            </a:r>
            <a:endParaRPr b="0" lang="en-CA" sz="3300" spc="-1" strike="noStrike">
              <a:latin typeface="Arial"/>
            </a:endParaRPr>
          </a:p>
        </p:txBody>
      </p:sp>
      <p:sp>
        <p:nvSpPr>
          <p:cNvPr id="83" name="CustomShape 2"/>
          <p:cNvSpPr/>
          <p:nvPr/>
        </p:nvSpPr>
        <p:spPr>
          <a:xfrm>
            <a:off x="792000" y="2880000"/>
            <a:ext cx="8519760" cy="205200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CA" sz="2000" spc="-1" strike="noStrike">
                <a:solidFill>
                  <a:srgbClr val="ff0000"/>
                </a:solidFill>
                <a:latin typeface="Times New Roman"/>
                <a:ea typeface="Times New Roman"/>
              </a:rPr>
              <a:t>Members:</a:t>
            </a:r>
            <a:r>
              <a:rPr b="0" lang="en-CA" sz="2000" spc="-1" strike="noStrike">
                <a:solidFill>
                  <a:srgbClr val="000000"/>
                </a:solidFill>
                <a:latin typeface="Times New Roman"/>
                <a:ea typeface="Times New Roman"/>
              </a:rPr>
              <a:t> </a:t>
            </a:r>
            <a:endParaRPr b="0" lang="en-CA" sz="2000" spc="-1" strike="noStrike">
              <a:latin typeface="Arial"/>
            </a:endParaRPr>
          </a:p>
          <a:p>
            <a:pPr marL="457200" indent="-354960">
              <a:lnSpc>
                <a:spcPct val="100000"/>
              </a:lnSpc>
              <a:buClr>
                <a:srgbClr val="000000"/>
              </a:buClr>
              <a:buFont typeface="Times New Roman"/>
              <a:buAutoNum type="arabicPeriod"/>
            </a:pPr>
            <a:r>
              <a:rPr b="0" lang="en-CA" sz="2000" spc="-1" strike="noStrike">
                <a:solidFill>
                  <a:srgbClr val="000000"/>
                </a:solidFill>
                <a:latin typeface="Times New Roman"/>
                <a:ea typeface="Times New Roman"/>
              </a:rPr>
              <a:t>Yael Karmani (220760047)</a:t>
            </a:r>
            <a:endParaRPr b="0" lang="en-CA" sz="2000" spc="-1" strike="noStrike">
              <a:latin typeface="Arial"/>
            </a:endParaRPr>
          </a:p>
          <a:p>
            <a:pPr marL="457200" indent="-354960">
              <a:lnSpc>
                <a:spcPct val="100000"/>
              </a:lnSpc>
              <a:buClr>
                <a:srgbClr val="000000"/>
              </a:buClr>
              <a:buFont typeface="Times New Roman"/>
              <a:buAutoNum type="arabicPeriod"/>
            </a:pPr>
            <a:r>
              <a:rPr b="0" lang="en-CA" sz="2000" spc="-1" strike="noStrike">
                <a:solidFill>
                  <a:srgbClr val="000000"/>
                </a:solidFill>
                <a:latin typeface="Times New Roman"/>
                <a:ea typeface="Times New Roman"/>
              </a:rPr>
              <a:t>Gary (Lyndon) Reid (220546388)</a:t>
            </a:r>
            <a:endParaRPr b="0" lang="en-CA" sz="2000" spc="-1" strike="noStrike">
              <a:latin typeface="Arial"/>
            </a:endParaRPr>
          </a:p>
          <a:p>
            <a:pPr marL="457200" indent="-354960">
              <a:lnSpc>
                <a:spcPct val="100000"/>
              </a:lnSpc>
              <a:buClr>
                <a:srgbClr val="000000"/>
              </a:buClr>
              <a:buFont typeface="Times New Roman"/>
              <a:buAutoNum type="arabicPeriod"/>
            </a:pPr>
            <a:r>
              <a:rPr b="0" lang="en-CA" sz="2000" spc="-1" strike="noStrike">
                <a:solidFill>
                  <a:srgbClr val="000000"/>
                </a:solidFill>
                <a:latin typeface="Times New Roman"/>
                <a:ea typeface="Times New Roman"/>
              </a:rPr>
              <a:t>Sopuruchi Owen (220143962)</a:t>
            </a:r>
            <a:endParaRPr b="0" lang="en-CA" sz="2000" spc="-1" strike="noStrike">
              <a:latin typeface="Arial"/>
            </a:endParaRPr>
          </a:p>
          <a:p>
            <a:pPr marL="457200" indent="-354960">
              <a:lnSpc>
                <a:spcPct val="100000"/>
              </a:lnSpc>
              <a:buClr>
                <a:srgbClr val="000000"/>
              </a:buClr>
              <a:buFont typeface="Times New Roman"/>
              <a:buAutoNum type="arabicPeriod"/>
            </a:pPr>
            <a:r>
              <a:rPr b="0" lang="en-CA" sz="2000" spc="-1" strike="noStrike">
                <a:solidFill>
                  <a:srgbClr val="000000"/>
                </a:solidFill>
                <a:latin typeface="Times New Roman"/>
                <a:ea typeface="Times New Roman"/>
              </a:rPr>
              <a:t>Sotola olusegun  ( </a:t>
            </a:r>
            <a:r>
              <a:rPr b="0" lang="en-CA" sz="2000" spc="-1" strike="noStrike">
                <a:solidFill>
                  <a:srgbClr val="141412"/>
                </a:solidFill>
                <a:latin typeface="Times New Roman"/>
                <a:ea typeface="Times New Roman"/>
              </a:rPr>
              <a:t>220275715 )</a:t>
            </a:r>
            <a:endParaRPr b="0" lang="en-CA" sz="2000" spc="-1" strike="noStrike">
              <a:latin typeface="Arial"/>
            </a:endParaRPr>
          </a:p>
        </p:txBody>
      </p:sp>
      <p:pic>
        <p:nvPicPr>
          <p:cNvPr id="84" name="Google Shape;56;p13" descr=""/>
          <p:cNvPicPr/>
          <p:nvPr/>
        </p:nvPicPr>
        <p:blipFill>
          <a:blip r:embed="rId1"/>
          <a:stretch/>
        </p:blipFill>
        <p:spPr>
          <a:xfrm>
            <a:off x="642600" y="282960"/>
            <a:ext cx="7657560" cy="1618560"/>
          </a:xfrm>
          <a:prstGeom prst="rect">
            <a:avLst/>
          </a:prstGeom>
          <a:ln>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a:bodyPr>
          <a:p>
            <a:pPr marL="457200">
              <a:lnSpc>
                <a:spcPct val="100000"/>
              </a:lnSpc>
              <a:spcBef>
                <a:spcPts val="1199"/>
              </a:spcBef>
            </a:pPr>
            <a:r>
              <a:rPr b="1" lang="en-CA" sz="2050" spc="-1" strike="noStrike">
                <a:solidFill>
                  <a:srgbClr val="000000"/>
                </a:solidFill>
                <a:latin typeface="Arial"/>
                <a:ea typeface="Arial"/>
              </a:rPr>
              <a:t>Devops and MLops blended solutions by PROACTIVE 3</a:t>
            </a:r>
            <a:endParaRPr b="0" lang="en-CA" sz="2050" spc="-1" strike="noStrike">
              <a:latin typeface="Arial"/>
            </a:endParaRPr>
          </a:p>
        </p:txBody>
      </p:sp>
      <p:sp>
        <p:nvSpPr>
          <p:cNvPr id="106"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normAutofit/>
          </a:bodyPr>
          <a:p>
            <a:pPr>
              <a:lnSpc>
                <a:spcPct val="100000"/>
              </a:lnSpc>
              <a:spcBef>
                <a:spcPts val="1199"/>
              </a:spcBef>
            </a:pPr>
            <a:r>
              <a:rPr b="0" lang="en-CA" sz="1200" spc="-1" strike="noStrike">
                <a:solidFill>
                  <a:srgbClr val="000000"/>
                </a:solidFill>
                <a:latin typeface="Arial"/>
                <a:ea typeface="Arial"/>
              </a:rPr>
              <a:t>4,</a:t>
            </a:r>
            <a:r>
              <a:rPr b="1" lang="en-CA" sz="1200" spc="-1" strike="noStrike">
                <a:solidFill>
                  <a:srgbClr val="000000"/>
                </a:solidFill>
                <a:latin typeface="Arial"/>
                <a:ea typeface="Arial"/>
              </a:rPr>
              <a:t>Managing production: </a:t>
            </a:r>
            <a:r>
              <a:rPr b="0" lang="en-CA" sz="1200" spc="-1" strike="noStrike">
                <a:solidFill>
                  <a:srgbClr val="000000"/>
                </a:solidFill>
                <a:latin typeface="Arial"/>
                <a:ea typeface="Arial"/>
              </a:rPr>
              <a:t>Analyzing an application in production is where machine learning really comes into its own, because of the greater data volumes, user counts, transactions etc. that occur in prod, compared to dev or test. DevOps teams can use ML to analyze ‘normal’ patterns user volumes, resource utilization, transaction throughput, and subsequently to detect ‘abnormal’ patterns (e.g. DDOS conditions, memory leaks, race conditions,</a:t>
            </a:r>
            <a:endParaRPr b="0" lang="en-CA" sz="1200" spc="-1" strike="noStrike">
              <a:latin typeface="Arial"/>
            </a:endParaRPr>
          </a:p>
          <a:p>
            <a:pPr>
              <a:lnSpc>
                <a:spcPct val="100000"/>
              </a:lnSpc>
              <a:spcBef>
                <a:spcPts val="1199"/>
              </a:spcBef>
            </a:pPr>
            <a:br/>
            <a:r>
              <a:rPr b="0" lang="en-CA" sz="1200" spc="-1" strike="noStrike">
                <a:solidFill>
                  <a:srgbClr val="000000"/>
                </a:solidFill>
                <a:latin typeface="Arial"/>
                <a:ea typeface="Arial"/>
              </a:rPr>
              <a:t>5,</a:t>
            </a:r>
            <a:r>
              <a:rPr b="1" lang="en-CA" sz="1200" spc="-1" strike="noStrike">
                <a:solidFill>
                  <a:srgbClr val="000000"/>
                </a:solidFill>
                <a:latin typeface="Arial"/>
                <a:ea typeface="Arial"/>
              </a:rPr>
              <a:t>Managing alert storms:</a:t>
            </a:r>
            <a:r>
              <a:rPr b="0" lang="en-CA" sz="1200" spc="-1" strike="noStrike">
                <a:solidFill>
                  <a:srgbClr val="000000"/>
                </a:solidFill>
                <a:latin typeface="Arial"/>
                <a:ea typeface="Arial"/>
              </a:rPr>
              <a:t> A simple, practical, high-value use of MLops is in managing the massive flood of alerts that occur in production systems. This can be as simple as ML grouping related alerts (e.g. by a common transaction ID; a common set of servers; or a common subnet). Or it can be more complex, such as ‘training’ systems over time to recognize ‘known good’ and ‘known bad’ alerts. This enables filtering to reduce alert storms and alert fatigue.</a:t>
            </a:r>
            <a:endParaRPr b="0" lang="en-CA" sz="1200" spc="-1" strike="noStrike">
              <a:latin typeface="Arial"/>
            </a:endParaRPr>
          </a:p>
          <a:p>
            <a:pPr>
              <a:lnSpc>
                <a:spcPct val="100000"/>
              </a:lnSpc>
              <a:spcBef>
                <a:spcPts val="1199"/>
              </a:spcBef>
            </a:pPr>
            <a:r>
              <a:rPr b="0" lang="en-CA" sz="1200" spc="-1" strike="noStrike">
                <a:solidFill>
                  <a:srgbClr val="000000"/>
                </a:solidFill>
                <a:latin typeface="Arial"/>
                <a:ea typeface="Arial"/>
              </a:rPr>
              <a:t>6,</a:t>
            </a:r>
            <a:r>
              <a:rPr b="1" lang="en-CA" sz="1200" spc="-1" strike="noStrike">
                <a:solidFill>
                  <a:srgbClr val="000000"/>
                </a:solidFill>
                <a:latin typeface="Arial"/>
                <a:ea typeface="Arial"/>
              </a:rPr>
              <a:t>Preventing production failures</a:t>
            </a:r>
            <a:r>
              <a:rPr b="0" lang="en-CA" sz="1200" spc="-1" strike="noStrike">
                <a:solidFill>
                  <a:srgbClr val="000000"/>
                </a:solidFill>
                <a:latin typeface="Arial"/>
                <a:ea typeface="Arial"/>
              </a:rPr>
              <a:t>: MLops can go well beyond straight-line capacity planning in preventing failures. ML can map known good patterns of utilization to predict, for example, the best configuration for a desired level of performance; how many customers will use a new feature; infrastructure requirements for a new promotion; or how an outage will impact customer engagement. ML sees otherwise opaque ‘early indicators’ in systems and applications, allowing Ops to start remediation or avoid problems, much faster than typical response times.</a:t>
            </a:r>
            <a:endParaRPr b="0" lang="en-CA" sz="1200" spc="-1" strike="noStrike">
              <a:latin typeface="Arial"/>
            </a:endParaRPr>
          </a:p>
          <a:p>
            <a:pPr>
              <a:lnSpc>
                <a:spcPct val="115000"/>
              </a:lnSpc>
              <a:spcAft>
                <a:spcPts val="1199"/>
              </a:spcAft>
            </a:pPr>
            <a:endParaRPr b="0" lang="en-CA" sz="1200" spc="-1" strike="noStrike">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a:bodyPr>
          <a:p>
            <a:pPr marL="457200">
              <a:lnSpc>
                <a:spcPct val="100000"/>
              </a:lnSpc>
              <a:spcBef>
                <a:spcPts val="1199"/>
              </a:spcBef>
            </a:pPr>
            <a:r>
              <a:rPr b="1" lang="en-CA" sz="2050" spc="-1" strike="noStrike">
                <a:solidFill>
                  <a:srgbClr val="000000"/>
                </a:solidFill>
                <a:latin typeface="Arial"/>
                <a:ea typeface="Arial"/>
              </a:rPr>
              <a:t>Devops and MLops blended solutions by PROACTIVE 3</a:t>
            </a:r>
            <a:endParaRPr b="0" lang="en-CA" sz="2050" spc="-1" strike="noStrike">
              <a:latin typeface="Arial"/>
            </a:endParaRPr>
          </a:p>
        </p:txBody>
      </p:sp>
      <p:sp>
        <p:nvSpPr>
          <p:cNvPr id="108"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normAutofit/>
          </a:bodyPr>
          <a:p>
            <a:pPr>
              <a:lnSpc>
                <a:spcPct val="100000"/>
              </a:lnSpc>
              <a:spcBef>
                <a:spcPts val="1199"/>
              </a:spcBef>
            </a:pPr>
            <a:r>
              <a:rPr b="0" lang="en-CA" sz="1600" spc="-1" strike="noStrike">
                <a:solidFill>
                  <a:srgbClr val="000000"/>
                </a:solidFill>
                <a:latin typeface="Arial"/>
                <a:ea typeface="Arial"/>
              </a:rPr>
              <a:t>7,</a:t>
            </a:r>
            <a:r>
              <a:rPr b="1" lang="en-CA" sz="1600" spc="-1" strike="noStrike">
                <a:solidFill>
                  <a:srgbClr val="000000"/>
                </a:solidFill>
                <a:latin typeface="Arial"/>
                <a:ea typeface="Arial"/>
              </a:rPr>
              <a:t>Analyzing business impact: </a:t>
            </a:r>
            <a:r>
              <a:rPr b="0" lang="en-CA" sz="1600" spc="-1" strike="noStrike">
                <a:solidFill>
                  <a:srgbClr val="000000"/>
                </a:solidFill>
                <a:latin typeface="Arial"/>
                <a:ea typeface="Arial"/>
              </a:rPr>
              <a:t>Understanding the impact of code release on business goals is critical to success in DevOps. By synthesizing and analyzing real user metrics, MLops systems can detect good and bad patterns to provide an ‘early warning system’ to coders and business teams alike when applications are having problems (e.g. through early reporting of increased cart abandonment or foreshortened buyer journeys); or being wildly successful (e.g. through early detection of high user registrations or click-through rates).</a:t>
            </a:r>
            <a:endParaRPr b="0" lang="en-CA" sz="1600" spc="-1" strike="noStrike">
              <a:latin typeface="Arial"/>
            </a:endParaRPr>
          </a:p>
          <a:p>
            <a:pPr>
              <a:lnSpc>
                <a:spcPct val="115000"/>
              </a:lnSpc>
            </a:pPr>
            <a:endParaRPr b="0" lang="en-CA" sz="1600" spc="-1" strike="noStrike">
              <a:latin typeface="Arial"/>
            </a:endParaRPr>
          </a:p>
          <a:p>
            <a:pPr>
              <a:lnSpc>
                <a:spcPct val="115000"/>
              </a:lnSpc>
              <a:spcBef>
                <a:spcPts val="1199"/>
              </a:spcBef>
              <a:spcAft>
                <a:spcPts val="1199"/>
              </a:spcAft>
            </a:pPr>
            <a:endParaRPr b="0" lang="en-CA" sz="1600" spc="-1" strike="noStrike">
              <a:latin typeface="Arial"/>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311760" y="0"/>
            <a:ext cx="8519760" cy="576360"/>
          </a:xfrm>
          <a:prstGeom prst="rect">
            <a:avLst/>
          </a:prstGeom>
          <a:noFill/>
          <a:ln>
            <a:noFill/>
          </a:ln>
        </p:spPr>
        <p:style>
          <a:lnRef idx="0"/>
          <a:fillRef idx="0"/>
          <a:effectRef idx="0"/>
          <a:fontRef idx="minor"/>
        </p:style>
        <p:txBody>
          <a:bodyPr lIns="90000" rIns="90000" tIns="91440" bIns="91440">
            <a:normAutofit fontScale="42000"/>
          </a:bodyPr>
          <a:p>
            <a:pPr>
              <a:lnSpc>
                <a:spcPct val="115000"/>
              </a:lnSpc>
              <a:spcAft>
                <a:spcPts val="1199"/>
              </a:spcAft>
            </a:pPr>
            <a:r>
              <a:rPr b="1" lang="en-CA" sz="2250" spc="-1" strike="noStrike">
                <a:solidFill>
                  <a:srgbClr val="000000"/>
                </a:solidFill>
                <a:latin typeface="Times New Roman"/>
                <a:ea typeface="Times New Roman"/>
              </a:rPr>
              <a:t>CI/CD Pipeline:For </a:t>
            </a:r>
            <a:r>
              <a:rPr b="1" lang="en-CA" sz="2000" spc="-1" strike="noStrike">
                <a:solidFill>
                  <a:srgbClr val="000000"/>
                </a:solidFill>
                <a:latin typeface="Arial"/>
                <a:ea typeface="Arial"/>
              </a:rPr>
              <a:t>ProActive3 Using AWS Managed  Services - Owen</a:t>
            </a:r>
            <a:r>
              <a:rPr b="1" lang="en-CA" sz="2000" spc="-1" strike="noStrike">
                <a:solidFill>
                  <a:srgbClr val="000000"/>
                </a:solidFill>
                <a:latin typeface="Arial"/>
                <a:ea typeface="Arial"/>
              </a:rPr>
              <a:t>	</a:t>
            </a:r>
            <a:endParaRPr b="0" lang="en-CA" sz="2000" spc="-1" strike="noStrike">
              <a:latin typeface="Arial"/>
            </a:endParaRPr>
          </a:p>
        </p:txBody>
      </p:sp>
      <p:sp>
        <p:nvSpPr>
          <p:cNvPr id="110" name="CustomShape 2"/>
          <p:cNvSpPr/>
          <p:nvPr/>
        </p:nvSpPr>
        <p:spPr>
          <a:xfrm>
            <a:off x="213120" y="435960"/>
            <a:ext cx="8519760" cy="4706640"/>
          </a:xfrm>
          <a:prstGeom prst="rect">
            <a:avLst/>
          </a:prstGeom>
          <a:noFill/>
          <a:ln>
            <a:noFill/>
          </a:ln>
        </p:spPr>
        <p:style>
          <a:lnRef idx="0"/>
          <a:fillRef idx="0"/>
          <a:effectRef idx="0"/>
          <a:fontRef idx="minor"/>
        </p:style>
        <p:txBody>
          <a:bodyPr lIns="90000" rIns="90000" tIns="91440" bIns="91440"/>
          <a:p>
            <a:pPr>
              <a:lnSpc>
                <a:spcPct val="130000"/>
              </a:lnSpc>
            </a:pPr>
            <a:r>
              <a:rPr b="0" lang="en-CA" sz="1430" spc="-1" strike="noStrike">
                <a:solidFill>
                  <a:srgbClr val="000000"/>
                </a:solidFill>
                <a:latin typeface="Times New Roman"/>
                <a:ea typeface="Times New Roman"/>
              </a:rPr>
              <a:t>Leveraging AWS managed services for CICD Pipeline will handle</a:t>
            </a:r>
            <a:endParaRPr b="0" lang="en-CA" sz="1430" spc="-1" strike="noStrike">
              <a:latin typeface="Arial"/>
            </a:endParaRPr>
          </a:p>
          <a:p>
            <a:pPr>
              <a:lnSpc>
                <a:spcPct val="130000"/>
              </a:lnSpc>
              <a:spcBef>
                <a:spcPts val="1301"/>
              </a:spcBef>
            </a:pPr>
            <a:r>
              <a:rPr b="1" lang="en-CA" sz="1430" spc="-1" strike="noStrike">
                <a:solidFill>
                  <a:srgbClr val="000000"/>
                </a:solidFill>
                <a:latin typeface="Times New Roman"/>
                <a:ea typeface="Times New Roman"/>
              </a:rPr>
              <a:t>AWS CodeCommit:</a:t>
            </a:r>
            <a:r>
              <a:rPr b="0" lang="en-CA" sz="1430" spc="-1" strike="noStrike">
                <a:solidFill>
                  <a:srgbClr val="000000"/>
                </a:solidFill>
                <a:latin typeface="Times New Roman"/>
                <a:ea typeface="Times New Roman"/>
              </a:rPr>
              <a:t> Fully managed source code version control service like GitLab</a:t>
            </a:r>
            <a:endParaRPr b="0" lang="en-CA" sz="1430" spc="-1" strike="noStrike">
              <a:latin typeface="Arial"/>
            </a:endParaRPr>
          </a:p>
          <a:p>
            <a:pPr marL="457200" indent="-318600">
              <a:lnSpc>
                <a:spcPct val="130000"/>
              </a:lnSpc>
              <a:spcBef>
                <a:spcPts val="1301"/>
              </a:spcBef>
              <a:buClr>
                <a:srgbClr val="000000"/>
              </a:buClr>
              <a:buFont typeface="Times New Roman"/>
              <a:buChar char="●"/>
            </a:pPr>
            <a:r>
              <a:rPr b="0" lang="en-CA" sz="1430" spc="-1" strike="noStrike">
                <a:solidFill>
                  <a:srgbClr val="000000"/>
                </a:solidFill>
                <a:latin typeface="Times New Roman"/>
                <a:ea typeface="Times New Roman"/>
              </a:rPr>
              <a:t>Provided us a secure and scalable hosting for private Git repository to store our source code/files from our Developers</a:t>
            </a:r>
            <a:endParaRPr b="0" lang="en-CA" sz="1430" spc="-1" strike="noStrike">
              <a:latin typeface="Arial"/>
            </a:endParaRPr>
          </a:p>
          <a:p>
            <a:pPr marL="457200" indent="-318600">
              <a:lnSpc>
                <a:spcPct val="130000"/>
              </a:lnSpc>
              <a:buClr>
                <a:srgbClr val="000000"/>
              </a:buClr>
              <a:buFont typeface="Times New Roman"/>
              <a:buChar char="●"/>
            </a:pPr>
            <a:r>
              <a:rPr b="0" lang="en-CA" sz="1430" spc="-1" strike="noStrike">
                <a:solidFill>
                  <a:srgbClr val="000000"/>
                </a:solidFill>
                <a:latin typeface="Times New Roman"/>
                <a:ea typeface="Times New Roman"/>
              </a:rPr>
              <a:t>This also allowed us to collaborate  as a team while working on this project and Integrates with other AWS services</a:t>
            </a:r>
            <a:endParaRPr b="0" lang="en-CA" sz="1430" spc="-1" strike="noStrike">
              <a:latin typeface="Arial"/>
            </a:endParaRPr>
          </a:p>
          <a:p>
            <a:pPr>
              <a:lnSpc>
                <a:spcPct val="130000"/>
              </a:lnSpc>
              <a:spcBef>
                <a:spcPts val="1301"/>
              </a:spcBef>
            </a:pPr>
            <a:r>
              <a:rPr b="1" lang="en-CA" sz="1430" spc="-1" strike="noStrike">
                <a:solidFill>
                  <a:srgbClr val="000000"/>
                </a:solidFill>
                <a:latin typeface="Times New Roman"/>
                <a:ea typeface="Times New Roman"/>
              </a:rPr>
              <a:t>AWS CodeBuild:</a:t>
            </a:r>
            <a:r>
              <a:rPr b="0" lang="en-CA" sz="1430" spc="-1" strike="noStrike">
                <a:solidFill>
                  <a:srgbClr val="000000"/>
                </a:solidFill>
                <a:latin typeface="Times New Roman"/>
                <a:ea typeface="Times New Roman"/>
              </a:rPr>
              <a:t> Fully managed build service like Jenkins for OSS</a:t>
            </a:r>
            <a:endParaRPr b="0" lang="en-CA" sz="1430" spc="-1" strike="noStrike">
              <a:latin typeface="Arial"/>
            </a:endParaRPr>
          </a:p>
          <a:p>
            <a:pPr marL="457200" indent="-318600">
              <a:lnSpc>
                <a:spcPct val="130000"/>
              </a:lnSpc>
              <a:spcBef>
                <a:spcPts val="1301"/>
              </a:spcBef>
              <a:buClr>
                <a:srgbClr val="000000"/>
              </a:buClr>
              <a:buFont typeface="Times New Roman"/>
              <a:buChar char="●"/>
            </a:pPr>
            <a:r>
              <a:rPr b="0" lang="en-CA" sz="1430" spc="-1" strike="noStrike">
                <a:solidFill>
                  <a:srgbClr val="000000"/>
                </a:solidFill>
                <a:latin typeface="Times New Roman"/>
                <a:ea typeface="Times New Roman"/>
              </a:rPr>
              <a:t>Compiled our  source code from our Developers, runs tests, and produces software artifacts/Product/Package</a:t>
            </a:r>
            <a:endParaRPr b="0" lang="en-CA" sz="1430" spc="-1" strike="noStrike">
              <a:latin typeface="Arial"/>
            </a:endParaRPr>
          </a:p>
          <a:p>
            <a:pPr marL="457200" indent="-318600">
              <a:lnSpc>
                <a:spcPct val="130000"/>
              </a:lnSpc>
              <a:buClr>
                <a:srgbClr val="000000"/>
              </a:buClr>
              <a:buFont typeface="Times New Roman"/>
              <a:buChar char="●"/>
            </a:pPr>
            <a:r>
              <a:rPr b="0" lang="en-CA" sz="1430" spc="-1" strike="noStrike">
                <a:solidFill>
                  <a:srgbClr val="000000"/>
                </a:solidFill>
                <a:latin typeface="Times New Roman"/>
                <a:ea typeface="Times New Roman"/>
              </a:rPr>
              <a:t>Offered us a scalable build environments and integrates with popular build tools.</a:t>
            </a:r>
            <a:endParaRPr b="0" lang="en-CA" sz="1430" spc="-1" strike="noStrike">
              <a:latin typeface="Arial"/>
            </a:endParaRPr>
          </a:p>
          <a:p>
            <a:pPr>
              <a:lnSpc>
                <a:spcPct val="130000"/>
              </a:lnSpc>
              <a:spcBef>
                <a:spcPts val="1301"/>
              </a:spcBef>
            </a:pPr>
            <a:r>
              <a:rPr b="1" lang="en-CA" sz="1430" spc="-1" strike="noStrike">
                <a:solidFill>
                  <a:srgbClr val="000000"/>
                </a:solidFill>
                <a:latin typeface="Times New Roman"/>
                <a:ea typeface="Times New Roman"/>
              </a:rPr>
              <a:t>AWS CodeDeploy:</a:t>
            </a:r>
            <a:r>
              <a:rPr b="0" lang="en-CA" sz="1430" spc="-1" strike="noStrike">
                <a:solidFill>
                  <a:srgbClr val="000000"/>
                </a:solidFill>
                <a:latin typeface="Times New Roman"/>
                <a:ea typeface="Times New Roman"/>
              </a:rPr>
              <a:t>Automates application deployments to various compute services.</a:t>
            </a:r>
            <a:endParaRPr b="0" lang="en-CA" sz="1430" spc="-1" strike="noStrike">
              <a:latin typeface="Arial"/>
            </a:endParaRPr>
          </a:p>
          <a:p>
            <a:pPr marL="457200" indent="-318600">
              <a:lnSpc>
                <a:spcPct val="130000"/>
              </a:lnSpc>
              <a:spcBef>
                <a:spcPts val="1301"/>
              </a:spcBef>
              <a:buClr>
                <a:srgbClr val="000000"/>
              </a:buClr>
              <a:buFont typeface="Times New Roman"/>
              <a:buChar char="●"/>
            </a:pPr>
            <a:r>
              <a:rPr b="0" lang="en-CA" sz="1430" spc="-1" strike="noStrike">
                <a:solidFill>
                  <a:srgbClr val="000000"/>
                </a:solidFill>
                <a:latin typeface="Times New Roman"/>
                <a:ea typeface="Times New Roman"/>
              </a:rPr>
              <a:t>Supports different deployment strategies like rolling updates and blue/green deployments.</a:t>
            </a:r>
            <a:endParaRPr b="0" lang="en-CA" sz="1430" spc="-1" strike="noStrike">
              <a:latin typeface="Arial"/>
            </a:endParaRPr>
          </a:p>
          <a:p>
            <a:pPr marL="457200" indent="-318600">
              <a:lnSpc>
                <a:spcPct val="130000"/>
              </a:lnSpc>
              <a:buClr>
                <a:srgbClr val="000000"/>
              </a:buClr>
              <a:buFont typeface="Times New Roman"/>
              <a:buChar char="●"/>
            </a:pPr>
            <a:r>
              <a:rPr b="0" lang="en-CA" sz="1430" spc="-1" strike="noStrike">
                <a:solidFill>
                  <a:srgbClr val="000000"/>
                </a:solidFill>
                <a:latin typeface="Times New Roman"/>
                <a:ea typeface="Times New Roman"/>
              </a:rPr>
              <a:t>Enables easy rollback options and integrates with other AWS services.</a:t>
            </a:r>
            <a:endParaRPr b="0" lang="en-CA" sz="1430" spc="-1" strike="noStrike">
              <a:latin typeface="Arial"/>
            </a:endParaRPr>
          </a:p>
          <a:p>
            <a:pPr>
              <a:lnSpc>
                <a:spcPct val="130000"/>
              </a:lnSpc>
              <a:spcBef>
                <a:spcPts val="1301"/>
              </a:spcBef>
            </a:pPr>
            <a:endParaRPr b="0" lang="en-CA" sz="1430" spc="-1" strike="noStrike">
              <a:latin typeface="Arial"/>
            </a:endParaRPr>
          </a:p>
          <a:p>
            <a:pPr>
              <a:lnSpc>
                <a:spcPct val="130000"/>
              </a:lnSpc>
              <a:spcBef>
                <a:spcPts val="1301"/>
              </a:spcBef>
            </a:pPr>
            <a:endParaRPr b="0" lang="en-CA" sz="1430" spc="-1" strike="noStrike">
              <a:latin typeface="Arial"/>
            </a:endParaRPr>
          </a:p>
          <a:p>
            <a:pPr>
              <a:lnSpc>
                <a:spcPct val="130000"/>
              </a:lnSpc>
              <a:spcBef>
                <a:spcPts val="1301"/>
              </a:spcBef>
            </a:pPr>
            <a:endParaRPr b="0" lang="en-CA" sz="1430" spc="-1" strike="noStrike">
              <a:latin typeface="Arial"/>
            </a:endParaRPr>
          </a:p>
          <a:p>
            <a:pPr>
              <a:lnSpc>
                <a:spcPct val="130000"/>
              </a:lnSpc>
              <a:spcBef>
                <a:spcPts val="1301"/>
              </a:spcBef>
            </a:pPr>
            <a:endParaRPr b="0" lang="en-CA" sz="1430" spc="-1" strike="noStrike">
              <a:latin typeface="Arial"/>
            </a:endParaRPr>
          </a:p>
          <a:p>
            <a:pPr>
              <a:lnSpc>
                <a:spcPct val="95000"/>
              </a:lnSpc>
              <a:spcBef>
                <a:spcPts val="1301"/>
              </a:spcBef>
              <a:spcAft>
                <a:spcPts val="1199"/>
              </a:spcAft>
            </a:pPr>
            <a:endParaRPr b="0" lang="en-CA" sz="1430" spc="-1" strike="noStrike">
              <a:latin typeface="Arial"/>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311760" y="89640"/>
            <a:ext cx="8519760" cy="572040"/>
          </a:xfrm>
          <a:prstGeom prst="rect">
            <a:avLst/>
          </a:prstGeom>
          <a:noFill/>
          <a:ln>
            <a:noFill/>
          </a:ln>
        </p:spPr>
        <p:style>
          <a:lnRef idx="0"/>
          <a:fillRef idx="0"/>
          <a:effectRef idx="0"/>
          <a:fontRef idx="minor"/>
        </p:style>
        <p:txBody>
          <a:bodyPr lIns="90000" rIns="90000" tIns="91440" bIns="91440">
            <a:normAutofit fontScale="45000"/>
          </a:bodyPr>
          <a:p>
            <a:pPr>
              <a:lnSpc>
                <a:spcPct val="115000"/>
              </a:lnSpc>
            </a:pPr>
            <a:r>
              <a:rPr b="1" lang="en-CA" sz="2250" spc="-1" strike="noStrike">
                <a:solidFill>
                  <a:srgbClr val="000000"/>
                </a:solidFill>
                <a:latin typeface="Times New Roman"/>
                <a:ea typeface="Times New Roman"/>
              </a:rPr>
              <a:t>CI/CD Pipeline:For </a:t>
            </a:r>
            <a:r>
              <a:rPr b="1" lang="en-CA" sz="2000" spc="-1" strike="noStrike">
                <a:solidFill>
                  <a:srgbClr val="000000"/>
                </a:solidFill>
                <a:latin typeface="Arial"/>
                <a:ea typeface="Arial"/>
              </a:rPr>
              <a:t>ProActive3 Using AWS Managed  Services</a:t>
            </a:r>
            <a:br/>
            <a:endParaRPr b="0" lang="en-CA" sz="2000" spc="-1" strike="noStrike">
              <a:latin typeface="Arial"/>
            </a:endParaRPr>
          </a:p>
        </p:txBody>
      </p:sp>
      <p:sp>
        <p:nvSpPr>
          <p:cNvPr id="112" name="CustomShape 2"/>
          <p:cNvSpPr/>
          <p:nvPr/>
        </p:nvSpPr>
        <p:spPr>
          <a:xfrm>
            <a:off x="311760" y="662400"/>
            <a:ext cx="8519760" cy="3990240"/>
          </a:xfrm>
          <a:prstGeom prst="rect">
            <a:avLst/>
          </a:prstGeom>
          <a:noFill/>
          <a:ln>
            <a:noFill/>
          </a:ln>
        </p:spPr>
        <p:style>
          <a:lnRef idx="0"/>
          <a:fillRef idx="0"/>
          <a:effectRef idx="0"/>
          <a:fontRef idx="minor"/>
        </p:style>
        <p:txBody>
          <a:bodyPr lIns="90000" rIns="90000" tIns="91440" bIns="91440"/>
          <a:p>
            <a:pPr>
              <a:lnSpc>
                <a:spcPct val="130000"/>
              </a:lnSpc>
            </a:pPr>
            <a:r>
              <a:rPr b="0" lang="en-CA" sz="1510" spc="-1" strike="noStrike">
                <a:solidFill>
                  <a:srgbClr val="000000"/>
                </a:solidFill>
                <a:latin typeface="Times New Roman"/>
                <a:ea typeface="Times New Roman"/>
              </a:rPr>
              <a:t>AWS CodePipeline: Fully managed continuous delivery service.</a:t>
            </a:r>
            <a:endParaRPr b="0" lang="en-CA" sz="1510" spc="-1" strike="noStrike">
              <a:latin typeface="Arial"/>
            </a:endParaRPr>
          </a:p>
          <a:p>
            <a:pPr marL="457200" indent="-323640">
              <a:lnSpc>
                <a:spcPct val="130000"/>
              </a:lnSpc>
              <a:spcBef>
                <a:spcPts val="1301"/>
              </a:spcBef>
              <a:buClr>
                <a:srgbClr val="000000"/>
              </a:buClr>
              <a:buFont typeface="Times New Roman"/>
              <a:buChar char="●"/>
            </a:pPr>
            <a:r>
              <a:rPr b="0" lang="en-CA" sz="1510" spc="-1" strike="noStrike">
                <a:solidFill>
                  <a:srgbClr val="000000"/>
                </a:solidFill>
                <a:latin typeface="Times New Roman"/>
                <a:ea typeface="Times New Roman"/>
              </a:rPr>
              <a:t>Orchestrates the steps of your CI/CD pipeline.</a:t>
            </a:r>
            <a:endParaRPr b="0" lang="en-CA" sz="1510" spc="-1" strike="noStrike">
              <a:latin typeface="Arial"/>
            </a:endParaRPr>
          </a:p>
          <a:p>
            <a:pPr marL="457200" indent="-323640">
              <a:lnSpc>
                <a:spcPct val="130000"/>
              </a:lnSpc>
              <a:buClr>
                <a:srgbClr val="000000"/>
              </a:buClr>
              <a:buFont typeface="Times New Roman"/>
              <a:buChar char="●"/>
            </a:pPr>
            <a:r>
              <a:rPr b="0" lang="en-CA" sz="1510" spc="-1" strike="noStrike">
                <a:solidFill>
                  <a:srgbClr val="000000"/>
                </a:solidFill>
                <a:latin typeface="Times New Roman"/>
                <a:ea typeface="Times New Roman"/>
              </a:rPr>
              <a:t>Integrates with various AWS services, including CodeCommit, CodeBuild, and CodeDeploy.</a:t>
            </a:r>
            <a:endParaRPr b="0" lang="en-CA" sz="1510" spc="-1" strike="noStrike">
              <a:latin typeface="Arial"/>
            </a:endParaRPr>
          </a:p>
          <a:p>
            <a:pPr>
              <a:lnSpc>
                <a:spcPct val="130000"/>
              </a:lnSpc>
              <a:spcBef>
                <a:spcPts val="1301"/>
              </a:spcBef>
            </a:pPr>
            <a:r>
              <a:rPr b="0" lang="en-CA" sz="1510" spc="-1" strike="noStrike">
                <a:solidFill>
                  <a:srgbClr val="000000"/>
                </a:solidFill>
                <a:latin typeface="Times New Roman"/>
                <a:ea typeface="Times New Roman"/>
              </a:rPr>
              <a:t>AWS Elastic Beanstalk: Fully managed service for deploying and managing applications.</a:t>
            </a:r>
            <a:endParaRPr b="0" lang="en-CA" sz="1510" spc="-1" strike="noStrike">
              <a:latin typeface="Arial"/>
            </a:endParaRPr>
          </a:p>
          <a:p>
            <a:pPr marL="457200" indent="-323640">
              <a:lnSpc>
                <a:spcPct val="130000"/>
              </a:lnSpc>
              <a:spcBef>
                <a:spcPts val="1301"/>
              </a:spcBef>
              <a:buClr>
                <a:srgbClr val="000000"/>
              </a:buClr>
              <a:buFont typeface="Times New Roman"/>
              <a:buChar char="●"/>
            </a:pPr>
            <a:r>
              <a:rPr b="0" lang="en-CA" sz="1510" spc="-1" strike="noStrike">
                <a:solidFill>
                  <a:srgbClr val="000000"/>
                </a:solidFill>
                <a:latin typeface="Times New Roman"/>
                <a:ea typeface="Times New Roman"/>
              </a:rPr>
              <a:t>Handles infrastructure provisioning, load balancing, auto-scaling, and monitoring.</a:t>
            </a:r>
            <a:endParaRPr b="0" lang="en-CA" sz="1510" spc="-1" strike="noStrike">
              <a:latin typeface="Arial"/>
            </a:endParaRPr>
          </a:p>
          <a:p>
            <a:pPr marL="457200" indent="-323640">
              <a:lnSpc>
                <a:spcPct val="130000"/>
              </a:lnSpc>
              <a:buClr>
                <a:srgbClr val="000000"/>
              </a:buClr>
              <a:buFont typeface="Times New Roman"/>
              <a:buChar char="●"/>
            </a:pPr>
            <a:r>
              <a:rPr b="0" lang="en-CA" sz="1510" spc="-1" strike="noStrike">
                <a:solidFill>
                  <a:srgbClr val="000000"/>
                </a:solidFill>
                <a:latin typeface="Times New Roman"/>
                <a:ea typeface="Times New Roman"/>
              </a:rPr>
              <a:t>Supports multiple programming languages and frameworks.</a:t>
            </a:r>
            <a:endParaRPr b="0" lang="en-CA" sz="1510" spc="-1" strike="noStrike">
              <a:latin typeface="Arial"/>
            </a:endParaRPr>
          </a:p>
          <a:p>
            <a:pPr>
              <a:lnSpc>
                <a:spcPct val="130000"/>
              </a:lnSpc>
              <a:spcBef>
                <a:spcPts val="1301"/>
              </a:spcBef>
            </a:pPr>
            <a:r>
              <a:rPr b="0" lang="en-CA" sz="1510" spc="-1" strike="noStrike">
                <a:solidFill>
                  <a:srgbClr val="000000"/>
                </a:solidFill>
                <a:latin typeface="Times New Roman"/>
                <a:ea typeface="Times New Roman"/>
              </a:rPr>
              <a:t>AWS Lambda: Serverless compute service.: Allows you to run code without provisioning or managing servers.</a:t>
            </a:r>
            <a:endParaRPr b="0" lang="en-CA" sz="1510" spc="-1" strike="noStrike">
              <a:latin typeface="Arial"/>
            </a:endParaRPr>
          </a:p>
          <a:p>
            <a:pPr marL="457200" indent="-323640">
              <a:lnSpc>
                <a:spcPct val="130000"/>
              </a:lnSpc>
              <a:spcBef>
                <a:spcPts val="1301"/>
              </a:spcBef>
              <a:buClr>
                <a:srgbClr val="000000"/>
              </a:buClr>
              <a:buFont typeface="Times New Roman"/>
              <a:buChar char="●"/>
            </a:pPr>
            <a:r>
              <a:rPr b="0" lang="en-CA" sz="1510" spc="-1" strike="noStrike">
                <a:solidFill>
                  <a:srgbClr val="000000"/>
                </a:solidFill>
                <a:latin typeface="Times New Roman"/>
                <a:ea typeface="Times New Roman"/>
              </a:rPr>
              <a:t>Enables event-driven architectures and easy integration with other AWS services.</a:t>
            </a:r>
            <a:endParaRPr b="0" lang="en-CA" sz="1510" spc="-1" strike="noStrike">
              <a:latin typeface="Arial"/>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311760" y="89640"/>
            <a:ext cx="8519760" cy="572040"/>
          </a:xfrm>
          <a:prstGeom prst="rect">
            <a:avLst/>
          </a:prstGeom>
          <a:noFill/>
          <a:ln>
            <a:noFill/>
          </a:ln>
        </p:spPr>
        <p:style>
          <a:lnRef idx="0"/>
          <a:fillRef idx="0"/>
          <a:effectRef idx="0"/>
          <a:fontRef idx="minor"/>
        </p:style>
        <p:txBody>
          <a:bodyPr lIns="90000" rIns="90000" tIns="91440" bIns="91440">
            <a:normAutofit fontScale="45000"/>
          </a:bodyPr>
          <a:p>
            <a:pPr>
              <a:lnSpc>
                <a:spcPct val="115000"/>
              </a:lnSpc>
            </a:pPr>
            <a:r>
              <a:rPr b="1" lang="en-CA" sz="2250" spc="-1" strike="noStrike">
                <a:solidFill>
                  <a:srgbClr val="000000"/>
                </a:solidFill>
                <a:latin typeface="Times New Roman"/>
                <a:ea typeface="Times New Roman"/>
              </a:rPr>
              <a:t>CI/CD Pipeline:For </a:t>
            </a:r>
            <a:r>
              <a:rPr b="1" lang="en-CA" sz="2000" spc="-1" strike="noStrike">
                <a:solidFill>
                  <a:srgbClr val="000000"/>
                </a:solidFill>
                <a:latin typeface="Arial"/>
                <a:ea typeface="Arial"/>
              </a:rPr>
              <a:t>ProActive3 Using AWS Managed  Services</a:t>
            </a:r>
            <a:br/>
            <a:endParaRPr b="0" lang="en-CA" sz="2000" spc="-1" strike="noStrike">
              <a:latin typeface="Arial"/>
            </a:endParaRPr>
          </a:p>
        </p:txBody>
      </p:sp>
      <p:sp>
        <p:nvSpPr>
          <p:cNvPr id="114" name="CustomShape 2"/>
          <p:cNvSpPr/>
          <p:nvPr/>
        </p:nvSpPr>
        <p:spPr>
          <a:xfrm>
            <a:off x="311760" y="662400"/>
            <a:ext cx="8519760" cy="3990240"/>
          </a:xfrm>
          <a:prstGeom prst="rect">
            <a:avLst/>
          </a:prstGeom>
          <a:noFill/>
          <a:ln>
            <a:noFill/>
          </a:ln>
        </p:spPr>
        <p:style>
          <a:lnRef idx="0"/>
          <a:fillRef idx="0"/>
          <a:effectRef idx="0"/>
          <a:fontRef idx="minor"/>
        </p:style>
        <p:txBody>
          <a:bodyPr lIns="90000" rIns="90000" tIns="91440" bIns="91440"/>
          <a:p>
            <a:pPr>
              <a:lnSpc>
                <a:spcPct val="130000"/>
              </a:lnSpc>
            </a:pPr>
            <a:r>
              <a:rPr b="0" lang="en-CA" sz="1510" spc="-1" strike="noStrike">
                <a:solidFill>
                  <a:srgbClr val="000000"/>
                </a:solidFill>
                <a:latin typeface="Times New Roman"/>
                <a:ea typeface="Times New Roman"/>
              </a:rPr>
              <a:t>Infrastructure-as-Code (IaC) service.: Automates provisioning and management of AWS resources using templates.</a:t>
            </a:r>
            <a:endParaRPr b="0" lang="en-CA" sz="1510" spc="-1" strike="noStrike">
              <a:latin typeface="Arial"/>
            </a:endParaRPr>
          </a:p>
          <a:p>
            <a:pPr marL="457200" indent="-323640">
              <a:lnSpc>
                <a:spcPct val="130000"/>
              </a:lnSpc>
              <a:spcBef>
                <a:spcPts val="1301"/>
              </a:spcBef>
              <a:buClr>
                <a:srgbClr val="000000"/>
              </a:buClr>
              <a:buFont typeface="Times New Roman"/>
              <a:buChar char="●"/>
            </a:pPr>
            <a:r>
              <a:rPr b="0" lang="en-CA" sz="1510" spc="-1" strike="noStrike">
                <a:solidFill>
                  <a:srgbClr val="000000"/>
                </a:solidFill>
                <a:latin typeface="Times New Roman"/>
                <a:ea typeface="Times New Roman"/>
              </a:rPr>
              <a:t>Allows for consistent and repeatable infrastructure deployments.</a:t>
            </a:r>
            <a:endParaRPr b="0" lang="en-CA" sz="1510" spc="-1" strike="noStrike">
              <a:latin typeface="Arial"/>
            </a:endParaRPr>
          </a:p>
          <a:p>
            <a:pPr>
              <a:lnSpc>
                <a:spcPct val="130000"/>
              </a:lnSpc>
              <a:spcBef>
                <a:spcPts val="1301"/>
              </a:spcBef>
            </a:pPr>
            <a:r>
              <a:rPr b="0" lang="en-CA" sz="1510" spc="-1" strike="noStrike">
                <a:solidFill>
                  <a:srgbClr val="000000"/>
                </a:solidFill>
                <a:latin typeface="Times New Roman"/>
                <a:ea typeface="Times New Roman"/>
              </a:rPr>
              <a:t>AWS CloudWatch: Monitoring and observability service.</a:t>
            </a:r>
            <a:endParaRPr b="0" lang="en-CA" sz="1510" spc="-1" strike="noStrike">
              <a:latin typeface="Arial"/>
            </a:endParaRPr>
          </a:p>
          <a:p>
            <a:pPr marL="457200" indent="-323640">
              <a:lnSpc>
                <a:spcPct val="130000"/>
              </a:lnSpc>
              <a:spcBef>
                <a:spcPts val="1301"/>
              </a:spcBef>
              <a:buClr>
                <a:srgbClr val="000000"/>
              </a:buClr>
              <a:buFont typeface="Times New Roman"/>
              <a:buChar char="●"/>
            </a:pPr>
            <a:r>
              <a:rPr b="0" lang="en-CA" sz="1510" spc="-1" strike="noStrike">
                <a:solidFill>
                  <a:srgbClr val="000000"/>
                </a:solidFill>
                <a:latin typeface="Times New Roman"/>
                <a:ea typeface="Times New Roman"/>
              </a:rPr>
              <a:t>Collects and tracks metrics, generates alarms, and provides log management.</a:t>
            </a:r>
            <a:endParaRPr b="0" lang="en-CA" sz="1510" spc="-1" strike="noStrike">
              <a:latin typeface="Arial"/>
            </a:endParaRPr>
          </a:p>
          <a:p>
            <a:pPr marL="457200" indent="-323640">
              <a:lnSpc>
                <a:spcPct val="130000"/>
              </a:lnSpc>
              <a:buClr>
                <a:srgbClr val="000000"/>
              </a:buClr>
              <a:buFont typeface="Times New Roman"/>
              <a:buChar char="●"/>
            </a:pPr>
            <a:r>
              <a:rPr b="0" lang="en-CA" sz="1510" spc="-1" strike="noStrike">
                <a:solidFill>
                  <a:srgbClr val="000000"/>
                </a:solidFill>
                <a:latin typeface="Times New Roman"/>
                <a:ea typeface="Times New Roman"/>
              </a:rPr>
              <a:t>Offers insights into the performance and health of your applications and infrastructure.</a:t>
            </a:r>
            <a:endParaRPr b="0" lang="en-CA" sz="1510" spc="-1" strike="noStrike">
              <a:latin typeface="Arial"/>
            </a:endParaRPr>
          </a:p>
          <a:p>
            <a:pPr>
              <a:lnSpc>
                <a:spcPct val="130000"/>
              </a:lnSpc>
              <a:spcBef>
                <a:spcPts val="1301"/>
              </a:spcBef>
            </a:pPr>
            <a:r>
              <a:rPr b="0" lang="en-CA" sz="1510" spc="-1" strike="noStrike">
                <a:solidFill>
                  <a:srgbClr val="000000"/>
                </a:solidFill>
                <a:latin typeface="Times New Roman"/>
                <a:ea typeface="Times New Roman"/>
              </a:rPr>
              <a:t>AWS Step Functions:</a:t>
            </a:r>
            <a:endParaRPr b="0" lang="en-CA" sz="1510" spc="-1" strike="noStrike">
              <a:latin typeface="Arial"/>
            </a:endParaRPr>
          </a:p>
          <a:p>
            <a:pPr marL="457200" indent="-323640">
              <a:lnSpc>
                <a:spcPct val="130000"/>
              </a:lnSpc>
              <a:spcBef>
                <a:spcPts val="1301"/>
              </a:spcBef>
              <a:buClr>
                <a:srgbClr val="000000"/>
              </a:buClr>
              <a:buFont typeface="Times New Roman"/>
              <a:buChar char="●"/>
            </a:pPr>
            <a:r>
              <a:rPr b="0" lang="en-CA" sz="1510" spc="-1" strike="noStrike">
                <a:solidFill>
                  <a:srgbClr val="000000"/>
                </a:solidFill>
                <a:latin typeface="Times New Roman"/>
                <a:ea typeface="Times New Roman"/>
              </a:rPr>
              <a:t>Serverless workflow orchestration service.</a:t>
            </a:r>
            <a:endParaRPr b="0" lang="en-CA" sz="1510" spc="-1" strike="noStrike">
              <a:latin typeface="Arial"/>
            </a:endParaRPr>
          </a:p>
          <a:p>
            <a:pPr marL="457200" indent="-323640">
              <a:lnSpc>
                <a:spcPct val="130000"/>
              </a:lnSpc>
              <a:buClr>
                <a:srgbClr val="000000"/>
              </a:buClr>
              <a:buFont typeface="Times New Roman"/>
              <a:buChar char="●"/>
            </a:pPr>
            <a:r>
              <a:rPr b="0" lang="en-CA" sz="1510" spc="-1" strike="noStrike">
                <a:solidFill>
                  <a:srgbClr val="000000"/>
                </a:solidFill>
                <a:latin typeface="Times New Roman"/>
                <a:ea typeface="Times New Roman"/>
              </a:rPr>
              <a:t>Helps coordinate and visualize multiple AWS services into a workflow.</a:t>
            </a:r>
            <a:endParaRPr b="0" lang="en-CA" sz="1510" spc="-1" strike="noStrike">
              <a:latin typeface="Arial"/>
            </a:endParaRPr>
          </a:p>
          <a:p>
            <a:pPr marL="457200" indent="-323640">
              <a:lnSpc>
                <a:spcPct val="130000"/>
              </a:lnSpc>
              <a:buClr>
                <a:srgbClr val="000000"/>
              </a:buClr>
              <a:buFont typeface="Times New Roman"/>
              <a:buChar char="●"/>
            </a:pPr>
            <a:r>
              <a:rPr b="0" lang="en-CA" sz="1510" spc="-1" strike="noStrike">
                <a:solidFill>
                  <a:srgbClr val="000000"/>
                </a:solidFill>
                <a:latin typeface="Times New Roman"/>
                <a:ea typeface="Times New Roman"/>
              </a:rPr>
              <a:t>Allows for building complex, stateful workflows and integrations.</a:t>
            </a:r>
            <a:endParaRPr b="0" lang="en-CA" sz="1510" spc="-1" strike="noStrike">
              <a:latin typeface="Arial"/>
            </a:endParaRPr>
          </a:p>
          <a:p>
            <a:pPr>
              <a:lnSpc>
                <a:spcPct val="130000"/>
              </a:lnSpc>
              <a:spcBef>
                <a:spcPts val="1301"/>
              </a:spcBef>
            </a:pPr>
            <a:endParaRPr b="0" lang="en-CA" sz="1510" spc="-1" strike="noStrike">
              <a:latin typeface="Arial"/>
            </a:endParaRPr>
          </a:p>
          <a:p>
            <a:pPr>
              <a:lnSpc>
                <a:spcPct val="130000"/>
              </a:lnSpc>
              <a:spcBef>
                <a:spcPts val="1301"/>
              </a:spcBef>
            </a:pPr>
            <a:endParaRPr b="0" lang="en-CA" sz="1510" spc="-1" strike="noStrike">
              <a:latin typeface="Arial"/>
            </a:endParaRPr>
          </a:p>
          <a:p>
            <a:pPr>
              <a:lnSpc>
                <a:spcPct val="130000"/>
              </a:lnSpc>
              <a:spcBef>
                <a:spcPts val="1301"/>
              </a:spcBef>
            </a:pPr>
            <a:endParaRPr b="0" lang="en-CA" sz="1510" spc="-1" strike="noStrike">
              <a:latin typeface="Arial"/>
            </a:endParaRPr>
          </a:p>
          <a:p>
            <a:pPr>
              <a:lnSpc>
                <a:spcPct val="130000"/>
              </a:lnSpc>
              <a:spcBef>
                <a:spcPts val="1301"/>
              </a:spcBef>
            </a:pPr>
            <a:endParaRPr b="0" lang="en-CA" sz="1510" spc="-1" strike="noStrike">
              <a:latin typeface="Arial"/>
            </a:endParaRPr>
          </a:p>
          <a:p>
            <a:pPr>
              <a:lnSpc>
                <a:spcPct val="95000"/>
              </a:lnSpc>
              <a:spcBef>
                <a:spcPts val="1301"/>
              </a:spcBef>
            </a:pPr>
            <a:endParaRPr b="0" lang="en-CA" sz="1510" spc="-1" strike="noStrike">
              <a:latin typeface="Arial"/>
            </a:endParaRPr>
          </a:p>
          <a:p>
            <a:pPr>
              <a:lnSpc>
                <a:spcPct val="95000"/>
              </a:lnSpc>
              <a:spcBef>
                <a:spcPts val="1199"/>
              </a:spcBef>
              <a:spcAft>
                <a:spcPts val="1199"/>
              </a:spcAft>
            </a:pPr>
            <a:endParaRPr b="0" lang="en-CA" sz="1510" spc="-1" strike="noStrike">
              <a:latin typeface="Arial"/>
            </a:endParaRPr>
          </a:p>
        </p:txBody>
      </p:sp>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180360" y="0"/>
            <a:ext cx="8519760" cy="572040"/>
          </a:xfrm>
          <a:prstGeom prst="rect">
            <a:avLst/>
          </a:prstGeom>
          <a:noFill/>
          <a:ln>
            <a:noFill/>
          </a:ln>
        </p:spPr>
        <p:style>
          <a:lnRef idx="0"/>
          <a:fillRef idx="0"/>
          <a:effectRef idx="0"/>
          <a:fontRef idx="minor"/>
        </p:style>
        <p:txBody>
          <a:bodyPr lIns="90000" rIns="90000" tIns="91440" bIns="91440">
            <a:normAutofit/>
          </a:bodyPr>
          <a:p>
            <a:pPr>
              <a:lnSpc>
                <a:spcPct val="115000"/>
              </a:lnSpc>
              <a:spcBef>
                <a:spcPts val="1301"/>
              </a:spcBef>
              <a:spcAft>
                <a:spcPts val="1301"/>
              </a:spcAft>
            </a:pPr>
            <a:r>
              <a:rPr b="1" lang="en-CA" sz="2200" spc="-1" strike="noStrike">
                <a:solidFill>
                  <a:srgbClr val="000000"/>
                </a:solidFill>
                <a:latin typeface="Arial"/>
                <a:ea typeface="Arial"/>
              </a:rPr>
              <a:t>Infrastructure as Code (IaC) - Yael</a:t>
            </a:r>
            <a:endParaRPr b="0" lang="en-CA" sz="2200" spc="-1" strike="noStrike">
              <a:latin typeface="Arial"/>
            </a:endParaRPr>
          </a:p>
        </p:txBody>
      </p:sp>
      <p:sp>
        <p:nvSpPr>
          <p:cNvPr id="116" name="CustomShape 2"/>
          <p:cNvSpPr/>
          <p:nvPr/>
        </p:nvSpPr>
        <p:spPr>
          <a:xfrm>
            <a:off x="311760" y="816120"/>
            <a:ext cx="6634800" cy="4326480"/>
          </a:xfrm>
          <a:prstGeom prst="rect">
            <a:avLst/>
          </a:prstGeom>
          <a:noFill/>
          <a:ln>
            <a:noFill/>
          </a:ln>
        </p:spPr>
        <p:style>
          <a:lnRef idx="0"/>
          <a:fillRef idx="0"/>
          <a:effectRef idx="0"/>
          <a:fontRef idx="minor"/>
        </p:style>
        <p:txBody>
          <a:bodyPr lIns="90000" rIns="90000" tIns="91440" bIns="91440"/>
          <a:p>
            <a:pPr>
              <a:lnSpc>
                <a:spcPct val="95000"/>
              </a:lnSpc>
              <a:spcBef>
                <a:spcPts val="1301"/>
              </a:spcBef>
            </a:pPr>
            <a:r>
              <a:rPr b="0" lang="en-CA" sz="1900" spc="-1" strike="noStrike">
                <a:solidFill>
                  <a:srgbClr val="111111"/>
                </a:solidFill>
                <a:latin typeface="Times New Roman"/>
                <a:ea typeface="Times New Roman"/>
              </a:rPr>
              <a:t>At ProActive3, we utilize AWS CloudFormation as a key component of our DevOps practices to streamline the deployment and management of our infrastructure. AWS CloudFormation enables us to define our infrastructure requirements as code and provision AWS resources in a consistent and repeatable manner.</a:t>
            </a:r>
            <a:endParaRPr b="0" lang="en-CA" sz="1900" spc="-1" strike="noStrike">
              <a:latin typeface="Arial"/>
            </a:endParaRPr>
          </a:p>
          <a:p>
            <a:pPr>
              <a:lnSpc>
                <a:spcPct val="95000"/>
              </a:lnSpc>
              <a:spcBef>
                <a:spcPts val="1301"/>
              </a:spcBef>
            </a:pPr>
            <a:r>
              <a:rPr b="0" lang="en-CA" sz="1900" spc="-1" strike="noStrike">
                <a:solidFill>
                  <a:srgbClr val="111111"/>
                </a:solidFill>
                <a:latin typeface="Times New Roman"/>
                <a:ea typeface="Times New Roman"/>
              </a:rPr>
              <a:t>By embracing AWS CloudFormation, we streamline our infrastructure provisioning, management, and updates. With infrastructure defined as code, we ensure consistency, scalability, and repeatability across different environments. Our adoption of CloudFormation as an integral part of our DevOps practices enables us to deliver reliable and efficient solutions to our users while maintaining agility and scalability in the ever-evolving fitness industry.</a:t>
            </a:r>
            <a:endParaRPr b="0" lang="en-CA" sz="1900" spc="-1" strike="noStrike">
              <a:latin typeface="Arial"/>
            </a:endParaRPr>
          </a:p>
          <a:p>
            <a:pPr>
              <a:lnSpc>
                <a:spcPct val="95000"/>
              </a:lnSpc>
              <a:spcBef>
                <a:spcPts val="1301"/>
              </a:spcBef>
            </a:pPr>
            <a:endParaRPr b="0" lang="en-CA" sz="1900" spc="-1" strike="noStrike">
              <a:latin typeface="Arial"/>
            </a:endParaRPr>
          </a:p>
          <a:p>
            <a:pPr>
              <a:lnSpc>
                <a:spcPct val="95000"/>
              </a:lnSpc>
              <a:spcBef>
                <a:spcPts val="1301"/>
              </a:spcBef>
              <a:spcAft>
                <a:spcPts val="1199"/>
              </a:spcAft>
            </a:pPr>
            <a:endParaRPr b="0" lang="en-CA" sz="1900" spc="-1" strike="noStrike">
              <a:latin typeface="Arial"/>
            </a:endParaRPr>
          </a:p>
        </p:txBody>
      </p:sp>
      <p:pic>
        <p:nvPicPr>
          <p:cNvPr id="117" name="Google Shape;145;p27" descr=""/>
          <p:cNvPicPr/>
          <p:nvPr/>
        </p:nvPicPr>
        <p:blipFill>
          <a:blip r:embed="rId1"/>
          <a:stretch/>
        </p:blipFill>
        <p:spPr>
          <a:xfrm>
            <a:off x="6947280" y="124920"/>
            <a:ext cx="2071080" cy="2195640"/>
          </a:xfrm>
          <a:prstGeom prst="rect">
            <a:avLst/>
          </a:prstGeom>
          <a:ln>
            <a:noFill/>
          </a:ln>
        </p:spPr>
      </p:pic>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97000"/>
          </a:bodyPr>
          <a:p>
            <a:pPr>
              <a:lnSpc>
                <a:spcPct val="100000"/>
              </a:lnSpc>
            </a:pPr>
            <a:r>
              <a:rPr b="0" lang="en-CA" sz="2800" spc="-1" strike="noStrike">
                <a:solidFill>
                  <a:srgbClr val="000000"/>
                </a:solidFill>
                <a:latin typeface="Arial"/>
                <a:ea typeface="Arial"/>
              </a:rPr>
              <a:t>Expected Outcomes</a:t>
            </a:r>
            <a:endParaRPr b="0" lang="en-CA" sz="2800" spc="-1" strike="noStrike">
              <a:latin typeface="Arial"/>
            </a:endParaRPr>
          </a:p>
        </p:txBody>
      </p:sp>
      <p:sp>
        <p:nvSpPr>
          <p:cNvPr id="119"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normAutofit fontScale="73000"/>
          </a:bodyPr>
          <a:p>
            <a:pPr marL="457200" indent="-333720">
              <a:lnSpc>
                <a:spcPct val="115000"/>
              </a:lnSpc>
              <a:buClr>
                <a:srgbClr val="595959"/>
              </a:buClr>
              <a:buFont typeface="Arial"/>
              <a:buChar char="●"/>
            </a:pPr>
            <a:r>
              <a:rPr b="1" lang="en-CA" sz="1800" spc="-1" strike="noStrike">
                <a:solidFill>
                  <a:srgbClr val="595959"/>
                </a:solidFill>
                <a:latin typeface="Arial"/>
                <a:ea typeface="Arial"/>
              </a:rPr>
              <a:t>Increased Availability</a:t>
            </a:r>
            <a:endParaRPr b="0" lang="en-CA" sz="1800" spc="-1" strike="noStrike">
              <a:latin typeface="Arial"/>
            </a:endParaRPr>
          </a:p>
          <a:p>
            <a:pPr lvl="1" marL="914400" indent="-309960">
              <a:lnSpc>
                <a:spcPct val="115000"/>
              </a:lnSpc>
              <a:buClr>
                <a:srgbClr val="595959"/>
              </a:buClr>
              <a:buFont typeface="Arial"/>
              <a:buChar char="○"/>
            </a:pPr>
            <a:r>
              <a:rPr b="0" lang="en-CA" sz="1400" spc="-1" strike="noStrike">
                <a:solidFill>
                  <a:srgbClr val="595959"/>
                </a:solidFill>
                <a:latin typeface="Arial"/>
                <a:ea typeface="Arial"/>
              </a:rPr>
              <a:t>In 2023 YTD we have achieved 96.6%.  We forecast achieving 99.7% in 2024, and 99.9% in 2025.</a:t>
            </a:r>
            <a:endParaRPr b="0" lang="en-CA" sz="1400" spc="-1" strike="noStrike">
              <a:latin typeface="Arial"/>
            </a:endParaRPr>
          </a:p>
          <a:p>
            <a:pPr marL="457200" indent="-333720">
              <a:lnSpc>
                <a:spcPct val="115000"/>
              </a:lnSpc>
              <a:buClr>
                <a:srgbClr val="595959"/>
              </a:buClr>
              <a:buFont typeface="Arial"/>
              <a:buChar char="●"/>
            </a:pPr>
            <a:r>
              <a:rPr b="1" lang="en-CA" sz="1800" spc="-1" strike="noStrike">
                <a:solidFill>
                  <a:srgbClr val="595959"/>
                </a:solidFill>
                <a:latin typeface="Arial"/>
                <a:ea typeface="Arial"/>
              </a:rPr>
              <a:t>Increased Velocity</a:t>
            </a:r>
            <a:endParaRPr b="0" lang="en-CA" sz="1800" spc="-1" strike="noStrike">
              <a:latin typeface="Arial"/>
            </a:endParaRPr>
          </a:p>
          <a:p>
            <a:pPr lvl="1" marL="914400" indent="-309960">
              <a:lnSpc>
                <a:spcPct val="115000"/>
              </a:lnSpc>
              <a:buClr>
                <a:srgbClr val="595959"/>
              </a:buClr>
              <a:buFont typeface="Arial"/>
              <a:buChar char="○"/>
            </a:pPr>
            <a:r>
              <a:rPr b="0" lang="en-CA" sz="1400" spc="-1" strike="noStrike">
                <a:solidFill>
                  <a:srgbClr val="595959"/>
                </a:solidFill>
                <a:latin typeface="Arial"/>
                <a:ea typeface="Arial"/>
              </a:rPr>
              <a:t>In 2022 we released to production 18 times.  Or an average of 1.5x times per month. In 2024 we expected to achieve weekly releases and be Q2 2025 we anticipate having a continuous deployment capabilities for all of of Digital Crown applications.</a:t>
            </a:r>
            <a:endParaRPr b="0" lang="en-CA" sz="1400" spc="-1" strike="noStrike">
              <a:latin typeface="Arial"/>
            </a:endParaRPr>
          </a:p>
          <a:p>
            <a:pPr marL="457200" indent="-333720">
              <a:lnSpc>
                <a:spcPct val="115000"/>
              </a:lnSpc>
              <a:buClr>
                <a:srgbClr val="595959"/>
              </a:buClr>
              <a:buFont typeface="Arial"/>
              <a:buChar char="●"/>
            </a:pPr>
            <a:r>
              <a:rPr b="1" lang="en-CA" sz="1800" spc="-1" strike="noStrike">
                <a:solidFill>
                  <a:srgbClr val="595959"/>
                </a:solidFill>
                <a:latin typeface="Arial"/>
                <a:ea typeface="Arial"/>
              </a:rPr>
              <a:t>Improved MTTR</a:t>
            </a:r>
            <a:endParaRPr b="0" lang="en-CA" sz="1800" spc="-1" strike="noStrike">
              <a:latin typeface="Arial"/>
            </a:endParaRPr>
          </a:p>
          <a:p>
            <a:pPr lvl="1" marL="914400" indent="-309960">
              <a:lnSpc>
                <a:spcPct val="115000"/>
              </a:lnSpc>
              <a:buClr>
                <a:srgbClr val="595959"/>
              </a:buClr>
              <a:buFont typeface="Arial"/>
              <a:buChar char="○"/>
            </a:pPr>
            <a:r>
              <a:rPr b="0" lang="en-CA" sz="1400" spc="-1" strike="noStrike">
                <a:solidFill>
                  <a:srgbClr val="595959"/>
                </a:solidFill>
                <a:latin typeface="Arial"/>
                <a:ea typeface="Arial"/>
              </a:rPr>
              <a:t>Failures are inevitable. In 2023 it’s taken us an average of 18 hours to restore service.  We anticipate reducing this to 2 hours in 2024 due to improved instrumentation and the ability to quickly rollback changes.</a:t>
            </a:r>
            <a:endParaRPr b="0" lang="en-CA" sz="1400" spc="-1" strike="noStrike">
              <a:latin typeface="Arial"/>
            </a:endParaRPr>
          </a:p>
          <a:p>
            <a:pPr marL="457200" indent="-333720">
              <a:lnSpc>
                <a:spcPct val="115000"/>
              </a:lnSpc>
              <a:buClr>
                <a:srgbClr val="595959"/>
              </a:buClr>
              <a:buFont typeface="Arial"/>
              <a:buChar char="●"/>
            </a:pPr>
            <a:r>
              <a:rPr b="1" lang="en-CA" sz="1800" spc="-1" strike="noStrike">
                <a:solidFill>
                  <a:srgbClr val="595959"/>
                </a:solidFill>
                <a:latin typeface="Arial"/>
                <a:ea typeface="Arial"/>
              </a:rPr>
              <a:t>Increased Revenue</a:t>
            </a:r>
            <a:endParaRPr b="0" lang="en-CA" sz="1800" spc="-1" strike="noStrike">
              <a:latin typeface="Arial"/>
            </a:endParaRPr>
          </a:p>
          <a:p>
            <a:pPr lvl="1" marL="914400" indent="-309960">
              <a:lnSpc>
                <a:spcPct val="115000"/>
              </a:lnSpc>
              <a:buClr>
                <a:srgbClr val="595959"/>
              </a:buClr>
              <a:buFont typeface="Arial"/>
              <a:buChar char="○"/>
            </a:pPr>
            <a:r>
              <a:rPr b="0" lang="en-CA" sz="1400" spc="-1" strike="noStrike">
                <a:solidFill>
                  <a:srgbClr val="595959"/>
                </a:solidFill>
                <a:latin typeface="Arial"/>
                <a:ea typeface="Arial"/>
              </a:rPr>
              <a:t>The ability to ship more, increased stability and performance, and faster feedback loops will ultimately result in increased revenue.  The 2017 State of DevOps report by DORA indicated that publicated traded companies who embrace devops saw the Market Capitalization grow by 50% more than their peers.</a:t>
            </a:r>
            <a:endParaRPr b="0" lang="en-CA" sz="1400" spc="-1" strike="noStrike">
              <a:latin typeface="Arial"/>
            </a:endParaRPr>
          </a:p>
        </p:txBody>
      </p:sp>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97000"/>
          </a:bodyPr>
          <a:p>
            <a:pPr>
              <a:lnSpc>
                <a:spcPct val="100000"/>
              </a:lnSpc>
            </a:pPr>
            <a:r>
              <a:rPr b="0" lang="en-CA" sz="2800" spc="-1" strike="noStrike">
                <a:solidFill>
                  <a:srgbClr val="000000"/>
                </a:solidFill>
                <a:latin typeface="Times New Roman"/>
                <a:ea typeface="Times New Roman"/>
              </a:rPr>
              <a:t>Table of Contents</a:t>
            </a:r>
            <a:endParaRPr b="0" lang="en-CA" sz="2800" spc="-1" strike="noStrike">
              <a:latin typeface="Arial"/>
            </a:endParaRPr>
          </a:p>
        </p:txBody>
      </p:sp>
      <p:sp>
        <p:nvSpPr>
          <p:cNvPr id="86" name="CustomShape 2"/>
          <p:cNvSpPr/>
          <p:nvPr/>
        </p:nvSpPr>
        <p:spPr>
          <a:xfrm>
            <a:off x="529200" y="1017720"/>
            <a:ext cx="8519760" cy="4580280"/>
          </a:xfrm>
          <a:prstGeom prst="rect">
            <a:avLst/>
          </a:prstGeom>
          <a:noFill/>
          <a:ln>
            <a:noFill/>
          </a:ln>
        </p:spPr>
        <p:style>
          <a:lnRef idx="0"/>
          <a:fillRef idx="0"/>
          <a:effectRef idx="0"/>
          <a:fontRef idx="minor"/>
        </p:style>
        <p:txBody>
          <a:bodyPr lIns="90000" rIns="90000" tIns="91440" bIns="91440">
            <a:normAutofit/>
          </a:bodyPr>
          <a:p>
            <a:pPr marL="457200" indent="-367560">
              <a:lnSpc>
                <a:spcPct val="115000"/>
              </a:lnSpc>
              <a:spcBef>
                <a:spcPts val="1301"/>
              </a:spcBef>
              <a:buClr>
                <a:srgbClr val="000000"/>
              </a:buClr>
              <a:buFont typeface="Times New Roman"/>
              <a:buChar char="●"/>
            </a:pPr>
            <a:r>
              <a:rPr b="1" lang="en-CA" sz="2200" spc="-1" strike="noStrike">
                <a:solidFill>
                  <a:srgbClr val="000000"/>
                </a:solidFill>
                <a:latin typeface="Times New Roman"/>
                <a:ea typeface="Times New Roman"/>
              </a:rPr>
              <a:t>Introduction  - Yael </a:t>
            </a:r>
            <a:endParaRPr b="0" lang="en-CA" sz="2200" spc="-1" strike="noStrike">
              <a:latin typeface="Arial"/>
            </a:endParaRPr>
          </a:p>
          <a:p>
            <a:pPr marL="457200" indent="-367560">
              <a:lnSpc>
                <a:spcPct val="115000"/>
              </a:lnSpc>
              <a:buClr>
                <a:srgbClr val="000000"/>
              </a:buClr>
              <a:buFont typeface="Times New Roman"/>
              <a:buChar char="●"/>
            </a:pPr>
            <a:r>
              <a:rPr b="1" lang="en-CA" sz="2200" spc="-1" strike="noStrike">
                <a:solidFill>
                  <a:srgbClr val="000000"/>
                </a:solidFill>
                <a:latin typeface="Times New Roman"/>
                <a:ea typeface="Times New Roman"/>
              </a:rPr>
              <a:t>Why DevOps -  Gary Lyndon Reid</a:t>
            </a:r>
            <a:endParaRPr b="0" lang="en-CA" sz="2200" spc="-1" strike="noStrike">
              <a:latin typeface="Arial"/>
            </a:endParaRPr>
          </a:p>
          <a:p>
            <a:pPr marL="457200" indent="-367560">
              <a:lnSpc>
                <a:spcPct val="115000"/>
              </a:lnSpc>
              <a:buClr>
                <a:srgbClr val="000000"/>
              </a:buClr>
              <a:buFont typeface="Times New Roman"/>
              <a:buChar char="●"/>
            </a:pPr>
            <a:r>
              <a:rPr b="1" lang="en-CA" sz="2200" spc="-1" strike="noStrike">
                <a:solidFill>
                  <a:srgbClr val="000000"/>
                </a:solidFill>
                <a:latin typeface="Times New Roman"/>
                <a:ea typeface="Times New Roman"/>
              </a:rPr>
              <a:t>Emerging Technologies - Gary Lyndon Reid</a:t>
            </a:r>
            <a:endParaRPr b="0" lang="en-CA" sz="2200" spc="-1" strike="noStrike">
              <a:latin typeface="Arial"/>
            </a:endParaRPr>
          </a:p>
          <a:p>
            <a:pPr marL="457200" indent="-367560">
              <a:lnSpc>
                <a:spcPct val="115000"/>
              </a:lnSpc>
              <a:buClr>
                <a:srgbClr val="000000"/>
              </a:buClr>
              <a:buFont typeface="Times New Roman"/>
              <a:buChar char="●"/>
            </a:pPr>
            <a:r>
              <a:rPr b="1" lang="en-CA" sz="2200" spc="-1" strike="noStrike">
                <a:solidFill>
                  <a:srgbClr val="000000"/>
                </a:solidFill>
                <a:latin typeface="Times New Roman"/>
                <a:ea typeface="Times New Roman"/>
              </a:rPr>
              <a:t>DevOps and ML - Sotola</a:t>
            </a:r>
            <a:endParaRPr b="0" lang="en-CA" sz="2200" spc="-1" strike="noStrike">
              <a:latin typeface="Arial"/>
            </a:endParaRPr>
          </a:p>
          <a:p>
            <a:pPr marL="457200" indent="-367560">
              <a:lnSpc>
                <a:spcPct val="115000"/>
              </a:lnSpc>
              <a:buClr>
                <a:srgbClr val="000000"/>
              </a:buClr>
              <a:buFont typeface="Times New Roman"/>
              <a:buChar char="●"/>
            </a:pPr>
            <a:r>
              <a:rPr b="1" lang="en-CA" sz="2200" spc="-1" strike="noStrike">
                <a:solidFill>
                  <a:srgbClr val="000000"/>
                </a:solidFill>
                <a:latin typeface="Times New Roman"/>
                <a:ea typeface="Times New Roman"/>
              </a:rPr>
              <a:t>Leveraging Managed Services in AWS - Sopuruchi Owen</a:t>
            </a:r>
            <a:endParaRPr b="0" lang="en-CA" sz="2200" spc="-1" strike="noStrike">
              <a:latin typeface="Arial"/>
            </a:endParaRPr>
          </a:p>
          <a:p>
            <a:pPr marL="457200" indent="-367560">
              <a:lnSpc>
                <a:spcPct val="115000"/>
              </a:lnSpc>
              <a:buClr>
                <a:srgbClr val="000000"/>
              </a:buClr>
              <a:buFont typeface="Times New Roman"/>
              <a:buChar char="●"/>
            </a:pPr>
            <a:r>
              <a:rPr b="1" lang="en-CA" sz="2200" spc="-1" strike="noStrike">
                <a:solidFill>
                  <a:srgbClr val="000000"/>
                </a:solidFill>
                <a:latin typeface="Times New Roman"/>
                <a:ea typeface="Times New Roman"/>
              </a:rPr>
              <a:t>Infrastructure as Code (IaC) - Yael</a:t>
            </a:r>
            <a:endParaRPr b="0" lang="en-CA" sz="2200" spc="-1" strike="noStrike">
              <a:latin typeface="Arial"/>
            </a:endParaRPr>
          </a:p>
          <a:p>
            <a:pPr marL="457200" indent="-367560">
              <a:lnSpc>
                <a:spcPct val="115000"/>
              </a:lnSpc>
              <a:buClr>
                <a:srgbClr val="000000"/>
              </a:buClr>
              <a:buFont typeface="Times New Roman"/>
              <a:buChar char="●"/>
            </a:pPr>
            <a:r>
              <a:rPr b="1" lang="en-CA" sz="2200" spc="-1" strike="noStrike">
                <a:solidFill>
                  <a:srgbClr val="000000"/>
                </a:solidFill>
                <a:latin typeface="Times New Roman"/>
                <a:ea typeface="Times New Roman"/>
              </a:rPr>
              <a:t>Expected Outcomes and Benefits -  Gary Lyndon Reid</a:t>
            </a:r>
            <a:endParaRPr b="0" lang="en-CA" sz="2200" spc="-1" strike="noStrike">
              <a:latin typeface="Arial"/>
            </a:endParaRPr>
          </a:p>
          <a:p>
            <a:pPr marL="457200">
              <a:lnSpc>
                <a:spcPct val="115000"/>
              </a:lnSpc>
              <a:spcBef>
                <a:spcPts val="1301"/>
              </a:spcBef>
              <a:spcAft>
                <a:spcPts val="1301"/>
              </a:spcAft>
            </a:pPr>
            <a:endParaRPr b="0" lang="en-CA" sz="22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97000"/>
          </a:bodyPr>
          <a:p>
            <a:pPr>
              <a:lnSpc>
                <a:spcPct val="100000"/>
              </a:lnSpc>
            </a:pPr>
            <a:r>
              <a:rPr b="0" lang="en-CA" sz="2800" spc="-1" strike="noStrike">
                <a:solidFill>
                  <a:srgbClr val="000000"/>
                </a:solidFill>
                <a:latin typeface="Times New Roman"/>
                <a:ea typeface="Times New Roman"/>
              </a:rPr>
              <a:t>Table of Contents</a:t>
            </a:r>
            <a:endParaRPr b="0" lang="en-CA" sz="2800" spc="-1" strike="noStrike">
              <a:latin typeface="Arial"/>
            </a:endParaRPr>
          </a:p>
        </p:txBody>
      </p:sp>
      <p:sp>
        <p:nvSpPr>
          <p:cNvPr id="88" name="CustomShape 2"/>
          <p:cNvSpPr/>
          <p:nvPr/>
        </p:nvSpPr>
        <p:spPr>
          <a:xfrm>
            <a:off x="529200" y="1017720"/>
            <a:ext cx="8519760" cy="4580280"/>
          </a:xfrm>
          <a:prstGeom prst="rect">
            <a:avLst/>
          </a:prstGeom>
          <a:noFill/>
          <a:ln>
            <a:noFill/>
          </a:ln>
        </p:spPr>
        <p:style>
          <a:lnRef idx="0"/>
          <a:fillRef idx="0"/>
          <a:effectRef idx="0"/>
          <a:fontRef idx="minor"/>
        </p:style>
      </p:sp>
      <p:pic>
        <p:nvPicPr>
          <p:cNvPr id="89" name="Google Shape;69;p15" descr=""/>
          <p:cNvPicPr/>
          <p:nvPr/>
        </p:nvPicPr>
        <p:blipFill>
          <a:blip r:embed="rId1"/>
          <a:stretch/>
        </p:blipFill>
        <p:spPr>
          <a:xfrm>
            <a:off x="0" y="55800"/>
            <a:ext cx="9143280" cy="5031000"/>
          </a:xfrm>
          <a:prstGeom prst="rect">
            <a:avLst/>
          </a:prstGeom>
          <a:ln>
            <a:noFill/>
          </a:ln>
        </p:spPr>
      </p:pic>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311760" y="203760"/>
            <a:ext cx="8519760" cy="572040"/>
          </a:xfrm>
          <a:prstGeom prst="rect">
            <a:avLst/>
          </a:prstGeom>
          <a:noFill/>
          <a:ln>
            <a:noFill/>
          </a:ln>
        </p:spPr>
        <p:style>
          <a:lnRef idx="0"/>
          <a:fillRef idx="0"/>
          <a:effectRef idx="0"/>
          <a:fontRef idx="minor"/>
        </p:style>
        <p:txBody>
          <a:bodyPr lIns="90000" rIns="90000" tIns="91440" bIns="91440">
            <a:normAutofit/>
          </a:bodyPr>
          <a:p>
            <a:pPr>
              <a:lnSpc>
                <a:spcPct val="115000"/>
              </a:lnSpc>
              <a:spcBef>
                <a:spcPts val="1301"/>
              </a:spcBef>
              <a:spcAft>
                <a:spcPts val="1301"/>
              </a:spcAft>
            </a:pPr>
            <a:r>
              <a:rPr b="1" lang="en-CA" sz="2200" spc="-1" strike="noStrike">
                <a:solidFill>
                  <a:srgbClr val="000000"/>
                </a:solidFill>
                <a:latin typeface="Calibri"/>
                <a:ea typeface="Calibri"/>
              </a:rPr>
              <a:t>Introduction with ProActive3  - Yael </a:t>
            </a:r>
            <a:endParaRPr b="0" lang="en-CA" sz="2200" spc="-1" strike="noStrike">
              <a:latin typeface="Arial"/>
            </a:endParaRPr>
          </a:p>
        </p:txBody>
      </p:sp>
      <p:sp>
        <p:nvSpPr>
          <p:cNvPr id="91" name="CustomShape 2"/>
          <p:cNvSpPr/>
          <p:nvPr/>
        </p:nvSpPr>
        <p:spPr>
          <a:xfrm>
            <a:off x="225360" y="776520"/>
            <a:ext cx="8519760" cy="5143320"/>
          </a:xfrm>
          <a:prstGeom prst="rect">
            <a:avLst/>
          </a:prstGeom>
          <a:noFill/>
          <a:ln>
            <a:noFill/>
          </a:ln>
        </p:spPr>
        <p:style>
          <a:lnRef idx="0"/>
          <a:fillRef idx="0"/>
          <a:effectRef idx="0"/>
          <a:fontRef idx="minor"/>
        </p:style>
        <p:txBody>
          <a:bodyPr lIns="90000" rIns="90000" tIns="91440" bIns="91440"/>
          <a:p>
            <a:pPr>
              <a:lnSpc>
                <a:spcPct val="115000"/>
              </a:lnSpc>
              <a:spcBef>
                <a:spcPts val="1301"/>
              </a:spcBef>
            </a:pPr>
            <a:r>
              <a:rPr b="0" lang="en-CA" sz="1700" spc="-1" strike="noStrike">
                <a:solidFill>
                  <a:srgbClr val="000000"/>
                </a:solidFill>
                <a:latin typeface="Arial"/>
                <a:ea typeface="Arial"/>
              </a:rPr>
              <a:t>Welcome to ProActive3, a leading  AWS cloud platform software company dedicated to revolutionizing the fitness industry through innovative app development and a user-centric gym portal. </a:t>
            </a:r>
            <a:endParaRPr b="0" lang="en-CA" sz="1700" spc="-1" strike="noStrike">
              <a:latin typeface="Arial"/>
            </a:endParaRPr>
          </a:p>
          <a:p>
            <a:pPr>
              <a:lnSpc>
                <a:spcPct val="115000"/>
              </a:lnSpc>
              <a:spcBef>
                <a:spcPts val="1301"/>
              </a:spcBef>
            </a:pPr>
            <a:r>
              <a:rPr b="0" lang="en-CA" sz="1700" spc="-1" strike="noStrike">
                <a:solidFill>
                  <a:srgbClr val="000000"/>
                </a:solidFill>
                <a:latin typeface="Arial"/>
                <a:ea typeface="Arial"/>
              </a:rPr>
              <a:t>We specialize in creating intuitive applications that empower gym users to manage their workout schedules, track progress, and achieve their fitness goals effectively. </a:t>
            </a:r>
            <a:endParaRPr b="0" lang="en-CA" sz="1700" spc="-1" strike="noStrike">
              <a:latin typeface="Arial"/>
            </a:endParaRPr>
          </a:p>
          <a:p>
            <a:pPr>
              <a:lnSpc>
                <a:spcPct val="115000"/>
              </a:lnSpc>
              <a:spcBef>
                <a:spcPts val="1301"/>
              </a:spcBef>
            </a:pPr>
            <a:r>
              <a:rPr b="0" lang="en-CA" sz="1700" spc="-1" strike="noStrike">
                <a:solidFill>
                  <a:srgbClr val="000000"/>
                </a:solidFill>
                <a:latin typeface="Arial"/>
                <a:ea typeface="Arial"/>
              </a:rPr>
              <a:t>Our comprehensive provides valuable information about gym locations, opening hours, available facilities,progress, goles achievement, menu plan, and expert online tutors for personalized consultations. With our technology, we aim to enhance the fitness experience and inspire individuals on their health and wellness journey - Online and all the time.</a:t>
            </a:r>
            <a:endParaRPr b="0" lang="en-CA" sz="1700" spc="-1" strike="noStrike">
              <a:latin typeface="Arial"/>
            </a:endParaRPr>
          </a:p>
          <a:p>
            <a:pPr>
              <a:lnSpc>
                <a:spcPct val="115000"/>
              </a:lnSpc>
              <a:spcBef>
                <a:spcPts val="1301"/>
              </a:spcBef>
            </a:pPr>
            <a:r>
              <a:rPr b="0" lang="en-CA" sz="1700" spc="-1" strike="noStrike">
                <a:solidFill>
                  <a:srgbClr val="000000"/>
                </a:solidFill>
                <a:latin typeface="Arial"/>
                <a:ea typeface="Arial"/>
              </a:rPr>
              <a:t>At ProActive3, we have wholeheartedly embraced the DevOps philosophy and principles, recognizing its potential to transform the software development lifecycle</a:t>
            </a:r>
            <a:endParaRPr b="0" lang="en-CA" sz="1700" spc="-1" strike="noStrike">
              <a:latin typeface="Arial"/>
            </a:endParaRPr>
          </a:p>
          <a:p>
            <a:pPr>
              <a:lnSpc>
                <a:spcPct val="115000"/>
              </a:lnSpc>
              <a:spcBef>
                <a:spcPts val="1301"/>
              </a:spcBef>
            </a:pPr>
            <a:endParaRPr b="0" lang="en-CA" sz="1700" spc="-1" strike="noStrike">
              <a:latin typeface="Arial"/>
            </a:endParaRPr>
          </a:p>
          <a:p>
            <a:pPr>
              <a:lnSpc>
                <a:spcPct val="100000"/>
              </a:lnSpc>
              <a:spcBef>
                <a:spcPts val="1301"/>
              </a:spcBef>
            </a:pPr>
            <a:endParaRPr b="0" lang="en-CA" sz="17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311760" y="210600"/>
            <a:ext cx="8519760" cy="572040"/>
          </a:xfrm>
          <a:prstGeom prst="rect">
            <a:avLst/>
          </a:prstGeom>
          <a:noFill/>
          <a:ln>
            <a:noFill/>
          </a:ln>
        </p:spPr>
        <p:style>
          <a:lnRef idx="0"/>
          <a:fillRef idx="0"/>
          <a:effectRef idx="0"/>
          <a:fontRef idx="minor"/>
        </p:style>
        <p:txBody>
          <a:bodyPr lIns="90000" rIns="90000" tIns="91440" bIns="91440">
            <a:normAutofit/>
          </a:bodyPr>
          <a:p>
            <a:pPr>
              <a:lnSpc>
                <a:spcPct val="115000"/>
              </a:lnSpc>
              <a:spcAft>
                <a:spcPts val="1199"/>
              </a:spcAft>
            </a:pPr>
            <a:r>
              <a:rPr b="1" lang="en-CA" sz="2140" spc="-1" strike="noStrike">
                <a:solidFill>
                  <a:srgbClr val="000000"/>
                </a:solidFill>
                <a:latin typeface="Times New Roman"/>
                <a:ea typeface="Times New Roman"/>
              </a:rPr>
              <a:t>Why DevOps - Lyndon Reid</a:t>
            </a:r>
            <a:endParaRPr b="0" lang="en-CA" sz="2140" spc="-1" strike="noStrike">
              <a:latin typeface="Arial"/>
            </a:endParaRPr>
          </a:p>
        </p:txBody>
      </p:sp>
      <p:sp>
        <p:nvSpPr>
          <p:cNvPr id="93" name="CustomShape 2"/>
          <p:cNvSpPr/>
          <p:nvPr/>
        </p:nvSpPr>
        <p:spPr>
          <a:xfrm>
            <a:off x="311760" y="783360"/>
            <a:ext cx="8519760" cy="4359600"/>
          </a:xfrm>
          <a:prstGeom prst="rect">
            <a:avLst/>
          </a:prstGeom>
          <a:noFill/>
          <a:ln>
            <a:noFill/>
          </a:ln>
        </p:spPr>
        <p:style>
          <a:lnRef idx="0"/>
          <a:fillRef idx="0"/>
          <a:effectRef idx="0"/>
          <a:fontRef idx="minor"/>
        </p:style>
        <p:txBody>
          <a:bodyPr lIns="90000" rIns="90000" tIns="91440" bIns="91440"/>
          <a:p>
            <a:pPr marL="457200" indent="-326160">
              <a:lnSpc>
                <a:spcPct val="115000"/>
              </a:lnSpc>
              <a:spcBef>
                <a:spcPts val="1301"/>
              </a:spcBef>
              <a:buClr>
                <a:srgbClr val="000000"/>
              </a:buClr>
              <a:buFont typeface="Times New Roman"/>
              <a:buChar char="●"/>
            </a:pPr>
            <a:r>
              <a:rPr b="1" lang="en-CA" sz="1550" spc="-1" strike="noStrike">
                <a:solidFill>
                  <a:srgbClr val="000000"/>
                </a:solidFill>
                <a:latin typeface="Times New Roman"/>
                <a:ea typeface="Times New Roman"/>
              </a:rPr>
              <a:t>Increased Velocity</a:t>
            </a:r>
            <a:endParaRPr b="0" lang="en-CA" sz="1550" spc="-1" strike="noStrike">
              <a:latin typeface="Arial"/>
            </a:endParaRPr>
          </a:p>
          <a:p>
            <a:pPr lvl="1" marL="914400" indent="-326160">
              <a:lnSpc>
                <a:spcPct val="115000"/>
              </a:lnSpc>
              <a:buClr>
                <a:srgbClr val="000000"/>
              </a:buClr>
              <a:buFont typeface="Times New Roman"/>
              <a:buChar char="○"/>
            </a:pPr>
            <a:r>
              <a:rPr b="0" lang="en-CA" sz="1550" spc="-1" strike="noStrike">
                <a:solidFill>
                  <a:srgbClr val="000000"/>
                </a:solidFill>
                <a:latin typeface="Times New Roman"/>
                <a:ea typeface="Times New Roman"/>
              </a:rPr>
              <a:t>Embracing Devops principles and practices and creating a modern CI/CD pipeline will allow our company to ship features to production quickly.</a:t>
            </a:r>
            <a:endParaRPr b="0" lang="en-CA" sz="1550" spc="-1" strike="noStrike">
              <a:latin typeface="Arial"/>
            </a:endParaRPr>
          </a:p>
          <a:p>
            <a:pPr marL="457200" indent="-326160">
              <a:lnSpc>
                <a:spcPct val="115000"/>
              </a:lnSpc>
              <a:buClr>
                <a:srgbClr val="000000"/>
              </a:buClr>
              <a:buFont typeface="Times New Roman"/>
              <a:buChar char="●"/>
            </a:pPr>
            <a:r>
              <a:rPr b="1" lang="en-CA" sz="1550" spc="-1" strike="noStrike">
                <a:solidFill>
                  <a:srgbClr val="000000"/>
                </a:solidFill>
                <a:latin typeface="Times New Roman"/>
                <a:ea typeface="Times New Roman"/>
              </a:rPr>
              <a:t>Increased Quality</a:t>
            </a:r>
            <a:endParaRPr b="0" lang="en-CA" sz="1550" spc="-1" strike="noStrike">
              <a:latin typeface="Arial"/>
            </a:endParaRPr>
          </a:p>
          <a:p>
            <a:pPr lvl="1" marL="914400" indent="-326160">
              <a:lnSpc>
                <a:spcPct val="115000"/>
              </a:lnSpc>
              <a:buClr>
                <a:srgbClr val="000000"/>
              </a:buClr>
              <a:buFont typeface="Times New Roman"/>
              <a:buChar char="○"/>
            </a:pPr>
            <a:r>
              <a:rPr b="0" lang="en-CA" sz="1550" spc="-1" strike="noStrike">
                <a:solidFill>
                  <a:srgbClr val="000000"/>
                </a:solidFill>
                <a:latin typeface="Times New Roman"/>
                <a:ea typeface="Times New Roman"/>
              </a:rPr>
              <a:t>We will leverage automated tests which will allow us to reduce defects. Futher more our ability ship features quickly will allow us to remediate issues FAST!</a:t>
            </a:r>
            <a:endParaRPr b="0" lang="en-CA" sz="1550" spc="-1" strike="noStrike">
              <a:latin typeface="Arial"/>
            </a:endParaRPr>
          </a:p>
          <a:p>
            <a:pPr marL="457200" indent="-326160">
              <a:lnSpc>
                <a:spcPct val="115000"/>
              </a:lnSpc>
              <a:buClr>
                <a:srgbClr val="000000"/>
              </a:buClr>
              <a:buFont typeface="Times New Roman"/>
              <a:buChar char="●"/>
            </a:pPr>
            <a:r>
              <a:rPr b="1" lang="en-CA" sz="1550" spc="-1" strike="noStrike">
                <a:solidFill>
                  <a:srgbClr val="000000"/>
                </a:solidFill>
                <a:latin typeface="Times New Roman"/>
                <a:ea typeface="Times New Roman"/>
              </a:rPr>
              <a:t>Increased Availability</a:t>
            </a:r>
            <a:endParaRPr b="0" lang="en-CA" sz="1550" spc="-1" strike="noStrike">
              <a:latin typeface="Arial"/>
            </a:endParaRPr>
          </a:p>
          <a:p>
            <a:pPr lvl="1" marL="914400" indent="-326160">
              <a:lnSpc>
                <a:spcPct val="115000"/>
              </a:lnSpc>
              <a:buClr>
                <a:srgbClr val="000000"/>
              </a:buClr>
              <a:buFont typeface="Times New Roman"/>
              <a:buChar char="○"/>
            </a:pPr>
            <a:r>
              <a:rPr b="0" lang="en-CA" sz="1550" spc="-1" strike="noStrike">
                <a:solidFill>
                  <a:srgbClr val="000000"/>
                </a:solidFill>
                <a:latin typeface="Times New Roman"/>
                <a:ea typeface="Times New Roman"/>
              </a:rPr>
              <a:t>Many DevOps practices will be implemented including monitoring and instrumentation, feature toggling, canary deployments, and blue/green deployments.  The culmination of these practices will result in ProActive 3 finally hitting their availability targets of 99.99%.</a:t>
            </a:r>
            <a:endParaRPr b="0" lang="en-CA" sz="1550" spc="-1" strike="noStrike">
              <a:latin typeface="Arial"/>
            </a:endParaRPr>
          </a:p>
          <a:p>
            <a:pPr marL="457200" indent="-326160">
              <a:lnSpc>
                <a:spcPct val="115000"/>
              </a:lnSpc>
              <a:buClr>
                <a:srgbClr val="000000"/>
              </a:buClr>
              <a:buFont typeface="Times New Roman"/>
              <a:buChar char="●"/>
            </a:pPr>
            <a:r>
              <a:rPr b="1" lang="en-CA" sz="1550" spc="-1" strike="noStrike">
                <a:solidFill>
                  <a:srgbClr val="000000"/>
                </a:solidFill>
                <a:latin typeface="Times New Roman"/>
                <a:ea typeface="Times New Roman"/>
              </a:rPr>
              <a:t>Increased Customer Satisfaction</a:t>
            </a:r>
            <a:endParaRPr b="0" lang="en-CA" sz="1550" spc="-1" strike="noStrike">
              <a:latin typeface="Arial"/>
            </a:endParaRPr>
          </a:p>
          <a:p>
            <a:pPr lvl="1" marL="914400" indent="-326160">
              <a:lnSpc>
                <a:spcPct val="115000"/>
              </a:lnSpc>
              <a:buClr>
                <a:srgbClr val="000000"/>
              </a:buClr>
              <a:buFont typeface="Times New Roman"/>
              <a:buChar char="○"/>
            </a:pPr>
            <a:r>
              <a:rPr b="0" lang="en-CA" sz="1550" spc="-1" strike="noStrike">
                <a:solidFill>
                  <a:srgbClr val="000000"/>
                </a:solidFill>
                <a:latin typeface="Times New Roman"/>
                <a:ea typeface="Times New Roman"/>
              </a:rPr>
              <a:t>Increased velocity and quality and our ability to respond to customers quickly will result in happy customers.</a:t>
            </a:r>
            <a:endParaRPr b="0" lang="en-CA" sz="1550" spc="-1" strike="noStrike">
              <a:latin typeface="Arial"/>
            </a:endParaRPr>
          </a:p>
          <a:p>
            <a:pPr>
              <a:lnSpc>
                <a:spcPct val="95000"/>
              </a:lnSpc>
              <a:spcAft>
                <a:spcPts val="1199"/>
              </a:spcAft>
            </a:pPr>
            <a:endParaRPr b="0" lang="en-CA" sz="1550" spc="-1" strike="noStrike">
              <a:latin typeface="Arial"/>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311760" y="210600"/>
            <a:ext cx="8519760" cy="572040"/>
          </a:xfrm>
          <a:prstGeom prst="rect">
            <a:avLst/>
          </a:prstGeom>
          <a:noFill/>
          <a:ln>
            <a:noFill/>
          </a:ln>
        </p:spPr>
        <p:style>
          <a:lnRef idx="0"/>
          <a:fillRef idx="0"/>
          <a:effectRef idx="0"/>
          <a:fontRef idx="minor"/>
        </p:style>
        <p:txBody>
          <a:bodyPr lIns="90000" rIns="90000" tIns="91440" bIns="91440">
            <a:normAutofit/>
          </a:bodyPr>
          <a:p>
            <a:pPr>
              <a:lnSpc>
                <a:spcPct val="115000"/>
              </a:lnSpc>
              <a:spcAft>
                <a:spcPts val="1199"/>
              </a:spcAft>
            </a:pPr>
            <a:r>
              <a:rPr b="1" lang="en-CA" sz="2140" spc="-1" strike="noStrike">
                <a:solidFill>
                  <a:srgbClr val="000000"/>
                </a:solidFill>
                <a:latin typeface="Times New Roman"/>
                <a:ea typeface="Times New Roman"/>
              </a:rPr>
              <a:t>Why DevOps - Lyndon Reid</a:t>
            </a:r>
            <a:endParaRPr b="0" lang="en-CA" sz="2140" spc="-1" strike="noStrike">
              <a:latin typeface="Arial"/>
            </a:endParaRPr>
          </a:p>
        </p:txBody>
      </p:sp>
      <p:sp>
        <p:nvSpPr>
          <p:cNvPr id="95" name="CustomShape 2"/>
          <p:cNvSpPr/>
          <p:nvPr/>
        </p:nvSpPr>
        <p:spPr>
          <a:xfrm>
            <a:off x="311760" y="783360"/>
            <a:ext cx="8519760" cy="4359600"/>
          </a:xfrm>
          <a:prstGeom prst="rect">
            <a:avLst/>
          </a:prstGeom>
          <a:noFill/>
          <a:ln>
            <a:noFill/>
          </a:ln>
        </p:spPr>
        <p:style>
          <a:lnRef idx="0"/>
          <a:fillRef idx="0"/>
          <a:effectRef idx="0"/>
          <a:fontRef idx="minor"/>
        </p:style>
        <p:txBody>
          <a:bodyPr lIns="90000" rIns="90000" tIns="91440" bIns="91440"/>
          <a:p>
            <a:pPr marL="457200" indent="-326160">
              <a:lnSpc>
                <a:spcPct val="115000"/>
              </a:lnSpc>
              <a:spcBef>
                <a:spcPts val="1301"/>
              </a:spcBef>
              <a:buClr>
                <a:srgbClr val="000000"/>
              </a:buClr>
              <a:buFont typeface="Times New Roman"/>
              <a:buChar char="●"/>
            </a:pPr>
            <a:r>
              <a:rPr b="0" lang="en-CA" sz="1550" spc="-1" strike="noStrike">
                <a:solidFill>
                  <a:srgbClr val="000000"/>
                </a:solidFill>
                <a:latin typeface="Times New Roman"/>
                <a:ea typeface="Times New Roman"/>
              </a:rPr>
              <a:t>Improved Collaboration</a:t>
            </a:r>
            <a:endParaRPr b="0" lang="en-CA" sz="1550" spc="-1" strike="noStrike">
              <a:latin typeface="Arial"/>
            </a:endParaRPr>
          </a:p>
          <a:p>
            <a:pPr lvl="1" marL="914400" indent="-326160">
              <a:lnSpc>
                <a:spcPct val="115000"/>
              </a:lnSpc>
              <a:buClr>
                <a:srgbClr val="000000"/>
              </a:buClr>
              <a:buFont typeface="Times New Roman"/>
              <a:buChar char="○"/>
            </a:pPr>
            <a:r>
              <a:rPr b="0" lang="en-CA" sz="1550" spc="-1" strike="noStrike">
                <a:solidFill>
                  <a:srgbClr val="000000"/>
                </a:solidFill>
                <a:latin typeface="Times New Roman"/>
                <a:ea typeface="Times New Roman"/>
              </a:rPr>
              <a:t>By adopting a DevOps culture we will break down organizational silos and our developers, operations,  and security teams will work closely together.</a:t>
            </a:r>
            <a:br/>
            <a:r>
              <a:rPr b="0" lang="en-CA" sz="1550" spc="-1" strike="noStrike">
                <a:solidFill>
                  <a:srgbClr val="000000"/>
                </a:solidFill>
                <a:latin typeface="Times New Roman"/>
                <a:ea typeface="Times New Roman"/>
              </a:rPr>
              <a:t> </a:t>
            </a:r>
            <a:endParaRPr b="0" lang="en-CA" sz="1550" spc="-1" strike="noStrike">
              <a:latin typeface="Arial"/>
            </a:endParaRPr>
          </a:p>
          <a:p>
            <a:pPr marL="457200" indent="-326160">
              <a:lnSpc>
                <a:spcPct val="115000"/>
              </a:lnSpc>
              <a:buClr>
                <a:srgbClr val="000000"/>
              </a:buClr>
              <a:buFont typeface="Times New Roman"/>
              <a:buChar char="●"/>
            </a:pPr>
            <a:r>
              <a:rPr b="0" lang="en-CA" sz="1550" spc="-1" strike="noStrike">
                <a:solidFill>
                  <a:srgbClr val="000000"/>
                </a:solidFill>
                <a:latin typeface="Times New Roman"/>
                <a:ea typeface="Times New Roman"/>
              </a:rPr>
              <a:t>Reduced Cost</a:t>
            </a:r>
            <a:endParaRPr b="0" lang="en-CA" sz="1550" spc="-1" strike="noStrike">
              <a:latin typeface="Arial"/>
            </a:endParaRPr>
          </a:p>
          <a:p>
            <a:pPr lvl="1" marL="914400" indent="-326160">
              <a:lnSpc>
                <a:spcPct val="115000"/>
              </a:lnSpc>
              <a:buClr>
                <a:srgbClr val="000000"/>
              </a:buClr>
              <a:buFont typeface="Times New Roman"/>
              <a:buChar char="○"/>
            </a:pPr>
            <a:r>
              <a:rPr b="0" lang="en-CA" sz="1550" spc="-1" strike="noStrike">
                <a:solidFill>
                  <a:srgbClr val="000000"/>
                </a:solidFill>
                <a:latin typeface="Times New Roman"/>
                <a:ea typeface="Times New Roman"/>
              </a:rPr>
              <a:t>The unit cost to deliver features will be reduced, and the amount of time addressing issues such as environmental challenges will also be reduced unlocking developers to focus on shipping features.</a:t>
            </a:r>
            <a:br/>
            <a:r>
              <a:rPr b="0" lang="en-CA" sz="1550" spc="-1" strike="noStrike">
                <a:solidFill>
                  <a:srgbClr val="000000"/>
                </a:solidFill>
                <a:latin typeface="Times New Roman"/>
                <a:ea typeface="Times New Roman"/>
              </a:rPr>
              <a:t> </a:t>
            </a:r>
            <a:endParaRPr b="0" lang="en-CA" sz="1550" spc="-1" strike="noStrike">
              <a:latin typeface="Arial"/>
            </a:endParaRPr>
          </a:p>
          <a:p>
            <a:pPr marL="457200" indent="-326160">
              <a:lnSpc>
                <a:spcPct val="115000"/>
              </a:lnSpc>
              <a:buClr>
                <a:srgbClr val="000000"/>
              </a:buClr>
              <a:buFont typeface="Times New Roman"/>
              <a:buChar char="●"/>
            </a:pPr>
            <a:r>
              <a:rPr b="0" lang="en-CA" sz="1550" spc="-1" strike="noStrike">
                <a:solidFill>
                  <a:srgbClr val="000000"/>
                </a:solidFill>
                <a:latin typeface="Times New Roman"/>
                <a:ea typeface="Times New Roman"/>
              </a:rPr>
              <a:t>Decreased Risk exposure</a:t>
            </a:r>
            <a:endParaRPr b="0" lang="en-CA" sz="1550" spc="-1" strike="noStrike">
              <a:latin typeface="Arial"/>
            </a:endParaRPr>
          </a:p>
          <a:p>
            <a:pPr lvl="1" marL="914400" indent="-326160">
              <a:lnSpc>
                <a:spcPct val="115000"/>
              </a:lnSpc>
              <a:buClr>
                <a:srgbClr val="000000"/>
              </a:buClr>
              <a:buFont typeface="Times New Roman"/>
              <a:buChar char="○"/>
            </a:pPr>
            <a:r>
              <a:rPr b="0" lang="en-CA" sz="1550" spc="-1" strike="noStrike">
                <a:solidFill>
                  <a:srgbClr val="000000"/>
                </a:solidFill>
                <a:latin typeface="Times New Roman"/>
                <a:ea typeface="Times New Roman"/>
              </a:rPr>
              <a:t>By embracing DevSecOps we will reduce our exposure to risk.  We will work closely with security throughout the development lifecycles and we will implement SCA, SAST, and DAST tooling as part of our multistage CICD pipelines.</a:t>
            </a:r>
            <a:endParaRPr b="0" lang="en-CA" sz="1550" spc="-1" strike="noStrike">
              <a:latin typeface="Arial"/>
            </a:endParaRPr>
          </a:p>
          <a:p>
            <a:pPr>
              <a:lnSpc>
                <a:spcPct val="95000"/>
              </a:lnSpc>
              <a:spcAft>
                <a:spcPts val="1199"/>
              </a:spcAft>
            </a:pPr>
            <a:endParaRPr b="0" lang="en-CA" sz="1550" spc="-1" strike="noStrike">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97000"/>
          </a:bodyPr>
          <a:p>
            <a:pPr>
              <a:lnSpc>
                <a:spcPct val="100000"/>
              </a:lnSpc>
            </a:pPr>
            <a:r>
              <a:rPr b="0" lang="en-CA" sz="2800" spc="-1" strike="noStrike">
                <a:solidFill>
                  <a:srgbClr val="000000"/>
                </a:solidFill>
                <a:latin typeface="Arial"/>
                <a:ea typeface="Arial"/>
              </a:rPr>
              <a:t>Emerging Technologies - Lyndon Reid</a:t>
            </a:r>
            <a:endParaRPr b="0" lang="en-CA" sz="2800" spc="-1" strike="noStrike">
              <a:latin typeface="Arial"/>
            </a:endParaRPr>
          </a:p>
        </p:txBody>
      </p:sp>
      <p:sp>
        <p:nvSpPr>
          <p:cNvPr id="97"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normAutofit fontScale="82000"/>
          </a:bodyPr>
          <a:p>
            <a:pPr marL="457200" indent="-333720">
              <a:lnSpc>
                <a:spcPct val="115000"/>
              </a:lnSpc>
              <a:buClr>
                <a:srgbClr val="595959"/>
              </a:buClr>
              <a:buFont typeface="Arial"/>
              <a:buChar char="●"/>
            </a:pPr>
            <a:r>
              <a:rPr b="0" lang="en-CA" sz="1800" spc="-1" strike="noStrike">
                <a:solidFill>
                  <a:srgbClr val="595959"/>
                </a:solidFill>
                <a:latin typeface="Arial"/>
                <a:ea typeface="Arial"/>
              </a:rPr>
              <a:t>AIOps</a:t>
            </a:r>
            <a:endParaRPr b="0" lang="en-CA" sz="1800" spc="-1" strike="noStrike">
              <a:latin typeface="Arial"/>
            </a:endParaRPr>
          </a:p>
          <a:p>
            <a:pPr lvl="1" marL="914400" indent="-309960">
              <a:lnSpc>
                <a:spcPct val="115000"/>
              </a:lnSpc>
              <a:buClr>
                <a:srgbClr val="595959"/>
              </a:buClr>
              <a:buFont typeface="Arial"/>
              <a:buChar char="○"/>
            </a:pPr>
            <a:r>
              <a:rPr b="0" lang="en-CA" sz="1400" spc="-1" strike="noStrike">
                <a:solidFill>
                  <a:srgbClr val="595959"/>
                </a:solidFill>
                <a:latin typeface="Arial"/>
                <a:ea typeface="Arial"/>
              </a:rPr>
              <a:t>AIOps allows us to unlock the power of our data and take advantage of AI to improve our operations</a:t>
            </a:r>
            <a:endParaRPr b="0" lang="en-CA" sz="1400" spc="-1" strike="noStrike">
              <a:latin typeface="Arial"/>
            </a:endParaRPr>
          </a:p>
          <a:p>
            <a:pPr lvl="2" marL="1371600" indent="-309960">
              <a:lnSpc>
                <a:spcPct val="115000"/>
              </a:lnSpc>
              <a:buClr>
                <a:srgbClr val="595959"/>
              </a:buClr>
              <a:buFont typeface="Arial"/>
              <a:buChar char="■"/>
            </a:pPr>
            <a:r>
              <a:rPr b="0" lang="en-CA" sz="1400" spc="-1" strike="noStrike">
                <a:solidFill>
                  <a:srgbClr val="595959"/>
                </a:solidFill>
                <a:latin typeface="Arial"/>
                <a:ea typeface="Arial"/>
              </a:rPr>
              <a:t>Collect large amounts of data from logs and use AI to analyze and inform</a:t>
            </a:r>
            <a:endParaRPr b="0" lang="en-CA" sz="1400" spc="-1" strike="noStrike">
              <a:latin typeface="Arial"/>
            </a:endParaRPr>
          </a:p>
          <a:p>
            <a:pPr lvl="2" marL="1371600" indent="-309960">
              <a:lnSpc>
                <a:spcPct val="115000"/>
              </a:lnSpc>
              <a:buClr>
                <a:srgbClr val="595959"/>
              </a:buClr>
              <a:buFont typeface="Arial"/>
              <a:buChar char="■"/>
            </a:pPr>
            <a:r>
              <a:rPr b="0" lang="en-CA" sz="1400" spc="-1" strike="noStrike">
                <a:solidFill>
                  <a:srgbClr val="595959"/>
                </a:solidFill>
                <a:latin typeface="Arial"/>
                <a:ea typeface="Arial"/>
              </a:rPr>
              <a:t>Use historical data to predict future outcomes</a:t>
            </a:r>
            <a:endParaRPr b="0" lang="en-CA" sz="1400" spc="-1" strike="noStrike">
              <a:latin typeface="Arial"/>
            </a:endParaRPr>
          </a:p>
          <a:p>
            <a:pPr lvl="2" marL="1371600" indent="-309960">
              <a:lnSpc>
                <a:spcPct val="115000"/>
              </a:lnSpc>
              <a:buClr>
                <a:srgbClr val="595959"/>
              </a:buClr>
              <a:buFont typeface="Arial"/>
              <a:buChar char="■"/>
            </a:pPr>
            <a:r>
              <a:rPr b="0" lang="en-CA" sz="1400" spc="-1" strike="noStrike">
                <a:solidFill>
                  <a:srgbClr val="595959"/>
                </a:solidFill>
                <a:latin typeface="Arial"/>
                <a:ea typeface="Arial"/>
              </a:rPr>
              <a:t>Sift through datasets and identify anomalies that cause performance and stability issues</a:t>
            </a:r>
            <a:endParaRPr b="0" lang="en-CA" sz="1400" spc="-1" strike="noStrike">
              <a:latin typeface="Arial"/>
            </a:endParaRPr>
          </a:p>
          <a:p>
            <a:pPr lvl="2" marL="1371600" indent="-309960">
              <a:lnSpc>
                <a:spcPct val="115000"/>
              </a:lnSpc>
              <a:buClr>
                <a:srgbClr val="595959"/>
              </a:buClr>
              <a:buFont typeface="Arial"/>
              <a:buChar char="■"/>
            </a:pPr>
            <a:r>
              <a:rPr b="0" lang="en-CA" sz="1400" spc="-1" strike="noStrike">
                <a:solidFill>
                  <a:srgbClr val="595959"/>
                </a:solidFill>
                <a:latin typeface="Arial"/>
                <a:ea typeface="Arial"/>
              </a:rPr>
              <a:t>Heal and remediate issues automatically</a:t>
            </a:r>
            <a:endParaRPr b="0" lang="en-CA" sz="1400" spc="-1" strike="noStrike">
              <a:latin typeface="Arial"/>
            </a:endParaRPr>
          </a:p>
          <a:p>
            <a:pPr marL="457200">
              <a:lnSpc>
                <a:spcPct val="115000"/>
              </a:lnSpc>
              <a:spcBef>
                <a:spcPts val="1199"/>
              </a:spcBef>
            </a:pPr>
            <a:endParaRPr b="0" lang="en-CA" sz="1400" spc="-1" strike="noStrike">
              <a:latin typeface="Arial"/>
            </a:endParaRPr>
          </a:p>
          <a:p>
            <a:pPr marL="457200" indent="-333720">
              <a:lnSpc>
                <a:spcPct val="115000"/>
              </a:lnSpc>
              <a:spcBef>
                <a:spcPts val="1199"/>
              </a:spcBef>
              <a:buClr>
                <a:srgbClr val="595959"/>
              </a:buClr>
              <a:buFont typeface="Arial"/>
              <a:buChar char="●"/>
            </a:pPr>
            <a:r>
              <a:rPr b="0" lang="en-CA" sz="1800" spc="-1" strike="noStrike">
                <a:solidFill>
                  <a:srgbClr val="595959"/>
                </a:solidFill>
                <a:latin typeface="Arial"/>
                <a:ea typeface="Arial"/>
              </a:rPr>
              <a:t>MLOps</a:t>
            </a:r>
            <a:endParaRPr b="0" lang="en-CA" sz="1800" spc="-1" strike="noStrike">
              <a:latin typeface="Arial"/>
            </a:endParaRPr>
          </a:p>
          <a:p>
            <a:pPr lvl="1" marL="914400" indent="-309960">
              <a:lnSpc>
                <a:spcPct val="115000"/>
              </a:lnSpc>
              <a:buClr>
                <a:srgbClr val="595959"/>
              </a:buClr>
              <a:buFont typeface="Arial"/>
              <a:buChar char="○"/>
            </a:pPr>
            <a:r>
              <a:rPr b="0" lang="en-CA" sz="1400" spc="-1" strike="noStrike">
                <a:solidFill>
                  <a:srgbClr val="595959"/>
                </a:solidFill>
                <a:latin typeface="Arial"/>
                <a:ea typeface="Arial"/>
              </a:rPr>
              <a:t>MLOps refers to the practice of implementing DevOps principles in the Machine Learning Space</a:t>
            </a:r>
            <a:endParaRPr b="0" lang="en-CA" sz="1400" spc="-1" strike="noStrike">
              <a:latin typeface="Arial"/>
            </a:endParaRPr>
          </a:p>
          <a:p>
            <a:pPr lvl="2" marL="1371600" indent="-309960">
              <a:lnSpc>
                <a:spcPct val="115000"/>
              </a:lnSpc>
              <a:buClr>
                <a:srgbClr val="595959"/>
              </a:buClr>
              <a:buFont typeface="Arial"/>
              <a:buChar char="■"/>
            </a:pPr>
            <a:r>
              <a:rPr b="0" lang="en-CA" sz="1400" spc="-1" strike="noStrike">
                <a:solidFill>
                  <a:srgbClr val="595959"/>
                </a:solidFill>
                <a:latin typeface="Arial"/>
                <a:ea typeface="Arial"/>
              </a:rPr>
              <a:t>Optimize the process of deploying Machine Learning models to production</a:t>
            </a:r>
            <a:endParaRPr b="0" lang="en-CA" sz="1400" spc="-1" strike="noStrike">
              <a:latin typeface="Arial"/>
            </a:endParaRPr>
          </a:p>
          <a:p>
            <a:pPr lvl="2" marL="1371600" indent="-309960">
              <a:lnSpc>
                <a:spcPct val="115000"/>
              </a:lnSpc>
              <a:buClr>
                <a:srgbClr val="595959"/>
              </a:buClr>
              <a:buFont typeface="Arial"/>
              <a:buChar char="■"/>
            </a:pPr>
            <a:r>
              <a:rPr b="0" lang="en-CA" sz="1400" spc="-1" strike="noStrike">
                <a:solidFill>
                  <a:srgbClr val="595959"/>
                </a:solidFill>
                <a:latin typeface="Arial"/>
                <a:ea typeface="Arial"/>
              </a:rPr>
              <a:t>Optimize the maintenance and the monitoring of the models</a:t>
            </a:r>
            <a:endParaRPr b="0" lang="en-CA" sz="1400" spc="-1" strike="noStrike">
              <a:latin typeface="Arial"/>
            </a:endParaRPr>
          </a:p>
          <a:p>
            <a:pPr lvl="2" marL="1371600" indent="-309960">
              <a:lnSpc>
                <a:spcPct val="115000"/>
              </a:lnSpc>
              <a:buClr>
                <a:srgbClr val="595959"/>
              </a:buClr>
              <a:buFont typeface="Arial"/>
              <a:buChar char="■"/>
            </a:pPr>
            <a:r>
              <a:rPr b="0" lang="en-CA" sz="1400" spc="-1" strike="noStrike">
                <a:solidFill>
                  <a:srgbClr val="595959"/>
                </a:solidFill>
                <a:latin typeface="Arial"/>
                <a:ea typeface="Arial"/>
              </a:rPr>
              <a:t>Collaboration between Engineers, Data Scientists, and Operations</a:t>
            </a:r>
            <a:endParaRPr b="0" lang="en-CA" sz="1400" spc="-1" strike="noStrike">
              <a:latin typeface="Arial"/>
            </a:endParaRPr>
          </a:p>
          <a:p>
            <a:pPr marL="457200">
              <a:lnSpc>
                <a:spcPct val="115000"/>
              </a:lnSpc>
              <a:spcBef>
                <a:spcPts val="1199"/>
              </a:spcBef>
              <a:spcAft>
                <a:spcPts val="1199"/>
              </a:spcAft>
            </a:pPr>
            <a:endParaRPr b="0" lang="en-CA" sz="1400" spc="-1" strike="noStrike">
              <a:latin typeface="Arial"/>
            </a:endParaRPr>
          </a:p>
        </p:txBody>
      </p:sp>
      <p:pic>
        <p:nvPicPr>
          <p:cNvPr id="98" name="Google Shape;94;p19" descr=""/>
          <p:cNvPicPr/>
          <p:nvPr/>
        </p:nvPicPr>
        <p:blipFill>
          <a:blip r:embed="rId1"/>
          <a:stretch/>
        </p:blipFill>
        <p:spPr>
          <a:xfrm>
            <a:off x="6649200" y="0"/>
            <a:ext cx="2494080" cy="1393560"/>
          </a:xfrm>
          <a:prstGeom prst="rect">
            <a:avLst/>
          </a:prstGeom>
          <a:ln>
            <a:noFill/>
          </a:ln>
        </p:spPr>
      </p:pic>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311760" y="182160"/>
            <a:ext cx="8519760" cy="572040"/>
          </a:xfrm>
          <a:prstGeom prst="rect">
            <a:avLst/>
          </a:prstGeom>
          <a:noFill/>
          <a:ln>
            <a:noFill/>
          </a:ln>
        </p:spPr>
        <p:style>
          <a:lnRef idx="0"/>
          <a:fillRef idx="0"/>
          <a:effectRef idx="0"/>
          <a:fontRef idx="minor"/>
        </p:style>
        <p:txBody>
          <a:bodyPr lIns="90000" rIns="90000" tIns="91440" bIns="91440"/>
          <a:p>
            <a:pPr>
              <a:lnSpc>
                <a:spcPct val="115000"/>
              </a:lnSpc>
              <a:spcAft>
                <a:spcPts val="1199"/>
              </a:spcAft>
            </a:pPr>
            <a:r>
              <a:rPr b="0" lang="en-CA" sz="2000" spc="-1" strike="noStrike">
                <a:solidFill>
                  <a:srgbClr val="595959"/>
                </a:solidFill>
                <a:latin typeface="Arial"/>
                <a:ea typeface="Arial"/>
              </a:rPr>
              <a:t>CI/CD pipeline Modernization Solution Overview</a:t>
            </a:r>
            <a:endParaRPr b="0" lang="en-CA" sz="2000" spc="-1" strike="noStrike">
              <a:latin typeface="Arial"/>
            </a:endParaRPr>
          </a:p>
        </p:txBody>
      </p:sp>
      <p:sp>
        <p:nvSpPr>
          <p:cNvPr id="100" name="CustomShape 2"/>
          <p:cNvSpPr/>
          <p:nvPr/>
        </p:nvSpPr>
        <p:spPr>
          <a:xfrm>
            <a:off x="519120" y="3713760"/>
            <a:ext cx="8519760" cy="4563360"/>
          </a:xfrm>
          <a:prstGeom prst="rect">
            <a:avLst/>
          </a:prstGeom>
          <a:noFill/>
          <a:ln>
            <a:noFill/>
          </a:ln>
        </p:spPr>
        <p:style>
          <a:lnRef idx="0"/>
          <a:fillRef idx="0"/>
          <a:effectRef idx="0"/>
          <a:fontRef idx="minor"/>
        </p:style>
      </p:sp>
      <p:pic>
        <p:nvPicPr>
          <p:cNvPr id="101" name="Google Shape;101;p20" descr=""/>
          <p:cNvPicPr/>
          <p:nvPr/>
        </p:nvPicPr>
        <p:blipFill>
          <a:blip r:embed="rId1"/>
          <a:stretch/>
        </p:blipFill>
        <p:spPr>
          <a:xfrm>
            <a:off x="1707480" y="667800"/>
            <a:ext cx="6635160" cy="3898440"/>
          </a:xfrm>
          <a:prstGeom prst="rect">
            <a:avLst/>
          </a:prstGeom>
          <a:ln>
            <a:noFill/>
          </a:ln>
        </p:spPr>
      </p:pic>
      <p:pic>
        <p:nvPicPr>
          <p:cNvPr id="102" name="Google Shape;102;p20" descr=""/>
          <p:cNvPicPr/>
          <p:nvPr/>
        </p:nvPicPr>
        <p:blipFill>
          <a:blip r:embed="rId2"/>
          <a:stretch/>
        </p:blipFill>
        <p:spPr>
          <a:xfrm>
            <a:off x="0" y="0"/>
            <a:ext cx="9143280" cy="5142960"/>
          </a:xfrm>
          <a:prstGeom prst="rect">
            <a:avLst/>
          </a:prstGeom>
          <a:ln>
            <a:noFill/>
          </a:ln>
        </p:spPr>
      </p:pic>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42000"/>
          </a:bodyPr>
          <a:p>
            <a:pPr>
              <a:lnSpc>
                <a:spcPct val="100000"/>
              </a:lnSpc>
            </a:pPr>
            <a:r>
              <a:rPr b="0" lang="en-CA" sz="2800" spc="-1" strike="noStrike">
                <a:solidFill>
                  <a:srgbClr val="000000"/>
                </a:solidFill>
                <a:latin typeface="Arial"/>
                <a:ea typeface="Arial"/>
              </a:rPr>
              <a:t>Summary:</a:t>
            </a:r>
            <a:r>
              <a:rPr b="1" lang="en-CA" sz="2050" spc="-1" strike="noStrike">
                <a:solidFill>
                  <a:srgbClr val="000000"/>
                </a:solidFill>
                <a:latin typeface="Arial"/>
                <a:ea typeface="Arial"/>
              </a:rPr>
              <a:t>Devops and MLops blended solutions by PROACTIVE 3 - Sotola</a:t>
            </a:r>
            <a:endParaRPr b="0" lang="en-CA" sz="2050" spc="-1" strike="noStrike">
              <a:latin typeface="Arial"/>
            </a:endParaRPr>
          </a:p>
        </p:txBody>
      </p:sp>
      <p:sp>
        <p:nvSpPr>
          <p:cNvPr id="104"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normAutofit fontScale="1000"/>
          </a:bodyPr>
          <a:p>
            <a:pPr>
              <a:lnSpc>
                <a:spcPct val="100000"/>
              </a:lnSpc>
              <a:spcBef>
                <a:spcPts val="1199"/>
              </a:spcBef>
            </a:pPr>
            <a:r>
              <a:rPr b="1" lang="en-CA" sz="4490" spc="-1" strike="noStrike">
                <a:solidFill>
                  <a:srgbClr val="000000"/>
                </a:solidFill>
                <a:latin typeface="Arial"/>
                <a:ea typeface="Arial"/>
              </a:rPr>
              <a:t>P</a:t>
            </a:r>
            <a:r>
              <a:rPr b="1" lang="en-CA" sz="4890" spc="-1" strike="noStrike">
                <a:solidFill>
                  <a:srgbClr val="000000"/>
                </a:solidFill>
                <a:latin typeface="Arial"/>
                <a:ea typeface="Arial"/>
              </a:rPr>
              <a:t>roActive3</a:t>
            </a:r>
            <a:r>
              <a:rPr b="0" lang="en-CA" sz="4890" spc="-1" strike="noStrike">
                <a:solidFill>
                  <a:srgbClr val="000000"/>
                </a:solidFill>
                <a:latin typeface="Arial"/>
                <a:ea typeface="Arial"/>
              </a:rPr>
              <a:t> </a:t>
            </a:r>
            <a:r>
              <a:rPr b="0" lang="en-CA" sz="5290" spc="-1" strike="noStrike">
                <a:solidFill>
                  <a:srgbClr val="000000"/>
                </a:solidFill>
                <a:latin typeface="Arial"/>
                <a:ea typeface="Arial"/>
              </a:rPr>
              <a:t>Company have been able to build a powerful synergy between DevOps and Machine Learning (ML) and related capabilities, like Predictive Analytics, IT Operations Analytics (ITOA), Algorithmic IT Operations (AIOps), and Artificial Intelligence (AI). As this is the next genaration of automation and building application with predictiive inteligence, </a:t>
            </a:r>
            <a:r>
              <a:rPr b="0" lang="en-CA" sz="4890" spc="-1" strike="noStrike">
                <a:solidFill>
                  <a:srgbClr val="000000"/>
                </a:solidFill>
                <a:latin typeface="Arial"/>
                <a:ea typeface="Arial"/>
              </a:rPr>
              <a:t> </a:t>
            </a:r>
            <a:endParaRPr b="0" lang="en-CA" sz="4890" spc="-1" strike="noStrike">
              <a:latin typeface="Arial"/>
            </a:endParaRPr>
          </a:p>
          <a:p>
            <a:pPr>
              <a:lnSpc>
                <a:spcPct val="100000"/>
              </a:lnSpc>
              <a:spcBef>
                <a:spcPts val="1199"/>
              </a:spcBef>
            </a:pPr>
            <a:r>
              <a:rPr b="1" lang="en-CA" sz="4490" spc="-1" strike="noStrike">
                <a:solidFill>
                  <a:srgbClr val="000000"/>
                </a:solidFill>
                <a:latin typeface="Arial"/>
                <a:ea typeface="Arial"/>
              </a:rPr>
              <a:t> </a:t>
            </a:r>
            <a:r>
              <a:rPr b="1" lang="en-CA" sz="4870" spc="-1" strike="noStrike">
                <a:solidFill>
                  <a:srgbClr val="000000"/>
                </a:solidFill>
                <a:latin typeface="Arial"/>
                <a:ea typeface="Arial"/>
              </a:rPr>
              <a:t>Devops and MLops blended solutions have achieved the following solutions:</a:t>
            </a:r>
            <a:endParaRPr b="0" lang="en-CA" sz="4870" spc="-1" strike="noStrike">
              <a:latin typeface="Arial"/>
            </a:endParaRPr>
          </a:p>
          <a:p>
            <a:pPr>
              <a:lnSpc>
                <a:spcPct val="100000"/>
              </a:lnSpc>
              <a:spcBef>
                <a:spcPts val="1199"/>
              </a:spcBef>
            </a:pPr>
            <a:r>
              <a:rPr b="0" lang="en-CA" sz="4740" spc="-1" strike="noStrike">
                <a:solidFill>
                  <a:srgbClr val="000000"/>
                </a:solidFill>
                <a:latin typeface="Arial"/>
                <a:ea typeface="Arial"/>
              </a:rPr>
              <a:t>1, </a:t>
            </a:r>
            <a:r>
              <a:rPr b="1" lang="en-CA" sz="4740" spc="-1" strike="noStrike">
                <a:solidFill>
                  <a:srgbClr val="000000"/>
                </a:solidFill>
                <a:latin typeface="Arial"/>
                <a:ea typeface="Arial"/>
              </a:rPr>
              <a:t>Tracking application delivery</a:t>
            </a:r>
            <a:r>
              <a:rPr b="0" lang="en-CA" sz="4740" spc="-1" strike="noStrike">
                <a:solidFill>
                  <a:srgbClr val="000000"/>
                </a:solidFill>
                <a:latin typeface="Arial"/>
                <a:ea typeface="Arial"/>
              </a:rPr>
              <a:t>: Activity data from ‘DevOps tools’ (like Jira, Git, Jenkins, SonarQube, Puppet, Ansible, etc.) provides visibility into the delivery process. Applying ML can uncover anomalies in that data — large code volumes, long build times, slow release rates, late code check-ins — to identify many of the ‘wastes’ of software development, including gold-plating, partial work, inefficient resourcing, excessive task switching, or process slowdowns.</a:t>
            </a:r>
            <a:endParaRPr b="0" lang="en-CA" sz="4740" spc="-1" strike="noStrike">
              <a:latin typeface="Arial"/>
            </a:endParaRPr>
          </a:p>
          <a:p>
            <a:pPr>
              <a:lnSpc>
                <a:spcPct val="100000"/>
              </a:lnSpc>
              <a:spcBef>
                <a:spcPts val="1199"/>
              </a:spcBef>
            </a:pPr>
            <a:r>
              <a:rPr b="0" lang="en-CA" sz="4340" spc="-1" strike="noStrike">
                <a:solidFill>
                  <a:srgbClr val="000000"/>
                </a:solidFill>
                <a:latin typeface="Arial"/>
                <a:ea typeface="Arial"/>
              </a:rPr>
              <a:t>2,</a:t>
            </a:r>
            <a:r>
              <a:rPr b="1" lang="en-CA" sz="4340" spc="-1" strike="noStrike">
                <a:solidFill>
                  <a:srgbClr val="000000"/>
                </a:solidFill>
                <a:latin typeface="Arial"/>
                <a:ea typeface="Arial"/>
              </a:rPr>
              <a:t>Ensuring application quality</a:t>
            </a:r>
            <a:r>
              <a:rPr b="0" lang="en-CA" sz="4340" spc="-1" strike="noStrike">
                <a:solidFill>
                  <a:srgbClr val="000000"/>
                </a:solidFill>
                <a:latin typeface="Arial"/>
                <a:ea typeface="Arial"/>
              </a:rPr>
              <a:t>: By analyzing output from testing tools, ML can intelligently review QA results, detect novel errors, and effectively build a test pattern library based on discovery. This machine-driven understanding of a ‘known good release’ helps to ensure comprehensive testing on every release, even for novel defects, raising the quality of delivered applications.</a:t>
            </a:r>
            <a:endParaRPr b="0" lang="en-CA" sz="4340" spc="-1" strike="noStrike">
              <a:latin typeface="Arial"/>
            </a:endParaRPr>
          </a:p>
          <a:p>
            <a:pPr>
              <a:lnSpc>
                <a:spcPct val="100000"/>
              </a:lnSpc>
              <a:spcBef>
                <a:spcPts val="1199"/>
              </a:spcBef>
            </a:pPr>
            <a:r>
              <a:rPr b="0" lang="en-CA" sz="5440" spc="-1" strike="noStrike">
                <a:solidFill>
                  <a:srgbClr val="000000"/>
                </a:solidFill>
                <a:latin typeface="Arial"/>
                <a:ea typeface="Arial"/>
              </a:rPr>
              <a:t>3,</a:t>
            </a:r>
            <a:r>
              <a:rPr b="1" lang="en-CA" sz="5440" spc="-1" strike="noStrike">
                <a:solidFill>
                  <a:srgbClr val="000000"/>
                </a:solidFill>
                <a:latin typeface="Arial"/>
                <a:ea typeface="Arial"/>
              </a:rPr>
              <a:t>Securing application delivery: </a:t>
            </a:r>
            <a:r>
              <a:rPr b="0" lang="en-CA" sz="5040" spc="-1" strike="noStrike">
                <a:solidFill>
                  <a:srgbClr val="000000"/>
                </a:solidFill>
                <a:latin typeface="Arial"/>
                <a:ea typeface="Arial"/>
              </a:rPr>
              <a:t>Patterns of user behavior can be as unique as fingerprints. Applying ML to Dev and Ops user behaviors can help to identify anomalies that may represent malicious activity. For example, anomalous patterns of access to sensitive repos, automation routines, deployment activity, test execution, system provisioning, and more can quickly highlight users exercising ‘known bad’ patterns — whether intentionally or accidentally — such as coding back doors, deploying unauthorized code, or stealing intellectual propert</a:t>
            </a:r>
            <a:endParaRPr b="0" lang="en-CA" sz="5040" spc="-1" strike="noStrike">
              <a:latin typeface="Arial"/>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TotalTime>
  <Application>LibreOffice/6.1.2.1$Windows_X86_64 LibreOffice_project/65905a128db06ba48db947242809d14d3f9a93fe</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en-CA</dc:language>
  <cp:lastModifiedBy/>
  <dcterms:modified xsi:type="dcterms:W3CDTF">2023-06-18T16:21:36Z</dcterms:modified>
  <cp:revision>1</cp:revision>
  <dc:subject/>
  <dc:title/>
</cp:coreProperties>
</file>