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7"/>
  </p:notesMasterIdLst>
  <p:handoutMasterIdLst>
    <p:handoutMasterId r:id="rId38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6" r:id="rId26"/>
    <p:sldId id="357" r:id="rId27"/>
    <p:sldId id="358" r:id="rId28"/>
    <p:sldId id="359" r:id="rId29"/>
    <p:sldId id="350" r:id="rId30"/>
    <p:sldId id="351" r:id="rId31"/>
    <p:sldId id="352" r:id="rId32"/>
    <p:sldId id="353" r:id="rId33"/>
    <p:sldId id="354" r:id="rId34"/>
    <p:sldId id="355" r:id="rId35"/>
    <p:sldId id="325" r:id="rId3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FFCC"/>
    <a:srgbClr val="6699FF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5931" TargetMode="External"/><Relationship Id="rId2" Type="http://schemas.openxmlformats.org/officeDocument/2006/relationships/hyperlink" Target="http://terms.naver.com/entry.nhn?docId=841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ko.wikipedia.org/wiki/%ED%8C%8C%EC%9D%BC:Tim_Berners-Lee-Knight-crop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281113" y="1793875"/>
            <a:ext cx="734377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Century Schoolbook" panose="02040604050505020304" pitchFamily="18" charset="0"/>
              </a:rPr>
              <a:t>CHAPTER 1. </a:t>
            </a:r>
            <a:r>
              <a:rPr lang="ko-KR" altLang="en-US" sz="3600" dirty="0">
                <a:latin typeface="Century Schoolbook" panose="02040604050505020304" pitchFamily="18" charset="0"/>
              </a:rPr>
              <a:t>기초</a:t>
            </a:r>
            <a:r>
              <a:rPr lang="en-US" altLang="ko-KR" sz="3600" dirty="0">
                <a:latin typeface="Century Schoolbook" panose="02040604050505020304" pitchFamily="18" charset="0"/>
              </a:rPr>
              <a:t> </a:t>
            </a:r>
            <a:r>
              <a:rPr lang="ko-KR" altLang="en-US" sz="3600" dirty="0">
                <a:latin typeface="Century Schoolbook" panose="02040604050505020304" pitchFamily="18" charset="0"/>
              </a:rPr>
              <a:t>사항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276350" y="4657724"/>
            <a:ext cx="6877050" cy="4095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59288"/>
              </p:ext>
            </p:extLst>
          </p:nvPr>
        </p:nvGraphicFramePr>
        <p:xfrm>
          <a:off x="1853724" y="1847847"/>
          <a:ext cx="5918676" cy="361416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394297"/>
                <a:gridCol w="2524379"/>
              </a:tblGrid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Version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Year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HTML+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2.0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3.2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4.01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 1.0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2000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2012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2013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997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표준</a:t>
            </a:r>
          </a:p>
          <a:p>
            <a:pPr lvl="1"/>
            <a:r>
              <a:rPr lang="ko-KR" altLang="en-US" dirty="0" smtClean="0"/>
              <a:t>완전한 </a:t>
            </a:r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 err="1"/>
              <a:t>2D</a:t>
            </a:r>
            <a:r>
              <a:rPr lang="en-US" altLang="ko-KR" dirty="0"/>
              <a:t>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373188"/>
            <a:ext cx="2312987" cy="2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76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_x181212896" descr="EMB000019e4b8ed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1216024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130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734474"/>
              </p:ext>
            </p:extLst>
          </p:nvPr>
        </p:nvGraphicFramePr>
        <p:xfrm>
          <a:off x="1133476" y="1517523"/>
          <a:ext cx="7303420" cy="2677108"/>
        </p:xfrm>
        <a:graphic>
          <a:graphicData uri="http://schemas.openxmlformats.org/drawingml/2006/table">
            <a:tbl>
              <a:tblPr/>
              <a:tblGrid>
                <a:gridCol w="1657349"/>
                <a:gridCol w="2981325"/>
                <a:gridCol w="2664746"/>
              </a:tblGrid>
              <a:tr h="269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Native App.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Web App.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4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실행속도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빠름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일반적으로 느림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플랫폼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플랫폼마다 제작하여야 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하나의 버전으로 모든 플랫폼에서 실행 가능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앱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 마켓을 통한 배포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배포할 필요가 없음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버전 업데이트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상당한 시간이 걸림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즉시 반영된다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오프라인시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사용가능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약간의 기능 사용 가능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  <p:pic>
        <p:nvPicPr>
          <p:cNvPr id="416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291013"/>
            <a:ext cx="3405188" cy="189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00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앱과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471613"/>
            <a:ext cx="51816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 bwMode="auto">
          <a:xfrm>
            <a:off x="3486150" y="838200"/>
            <a:ext cx="1400175" cy="476250"/>
          </a:xfrm>
          <a:custGeom>
            <a:avLst/>
            <a:gdLst>
              <a:gd name="connsiteX0" fmla="*/ 1400175 w 1400175"/>
              <a:gd name="connsiteY0" fmla="*/ 0 h 476250"/>
              <a:gd name="connsiteX1" fmla="*/ 514350 w 1400175"/>
              <a:gd name="connsiteY1" fmla="*/ 180975 h 476250"/>
              <a:gd name="connsiteX2" fmla="*/ 0 w 1400175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476250">
                <a:moveTo>
                  <a:pt x="1400175" y="0"/>
                </a:moveTo>
                <a:cubicBezTo>
                  <a:pt x="1073943" y="50800"/>
                  <a:pt x="747712" y="101600"/>
                  <a:pt x="514350" y="180975"/>
                </a:cubicBezTo>
                <a:cubicBezTo>
                  <a:pt x="280987" y="260350"/>
                  <a:pt x="140493" y="368300"/>
                  <a:pt x="0" y="4762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3705225" y="704850"/>
            <a:ext cx="2876550" cy="685800"/>
          </a:xfrm>
          <a:custGeom>
            <a:avLst/>
            <a:gdLst>
              <a:gd name="connsiteX0" fmla="*/ 0 w 2876550"/>
              <a:gd name="connsiteY0" fmla="*/ 0 h 685800"/>
              <a:gd name="connsiteX1" fmla="*/ 1009650 w 2876550"/>
              <a:gd name="connsiteY1" fmla="*/ 371475 h 685800"/>
              <a:gd name="connsiteX2" fmla="*/ 2543175 w 2876550"/>
              <a:gd name="connsiteY2" fmla="*/ 466725 h 685800"/>
              <a:gd name="connsiteX3" fmla="*/ 2876550 w 2876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685800">
                <a:moveTo>
                  <a:pt x="0" y="0"/>
                </a:moveTo>
                <a:cubicBezTo>
                  <a:pt x="292894" y="146844"/>
                  <a:pt x="585788" y="293688"/>
                  <a:pt x="1009650" y="371475"/>
                </a:cubicBezTo>
                <a:cubicBezTo>
                  <a:pt x="1433512" y="449262"/>
                  <a:pt x="2232025" y="414338"/>
                  <a:pt x="2543175" y="466725"/>
                </a:cubicBezTo>
                <a:cubicBezTo>
                  <a:pt x="2854325" y="519112"/>
                  <a:pt x="2865437" y="602456"/>
                  <a:pt x="2876550" y="6858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9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페이지의 내용은 </a:t>
            </a:r>
            <a:r>
              <a:rPr lang="en-US" altLang="ko-KR" dirty="0" err="1"/>
              <a:t>HTML5</a:t>
            </a:r>
            <a:r>
              <a:rPr lang="ko-KR" altLang="en-US" dirty="0"/>
              <a:t>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페이지의 스타일은 </a:t>
            </a:r>
            <a:r>
              <a:rPr lang="en-US" altLang="ko-KR" dirty="0" err="1"/>
              <a:t>CSS3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페이지의 상호작용은 </a:t>
            </a:r>
            <a:r>
              <a:rPr lang="ko-KR" altLang="en-US" dirty="0" err="1"/>
              <a:t>자바스크립트로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562225"/>
            <a:ext cx="5695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95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브라우저에서 비디오나 오디오를 </a:t>
            </a:r>
            <a:r>
              <a:rPr lang="ko-KR" altLang="en-US" dirty="0" smtClean="0"/>
              <a:t>재생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예전 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어도비의</a:t>
            </a:r>
            <a:r>
              <a:rPr lang="ko-KR" altLang="en-US" dirty="0" smtClean="0"/>
              <a:t> 플래시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HTML5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&lt;audio&gt;, &lt;video&gt; </a:t>
            </a:r>
            <a:r>
              <a:rPr lang="ko-KR" altLang="en-US" dirty="0"/>
              <a:t>태그를 이용해서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그래픽을 위한 캔버스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지원</a:t>
            </a:r>
            <a:endParaRPr lang="en-US" altLang="ko-KR" dirty="0" smtClean="0"/>
          </a:p>
          <a:p>
            <a:r>
              <a:rPr lang="ko-KR" altLang="en-US" dirty="0" smtClean="0"/>
              <a:t>벡터 </a:t>
            </a:r>
            <a:r>
              <a:rPr lang="ko-KR" altLang="en-US" dirty="0"/>
              <a:t>그래픽스를 지원하는 </a:t>
            </a:r>
            <a:r>
              <a:rPr lang="en-US" altLang="ko-KR" dirty="0" err="1"/>
              <a:t>SVG</a:t>
            </a:r>
            <a:r>
              <a:rPr lang="en-US" altLang="ko-KR" dirty="0"/>
              <a:t>(Scalable Vector Graphics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WebGL</a:t>
            </a:r>
            <a:r>
              <a:rPr lang="en-US" altLang="ko-KR" dirty="0" smtClean="0"/>
              <a:t> </a:t>
            </a:r>
            <a:r>
              <a:rPr lang="en-US" altLang="ko-KR" dirty="0"/>
              <a:t>3D</a:t>
            </a:r>
            <a:r>
              <a:rPr lang="ko-KR" altLang="en-US" dirty="0"/>
              <a:t>를 </a:t>
            </a:r>
            <a:r>
              <a:rPr lang="ko-KR" altLang="en-US" dirty="0" smtClean="0"/>
              <a:t>이용하여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smtClean="0"/>
              <a:t>그래픽 지원</a:t>
            </a:r>
            <a:endParaRPr lang="en-US" altLang="ko-KR" dirty="0" smtClean="0"/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881437"/>
            <a:ext cx="42862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296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ko-KR" altLang="en-US" dirty="0" smtClean="0"/>
              <a:t>의 신기능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오프라인</a:t>
            </a:r>
            <a:r>
              <a:rPr lang="ko-KR" altLang="en-US" dirty="0" smtClean="0"/>
              <a:t> </a:t>
            </a:r>
            <a:r>
              <a:rPr lang="ko-KR" altLang="en-US" dirty="0"/>
              <a:t>웹 애플리케이션 </a:t>
            </a:r>
            <a:r>
              <a:rPr lang="en-US" altLang="ko-KR" dirty="0"/>
              <a:t>– </a:t>
            </a:r>
            <a:r>
              <a:rPr lang="ko-KR" altLang="en-US" dirty="0"/>
              <a:t>네트워크가 연결되지 않은 상태에서도 실행 가능</a:t>
            </a:r>
          </a:p>
          <a:p>
            <a:pPr lvl="0"/>
            <a:r>
              <a:rPr lang="ko-KR" altLang="en-US" dirty="0"/>
              <a:t>드래그 앤 </a:t>
            </a:r>
            <a:r>
              <a:rPr lang="ko-KR" altLang="en-US" dirty="0" err="1"/>
              <a:t>드롭</a:t>
            </a:r>
            <a:r>
              <a:rPr lang="en-US" altLang="ko-KR" dirty="0"/>
              <a:t>(Drag-and-drop) - </a:t>
            </a:r>
            <a:r>
              <a:rPr lang="ko-KR" altLang="en-US" dirty="0"/>
              <a:t>요소들을 마우스로 끌어서 넣을 수 있음</a:t>
            </a:r>
          </a:p>
          <a:p>
            <a:pPr lvl="0"/>
            <a:r>
              <a:rPr lang="ko-KR" altLang="en-US" dirty="0"/>
              <a:t>웹 스토리지</a:t>
            </a:r>
            <a:r>
              <a:rPr lang="en-US" altLang="ko-KR" dirty="0"/>
              <a:t>(Web Storage) - </a:t>
            </a:r>
            <a:r>
              <a:rPr lang="ko-KR" altLang="en-US" dirty="0"/>
              <a:t>쿠키를 대체할 수 있는 웹 저장소 기능 제공</a:t>
            </a:r>
          </a:p>
          <a:p>
            <a:pPr lvl="0"/>
            <a:r>
              <a:rPr lang="ko-KR" altLang="en-US" dirty="0"/>
              <a:t>위치 정보</a:t>
            </a:r>
            <a:r>
              <a:rPr lang="en-US" altLang="ko-KR" dirty="0"/>
              <a:t>(</a:t>
            </a:r>
            <a:r>
              <a:rPr lang="en-US" altLang="ko-KR" dirty="0" err="1"/>
              <a:t>Geolocation</a:t>
            </a:r>
            <a:r>
              <a:rPr lang="en-US" altLang="ko-KR" dirty="0"/>
              <a:t>) </a:t>
            </a:r>
            <a:r>
              <a:rPr lang="ko-KR" altLang="en-US" dirty="0"/>
              <a:t>제공 </a:t>
            </a:r>
            <a:r>
              <a:rPr lang="en-US" altLang="ko-KR" dirty="0"/>
              <a:t>- </a:t>
            </a:r>
            <a:r>
              <a:rPr lang="ko-KR" altLang="en-US" dirty="0"/>
              <a:t>지도 기능</a:t>
            </a:r>
          </a:p>
          <a:p>
            <a:pPr lvl="0"/>
            <a:r>
              <a:rPr lang="ko-KR" altLang="en-US" dirty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</a:t>
            </a:r>
            <a:r>
              <a:rPr lang="en-US" altLang="ko-KR" dirty="0"/>
              <a:t>(Web SQL Database) </a:t>
            </a:r>
            <a:endParaRPr lang="ko-KR" altLang="en-US" dirty="0"/>
          </a:p>
          <a:p>
            <a:pPr lvl="0"/>
            <a:r>
              <a:rPr lang="ko-KR" altLang="en-US" dirty="0"/>
              <a:t>파일 </a:t>
            </a:r>
            <a:r>
              <a:rPr lang="en-US" altLang="ko-KR" dirty="0"/>
              <a:t>API </a:t>
            </a:r>
            <a:r>
              <a:rPr lang="ko-KR" altLang="en-US" dirty="0"/>
              <a:t>지원 </a:t>
            </a:r>
            <a:r>
              <a:rPr lang="en-US" altLang="ko-KR" dirty="0"/>
              <a:t>– </a:t>
            </a:r>
            <a:r>
              <a:rPr lang="ko-KR" altLang="en-US" dirty="0"/>
              <a:t>파일 업로드와 파일 관리 기능 제공 </a:t>
            </a:r>
          </a:p>
          <a:p>
            <a:pPr lvl="0"/>
            <a:r>
              <a:rPr lang="ko-KR" altLang="en-US" dirty="0" err="1"/>
              <a:t>웹소켓</a:t>
            </a:r>
            <a:r>
              <a:rPr lang="en-US" altLang="ko-KR" dirty="0"/>
              <a:t>(</a:t>
            </a:r>
            <a:r>
              <a:rPr lang="en-US" altLang="ko-KR" dirty="0" err="1"/>
              <a:t>WebSocket</a:t>
            </a:r>
            <a:r>
              <a:rPr lang="en-US" altLang="ko-KR" dirty="0"/>
              <a:t>) API </a:t>
            </a:r>
            <a:r>
              <a:rPr lang="ko-KR" altLang="en-US" dirty="0"/>
              <a:t>제공 </a:t>
            </a:r>
            <a:r>
              <a:rPr lang="en-US" altLang="ko-KR" dirty="0"/>
              <a:t>– </a:t>
            </a:r>
            <a:r>
              <a:rPr lang="ko-KR" altLang="en-US" dirty="0"/>
              <a:t>서버와 브라우저 간의 양방향 통신 기능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752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414463"/>
            <a:ext cx="6631126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871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 여부</a:t>
            </a:r>
            <a:endParaRPr lang="ko-KR" altLang="en-US" dirty="0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862138"/>
            <a:ext cx="46005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5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(QUIZ) </a:t>
            </a:r>
            <a:r>
              <a:rPr lang="ko-KR" altLang="en-US" dirty="0" smtClean="0">
                <a:solidFill>
                  <a:srgbClr val="FF0000"/>
                </a:solidFill>
              </a:rPr>
              <a:t>지난 </a:t>
            </a:r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r>
              <a:rPr lang="ko-KR" altLang="en-US" dirty="0" smtClean="0">
                <a:solidFill>
                  <a:srgbClr val="FF0000"/>
                </a:solidFill>
              </a:rPr>
              <a:t>년 동안  가장 혁신적인 발명품은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인터넷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PC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휴대전화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E-MAIL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리그 </a:t>
            </a:r>
            <a:r>
              <a:rPr lang="ko-KR" altLang="en-US" dirty="0" err="1" smtClean="0">
                <a:solidFill>
                  <a:srgbClr val="FF0000"/>
                </a:solidFill>
              </a:rPr>
              <a:t>오브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레전드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38439"/>
            <a:ext cx="276491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메모장</a:t>
            </a:r>
            <a:endParaRPr lang="en-US" altLang="ko-KR" dirty="0" smtClean="0"/>
          </a:p>
          <a:p>
            <a:r>
              <a:rPr lang="en-US" altLang="ko-KR" dirty="0" smtClean="0"/>
              <a:t>VS 2012 express for web</a:t>
            </a:r>
            <a:endParaRPr lang="ko-KR" altLang="en-US" dirty="0"/>
          </a:p>
        </p:txBody>
      </p:sp>
      <p:pic>
        <p:nvPicPr>
          <p:cNvPr id="422913" name="_x181210496" descr="EMB000019e4b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00300"/>
            <a:ext cx="5400675" cy="2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</a:t>
            </a:r>
            <a:r>
              <a:rPr lang="ko-KR" altLang="en-US" dirty="0" smtClean="0"/>
              <a:t>모장을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메모장을 실행하여서 다음과 같이 입력한다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3937" name="_x473697184" descr="EMB000019e4b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7" y="2181225"/>
            <a:ext cx="6030914" cy="24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69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</a:t>
            </a:r>
            <a:r>
              <a:rPr lang="ko-KR" altLang="en-US" dirty="0" smtClean="0"/>
              <a:t>모장을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입력된 </a:t>
            </a:r>
            <a:r>
              <a:rPr lang="en-US" altLang="ko-KR" dirty="0"/>
              <a:t>HTML </a:t>
            </a:r>
            <a:r>
              <a:rPr lang="ko-KR" altLang="en-US" dirty="0"/>
              <a:t>코드를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다른 이름으로 저장</a:t>
            </a:r>
            <a:r>
              <a:rPr lang="en-US" altLang="ko-KR" dirty="0"/>
              <a:t>] </a:t>
            </a:r>
            <a:r>
              <a:rPr lang="ko-KR" altLang="en-US" dirty="0"/>
              <a:t>메뉴를 사용하여서 파일에 저장한다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1250"/>
            <a:ext cx="7610475" cy="321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253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파일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ko-KR" altLang="en-US" dirty="0" err="1" smtClean="0"/>
              <a:t>더블클릭하여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25985" name="_x474673552" descr="EMB000019e4b9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495550"/>
            <a:ext cx="7305675" cy="157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6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/>
              <a:t>[</a:t>
            </a:r>
            <a:r>
              <a:rPr lang="ko-KR" altLang="en-US" dirty="0" err="1"/>
              <a:t>소스보기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7009" name="_x474673632" descr="EMB000019e4b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2514600"/>
            <a:ext cx="5921375" cy="26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8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 err="1"/>
              <a:t>새파일</a:t>
            </a:r>
            <a:r>
              <a:rPr lang="en-US" altLang="ko-KR" dirty="0"/>
              <a:t>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3" name="_x182465336" descr="EMB00001098b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2162175"/>
            <a:ext cx="6879431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1143000" y="2952750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25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대화 </a:t>
            </a:r>
            <a:r>
              <a:rPr lang="ko-KR" altLang="en-US" dirty="0"/>
              <a:t>상자에서 </a:t>
            </a:r>
            <a:r>
              <a:rPr lang="en-US" altLang="ko-KR" dirty="0"/>
              <a:t>HTML Page</a:t>
            </a:r>
            <a:r>
              <a:rPr lang="ko-KR" altLang="en-US" dirty="0"/>
              <a:t>를 선택</a:t>
            </a:r>
          </a:p>
        </p:txBody>
      </p:sp>
      <p:pic>
        <p:nvPicPr>
          <p:cNvPr id="4097" name="_x182466456" descr="EMB00001098b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64" y="2038350"/>
            <a:ext cx="652327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2733675" y="2809875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7623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5123" name="_x182467096" descr="EMB00001098b0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76424"/>
            <a:ext cx="763784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 bwMode="auto">
          <a:xfrm>
            <a:off x="1514475" y="2790824"/>
            <a:ext cx="3914775" cy="13239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227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7169" name="_x182464856" descr="EMB00001098b0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895474"/>
            <a:ext cx="713558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857250" y="5133975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082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문서의 기본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326390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나의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웹페이지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Hello Web Programming World!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049" name="_x182464696" descr="EMB00001098b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222750"/>
            <a:ext cx="4453830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80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WWW(World Wide </a:t>
            </a:r>
            <a:r>
              <a:rPr lang="en-US" altLang="ko-KR" dirty="0" smtClean="0"/>
              <a:t>Web): </a:t>
            </a:r>
            <a:r>
              <a:rPr lang="ko-KR" altLang="en-US" dirty="0" smtClean="0"/>
              <a:t>세계를 </a:t>
            </a:r>
            <a:r>
              <a:rPr lang="ko-KR" altLang="en-US" dirty="0"/>
              <a:t>뒤덮는 </a:t>
            </a:r>
            <a:r>
              <a:rPr lang="ko-KR" altLang="en-US" dirty="0" smtClean="0"/>
              <a:t>거미줄</a:t>
            </a:r>
            <a:endParaRPr lang="en-US" altLang="ko-KR" dirty="0" smtClean="0"/>
          </a:p>
          <a:p>
            <a:r>
              <a:rPr lang="ko-KR" altLang="en-US" dirty="0" smtClean="0"/>
              <a:t>초기 </a:t>
            </a:r>
            <a:r>
              <a:rPr lang="ko-KR" altLang="en-US" dirty="0"/>
              <a:t>인터넷에서는 텔넷</a:t>
            </a:r>
            <a:r>
              <a:rPr lang="en-US" altLang="ko-KR" dirty="0"/>
              <a:t>, FTP, </a:t>
            </a:r>
            <a:r>
              <a:rPr lang="ko-KR" altLang="en-US" dirty="0">
                <a:hlinkClick r:id="rId2"/>
              </a:rPr>
              <a:t>전자 메일</a:t>
            </a:r>
            <a:r>
              <a:rPr lang="en-US" altLang="ko-KR" dirty="0"/>
              <a:t>, </a:t>
            </a:r>
            <a:r>
              <a:rPr lang="ko-KR" altLang="en-US" dirty="0">
                <a:hlinkClick r:id="rId3"/>
              </a:rPr>
              <a:t>유즈넷</a:t>
            </a:r>
            <a:r>
              <a:rPr lang="ko-KR" altLang="en-US" dirty="0"/>
              <a:t>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위주 서비스</a:t>
            </a:r>
            <a:endParaRPr lang="en-US" altLang="ko-KR" dirty="0" smtClean="0"/>
          </a:p>
          <a:p>
            <a:r>
              <a:rPr lang="en-US" altLang="ko-KR" dirty="0" smtClean="0"/>
              <a:t>WWW</a:t>
            </a:r>
            <a:r>
              <a:rPr lang="ko-KR" altLang="en-US" dirty="0"/>
              <a:t>은 인터넷을 사용하기 쉽도록 </a:t>
            </a:r>
            <a:r>
              <a:rPr lang="ko-KR" altLang="en-US" dirty="0" err="1"/>
              <a:t>하이퍼</a:t>
            </a:r>
            <a:r>
              <a:rPr lang="ko-KR" altLang="en-US" dirty="0"/>
              <a:t> 텍스트와 그림을 통하여 모든 서비스를 이용할 수 있도록 만든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505200"/>
            <a:ext cx="2660650" cy="24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729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시작태그와</a:t>
            </a:r>
            <a:r>
              <a:rPr lang="ko-KR" altLang="en-US" dirty="0"/>
              <a:t> </a:t>
            </a:r>
            <a:r>
              <a:rPr lang="ko-KR" altLang="en-US" dirty="0" err="1"/>
              <a:t>종료태그로</a:t>
            </a:r>
            <a:r>
              <a:rPr lang="ko-KR" altLang="en-US" dirty="0"/>
              <a:t> 이루어진 문서의 구성 </a:t>
            </a:r>
            <a:r>
              <a:rPr lang="ko-KR" altLang="en-US" dirty="0" smtClean="0"/>
              <a:t>요소</a:t>
            </a:r>
            <a:endParaRPr lang="en-US" altLang="ko-KR" u="sng" dirty="0" smtClean="0"/>
          </a:p>
          <a:p>
            <a:r>
              <a:rPr lang="ko-KR" altLang="en-US" u="sng" dirty="0" smtClean="0"/>
              <a:t>요소 </a:t>
            </a:r>
            <a:r>
              <a:rPr lang="en-US" altLang="ko-KR" u="sng" dirty="0"/>
              <a:t>= (</a:t>
            </a:r>
            <a:r>
              <a:rPr lang="ko-KR" altLang="en-US" u="sng" dirty="0"/>
              <a:t>시작 태그 </a:t>
            </a:r>
            <a:r>
              <a:rPr lang="en-US" altLang="ko-KR" u="sng" dirty="0"/>
              <a:t>+ </a:t>
            </a:r>
            <a:r>
              <a:rPr lang="ko-KR" altLang="en-US" u="sng" dirty="0" err="1"/>
              <a:t>콘텐츠</a:t>
            </a:r>
            <a:r>
              <a:rPr lang="ko-KR" altLang="en-US" u="sng" dirty="0"/>
              <a:t> </a:t>
            </a:r>
            <a:r>
              <a:rPr lang="en-US" altLang="ko-KR" u="sng" dirty="0"/>
              <a:t>+ </a:t>
            </a:r>
            <a:r>
              <a:rPr lang="ko-KR" altLang="en-US" u="sng" dirty="0"/>
              <a:t>종료 태그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47950"/>
            <a:ext cx="75628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819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속성은 </a:t>
            </a:r>
            <a:r>
              <a:rPr lang="ko-KR" altLang="en-US" dirty="0"/>
              <a:t>요소에 대한 추가적인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속성은 </a:t>
            </a:r>
            <a:r>
              <a:rPr lang="ko-KR" altLang="en-US" dirty="0"/>
              <a:t>항상 </a:t>
            </a:r>
            <a:r>
              <a:rPr lang="ko-KR" altLang="en-US" dirty="0" err="1"/>
              <a:t>시작태그에</a:t>
            </a:r>
            <a:r>
              <a:rPr lang="ko-KR" altLang="en-US" dirty="0"/>
              <a:t> </a:t>
            </a:r>
            <a:r>
              <a:rPr lang="ko-KR" altLang="en-US" dirty="0" smtClean="0"/>
              <a:t> 이름</a:t>
            </a:r>
            <a:r>
              <a:rPr lang="en-US" altLang="ko-KR" dirty="0"/>
              <a:t>=“</a:t>
            </a:r>
            <a:r>
              <a:rPr lang="ko-KR" altLang="en-US" dirty="0"/>
              <a:t>값” 형태로 기술된다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609850"/>
            <a:ext cx="7019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코드를 설명하는 글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937" y="2842141"/>
            <a:ext cx="3621504" cy="14325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&lt;!--</a:t>
            </a:r>
            <a:r>
              <a:rPr lang="ko-KR" altLang="en-US" dirty="0" smtClean="0">
                <a:latin typeface="Century Schoolbook" panose="02040604050505020304" pitchFamily="18" charset="0"/>
              </a:rPr>
              <a:t>여기에 주석을 표시합니다</a:t>
            </a:r>
            <a:r>
              <a:rPr lang="en-US" altLang="ko-KR" dirty="0" smtClean="0">
                <a:latin typeface="Century Schoolbook" panose="02040604050505020304" pitchFamily="18" charset="0"/>
              </a:rPr>
              <a:t>. --&gt;</a:t>
            </a:r>
            <a:endParaRPr lang="ko-KR" altLang="en-US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&lt;!</a:t>
            </a:r>
            <a:r>
              <a:rPr lang="en-US" altLang="ko-KR" dirty="0" err="1" smtClean="0">
                <a:latin typeface="Century Schoolbook" panose="02040604050505020304" pitchFamily="18" charset="0"/>
              </a:rPr>
              <a:t>DOCTYPE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html&gt;</a:t>
            </a:r>
            <a:endParaRPr lang="ko-KR" altLang="en-US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&lt;html&gt;</a:t>
            </a:r>
            <a:endParaRPr lang="ko-KR" altLang="en-US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...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4852988" y="2442091"/>
            <a:ext cx="642936" cy="400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모서리가 둥근 직사각형 6"/>
          <p:cNvSpPr/>
          <p:nvPr/>
        </p:nvSpPr>
        <p:spPr bwMode="auto">
          <a:xfrm>
            <a:off x="1281112" y="2842141"/>
            <a:ext cx="3745329" cy="3619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5924" y="21526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  <a:latin typeface="+mn-ea"/>
              </a:rPr>
              <a:t>코드를 설명하는 글</a:t>
            </a:r>
            <a:endParaRPr lang="ko-KR" altLang="en-US" i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76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&gt;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웹페이지에</a:t>
            </a:r>
            <a:r>
              <a:rPr lang="ko-KR" altLang="en-US" dirty="0"/>
              <a:t> 사용된 </a:t>
            </a:r>
            <a:r>
              <a:rPr lang="en-US" altLang="ko-KR" dirty="0"/>
              <a:t>HTML</a:t>
            </a:r>
            <a:r>
              <a:rPr lang="ko-KR" altLang="en-US" dirty="0"/>
              <a:t>의 종류와 </a:t>
            </a:r>
            <a:r>
              <a:rPr lang="ko-KR" altLang="en-US" dirty="0" smtClean="0"/>
              <a:t>버전을 지정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2124075"/>
            <a:ext cx="8115300" cy="29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979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448627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Web Programming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Welcome to the Web Programming!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coffee.gif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언제든지 오셔서 질문이 있으시면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올려주세요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!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여러분을 환영합니다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내용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Javascript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jQuery, SQL,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JSP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...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235199"/>
            <a:ext cx="3654608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72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동작원리</a:t>
            </a:r>
            <a:endParaRPr lang="ko-KR" altLang="en-US" dirty="0"/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690688"/>
            <a:ext cx="65055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33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기본 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파일을 요청하는 </a:t>
            </a:r>
            <a:r>
              <a:rPr lang="en-US" altLang="ko-KR" dirty="0"/>
              <a:t>HTTP </a:t>
            </a:r>
            <a:r>
              <a:rPr lang="en-US" altLang="ko-KR" dirty="0" smtClean="0"/>
              <a:t>Request</a:t>
            </a:r>
          </a:p>
          <a:p>
            <a:pPr lvl="1"/>
            <a:r>
              <a:rPr lang="ko-KR" altLang="en-US" dirty="0" smtClean="0"/>
              <a:t>찾은 </a:t>
            </a:r>
            <a:r>
              <a:rPr lang="ko-KR" altLang="en-US" dirty="0"/>
              <a:t>파일을 돌려주는 </a:t>
            </a:r>
            <a:r>
              <a:rPr lang="en-US" altLang="ko-KR" dirty="0"/>
              <a:t>HTTP Response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24150"/>
            <a:ext cx="7500937" cy="26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80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 smtClean="0"/>
              <a:t>마크업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ko-KR" altLang="en-US" dirty="0"/>
              <a:t>언어는 텍스트에 태그를 붙여서 텍스트가 문서의 어디에 해당하는지를 기술한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895600"/>
            <a:ext cx="6638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5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읽어서 눈에 보이는 웹 페이지를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09812"/>
            <a:ext cx="7886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69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역사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</a:t>
            </a:r>
            <a:r>
              <a:rPr lang="ko-KR" altLang="en-US" dirty="0" err="1"/>
              <a:t>버너스리</a:t>
            </a:r>
            <a:r>
              <a:rPr lang="en-US" altLang="ko-KR" dirty="0"/>
              <a:t>(Tim Berners-Lee)</a:t>
            </a:r>
            <a:r>
              <a:rPr lang="ko-KR" altLang="en-US" dirty="0"/>
              <a:t>에 의하여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ko-KR" dirty="0"/>
              <a:t>1989년 </a:t>
            </a:r>
            <a:r>
              <a:rPr lang="ko-KR" altLang="en-US" dirty="0" smtClean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 smtClean="0"/>
              <a:t>CERN</a:t>
            </a:r>
            <a:r>
              <a:rPr lang="ko-KR" altLang="en-US" dirty="0"/>
              <a:t>의 연구자들이 문서를 공유할 수 있는 </a:t>
            </a:r>
            <a:r>
              <a:rPr lang="ko-KR" altLang="ko-KR" dirty="0" smtClean="0"/>
              <a:t>월드 </a:t>
            </a:r>
            <a:r>
              <a:rPr lang="ko-KR" altLang="ko-KR" dirty="0" err="1"/>
              <a:t>와이드</a:t>
            </a:r>
            <a:r>
              <a:rPr lang="ko-KR" altLang="ko-KR" dirty="0"/>
              <a:t> 웹의 하이퍼텍스트 시스템을 고안하여 개발했다. </a:t>
            </a:r>
            <a:endParaRPr lang="en-US" altLang="ko-KR" dirty="0" smtClean="0"/>
          </a:p>
          <a:p>
            <a:r>
              <a:rPr lang="ko-KR" altLang="ko-KR" dirty="0"/>
              <a:t>1990년 최초의 하이퍼텍스트 브라우저와 편집기를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r>
              <a:rPr lang="ko-KR" altLang="ko-KR" b="1" dirty="0" smtClean="0"/>
              <a:t>인터넷의 아버지</a:t>
            </a:r>
            <a:endParaRPr lang="en-US" altLang="ko-KR" b="1" dirty="0" smtClean="0"/>
          </a:p>
          <a:p>
            <a:r>
              <a:rPr lang="ko-KR" altLang="ko-KR" dirty="0" smtClean="0"/>
              <a:t>URL</a:t>
            </a:r>
            <a:r>
              <a:rPr lang="ko-KR" altLang="ko-KR" dirty="0"/>
              <a:t>, HTTP, HTML 최초 </a:t>
            </a:r>
            <a:r>
              <a:rPr lang="ko-KR" altLang="ko-KR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차</a:t>
            </a:r>
            <a:r>
              <a:rPr lang="ko-KR" altLang="ko-KR" dirty="0" smtClean="0"/>
              <a:t>세대 </a:t>
            </a:r>
            <a:r>
              <a:rPr lang="ko-KR" altLang="ko-KR" dirty="0"/>
              <a:t>웹 기술인 </a:t>
            </a:r>
            <a:r>
              <a:rPr lang="ko-KR" altLang="ko-KR" dirty="0" err="1"/>
              <a:t>시맨틱</a:t>
            </a:r>
            <a:r>
              <a:rPr lang="ko-KR" altLang="ko-KR" dirty="0"/>
              <a:t> 웹 기술의 </a:t>
            </a:r>
            <a:r>
              <a:rPr lang="ko-KR" altLang="ko-KR" dirty="0" smtClean="0"/>
              <a:t>표준화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작업중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1652" name="Picture 4" descr="http://upload.wikimedia.org/wikipedia/commons/thumb/8/83/Tim_Berners-Lee-Knight-crop.jpg/220px-Tim_Berners-Lee-Knight-cro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024312"/>
            <a:ext cx="2095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4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r>
              <a:rPr lang="ko-KR" altLang="en-US" dirty="0"/>
              <a:t>란 </a:t>
            </a:r>
            <a:r>
              <a:rPr lang="en-US" altLang="ko-KR" dirty="0"/>
              <a:t>World Wide Web Consortium</a:t>
            </a:r>
            <a:r>
              <a:rPr lang="ko-KR" altLang="en-US" dirty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r>
              <a:rPr lang="ko-KR" altLang="en-US" dirty="0" smtClean="0"/>
              <a:t>중립적인 기구로서 </a:t>
            </a:r>
            <a:r>
              <a:rPr lang="ko-KR" altLang="en-US" dirty="0" err="1" smtClean="0"/>
              <a:t>참여기관들이</a:t>
            </a:r>
            <a:r>
              <a:rPr lang="ko-KR" altLang="en-US" dirty="0" smtClean="0"/>
              <a:t> </a:t>
            </a:r>
            <a:r>
              <a:rPr lang="ko-KR" altLang="ko-KR" dirty="0" smtClean="0"/>
              <a:t>협력하여 </a:t>
            </a:r>
            <a:r>
              <a:rPr lang="ko-KR" altLang="ko-KR" dirty="0"/>
              <a:t>웹 표준을 개발하는 국제 </a:t>
            </a:r>
            <a:r>
              <a:rPr lang="ko-KR" altLang="ko-KR" dirty="0" smtClean="0"/>
              <a:t>컨소시엄</a:t>
            </a:r>
            <a:endParaRPr lang="en-US" altLang="ko-KR" dirty="0" smtClean="0"/>
          </a:p>
          <a:p>
            <a:r>
              <a:rPr lang="ko-KR" altLang="ko-KR" dirty="0"/>
              <a:t>팀 </a:t>
            </a:r>
            <a:r>
              <a:rPr lang="ko-KR" altLang="ko-KR" dirty="0" err="1"/>
              <a:t>버너스</a:t>
            </a:r>
            <a:r>
              <a:rPr lang="ko-KR" altLang="ko-KR" dirty="0"/>
              <a:t> 리를 중심으로</a:t>
            </a:r>
            <a:r>
              <a:rPr lang="en-US" altLang="ko-KR" dirty="0"/>
              <a:t> 1994</a:t>
            </a:r>
            <a:r>
              <a:rPr lang="ko-KR" altLang="en-US" dirty="0"/>
              <a:t>년에 설립</a:t>
            </a:r>
            <a:endParaRPr lang="en-US" altLang="ko-KR" dirty="0"/>
          </a:p>
          <a:p>
            <a:r>
              <a:rPr lang="ko-KR" altLang="ko-KR" dirty="0" smtClean="0"/>
              <a:t>웹의 </a:t>
            </a:r>
            <a:r>
              <a:rPr lang="ko-KR" altLang="ko-KR" dirty="0" smtClean="0">
                <a:hlinkClick r:id="rId2" tooltip="프로토콜"/>
              </a:rPr>
              <a:t>프로토콜</a:t>
            </a:r>
            <a:r>
              <a:rPr lang="ko-KR" altLang="ko-KR" dirty="0" smtClean="0"/>
              <a:t>과 </a:t>
            </a:r>
            <a:r>
              <a:rPr lang="ko-KR" altLang="ko-KR" dirty="0"/>
              <a:t>가이드라인을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홈페이지는 </a:t>
            </a:r>
            <a:r>
              <a:rPr lang="en-US" altLang="ko-KR" u="sng" dirty="0">
                <a:hlinkClick r:id="rId3"/>
              </a:rPr>
              <a:t>http://</a:t>
            </a:r>
            <a:r>
              <a:rPr lang="en-US" altLang="ko-KR" u="sng" dirty="0" err="1" smtClean="0">
                <a:hlinkClick r:id="rId3"/>
              </a:rPr>
              <a:t>www.w3.org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9"/>
          <a:stretch/>
        </p:blipFill>
        <p:spPr bwMode="auto">
          <a:xfrm>
            <a:off x="1428750" y="3819525"/>
            <a:ext cx="6467475" cy="19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978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752</Words>
  <Application>Microsoft Office PowerPoint</Application>
  <PresentationFormat>화면 슬라이드 쇼(4:3)</PresentationFormat>
  <Paragraphs>171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1_Crayons</vt:lpstr>
      <vt:lpstr>PowerPoint 프레젠테이션</vt:lpstr>
      <vt:lpstr>인터넷</vt:lpstr>
      <vt:lpstr>WWW 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 버전 </vt:lpstr>
      <vt:lpstr>HTML5</vt:lpstr>
      <vt:lpstr>HTML5 현황 </vt:lpstr>
      <vt:lpstr>웹 앱과 네이티브 앱</vt:lpstr>
      <vt:lpstr>웹 앱과 네이티브 앱</vt:lpstr>
      <vt:lpstr>HTML5+CSS3+Javascript</vt:lpstr>
      <vt:lpstr>멀티미디어 지원</vt:lpstr>
      <vt:lpstr>HTML5의 신기능 </vt:lpstr>
      <vt:lpstr>웹브라우저</vt:lpstr>
      <vt:lpstr>HTML5 지원 여부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VS 2012 for Web</vt:lpstr>
      <vt:lpstr>VS 2012 for Web</vt:lpstr>
      <vt:lpstr>VS 2012 for Web</vt:lpstr>
      <vt:lpstr>VS 2012 for Web</vt:lpstr>
      <vt:lpstr>HTML 문서의 기본 구조</vt:lpstr>
      <vt:lpstr>요소(element)</vt:lpstr>
      <vt:lpstr>속성</vt:lpstr>
      <vt:lpstr>HTML 주석 </vt:lpstr>
      <vt:lpstr>&lt;!DOCTYPE&gt; 선언</vt:lpstr>
      <vt:lpstr>HTML 맛보기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147</cp:revision>
  <dcterms:created xsi:type="dcterms:W3CDTF">2007-06-29T06:43:39Z</dcterms:created>
  <dcterms:modified xsi:type="dcterms:W3CDTF">2013-12-17T22:10:23Z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