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26" r:id="rId2"/>
    <p:sldId id="678" r:id="rId3"/>
    <p:sldId id="679" r:id="rId4"/>
    <p:sldId id="677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325" r:id="rId2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hap13/dragdrop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3/geoloc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13.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sz="4000" dirty="0" err="1" smtClean="0"/>
              <a:t>HTML5</a:t>
            </a:r>
            <a:r>
              <a:rPr lang="en-US" altLang="ko-KR" sz="4000" dirty="0" smtClean="0"/>
              <a:t> </a:t>
            </a:r>
            <a:r>
              <a:rPr lang="ko-KR" altLang="en-US" sz="4000" dirty="0" err="1"/>
              <a:t>위치정보와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드래그앤</a:t>
            </a:r>
            <a:r>
              <a:rPr lang="ko-KR" altLang="en-US" sz="4000" dirty="0"/>
              <a:t> </a:t>
            </a:r>
            <a:r>
              <a:rPr lang="ko-KR" altLang="en-US" sz="4000" dirty="0" err="1" smtClean="0"/>
              <a:t>드롭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드래그와 </a:t>
            </a:r>
            <a:r>
              <a:rPr lang="ko-KR" altLang="en-US" dirty="0" err="1" smtClean="0"/>
              <a:t>드롭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드래그</a:t>
            </a:r>
            <a:r>
              <a:rPr lang="en-US" altLang="ko-KR" b="1" dirty="0"/>
              <a:t>(drag)</a:t>
            </a:r>
            <a:r>
              <a:rPr lang="ko-KR" altLang="en-US" b="1" dirty="0"/>
              <a:t>와 </a:t>
            </a:r>
            <a:r>
              <a:rPr lang="ko-KR" altLang="en-US" b="1" dirty="0" err="1"/>
              <a:t>드롭</a:t>
            </a:r>
            <a:r>
              <a:rPr lang="en-US" altLang="ko-KR" b="1" dirty="0"/>
              <a:t>(drop</a:t>
            </a:r>
            <a:r>
              <a:rPr lang="en-US" altLang="ko-KR" b="1" dirty="0" smtClean="0"/>
              <a:t>) -</a:t>
            </a:r>
            <a:r>
              <a:rPr lang="ko-KR" altLang="en-US" dirty="0" smtClean="0"/>
              <a:t> 윈도우에서 </a:t>
            </a:r>
            <a:r>
              <a:rPr lang="ko-KR" altLang="en-US" dirty="0"/>
              <a:t>아주 많이 사용하는 사용자 인터페이스 중의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 smtClean="0"/>
              <a:t>객체를 </a:t>
            </a:r>
            <a:r>
              <a:rPr lang="ko-KR" altLang="en-US" dirty="0"/>
              <a:t>마우스로 끌어서 다른 애플리케이션에 </a:t>
            </a:r>
            <a:r>
              <a:rPr lang="ko-KR" altLang="en-US" dirty="0" smtClean="0"/>
              <a:t>놓는 것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71789"/>
            <a:ext cx="2628900" cy="29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370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발생하는 이벤트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471613"/>
            <a:ext cx="6126474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4425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456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#</a:t>
            </a:r>
            <a:r>
              <a:rPr lang="en-US" altLang="ko-KR" dirty="0" err="1"/>
              <a:t>shopping_cart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450px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100px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padding: </a:t>
            </a:r>
            <a:r>
              <a:rPr lang="en-US" altLang="ko-KR" dirty="0" err="1"/>
              <a:t>10px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allowDrop</a:t>
            </a:r>
            <a:r>
              <a:rPr lang="en-US" altLang="ko-KR" dirty="0"/>
              <a:t>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handleDragStart</a:t>
            </a:r>
            <a:r>
              <a:rPr lang="en-US" altLang="ko-KR" dirty="0"/>
              <a:t>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e.dataTransfer.effectAllowed</a:t>
            </a:r>
            <a:r>
              <a:rPr lang="en-US" altLang="ko-KR" dirty="0"/>
              <a:t> = 'move';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e.dataTransfer.setData</a:t>
            </a:r>
            <a:r>
              <a:rPr lang="en-US" altLang="ko-KR" dirty="0"/>
              <a:t>("Text", </a:t>
            </a:r>
            <a:r>
              <a:rPr lang="en-US" altLang="ko-KR" dirty="0" err="1"/>
              <a:t>e.target.id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980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456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handleDrop</a:t>
            </a:r>
            <a:r>
              <a:rPr lang="en-US" altLang="ko-KR" dirty="0"/>
              <a:t>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= </a:t>
            </a:r>
            <a:r>
              <a:rPr lang="en-US" altLang="ko-KR" dirty="0" err="1"/>
              <a:t>e.dataTransfer.getData</a:t>
            </a:r>
            <a:r>
              <a:rPr lang="en-US" altLang="ko-KR" dirty="0"/>
              <a:t>("Text");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e.target.appendChild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원하는 물건을 끌어서 옮기세요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shopping_cart</a:t>
            </a:r>
            <a:r>
              <a:rPr lang="en-US" altLang="ko-KR" dirty="0"/>
              <a:t>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ondrop</a:t>
            </a:r>
            <a:r>
              <a:rPr lang="en-US" altLang="ko-KR" dirty="0"/>
              <a:t>="</a:t>
            </a:r>
            <a:r>
              <a:rPr lang="en-US" altLang="ko-KR" dirty="0" err="1"/>
              <a:t>handleDrop</a:t>
            </a:r>
            <a:r>
              <a:rPr lang="en-US" altLang="ko-KR" dirty="0"/>
              <a:t>(event)" </a:t>
            </a:r>
            <a:r>
              <a:rPr lang="en-US" altLang="ko-KR" dirty="0" err="1"/>
              <a:t>ondragover</a:t>
            </a:r>
            <a:r>
              <a:rPr lang="en-US" altLang="ko-KR" dirty="0"/>
              <a:t>="</a:t>
            </a:r>
            <a:r>
              <a:rPr lang="en-US" altLang="ko-KR" dirty="0" err="1"/>
              <a:t>allowDrop</a:t>
            </a:r>
            <a:r>
              <a:rPr lang="en-US" altLang="ko-KR" dirty="0"/>
              <a:t>(event)"&gt;&lt;/div&gt;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</a:t>
            </a:r>
            <a:r>
              <a:rPr lang="en-US" altLang="ko-KR" dirty="0" err="1"/>
              <a:t>img1</a:t>
            </a:r>
            <a:r>
              <a:rPr lang="en-US" altLang="ko-KR" dirty="0"/>
              <a:t>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tv.png</a:t>
            </a:r>
            <a:r>
              <a:rPr lang="en-US" altLang="ko-KR" dirty="0"/>
              <a:t>" </a:t>
            </a:r>
            <a:r>
              <a:rPr lang="en-US" altLang="ko-KR" dirty="0" err="1"/>
              <a:t>draggable</a:t>
            </a:r>
            <a:r>
              <a:rPr lang="en-US" altLang="ko-KR" dirty="0"/>
              <a:t>="true"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ondragstart</a:t>
            </a:r>
            <a:r>
              <a:rPr lang="en-US" altLang="ko-KR" dirty="0"/>
              <a:t>="</a:t>
            </a:r>
            <a:r>
              <a:rPr lang="en-US" altLang="ko-KR" dirty="0" err="1"/>
              <a:t>handleDragStart</a:t>
            </a:r>
            <a:r>
              <a:rPr lang="en-US" altLang="ko-KR" dirty="0"/>
              <a:t>(event)"  width="150"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</a:t>
            </a:r>
            <a:r>
              <a:rPr lang="en-US" altLang="ko-KR" dirty="0" err="1"/>
              <a:t>img2</a:t>
            </a:r>
            <a:r>
              <a:rPr lang="en-US" altLang="ko-KR" dirty="0"/>
              <a:t>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audio.png</a:t>
            </a:r>
            <a:r>
              <a:rPr lang="en-US" altLang="ko-KR" dirty="0"/>
              <a:t>" </a:t>
            </a:r>
            <a:r>
              <a:rPr lang="en-US" altLang="ko-KR" dirty="0" err="1"/>
              <a:t>draggable</a:t>
            </a:r>
            <a:r>
              <a:rPr lang="en-US" altLang="ko-KR" dirty="0"/>
              <a:t>="true"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ondragstart</a:t>
            </a:r>
            <a:r>
              <a:rPr lang="en-US" altLang="ko-KR" dirty="0"/>
              <a:t>="</a:t>
            </a:r>
            <a:r>
              <a:rPr lang="en-US" altLang="ko-KR" dirty="0" err="1"/>
              <a:t>handleDragStart</a:t>
            </a:r>
            <a:r>
              <a:rPr lang="en-US" altLang="ko-KR" dirty="0"/>
              <a:t>(event)"  width="150"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</a:t>
            </a:r>
            <a:r>
              <a:rPr lang="en-US" altLang="ko-KR" dirty="0" err="1"/>
              <a:t>Img3</a:t>
            </a:r>
            <a:r>
              <a:rPr lang="en-US" altLang="ko-KR" dirty="0"/>
              <a:t>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camera.png</a:t>
            </a:r>
            <a:r>
              <a:rPr lang="en-US" altLang="ko-KR" dirty="0"/>
              <a:t>" 	</a:t>
            </a:r>
            <a:r>
              <a:rPr lang="en-US" altLang="ko-KR" dirty="0" err="1"/>
              <a:t>draggable</a:t>
            </a:r>
            <a:r>
              <a:rPr lang="en-US" altLang="ko-KR" dirty="0"/>
              <a:t>="true"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ondragstart</a:t>
            </a:r>
            <a:r>
              <a:rPr lang="en-US" altLang="ko-KR" dirty="0"/>
              <a:t>="</a:t>
            </a:r>
            <a:r>
              <a:rPr lang="en-US" altLang="ko-KR" dirty="0" err="1"/>
              <a:t>handleDragStart</a:t>
            </a:r>
            <a:r>
              <a:rPr lang="en-US" altLang="ko-KR" dirty="0"/>
              <a:t>(event)"  width="150"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25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5888"/>
            <a:ext cx="7677150" cy="195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9675" y="3624262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 action="ppaction://hlinkfile"/>
              </a:rPr>
              <a:t> 실행하기</a:t>
            </a:r>
            <a:endParaRPr lang="ko-KR" altLang="en-US" sz="1600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49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 err="1" smtClean="0"/>
              <a:t>위치정보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위치정보</a:t>
            </a:r>
            <a:r>
              <a:rPr lang="en-US" altLang="ko-KR" b="1" dirty="0"/>
              <a:t>(</a:t>
            </a:r>
            <a:r>
              <a:rPr lang="en-US" altLang="ko-KR" b="1" dirty="0" err="1"/>
              <a:t>Geolocation</a:t>
            </a:r>
            <a:r>
              <a:rPr lang="en-US" altLang="ko-KR" b="1" dirty="0"/>
              <a:t>)</a:t>
            </a:r>
            <a:r>
              <a:rPr lang="ko-KR" altLang="en-US" dirty="0"/>
              <a:t>은 자신의 위치를 웹 사이트와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지역의 날씨</a:t>
            </a:r>
            <a:r>
              <a:rPr lang="en-US" altLang="ko-KR" dirty="0"/>
              <a:t>, </a:t>
            </a:r>
            <a:r>
              <a:rPr lang="ko-KR" altLang="en-US" dirty="0"/>
              <a:t>유명한 </a:t>
            </a:r>
            <a:r>
              <a:rPr lang="ko-KR" altLang="en-US" dirty="0" err="1"/>
              <a:t>맛집</a:t>
            </a:r>
            <a:r>
              <a:rPr lang="ko-KR" altLang="en-US" dirty="0"/>
              <a:t> 등의 정보를 제공받을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1" name="_x52718648" descr="EMB000016204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19" y="2339974"/>
            <a:ext cx="3611562" cy="386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7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geolocation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geolocation</a:t>
            </a:r>
            <a:r>
              <a:rPr lang="en-US" altLang="ko-KR" dirty="0"/>
              <a:t> = </a:t>
            </a:r>
            <a:r>
              <a:rPr lang="en-US" altLang="ko-KR" dirty="0" err="1"/>
              <a:t>navigator.geolocation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05013"/>
            <a:ext cx="8048625" cy="13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6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456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getGeolocation</a:t>
            </a:r>
            <a:r>
              <a:rPr lang="en-US" altLang="ko-KR" dirty="0"/>
              <a:t>()"&gt;</a:t>
            </a:r>
            <a:r>
              <a:rPr lang="ko-KR" altLang="en-US" dirty="0"/>
              <a:t>위치 정보 얻기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myDiv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getGeolocation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navigator.geolocation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navigator.geolocation.getCurrentPosition</a:t>
            </a:r>
            <a:r>
              <a:rPr lang="en-US" altLang="ko-KR" dirty="0"/>
              <a:t>(</a:t>
            </a:r>
            <a:r>
              <a:rPr lang="en-US" altLang="ko-KR" dirty="0" err="1"/>
              <a:t>showLocation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showLocation</a:t>
            </a:r>
            <a:r>
              <a:rPr lang="en-US" altLang="ko-KR" dirty="0"/>
              <a:t>(location)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myDiv.innerHTML</a:t>
            </a:r>
            <a:r>
              <a:rPr lang="en-US" altLang="ko-KR" dirty="0"/>
              <a:t> = "(</a:t>
            </a:r>
            <a:r>
              <a:rPr lang="ko-KR" altLang="en-US" dirty="0"/>
              <a:t>위도</a:t>
            </a:r>
            <a:r>
              <a:rPr lang="en-US" altLang="ko-KR" dirty="0"/>
              <a:t>: " + </a:t>
            </a:r>
            <a:r>
              <a:rPr lang="en-US" altLang="ko-KR" dirty="0" err="1"/>
              <a:t>location.coords.latitude</a:t>
            </a:r>
            <a:r>
              <a:rPr lang="en-US" altLang="ko-KR" dirty="0"/>
              <a:t>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", </a:t>
            </a:r>
            <a:r>
              <a:rPr lang="ko-KR" altLang="en-US" dirty="0"/>
              <a:t>경도</a:t>
            </a:r>
            <a:r>
              <a:rPr lang="en-US" altLang="ko-KR" dirty="0"/>
              <a:t>: " + </a:t>
            </a:r>
            <a:r>
              <a:rPr lang="en-US" altLang="ko-KR" dirty="0" err="1"/>
              <a:t>location.coords.longitude</a:t>
            </a:r>
            <a:r>
              <a:rPr lang="en-US" altLang="ko-KR" dirty="0"/>
              <a:t> + ")"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19457" name="_x52719048" descr="EMB0000162044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5385593"/>
            <a:ext cx="3348038" cy="11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409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지도에 위치 표시하기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456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getGeolocation</a:t>
            </a:r>
            <a:r>
              <a:rPr lang="en-US" altLang="ko-KR" dirty="0"/>
              <a:t>()"&gt;</a:t>
            </a:r>
            <a:r>
              <a:rPr lang="ko-KR" altLang="en-US" dirty="0"/>
              <a:t>지도 보이기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myDiv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getGeolocation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navigator.geolocation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navigator.geolocation.getCurrentPosition</a:t>
            </a:r>
            <a:r>
              <a:rPr lang="en-US" altLang="ko-KR" dirty="0"/>
              <a:t>(</a:t>
            </a:r>
            <a:r>
              <a:rPr lang="en-US" altLang="ko-KR" dirty="0" err="1"/>
              <a:t>showGeolocation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showGeolocation</a:t>
            </a:r>
            <a:r>
              <a:rPr lang="en-US" altLang="ko-KR" dirty="0"/>
              <a:t>(position)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pos</a:t>
            </a:r>
            <a:r>
              <a:rPr lang="en-US" altLang="ko-KR" dirty="0"/>
              <a:t> = </a:t>
            </a:r>
            <a:r>
              <a:rPr lang="en-US" altLang="ko-KR" dirty="0" err="1"/>
              <a:t>position.coords.latitude</a:t>
            </a:r>
            <a:r>
              <a:rPr lang="en-US" altLang="ko-KR" dirty="0"/>
              <a:t> + "," + </a:t>
            </a:r>
            <a:r>
              <a:rPr lang="en-US" altLang="ko-KR" dirty="0" err="1"/>
              <a:t>position.coords.longitude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= "http://</a:t>
            </a:r>
            <a:r>
              <a:rPr lang="en-US" altLang="ko-KR" dirty="0" err="1"/>
              <a:t>maps.googleapis.com</a:t>
            </a:r>
            <a:r>
              <a:rPr lang="en-US" altLang="ko-KR" dirty="0"/>
              <a:t>/maps/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staticmap?center</a:t>
            </a:r>
            <a:r>
              <a:rPr lang="en-US" altLang="ko-KR" dirty="0"/>
              <a:t>="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+ </a:t>
            </a:r>
            <a:r>
              <a:rPr lang="en-US" altLang="ko-KR" dirty="0" err="1"/>
              <a:t>pos</a:t>
            </a:r>
            <a:r>
              <a:rPr lang="en-US" altLang="ko-KR" dirty="0"/>
              <a:t> + "&amp;zoom=</a:t>
            </a:r>
            <a:r>
              <a:rPr lang="en-US" altLang="ko-KR" dirty="0" err="1"/>
              <a:t>14&amp;size</a:t>
            </a:r>
            <a:r>
              <a:rPr lang="en-US" altLang="ko-KR" dirty="0"/>
              <a:t>=</a:t>
            </a:r>
            <a:r>
              <a:rPr lang="en-US" altLang="ko-KR" dirty="0" err="1"/>
              <a:t>500x300&amp;sensor</a:t>
            </a:r>
            <a:r>
              <a:rPr lang="en-US" altLang="ko-KR" dirty="0"/>
              <a:t>=false";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34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20481" name="_x52719768" descr="EMB0000162044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31" y="1981200"/>
            <a:ext cx="5376469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_x52719768" descr="EMB000016204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" y="1981200"/>
            <a:ext cx="370068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9675" y="3624262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4" action="ppaction://hlinkfile"/>
              </a:rPr>
              <a:t> 실행하기</a:t>
            </a:r>
            <a:endParaRPr lang="ko-KR" altLang="en-US" sz="1600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590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SVG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SVG</a:t>
            </a:r>
            <a:r>
              <a:rPr lang="en-US" altLang="ko-KR" b="1" dirty="0"/>
              <a:t>(Scalable Vector Graphics)</a:t>
            </a:r>
            <a:r>
              <a:rPr lang="ko-KR" altLang="en-US" dirty="0"/>
              <a:t>는 </a:t>
            </a:r>
            <a:r>
              <a:rPr lang="en-US" altLang="ko-KR" dirty="0"/>
              <a:t>XML-</a:t>
            </a:r>
            <a:r>
              <a:rPr lang="ko-KR" altLang="en-US" dirty="0"/>
              <a:t>기반의 벡터 이미지 </a:t>
            </a:r>
            <a:r>
              <a:rPr lang="ko-KR" altLang="en-US" dirty="0" smtClean="0"/>
              <a:t>포맷</a:t>
            </a:r>
            <a:endParaRPr lang="en-US" altLang="ko-KR" dirty="0" smtClean="0"/>
          </a:p>
          <a:p>
            <a:r>
              <a:rPr lang="ko-KR" altLang="en-US" dirty="0" smtClean="0"/>
              <a:t>웹에서 </a:t>
            </a:r>
            <a:r>
              <a:rPr lang="ko-KR" altLang="en-US" dirty="0"/>
              <a:t>벡터</a:t>
            </a:r>
            <a:r>
              <a:rPr lang="en-US" altLang="ko-KR" dirty="0"/>
              <a:t>-</a:t>
            </a:r>
            <a:r>
              <a:rPr lang="ko-KR" altLang="en-US" dirty="0"/>
              <a:t>기반의 그래픽을 정의하는데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1999</a:t>
            </a:r>
            <a:r>
              <a:rPr lang="ko-KR" altLang="en-US" dirty="0"/>
              <a:t>년부터 </a:t>
            </a:r>
            <a:r>
              <a:rPr lang="en-US" altLang="ko-KR" dirty="0" err="1"/>
              <a:t>W3C</a:t>
            </a:r>
            <a:r>
              <a:rPr lang="ko-KR" altLang="en-US" dirty="0"/>
              <a:t>에 의하여 </a:t>
            </a:r>
            <a:r>
              <a:rPr lang="ko-KR" altLang="en-US" dirty="0" smtClean="0"/>
              <a:t>표준</a:t>
            </a:r>
            <a:endParaRPr lang="en-US" altLang="ko-KR" dirty="0" smtClean="0"/>
          </a:p>
        </p:txBody>
      </p:sp>
      <p:pic>
        <p:nvPicPr>
          <p:cNvPr id="5121" name="_x444299432" descr="EMB000016204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82950"/>
            <a:ext cx="5169231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4481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이동하면서 위치 정보를 </a:t>
            </a:r>
            <a:r>
              <a:rPr lang="ko-KR" altLang="en-US" dirty="0" smtClean="0"/>
              <a:t>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geolocation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watchPosition</a:t>
            </a:r>
            <a:r>
              <a:rPr lang="en-US" altLang="ko-KR" dirty="0"/>
              <a:t>()</a:t>
            </a:r>
            <a:r>
              <a:rPr lang="ko-KR" altLang="en-US" dirty="0"/>
              <a:t>을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err="1"/>
              <a:t>watchPosition</a:t>
            </a:r>
            <a:r>
              <a:rPr lang="en-US" altLang="ko-KR" dirty="0"/>
              <a:t>() - </a:t>
            </a:r>
            <a:r>
              <a:rPr lang="ko-KR" altLang="en-US" dirty="0"/>
              <a:t>사용자의 현재 위치를 연속하여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clearWatch</a:t>
            </a:r>
            <a:r>
              <a:rPr lang="en-US" altLang="ko-KR" dirty="0"/>
              <a:t>() -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중지한다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1090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이동하면서 위치 정보를 얻기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5562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startGeolocation</a:t>
            </a:r>
            <a:r>
              <a:rPr lang="en-US" altLang="ko-KR" dirty="0"/>
              <a:t>()"&gt;</a:t>
            </a:r>
            <a:r>
              <a:rPr lang="ko-KR" altLang="en-US" dirty="0"/>
              <a:t>위치 정보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stopGeolocation</a:t>
            </a:r>
            <a:r>
              <a:rPr lang="en-US" altLang="ko-KR" dirty="0"/>
              <a:t>()"&gt;</a:t>
            </a:r>
            <a:r>
              <a:rPr lang="ko-KR" altLang="en-US" dirty="0"/>
              <a:t>위치 정보 중지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myDiv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startGeolocation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navigator.geolocation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id = </a:t>
            </a:r>
            <a:r>
              <a:rPr lang="en-US" altLang="ko-KR" dirty="0" err="1"/>
              <a:t>navigator.geolocation.watchPosition</a:t>
            </a:r>
            <a:r>
              <a:rPr lang="en-US" altLang="ko-KR" dirty="0"/>
              <a:t>(</a:t>
            </a:r>
            <a:r>
              <a:rPr lang="en-US" altLang="ko-KR" dirty="0" err="1"/>
              <a:t>showGeolocation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showGeolocation</a:t>
            </a:r>
            <a:r>
              <a:rPr lang="en-US" altLang="ko-KR" dirty="0"/>
              <a:t>(location)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myDiv.innerHTML</a:t>
            </a:r>
            <a:r>
              <a:rPr lang="en-US" altLang="ko-KR" dirty="0"/>
              <a:t> = "(</a:t>
            </a:r>
            <a:r>
              <a:rPr lang="ko-KR" altLang="en-US" dirty="0"/>
              <a:t>위도</a:t>
            </a:r>
            <a:r>
              <a:rPr lang="en-US" altLang="ko-KR" dirty="0"/>
              <a:t>: " + </a:t>
            </a:r>
            <a:r>
              <a:rPr lang="en-US" altLang="ko-KR" dirty="0" err="1"/>
              <a:t>location.coords.latitude</a:t>
            </a:r>
            <a:r>
              <a:rPr lang="en-US" altLang="ko-KR" dirty="0"/>
              <a:t>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", </a:t>
            </a:r>
            <a:r>
              <a:rPr lang="ko-KR" altLang="en-US" dirty="0"/>
              <a:t>경도</a:t>
            </a:r>
            <a:r>
              <a:rPr lang="en-US" altLang="ko-KR" dirty="0"/>
              <a:t>: " + </a:t>
            </a:r>
            <a:r>
              <a:rPr lang="en-US" altLang="ko-KR" dirty="0" err="1"/>
              <a:t>location.coords.longitude</a:t>
            </a:r>
            <a:r>
              <a:rPr lang="en-US" altLang="ko-KR" dirty="0"/>
              <a:t> + ")";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stopGeolocation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navigator.geolocation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navigator.geolocation.clearWatch</a:t>
            </a:r>
            <a:r>
              <a:rPr lang="en-US" altLang="ko-KR" dirty="0"/>
              <a:t>(id);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67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22529" name="_x58728104" descr="EMB0000162044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89" y="1333500"/>
            <a:ext cx="472348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32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/>
              <a:t>HTML5</a:t>
            </a:r>
            <a:r>
              <a:rPr lang="en-US" altLang="ko-KR" dirty="0"/>
              <a:t> </a:t>
            </a:r>
            <a:r>
              <a:rPr lang="ko-KR" altLang="en-US" dirty="0"/>
              <a:t>웹 </a:t>
            </a:r>
            <a:r>
              <a:rPr lang="ko-KR" altLang="en-US" dirty="0" err="1" smtClean="0"/>
              <a:t>워커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웹 </a:t>
            </a:r>
            <a:r>
              <a:rPr lang="ko-KR" altLang="en-US" b="1" dirty="0" err="1"/>
              <a:t>워커</a:t>
            </a:r>
            <a:r>
              <a:rPr lang="en-US" altLang="ko-KR" b="1" dirty="0"/>
              <a:t>(web worker</a:t>
            </a:r>
            <a:r>
              <a:rPr lang="en-US" altLang="ko-KR" b="1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 err="1"/>
              <a:t>자바스크립트에</a:t>
            </a:r>
            <a:r>
              <a:rPr lang="ko-KR" altLang="en-US" dirty="0"/>
              <a:t> 백그라운드에서 실행되는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를 </a:t>
            </a:r>
            <a:r>
              <a:rPr lang="ko-KR" altLang="en-US" dirty="0" smtClean="0"/>
              <a:t>도입한 것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4577" name="_x52718088" descr="EMB0000162044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34" y="2130425"/>
            <a:ext cx="1715993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32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소수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2371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// </a:t>
            </a:r>
            <a:r>
              <a:rPr lang="ko-KR" altLang="en-US" dirty="0"/>
              <a:t>소수를 찾는 </a:t>
            </a:r>
            <a:r>
              <a:rPr lang="ko-KR" altLang="en-US" dirty="0" err="1"/>
              <a:t>자바스크립트</a:t>
            </a:r>
            <a:r>
              <a:rPr lang="ko-KR" altLang="en-US" dirty="0"/>
              <a:t> 소스</a:t>
            </a:r>
          </a:p>
          <a:p>
            <a:pPr>
              <a:lnSpc>
                <a:spcPts val="1700"/>
              </a:lnSpc>
            </a:pPr>
            <a:r>
              <a:rPr lang="en-US" altLang="ko-KR" dirty="0" err="1"/>
              <a:t>var</a:t>
            </a:r>
            <a:r>
              <a:rPr lang="en-US" altLang="ko-KR" dirty="0"/>
              <a:t> n 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search: while (true)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n +=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2; </a:t>
            </a:r>
            <a:r>
              <a:rPr lang="en-US" altLang="ko-KR" dirty="0" err="1"/>
              <a:t>i</a:t>
            </a:r>
            <a:r>
              <a:rPr lang="en-US" altLang="ko-KR" dirty="0"/>
              <a:t> &lt;= </a:t>
            </a:r>
            <a:r>
              <a:rPr lang="en-US" altLang="ko-KR" dirty="0" err="1"/>
              <a:t>Math.sqrt</a:t>
            </a:r>
            <a:r>
              <a:rPr lang="en-US" altLang="ko-KR" dirty="0"/>
              <a:t>(n) ; </a:t>
            </a:r>
            <a:r>
              <a:rPr lang="en-US" altLang="ko-KR" dirty="0" err="1"/>
              <a:t>i</a:t>
            </a:r>
            <a:r>
              <a:rPr lang="en-US" altLang="ko-KR" dirty="0"/>
              <a:t> += 1)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(n % </a:t>
            </a:r>
            <a:r>
              <a:rPr lang="en-US" altLang="ko-KR" dirty="0" err="1"/>
              <a:t>i</a:t>
            </a:r>
            <a:r>
              <a:rPr lang="en-US" altLang="ko-KR" dirty="0"/>
              <a:t> == 0)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continue search;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// </a:t>
            </a:r>
            <a:r>
              <a:rPr lang="ko-KR" altLang="en-US" dirty="0"/>
              <a:t>소수를 발견할 때마다 바로 </a:t>
            </a:r>
            <a:r>
              <a:rPr lang="ko-KR" altLang="en-US" dirty="0" err="1"/>
              <a:t>웹페이지로</a:t>
            </a:r>
            <a:r>
              <a:rPr lang="ko-KR" altLang="en-US" dirty="0"/>
              <a:t> 전달한다</a:t>
            </a:r>
            <a:r>
              <a:rPr lang="en-US" altLang="ko-KR" dirty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postMessage</a:t>
            </a:r>
            <a:r>
              <a:rPr lang="en-US" altLang="ko-KR" dirty="0"/>
              <a:t>(n);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}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14325" y="89749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worker.js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5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소수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297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</a:t>
            </a:r>
            <a:r>
              <a:rPr lang="ko-KR" altLang="en-US" dirty="0" err="1"/>
              <a:t>웹워커</a:t>
            </a:r>
            <a:r>
              <a:rPr lang="ko-KR" altLang="en-US" dirty="0"/>
              <a:t> 예제</a:t>
            </a:r>
            <a:r>
              <a:rPr lang="en-US" altLang="ko-KR" dirty="0"/>
              <a:t>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startWorker</a:t>
            </a:r>
            <a:r>
              <a:rPr lang="en-US" altLang="ko-KR" dirty="0"/>
              <a:t>()"&gt;</a:t>
            </a:r>
            <a:r>
              <a:rPr lang="ko-KR" altLang="en-US" dirty="0" err="1"/>
              <a:t>웹워커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stopWorker</a:t>
            </a:r>
            <a:r>
              <a:rPr lang="en-US" altLang="ko-KR" dirty="0"/>
              <a:t>()"&gt;</a:t>
            </a:r>
            <a:r>
              <a:rPr lang="ko-KR" altLang="en-US" dirty="0" err="1"/>
              <a:t>웹워커</a:t>
            </a:r>
            <a:r>
              <a:rPr lang="ko-KR" altLang="en-US" dirty="0"/>
              <a:t> 종료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현재까지 발견된 가장 큰 소수는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&lt;output id="result"&gt;&lt;/output&gt;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w;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21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소수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4667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    </a:t>
            </a:r>
            <a:r>
              <a:rPr lang="en-US" altLang="ko-KR" dirty="0"/>
              <a:t>function </a:t>
            </a:r>
            <a:r>
              <a:rPr lang="en-US" altLang="ko-KR" dirty="0" err="1"/>
              <a:t>startWorker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typeof</a:t>
            </a:r>
            <a:r>
              <a:rPr lang="en-US" altLang="ko-KR" dirty="0"/>
              <a:t> (Worker) !== "undefined")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typeof</a:t>
            </a:r>
            <a:r>
              <a:rPr lang="en-US" altLang="ko-KR" dirty="0"/>
              <a:t> (w) == "undefined")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w = new Worker("</a:t>
            </a:r>
            <a:r>
              <a:rPr lang="en-US" altLang="ko-KR" dirty="0" err="1"/>
              <a:t>worker.js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w.onmessage</a:t>
            </a:r>
            <a:r>
              <a:rPr lang="en-US" altLang="ko-KR" dirty="0"/>
              <a:t> = function (event)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("result").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event.data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("result").</a:t>
            </a:r>
            <a:r>
              <a:rPr lang="en-US" altLang="ko-KR" dirty="0" err="1"/>
              <a:t>innerHTML</a:t>
            </a:r>
            <a:r>
              <a:rPr lang="en-US" altLang="ko-KR" dirty="0"/>
              <a:t> = "</a:t>
            </a:r>
            <a:r>
              <a:rPr lang="ko-KR" altLang="en-US" dirty="0" err="1"/>
              <a:t>웹브라우저가</a:t>
            </a:r>
            <a:r>
              <a:rPr lang="ko-KR" altLang="en-US" dirty="0"/>
              <a:t> </a:t>
            </a:r>
            <a:r>
              <a:rPr lang="ko-KR" altLang="en-US" dirty="0" err="1"/>
              <a:t>웹워커를</a:t>
            </a:r>
            <a:r>
              <a:rPr lang="ko-KR" altLang="en-US" dirty="0"/>
              <a:t> 지원하지 않음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stopWorker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w.terminate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25601" name="_x52718568" descr="EMB0000162044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5381625"/>
            <a:ext cx="3781425" cy="12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15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SVG</a:t>
            </a:r>
            <a:r>
              <a:rPr lang="ko-KR" altLang="en-US" dirty="0"/>
              <a:t>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그래픽은 확대되거나 크기가 변경되어도 품질이 손상되지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파일에서 모든 요소와 속성은 애니메이션이 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이미지는 어떤 텍스트 에디터로도 생성하고 편집할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5" name="_x444298792" descr="EMB0000162044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105149"/>
            <a:ext cx="4105275" cy="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962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215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&lt;circle cx="100" cy="100" r="50" stroke="black"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stroke-width="3" fill="red"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4099" name="_x444299432" descr="EMB0000162044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778249"/>
            <a:ext cx="2095500" cy="19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사각형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37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rect</a:t>
            </a:r>
            <a:r>
              <a:rPr lang="en-US" altLang="ko-KR" dirty="0"/>
              <a:t> width="300" height="100"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style="fill: </a:t>
            </a:r>
            <a:r>
              <a:rPr lang="en-US" altLang="ko-KR" dirty="0" err="1"/>
              <a:t>rgb</a:t>
            </a:r>
            <a:r>
              <a:rPr lang="en-US" altLang="ko-KR" dirty="0"/>
              <a:t>(255,0, 0); stroke-width: 3; stroke: </a:t>
            </a:r>
            <a:r>
              <a:rPr lang="en-US" altLang="ko-KR" dirty="0" err="1"/>
              <a:t>rgb</a:t>
            </a:r>
            <a:r>
              <a:rPr lang="en-US" altLang="ko-KR" dirty="0"/>
              <a:t>(128, 128, 128)"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2800350"/>
            <a:ext cx="49053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666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다각형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37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&lt;polygon points="100,20 250,160 60,210"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style="fill: red; stroke: black; stroke-width: 3" /&gt;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1" y="2867025"/>
            <a:ext cx="263809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40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폴리라인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37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&lt;polyline points="10,10 150,20 180,70 230,80"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style="fill: none; stroke: red; stroke-width: 3"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2786063"/>
            <a:ext cx="4467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17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41" y="2636000"/>
            <a:ext cx="4908197" cy="16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37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rect</a:t>
            </a:r>
            <a:r>
              <a:rPr lang="en-US" altLang="ko-KR" dirty="0"/>
              <a:t> width="100" height="100" fill="red"&gt;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&lt;animate </a:t>
            </a:r>
            <a:r>
              <a:rPr lang="en-US" altLang="ko-KR" dirty="0" err="1"/>
              <a:t>attributeName</a:t>
            </a:r>
            <a:r>
              <a:rPr lang="en-US" altLang="ko-KR" dirty="0"/>
              <a:t>="height" from="0" to="100" </a:t>
            </a:r>
            <a:r>
              <a:rPr lang="en-US" altLang="ko-KR" dirty="0" err="1"/>
              <a:t>dur</a:t>
            </a:r>
            <a:r>
              <a:rPr lang="en-US" altLang="ko-KR" dirty="0"/>
              <a:t>="</a:t>
            </a:r>
            <a:r>
              <a:rPr lang="en-US" altLang="ko-KR" dirty="0" err="1"/>
              <a:t>10s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rect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641357" y="4767262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구글</a:t>
            </a:r>
            <a:r>
              <a:rPr lang="ko-KR" altLang="en-US" sz="1600" i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크롬을 사용한다</a:t>
            </a:r>
            <a:r>
              <a:rPr lang="en-US" altLang="ko-KR" sz="1600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600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601157" y="3595687"/>
            <a:ext cx="777167" cy="1171575"/>
          </a:xfrm>
          <a:custGeom>
            <a:avLst/>
            <a:gdLst>
              <a:gd name="connsiteX0" fmla="*/ 15167 w 777167"/>
              <a:gd name="connsiteY0" fmla="*/ 1171575 h 1171575"/>
              <a:gd name="connsiteX1" fmla="*/ 24692 w 777167"/>
              <a:gd name="connsiteY1" fmla="*/ 828675 h 1171575"/>
              <a:gd name="connsiteX2" fmla="*/ 62792 w 777167"/>
              <a:gd name="connsiteY2" fmla="*/ 752475 h 1171575"/>
              <a:gd name="connsiteX3" fmla="*/ 72317 w 777167"/>
              <a:gd name="connsiteY3" fmla="*/ 704850 h 1171575"/>
              <a:gd name="connsiteX4" fmla="*/ 91367 w 777167"/>
              <a:gd name="connsiteY4" fmla="*/ 666750 h 1171575"/>
              <a:gd name="connsiteX5" fmla="*/ 110417 w 777167"/>
              <a:gd name="connsiteY5" fmla="*/ 619125 h 1171575"/>
              <a:gd name="connsiteX6" fmla="*/ 177092 w 777167"/>
              <a:gd name="connsiteY6" fmla="*/ 533400 h 1171575"/>
              <a:gd name="connsiteX7" fmla="*/ 215192 w 777167"/>
              <a:gd name="connsiteY7" fmla="*/ 476250 h 1171575"/>
              <a:gd name="connsiteX8" fmla="*/ 234242 w 777167"/>
              <a:gd name="connsiteY8" fmla="*/ 447675 h 1171575"/>
              <a:gd name="connsiteX9" fmla="*/ 262817 w 777167"/>
              <a:gd name="connsiteY9" fmla="*/ 409575 h 1171575"/>
              <a:gd name="connsiteX10" fmla="*/ 291392 w 777167"/>
              <a:gd name="connsiteY10" fmla="*/ 400050 h 1171575"/>
              <a:gd name="connsiteX11" fmla="*/ 367592 w 777167"/>
              <a:gd name="connsiteY11" fmla="*/ 342900 h 1171575"/>
              <a:gd name="connsiteX12" fmla="*/ 443792 w 777167"/>
              <a:gd name="connsiteY12" fmla="*/ 304800 h 1171575"/>
              <a:gd name="connsiteX13" fmla="*/ 481892 w 777167"/>
              <a:gd name="connsiteY13" fmla="*/ 276225 h 1171575"/>
              <a:gd name="connsiteX14" fmla="*/ 510467 w 777167"/>
              <a:gd name="connsiteY14" fmla="*/ 247650 h 1171575"/>
              <a:gd name="connsiteX15" fmla="*/ 577142 w 777167"/>
              <a:gd name="connsiteY15" fmla="*/ 219075 h 1171575"/>
              <a:gd name="connsiteX16" fmla="*/ 662867 w 777167"/>
              <a:gd name="connsiteY16" fmla="*/ 152400 h 1171575"/>
              <a:gd name="connsiteX17" fmla="*/ 691442 w 777167"/>
              <a:gd name="connsiteY17" fmla="*/ 133350 h 1171575"/>
              <a:gd name="connsiteX18" fmla="*/ 748592 w 777167"/>
              <a:gd name="connsiteY18" fmla="*/ 104775 h 1171575"/>
              <a:gd name="connsiteX19" fmla="*/ 767642 w 777167"/>
              <a:gd name="connsiteY19" fmla="*/ 47625 h 1171575"/>
              <a:gd name="connsiteX20" fmla="*/ 777167 w 777167"/>
              <a:gd name="connsiteY20" fmla="*/ 19050 h 1171575"/>
              <a:gd name="connsiteX21" fmla="*/ 777167 w 777167"/>
              <a:gd name="connsiteY21" fmla="*/ 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167" h="1171575">
                <a:moveTo>
                  <a:pt x="15167" y="1171575"/>
                </a:moveTo>
                <a:cubicBezTo>
                  <a:pt x="-4240" y="1035729"/>
                  <a:pt x="-8937" y="1036055"/>
                  <a:pt x="24692" y="828675"/>
                </a:cubicBezTo>
                <a:cubicBezTo>
                  <a:pt x="29238" y="800643"/>
                  <a:pt x="62792" y="752475"/>
                  <a:pt x="62792" y="752475"/>
                </a:cubicBezTo>
                <a:cubicBezTo>
                  <a:pt x="65967" y="736600"/>
                  <a:pt x="67197" y="720209"/>
                  <a:pt x="72317" y="704850"/>
                </a:cubicBezTo>
                <a:cubicBezTo>
                  <a:pt x="76807" y="691380"/>
                  <a:pt x="85600" y="679725"/>
                  <a:pt x="91367" y="666750"/>
                </a:cubicBezTo>
                <a:cubicBezTo>
                  <a:pt x="98311" y="651126"/>
                  <a:pt x="102771" y="634418"/>
                  <a:pt x="110417" y="619125"/>
                </a:cubicBezTo>
                <a:cubicBezTo>
                  <a:pt x="123692" y="592575"/>
                  <a:pt x="164444" y="550264"/>
                  <a:pt x="177092" y="533400"/>
                </a:cubicBezTo>
                <a:cubicBezTo>
                  <a:pt x="190829" y="515084"/>
                  <a:pt x="202492" y="495300"/>
                  <a:pt x="215192" y="476250"/>
                </a:cubicBezTo>
                <a:cubicBezTo>
                  <a:pt x="221542" y="466725"/>
                  <a:pt x="227373" y="456833"/>
                  <a:pt x="234242" y="447675"/>
                </a:cubicBezTo>
                <a:cubicBezTo>
                  <a:pt x="243767" y="434975"/>
                  <a:pt x="250621" y="419738"/>
                  <a:pt x="262817" y="409575"/>
                </a:cubicBezTo>
                <a:cubicBezTo>
                  <a:pt x="270530" y="403147"/>
                  <a:pt x="281867" y="403225"/>
                  <a:pt x="291392" y="400050"/>
                </a:cubicBezTo>
                <a:cubicBezTo>
                  <a:pt x="316792" y="381000"/>
                  <a:pt x="337471" y="352940"/>
                  <a:pt x="367592" y="342900"/>
                </a:cubicBezTo>
                <a:cubicBezTo>
                  <a:pt x="407631" y="329554"/>
                  <a:pt x="398804" y="334792"/>
                  <a:pt x="443792" y="304800"/>
                </a:cubicBezTo>
                <a:cubicBezTo>
                  <a:pt x="457001" y="295994"/>
                  <a:pt x="469839" y="286556"/>
                  <a:pt x="481892" y="276225"/>
                </a:cubicBezTo>
                <a:cubicBezTo>
                  <a:pt x="492119" y="267459"/>
                  <a:pt x="499506" y="255480"/>
                  <a:pt x="510467" y="247650"/>
                </a:cubicBezTo>
                <a:cubicBezTo>
                  <a:pt x="531065" y="232937"/>
                  <a:pt x="553823" y="226848"/>
                  <a:pt x="577142" y="219075"/>
                </a:cubicBezTo>
                <a:cubicBezTo>
                  <a:pt x="621906" y="174311"/>
                  <a:pt x="594509" y="197972"/>
                  <a:pt x="662867" y="152400"/>
                </a:cubicBezTo>
                <a:cubicBezTo>
                  <a:pt x="672392" y="146050"/>
                  <a:pt x="680582" y="136970"/>
                  <a:pt x="691442" y="133350"/>
                </a:cubicBezTo>
                <a:cubicBezTo>
                  <a:pt x="730877" y="120205"/>
                  <a:pt x="711663" y="129394"/>
                  <a:pt x="748592" y="104775"/>
                </a:cubicBezTo>
                <a:lnTo>
                  <a:pt x="767642" y="47625"/>
                </a:lnTo>
                <a:cubicBezTo>
                  <a:pt x="770817" y="38100"/>
                  <a:pt x="777167" y="29090"/>
                  <a:pt x="777167" y="19050"/>
                </a:cubicBezTo>
                <a:lnTo>
                  <a:pt x="777167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5" y="2678862"/>
            <a:ext cx="31718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122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676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en-US" altLang="ko-KR" dirty="0" err="1"/>
              <a:t>xmlns</a:t>
            </a:r>
            <a:r>
              <a:rPr lang="en-US" altLang="ko-KR" dirty="0"/>
              <a:t>="http://</a:t>
            </a:r>
            <a:r>
              <a:rPr lang="en-US" altLang="ko-KR" dirty="0" err="1"/>
              <a:t>www.w3.org</a:t>
            </a:r>
            <a:r>
              <a:rPr lang="en-US" altLang="ko-KR" dirty="0"/>
              <a:t>/2000/</a:t>
            </a:r>
            <a:r>
              <a:rPr lang="en-US" altLang="ko-KR" dirty="0" err="1"/>
              <a:t>svg</a:t>
            </a:r>
            <a:r>
              <a:rPr lang="en-US" altLang="ko-KR" dirty="0"/>
              <a:t>" version="1.1"&gt;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&lt;circle r="100" cx="200" cy="110" fill="</a:t>
            </a:r>
            <a:r>
              <a:rPr lang="en-US" altLang="ko-KR" dirty="0" err="1"/>
              <a:t>slategrey</a:t>
            </a:r>
            <a:r>
              <a:rPr lang="en-US" altLang="ko-KR" dirty="0"/>
              <a:t>" stroke="#000" stroke-width="7"&gt;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&lt;animate </a:t>
            </a:r>
            <a:r>
              <a:rPr lang="en-US" altLang="ko-KR" dirty="0" err="1"/>
              <a:t>attributeName</a:t>
            </a:r>
            <a:r>
              <a:rPr lang="en-US" altLang="ko-KR" dirty="0"/>
              <a:t>="r" from="0" to="100" </a:t>
            </a:r>
            <a:r>
              <a:rPr lang="en-US" altLang="ko-KR" dirty="0" err="1"/>
              <a:t>dur</a:t>
            </a:r>
            <a:r>
              <a:rPr lang="en-US" altLang="ko-KR" dirty="0"/>
              <a:t>="3s"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&lt;animate </a:t>
            </a:r>
            <a:r>
              <a:rPr lang="en-US" altLang="ko-KR" dirty="0" err="1"/>
              <a:t>attributeName</a:t>
            </a:r>
            <a:r>
              <a:rPr lang="en-US" altLang="ko-KR" dirty="0"/>
              <a:t>="cx" from="100" to="200" </a:t>
            </a:r>
            <a:r>
              <a:rPr lang="en-US" altLang="ko-KR" dirty="0" err="1"/>
              <a:t>dur</a:t>
            </a:r>
            <a:r>
              <a:rPr lang="en-US" altLang="ko-KR" dirty="0"/>
              <a:t>="3s"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&lt;/circle&gt;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641357" y="4767262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구글</a:t>
            </a:r>
            <a:r>
              <a:rPr lang="ko-KR" altLang="en-US" sz="1600" i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크롬을 사용한다</a:t>
            </a:r>
            <a:r>
              <a:rPr lang="en-US" altLang="ko-KR" sz="1600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600" i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4102303" y="3500437"/>
            <a:ext cx="777167" cy="1171575"/>
          </a:xfrm>
          <a:custGeom>
            <a:avLst/>
            <a:gdLst>
              <a:gd name="connsiteX0" fmla="*/ 15167 w 777167"/>
              <a:gd name="connsiteY0" fmla="*/ 1171575 h 1171575"/>
              <a:gd name="connsiteX1" fmla="*/ 24692 w 777167"/>
              <a:gd name="connsiteY1" fmla="*/ 828675 h 1171575"/>
              <a:gd name="connsiteX2" fmla="*/ 62792 w 777167"/>
              <a:gd name="connsiteY2" fmla="*/ 752475 h 1171575"/>
              <a:gd name="connsiteX3" fmla="*/ 72317 w 777167"/>
              <a:gd name="connsiteY3" fmla="*/ 704850 h 1171575"/>
              <a:gd name="connsiteX4" fmla="*/ 91367 w 777167"/>
              <a:gd name="connsiteY4" fmla="*/ 666750 h 1171575"/>
              <a:gd name="connsiteX5" fmla="*/ 110417 w 777167"/>
              <a:gd name="connsiteY5" fmla="*/ 619125 h 1171575"/>
              <a:gd name="connsiteX6" fmla="*/ 177092 w 777167"/>
              <a:gd name="connsiteY6" fmla="*/ 533400 h 1171575"/>
              <a:gd name="connsiteX7" fmla="*/ 215192 w 777167"/>
              <a:gd name="connsiteY7" fmla="*/ 476250 h 1171575"/>
              <a:gd name="connsiteX8" fmla="*/ 234242 w 777167"/>
              <a:gd name="connsiteY8" fmla="*/ 447675 h 1171575"/>
              <a:gd name="connsiteX9" fmla="*/ 262817 w 777167"/>
              <a:gd name="connsiteY9" fmla="*/ 409575 h 1171575"/>
              <a:gd name="connsiteX10" fmla="*/ 291392 w 777167"/>
              <a:gd name="connsiteY10" fmla="*/ 400050 h 1171575"/>
              <a:gd name="connsiteX11" fmla="*/ 367592 w 777167"/>
              <a:gd name="connsiteY11" fmla="*/ 342900 h 1171575"/>
              <a:gd name="connsiteX12" fmla="*/ 443792 w 777167"/>
              <a:gd name="connsiteY12" fmla="*/ 304800 h 1171575"/>
              <a:gd name="connsiteX13" fmla="*/ 481892 w 777167"/>
              <a:gd name="connsiteY13" fmla="*/ 276225 h 1171575"/>
              <a:gd name="connsiteX14" fmla="*/ 510467 w 777167"/>
              <a:gd name="connsiteY14" fmla="*/ 247650 h 1171575"/>
              <a:gd name="connsiteX15" fmla="*/ 577142 w 777167"/>
              <a:gd name="connsiteY15" fmla="*/ 219075 h 1171575"/>
              <a:gd name="connsiteX16" fmla="*/ 662867 w 777167"/>
              <a:gd name="connsiteY16" fmla="*/ 152400 h 1171575"/>
              <a:gd name="connsiteX17" fmla="*/ 691442 w 777167"/>
              <a:gd name="connsiteY17" fmla="*/ 133350 h 1171575"/>
              <a:gd name="connsiteX18" fmla="*/ 748592 w 777167"/>
              <a:gd name="connsiteY18" fmla="*/ 104775 h 1171575"/>
              <a:gd name="connsiteX19" fmla="*/ 767642 w 777167"/>
              <a:gd name="connsiteY19" fmla="*/ 47625 h 1171575"/>
              <a:gd name="connsiteX20" fmla="*/ 777167 w 777167"/>
              <a:gd name="connsiteY20" fmla="*/ 19050 h 1171575"/>
              <a:gd name="connsiteX21" fmla="*/ 777167 w 777167"/>
              <a:gd name="connsiteY21" fmla="*/ 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167" h="1171575">
                <a:moveTo>
                  <a:pt x="15167" y="1171575"/>
                </a:moveTo>
                <a:cubicBezTo>
                  <a:pt x="-4240" y="1035729"/>
                  <a:pt x="-8937" y="1036055"/>
                  <a:pt x="24692" y="828675"/>
                </a:cubicBezTo>
                <a:cubicBezTo>
                  <a:pt x="29238" y="800643"/>
                  <a:pt x="62792" y="752475"/>
                  <a:pt x="62792" y="752475"/>
                </a:cubicBezTo>
                <a:cubicBezTo>
                  <a:pt x="65967" y="736600"/>
                  <a:pt x="67197" y="720209"/>
                  <a:pt x="72317" y="704850"/>
                </a:cubicBezTo>
                <a:cubicBezTo>
                  <a:pt x="76807" y="691380"/>
                  <a:pt x="85600" y="679725"/>
                  <a:pt x="91367" y="666750"/>
                </a:cubicBezTo>
                <a:cubicBezTo>
                  <a:pt x="98311" y="651126"/>
                  <a:pt x="102771" y="634418"/>
                  <a:pt x="110417" y="619125"/>
                </a:cubicBezTo>
                <a:cubicBezTo>
                  <a:pt x="123692" y="592575"/>
                  <a:pt x="164444" y="550264"/>
                  <a:pt x="177092" y="533400"/>
                </a:cubicBezTo>
                <a:cubicBezTo>
                  <a:pt x="190829" y="515084"/>
                  <a:pt x="202492" y="495300"/>
                  <a:pt x="215192" y="476250"/>
                </a:cubicBezTo>
                <a:cubicBezTo>
                  <a:pt x="221542" y="466725"/>
                  <a:pt x="227373" y="456833"/>
                  <a:pt x="234242" y="447675"/>
                </a:cubicBezTo>
                <a:cubicBezTo>
                  <a:pt x="243767" y="434975"/>
                  <a:pt x="250621" y="419738"/>
                  <a:pt x="262817" y="409575"/>
                </a:cubicBezTo>
                <a:cubicBezTo>
                  <a:pt x="270530" y="403147"/>
                  <a:pt x="281867" y="403225"/>
                  <a:pt x="291392" y="400050"/>
                </a:cubicBezTo>
                <a:cubicBezTo>
                  <a:pt x="316792" y="381000"/>
                  <a:pt x="337471" y="352940"/>
                  <a:pt x="367592" y="342900"/>
                </a:cubicBezTo>
                <a:cubicBezTo>
                  <a:pt x="407631" y="329554"/>
                  <a:pt x="398804" y="334792"/>
                  <a:pt x="443792" y="304800"/>
                </a:cubicBezTo>
                <a:cubicBezTo>
                  <a:pt x="457001" y="295994"/>
                  <a:pt x="469839" y="286556"/>
                  <a:pt x="481892" y="276225"/>
                </a:cubicBezTo>
                <a:cubicBezTo>
                  <a:pt x="492119" y="267459"/>
                  <a:pt x="499506" y="255480"/>
                  <a:pt x="510467" y="247650"/>
                </a:cubicBezTo>
                <a:cubicBezTo>
                  <a:pt x="531065" y="232937"/>
                  <a:pt x="553823" y="226848"/>
                  <a:pt x="577142" y="219075"/>
                </a:cubicBezTo>
                <a:cubicBezTo>
                  <a:pt x="621906" y="174311"/>
                  <a:pt x="594509" y="197972"/>
                  <a:pt x="662867" y="152400"/>
                </a:cubicBezTo>
                <a:cubicBezTo>
                  <a:pt x="672392" y="146050"/>
                  <a:pt x="680582" y="136970"/>
                  <a:pt x="691442" y="133350"/>
                </a:cubicBezTo>
                <a:cubicBezTo>
                  <a:pt x="730877" y="120205"/>
                  <a:pt x="711663" y="129394"/>
                  <a:pt x="748592" y="104775"/>
                </a:cubicBezTo>
                <a:lnTo>
                  <a:pt x="767642" y="47625"/>
                </a:lnTo>
                <a:cubicBezTo>
                  <a:pt x="770817" y="38100"/>
                  <a:pt x="777167" y="29090"/>
                  <a:pt x="777167" y="19050"/>
                </a:cubicBezTo>
                <a:lnTo>
                  <a:pt x="777167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69" y="2923666"/>
            <a:ext cx="4110038" cy="13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23" y="3176588"/>
            <a:ext cx="227219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866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1254</Words>
  <Application>Microsoft Office PowerPoint</Application>
  <PresentationFormat>화면 슬라이드 쇼(4:3)</PresentationFormat>
  <Paragraphs>234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1_Crayons</vt:lpstr>
      <vt:lpstr>PowerPoint 프레젠테이션</vt:lpstr>
      <vt:lpstr>SVG</vt:lpstr>
      <vt:lpstr>SVG의 장점</vt:lpstr>
      <vt:lpstr>원 예제</vt:lpstr>
      <vt:lpstr>사각형 예제</vt:lpstr>
      <vt:lpstr>다각형 예제</vt:lpstr>
      <vt:lpstr>폴리라인 예제</vt:lpstr>
      <vt:lpstr>애니메이션 #1</vt:lpstr>
      <vt:lpstr>애니메이션 #2</vt:lpstr>
      <vt:lpstr>드래그와 드롭</vt:lpstr>
      <vt:lpstr>발생하는 이벤트</vt:lpstr>
      <vt:lpstr>예제</vt:lpstr>
      <vt:lpstr>예제</vt:lpstr>
      <vt:lpstr>실행 결과</vt:lpstr>
      <vt:lpstr>HTML5 위치정보</vt:lpstr>
      <vt:lpstr>geolocation 객체</vt:lpstr>
      <vt:lpstr>예제</vt:lpstr>
      <vt:lpstr>지도에 위치 표시하기</vt:lpstr>
      <vt:lpstr>실행결과</vt:lpstr>
      <vt:lpstr>이동하면서 위치 정보를 얻기</vt:lpstr>
      <vt:lpstr>이동하면서 위치 정보를 얻기</vt:lpstr>
      <vt:lpstr>실행결과</vt:lpstr>
      <vt:lpstr>HTML5 웹 워커</vt:lpstr>
      <vt:lpstr>소수 구하기</vt:lpstr>
      <vt:lpstr>소수 구하기</vt:lpstr>
      <vt:lpstr>소수 구하기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604</cp:revision>
  <dcterms:created xsi:type="dcterms:W3CDTF">2007-06-29T06:43:39Z</dcterms:created>
  <dcterms:modified xsi:type="dcterms:W3CDTF">2014-01-20T09:51:32Z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