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4"/>
  </p:notesMasterIdLst>
  <p:handoutMasterIdLst>
    <p:handoutMasterId r:id="rId35"/>
  </p:handoutMasterIdLst>
  <p:sldIdLst>
    <p:sldId id="326" r:id="rId2"/>
    <p:sldId id="721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33" r:id="rId11"/>
    <p:sldId id="729" r:id="rId12"/>
    <p:sldId id="730" r:id="rId13"/>
    <p:sldId id="731" r:id="rId14"/>
    <p:sldId id="732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5" r:id="rId26"/>
    <p:sldId id="744" r:id="rId27"/>
    <p:sldId id="746" r:id="rId28"/>
    <p:sldId id="747" r:id="rId29"/>
    <p:sldId id="749" r:id="rId30"/>
    <p:sldId id="748" r:id="rId31"/>
    <p:sldId id="750" r:id="rId32"/>
    <p:sldId id="325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15.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 latinLnBrk="1"/>
            <a:r>
              <a:rPr lang="en-US" altLang="ko-KR" sz="4000" dirty="0" err="1" smtClean="0"/>
              <a:t>JSP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스크립틀릿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33638"/>
            <a:ext cx="6381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819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#1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95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date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33450" y="1828800"/>
            <a:ext cx="4953000" cy="5810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21" name="_x58666272" descr="EMB00000c685a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02" y="3838575"/>
            <a:ext cx="573809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563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#2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 "</a:t>
            </a:r>
            <a:r>
              <a:rPr lang="ko-KR" altLang="en-US" dirty="0"/>
              <a:t>날짜를 출력하여 본다</a:t>
            </a:r>
            <a:r>
              <a:rPr lang="en-US" altLang="ko-KR" dirty="0"/>
              <a:t>."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String.valueOf</a:t>
            </a:r>
            <a:r>
              <a:rPr lang="en-US" altLang="ko-KR" dirty="0"/>
              <a:t>( date ));</a:t>
            </a:r>
          </a:p>
          <a:p>
            <a:r>
              <a:rPr lang="en-US" altLang="ko-KR" dirty="0"/>
              <a:t>	%&gt;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" name="_x58665232" descr="EMB00000c685a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43" y="4533899"/>
            <a:ext cx="560949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52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#3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date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"&lt;BR&gt;</a:t>
            </a:r>
            <a:r>
              <a:rPr lang="ko-KR" altLang="en-US" dirty="0"/>
              <a:t>이고 </a:t>
            </a:r>
            <a:r>
              <a:rPr lang="en-US" altLang="ko-KR" dirty="0" err="1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request.getRemoteAddr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2289" name="_x58666592" descr="EMB00000c685a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97" y="4667249"/>
            <a:ext cx="542094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36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주석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1971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주석 테스트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주석을 테스트합니다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&lt;%-- </a:t>
            </a:r>
            <a:r>
              <a:rPr lang="ko-KR" altLang="en-US" dirty="0"/>
              <a:t>이 주석은 보이지 않습니다</a:t>
            </a:r>
            <a:r>
              <a:rPr lang="en-US" altLang="ko-KR" dirty="0"/>
              <a:t>. --%&gt; 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  <a:endParaRPr lang="ko-KR" altLang="en-US" dirty="0"/>
          </a:p>
        </p:txBody>
      </p:sp>
      <p:pic>
        <p:nvPicPr>
          <p:cNvPr id="13315" name="_x58665152" descr="EMB00000c685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9" y="3686175"/>
            <a:ext cx="4444399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451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지시어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31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시간은 </a:t>
            </a:r>
            <a:r>
              <a:rPr lang="en-US" altLang="ko-KR" dirty="0"/>
              <a:t>&lt;%= date %&gt;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5361" name="_x58666272" descr="EMB00000c685a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41" y="4105275"/>
            <a:ext cx="620109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242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04988"/>
            <a:ext cx="8039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038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선언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114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&lt;%!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    Date </a:t>
            </a:r>
            <a:r>
              <a:rPr lang="en-US" altLang="ko-KR" dirty="0" err="1"/>
              <a:t>getDate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return date;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</a:t>
            </a:r>
            <a:r>
              <a:rPr lang="en-US" altLang="ko-KR" dirty="0" err="1"/>
              <a:t>getDate</a:t>
            </a:r>
            <a:r>
              <a:rPr lang="en-US" altLang="ko-KR" dirty="0"/>
              <a:t>() %&gt;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7409" name="_x58665632" descr="EMB00000c685a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66" y="4714875"/>
            <a:ext cx="585337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859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조건문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day = 3;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&lt;head&gt;&lt;title&gt;if/else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 if (day == 1 | day == 7)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주말입니다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else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주말이 아닙니다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8433" name="_x58665392" descr="EMB00000c685a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54" y="4248149"/>
            <a:ext cx="4275984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166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반복문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fontSize</a:t>
            </a:r>
            <a:r>
              <a:rPr lang="en-US" altLang="ko-KR" dirty="0"/>
              <a:t>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반복 구조 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&lt;%for ( </a:t>
            </a:r>
            <a:r>
              <a:rPr lang="en-US" altLang="ko-KR" dirty="0" err="1"/>
              <a:t>fontSize</a:t>
            </a:r>
            <a:r>
              <a:rPr lang="en-US" altLang="ko-KR" dirty="0"/>
              <a:t> = 1; </a:t>
            </a:r>
            <a:r>
              <a:rPr lang="en-US" altLang="ko-KR" dirty="0" err="1"/>
              <a:t>fontSize</a:t>
            </a:r>
            <a:r>
              <a:rPr lang="en-US" altLang="ko-KR" dirty="0"/>
              <a:t> &lt;= 6; </a:t>
            </a:r>
            <a:r>
              <a:rPr lang="en-US" altLang="ko-KR" dirty="0" err="1"/>
              <a:t>fontSize</a:t>
            </a:r>
            <a:r>
              <a:rPr lang="en-US" altLang="ko-KR" dirty="0"/>
              <a:t>++){ %&gt;</a:t>
            </a:r>
          </a:p>
          <a:p>
            <a:r>
              <a:rPr lang="en-US" altLang="ko-KR" dirty="0"/>
              <a:t>   &lt;font color="red" size="&lt;%= </a:t>
            </a:r>
            <a:r>
              <a:rPr lang="en-US" altLang="ko-KR" dirty="0" err="1"/>
              <a:t>fontSize</a:t>
            </a:r>
            <a:r>
              <a:rPr lang="en-US" altLang="ko-KR" dirty="0"/>
              <a:t> %&gt;"&gt;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안녕하세요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&lt;/font&gt;&lt;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&lt;%}%&gt;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9457" name="_x58665152" descr="EMB00000c685a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41" y="4010025"/>
            <a:ext cx="622479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66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서버와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클라이언트는 서버에게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서버는 </a:t>
            </a:r>
            <a:r>
              <a:rPr lang="ko-KR" altLang="en-US" dirty="0" err="1"/>
              <a:t>웹페이지를</a:t>
            </a:r>
            <a:r>
              <a:rPr lang="ko-KR" altLang="en-US" dirty="0"/>
              <a:t> 찾아서 클라이언트에게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771775"/>
            <a:ext cx="42291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4943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486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</a:t>
            </a:r>
            <a:r>
              <a:rPr lang="en-US" altLang="ko-KR" dirty="0" err="1"/>
              <a:t>utf</a:t>
            </a:r>
            <a:r>
              <a:rPr lang="en-US" altLang="ko-KR" dirty="0"/>
              <a:t>-8" language="java"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String[] array={"</a:t>
            </a:r>
            <a:r>
              <a:rPr lang="ko-KR" altLang="en-US" dirty="0"/>
              <a:t>홍길동</a:t>
            </a:r>
            <a:r>
              <a:rPr lang="en-US" altLang="ko-KR" dirty="0"/>
              <a:t>","</a:t>
            </a:r>
            <a:r>
              <a:rPr lang="ko-KR" altLang="en-US" dirty="0" err="1"/>
              <a:t>김철수</a:t>
            </a:r>
            <a:r>
              <a:rPr lang="en-US" altLang="ko-KR" dirty="0"/>
              <a:t>","</a:t>
            </a:r>
            <a:r>
              <a:rPr lang="ko-KR" altLang="en-US" dirty="0" err="1"/>
              <a:t>김영희</a:t>
            </a:r>
            <a:r>
              <a:rPr lang="en-US" altLang="ko-KR" dirty="0"/>
              <a:t>"};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&lt;%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</a:t>
            </a:r>
          </a:p>
          <a:p>
            <a:r>
              <a:rPr lang="en-US" altLang="ko-KR" dirty="0"/>
              <a:t>     for(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0;i</a:t>
            </a:r>
            <a:r>
              <a:rPr lang="en-US" altLang="ko-KR" dirty="0"/>
              <a:t>&lt;</a:t>
            </a:r>
            <a:r>
              <a:rPr lang="en-US" altLang="ko-KR" dirty="0" err="1"/>
              <a:t>array.lengthi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배열 요소</a:t>
            </a:r>
            <a:r>
              <a:rPr lang="en-US" altLang="ko-KR" dirty="0"/>
              <a:t>: "+array[</a:t>
            </a:r>
            <a:r>
              <a:rPr lang="en-US" altLang="ko-KR" dirty="0" err="1"/>
              <a:t>i</a:t>
            </a:r>
            <a:r>
              <a:rPr lang="en-US" altLang="ko-KR" dirty="0"/>
              <a:t>]+"&lt;</a:t>
            </a:r>
            <a:r>
              <a:rPr lang="en-US" altLang="ko-KR" dirty="0" err="1"/>
              <a:t>br</a:t>
            </a:r>
            <a:r>
              <a:rPr lang="en-US" altLang="ko-KR" dirty="0"/>
              <a:t>/&gt;");</a:t>
            </a:r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0481" name="_x58664192" descr="EMB00000c685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4886325"/>
            <a:ext cx="4222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079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난수</a:t>
            </a:r>
            <a:r>
              <a:rPr lang="ko-KR" altLang="en-US" dirty="0" smtClean="0">
                <a:latin typeface="Century Schoolbook" panose="02040604050505020304" pitchFamily="18" charset="0"/>
              </a:rPr>
              <a:t> 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6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&lt;head&gt;&lt;title&gt;fortune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double r = </a:t>
            </a:r>
            <a:r>
              <a:rPr lang="en-US" altLang="ko-KR" dirty="0" err="1"/>
              <a:t>Math.random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if (r &gt; 0.60)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 style="</a:t>
            </a:r>
            <a:r>
              <a:rPr lang="en-US" altLang="ko-KR" dirty="0" err="1"/>
              <a:t>color:red</a:t>
            </a:r>
            <a:r>
              <a:rPr lang="en-US" altLang="ko-KR" dirty="0"/>
              <a:t>"&gt;</a:t>
            </a:r>
            <a:r>
              <a:rPr lang="ko-KR" altLang="en-US" dirty="0"/>
              <a:t>오늘은 행운의 날입니다</a:t>
            </a:r>
            <a:r>
              <a:rPr lang="en-US" altLang="ko-KR" dirty="0"/>
              <a:t>!&lt;/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오늘은 평범한 날입니다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시도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1505" name="_x58665232" descr="EMB00000c685a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000625"/>
            <a:ext cx="5372100" cy="1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785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</a:t>
            </a:r>
            <a:r>
              <a:rPr lang="ko-KR" altLang="en-US" dirty="0"/>
              <a:t>개 </a:t>
            </a:r>
            <a:r>
              <a:rPr lang="ko-KR" altLang="en-US" dirty="0" smtClean="0"/>
              <a:t>데이터베이스 서버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247900"/>
            <a:ext cx="62960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608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데이터베이스 예제</a:t>
            </a:r>
            <a:r>
              <a:rPr lang="en-US" altLang="ko-KR" dirty="0"/>
              <a:t>: </a:t>
            </a:r>
            <a:r>
              <a:rPr lang="ko-KR" altLang="en-US" dirty="0"/>
              <a:t>온라인 </a:t>
            </a:r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 드라이버 복사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-connector-java-</a:t>
            </a:r>
            <a:r>
              <a:rPr lang="en-US" altLang="ko-KR" dirty="0" err="1" smtClean="0"/>
              <a:t>5.1.xx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bin.jar</a:t>
            </a:r>
            <a:r>
              <a:rPr lang="ko-KR" altLang="en-US" dirty="0" smtClean="0"/>
              <a:t>을  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ko-KR" altLang="en-US" dirty="0"/>
              <a:t> 설치 </a:t>
            </a:r>
            <a:r>
              <a:rPr lang="ko-KR" altLang="en-US" dirty="0" err="1"/>
              <a:t>디렉토리</a:t>
            </a:r>
            <a:r>
              <a:rPr lang="en-US" altLang="ko-KR" dirty="0"/>
              <a:t>)/lib</a:t>
            </a:r>
            <a:r>
              <a:rPr lang="ko-KR" altLang="en-US" dirty="0"/>
              <a:t>로 복사한다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utf</a:t>
            </a:r>
            <a:r>
              <a:rPr lang="en-US" altLang="ko-KR" dirty="0"/>
              <a:t>-8 </a:t>
            </a:r>
            <a:r>
              <a:rPr lang="ko-KR" altLang="en-US" dirty="0"/>
              <a:t>버전의 명령어 행 클라이언트를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설치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)/</a:t>
            </a:r>
            <a:r>
              <a:rPr lang="en-US" altLang="ko-KR" sz="2000" dirty="0" err="1"/>
              <a:t>webapps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ebookshop</a:t>
            </a:r>
            <a:r>
              <a:rPr lang="ko-KR" altLang="en-US" sz="2000" dirty="0"/>
              <a:t>이라는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생성</a:t>
            </a:r>
          </a:p>
          <a:p>
            <a:pPr marL="457200" lvl="3" indent="0">
              <a:buClr>
                <a:schemeClr val="folHlink"/>
              </a:buClr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23797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5000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html;charset</a:t>
            </a:r>
            <a:r>
              <a:rPr lang="en-US" altLang="ko-KR" dirty="0"/>
              <a:t>=</a:t>
            </a:r>
            <a:r>
              <a:rPr lang="en-US" altLang="ko-KR" dirty="0" err="1"/>
              <a:t>utf</a:t>
            </a:r>
            <a:r>
              <a:rPr lang="en-US" altLang="ko-KR" dirty="0"/>
              <a:t>-8"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</a:t>
            </a:r>
            <a:r>
              <a:rPr lang="en-US" altLang="ko-KR" dirty="0" err="1"/>
              <a:t>utf</a:t>
            </a:r>
            <a:r>
              <a:rPr lang="en-US" altLang="ko-KR" dirty="0"/>
              <a:t>-8"%&gt;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</a:t>
            </a:r>
            <a:r>
              <a:rPr lang="en-US" altLang="ko-KR" dirty="0" err="1"/>
              <a:t>utf</a:t>
            </a:r>
            <a:r>
              <a:rPr lang="en-US" altLang="ko-KR" dirty="0"/>
              <a:t>-8"); %&gt;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/>
              <a:t>온라인 서점 예제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/>
              <a:t>인터넷 프로그래머 문고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제목을 입력하세요</a:t>
            </a:r>
            <a:r>
              <a:rPr lang="en-US" altLang="ko-KR" dirty="0"/>
              <a:t>:&lt;/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&lt;form method="post"&gt;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책 제목</a:t>
            </a:r>
            <a:r>
              <a:rPr lang="en-US" altLang="ko-KR" dirty="0"/>
              <a:t>:    &lt;input type="text" name="title"&gt;&lt;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&lt;input type="submit" value="</a:t>
            </a:r>
            <a:r>
              <a:rPr lang="ko-KR" altLang="en-US" dirty="0"/>
              <a:t>검색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 title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("title");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4419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905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    </a:t>
            </a:r>
            <a:r>
              <a:rPr lang="en-US" altLang="ko-KR" dirty="0"/>
              <a:t>if (title != null)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title LIKE ";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sqlStr</a:t>
            </a:r>
            <a:r>
              <a:rPr lang="en-US" altLang="ko-KR" dirty="0"/>
              <a:t> += "'%" + title +"%'";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sqlStr</a:t>
            </a:r>
            <a:r>
              <a:rPr lang="en-US" altLang="ko-KR" dirty="0"/>
              <a:t> += "ORDER BY title </a:t>
            </a:r>
            <a:r>
              <a:rPr lang="en-US" altLang="ko-KR" dirty="0" err="1"/>
              <a:t>ASC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&lt;form method="post" action="</a:t>
            </a:r>
            <a:r>
              <a:rPr lang="en-US" altLang="ko-KR" dirty="0" err="1"/>
              <a:t>orderproc.jsp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&lt;table border=2&gt;</a:t>
            </a:r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주문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8225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9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&lt;%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id = </a:t>
            </a:r>
            <a:r>
              <a:rPr lang="en-US" altLang="ko-KR" dirty="0" err="1"/>
              <a:t>rset.getInt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&lt;td&gt;&lt;input type="checkbox" name="id" value="&lt;%= id %&gt;"&gt;&lt;/td&gt;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</a:t>
            </a:r>
            <a:r>
              <a:rPr lang="ko-KR" altLang="en-US" dirty="0"/>
              <a:t>권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&lt;/table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9006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438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주문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type="reset" value="</a:t>
            </a:r>
            <a:r>
              <a:rPr lang="ko-KR" altLang="en-US" dirty="0"/>
              <a:t>초기화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주문하기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5343010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10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 err="1"/>
              <a:t>주문처리화면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주문해주셔서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String[] ids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if (ids != null)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&lt;%@ page import = 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recordUpdated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%&gt;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477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48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table border=2&gt;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ids.length</a:t>
            </a:r>
            <a:r>
              <a:rPr lang="en-US" altLang="ko-KR" dirty="0"/>
              <a:t>; ++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"UPDATE </a:t>
            </a:r>
            <a:r>
              <a:rPr lang="en-US" altLang="ko-KR" dirty="0" err="1"/>
              <a:t>book_table</a:t>
            </a:r>
            <a:r>
              <a:rPr lang="en-US" altLang="ko-KR" dirty="0"/>
              <a:t> SET </a:t>
            </a:r>
            <a:r>
              <a:rPr lang="en-US" altLang="ko-KR" dirty="0" err="1"/>
              <a:t>qty</a:t>
            </a:r>
            <a:r>
              <a:rPr lang="en-US" altLang="ko-KR" dirty="0"/>
              <a:t> = </a:t>
            </a:r>
            <a:r>
              <a:rPr lang="en-US" altLang="ko-KR" dirty="0" err="1"/>
              <a:t>qty</a:t>
            </a:r>
            <a:r>
              <a:rPr lang="en-US" altLang="ko-KR" dirty="0"/>
              <a:t> - 1 WHERE id = 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recordUpdated</a:t>
            </a:r>
            <a:r>
              <a:rPr lang="en-US" altLang="ko-KR" dirty="0"/>
              <a:t> = </a:t>
            </a:r>
            <a:r>
              <a:rPr lang="en-US" altLang="ko-KR" dirty="0" err="1"/>
              <a:t>stmt.executeUpdate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id ="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456282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</a:t>
            </a:r>
            <a:r>
              <a:rPr lang="ko-KR" altLang="en-US" dirty="0"/>
              <a:t>요청에 따라서 </a:t>
            </a:r>
            <a:r>
              <a:rPr lang="ko-KR" altLang="en-US" dirty="0" err="1"/>
              <a:t>웹페이지의</a:t>
            </a:r>
            <a:r>
              <a:rPr lang="ko-KR" altLang="en-US" dirty="0"/>
              <a:t> 내용이 </a:t>
            </a:r>
            <a:r>
              <a:rPr lang="ko-KR" altLang="en-US" dirty="0" smtClean="0"/>
              <a:t>달라지는 페이지</a:t>
            </a:r>
            <a:endParaRPr lang="en-US" altLang="ko-KR" dirty="0" smtClean="0"/>
          </a:p>
          <a:p>
            <a:r>
              <a:rPr lang="ko-KR" altLang="en-US" dirty="0" smtClean="0"/>
              <a:t>게시판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en-US" altLang="ko-KR" dirty="0"/>
              <a:t>, </a:t>
            </a:r>
            <a:r>
              <a:rPr lang="ko-KR" altLang="en-US" dirty="0" smtClean="0"/>
              <a:t>방명록</a:t>
            </a:r>
            <a:endParaRPr lang="en-US" altLang="ko-KR" dirty="0" smtClean="0"/>
          </a:p>
          <a:p>
            <a:r>
              <a:rPr lang="ko-KR" altLang="en-US" dirty="0"/>
              <a:t>서버 컴퓨터 안에 도우미 프로그램을 </a:t>
            </a:r>
            <a:r>
              <a:rPr lang="ko-KR" altLang="en-US" dirty="0" err="1"/>
              <a:t>작성해놓고</a:t>
            </a:r>
            <a:r>
              <a:rPr lang="ko-KR" altLang="en-US" dirty="0"/>
              <a:t> 필요할 때마다 실행시켜서 결과를 얻은 후에 이것을 클라이언트 컴퓨터로 돌려주면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3138488"/>
            <a:ext cx="7572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0372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724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&lt;/table&gt;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order.jsp</a:t>
            </a:r>
            <a:r>
              <a:rPr lang="en-US" altLang="ko-KR" dirty="0"/>
              <a:t>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주문화면으로</a:t>
            </a:r>
            <a:r>
              <a:rPr lang="ko-KR" altLang="en-US" dirty="0"/>
              <a:t> 돌아가기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527105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3553" name="_x58664512" descr="EMB00000c685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1200148"/>
            <a:ext cx="4649788" cy="32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58662992" descr="EMB00000c685b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4572000"/>
            <a:ext cx="4649788" cy="20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367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효율적이다</a:t>
            </a:r>
            <a:r>
              <a:rPr lang="en-US" altLang="ko-KR" dirty="0"/>
              <a:t>: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를 생성하여 각 요청을 서비스하므로 보다 효율적이다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편리하다 </a:t>
            </a:r>
            <a:r>
              <a:rPr lang="en-US" altLang="ko-KR" dirty="0"/>
              <a:t>: </a:t>
            </a:r>
            <a:r>
              <a:rPr lang="ko-KR" altLang="en-US" dirty="0" smtClean="0"/>
              <a:t>자바 </a:t>
            </a:r>
            <a:r>
              <a:rPr lang="ko-KR" altLang="en-US" dirty="0"/>
              <a:t>언어를 알고 있는 </a:t>
            </a:r>
            <a:r>
              <a:rPr lang="ko-KR" altLang="en-US" dirty="0" smtClean="0"/>
              <a:t>개발자</a:t>
            </a:r>
            <a:endParaRPr lang="ko-KR" altLang="en-US" dirty="0"/>
          </a:p>
          <a:p>
            <a:pPr lvl="0"/>
            <a:r>
              <a:rPr lang="ko-KR" altLang="en-US" dirty="0"/>
              <a:t>강력하다 </a:t>
            </a:r>
            <a:r>
              <a:rPr lang="en-US" altLang="ko-KR" dirty="0"/>
              <a:t>: </a:t>
            </a:r>
            <a:r>
              <a:rPr lang="ko-KR" altLang="en-US" dirty="0"/>
              <a:t>자바 </a:t>
            </a:r>
            <a:r>
              <a:rPr lang="ko-KR" altLang="en-US" dirty="0" err="1"/>
              <a:t>서블릿을</a:t>
            </a:r>
            <a:r>
              <a:rPr lang="ko-KR" altLang="en-US" dirty="0"/>
              <a:t> 사용하면 기존의 </a:t>
            </a:r>
            <a:r>
              <a:rPr lang="en-US" altLang="ko-KR" dirty="0"/>
              <a:t>CGI </a:t>
            </a:r>
            <a:r>
              <a:rPr lang="ko-KR" altLang="en-US" dirty="0"/>
              <a:t>프로그램으로는 아주 어려웠던 여러 가지 작업을 쉽게 처리할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224213"/>
            <a:ext cx="7505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3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(</a:t>
            </a:r>
            <a:r>
              <a:rPr lang="en-US" altLang="ko-KR" dirty="0" err="1"/>
              <a:t>JavaServer</a:t>
            </a:r>
            <a:r>
              <a:rPr lang="en-US" altLang="ko-KR" dirty="0"/>
              <a:t> Pages)</a:t>
            </a:r>
            <a:r>
              <a:rPr lang="ko-KR" altLang="en-US" dirty="0"/>
              <a:t>는 이러한 문제점을 해결하기 위하여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자바를 </a:t>
            </a:r>
            <a:r>
              <a:rPr lang="ko-KR" altLang="en-US" dirty="0"/>
              <a:t>기반으로 동적인 웹 페이지를 구축할 수 있는 서버</a:t>
            </a:r>
            <a:r>
              <a:rPr lang="en-US" altLang="ko-KR" dirty="0"/>
              <a:t>-</a:t>
            </a:r>
            <a:r>
              <a:rPr lang="ko-KR" altLang="en-US" dirty="0"/>
              <a:t>사이드 스크립트</a:t>
            </a:r>
            <a:r>
              <a:rPr lang="en-US" altLang="ko-KR" dirty="0"/>
              <a:t>(server-side script)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/>
              <a:t>서블릿을</a:t>
            </a:r>
            <a:r>
              <a:rPr lang="ko-KR" altLang="en-US" dirty="0"/>
              <a:t> </a:t>
            </a:r>
            <a:r>
              <a:rPr lang="ko-KR" altLang="en-US" dirty="0" smtClean="0"/>
              <a:t>기반으로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143250"/>
            <a:ext cx="6858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93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smtClean="0"/>
              <a:t>엔진의 일종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43163"/>
            <a:ext cx="5595937" cy="32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932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1: </a:t>
            </a:r>
            <a:r>
              <a:rPr lang="ko-KR" altLang="en-US" dirty="0"/>
              <a:t>아파치 </a:t>
            </a:r>
            <a:r>
              <a:rPr lang="ko-KR" altLang="en-US" dirty="0" err="1"/>
              <a:t>톰캣을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2: </a:t>
            </a:r>
            <a:r>
              <a:rPr lang="ko-KR" altLang="en-US" dirty="0"/>
              <a:t>애플리케이션 폴더를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3: </a:t>
            </a:r>
            <a:r>
              <a:rPr lang="en-US" altLang="ko-KR" dirty="0" smtClean="0"/>
              <a:t>WEB-INF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복사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4: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5: </a:t>
            </a:r>
            <a:r>
              <a:rPr lang="ko-KR" altLang="en-US" dirty="0" err="1"/>
              <a:t>웹브라우저로</a:t>
            </a:r>
            <a:r>
              <a:rPr lang="ko-KR" altLang="en-US" dirty="0"/>
              <a:t> </a:t>
            </a:r>
            <a:r>
              <a:rPr lang="ko-KR" altLang="en-US" dirty="0" smtClean="0"/>
              <a:t>실행시키기</a:t>
            </a:r>
            <a:r>
              <a:rPr lang="en-US" altLang="ko-KR" dirty="0" smtClean="0"/>
              <a:t>(</a:t>
            </a:r>
            <a:r>
              <a:rPr lang="en-US" altLang="ko-KR" dirty="0"/>
              <a:t>http://</a:t>
            </a:r>
            <a:r>
              <a:rPr lang="en-US" altLang="ko-KR" dirty="0" err="1" smtClean="0"/>
              <a:t>localhost:8080</a:t>
            </a:r>
            <a:r>
              <a:rPr lang="en-US" altLang="ko-KR" dirty="0" smtClean="0"/>
              <a:t>/Hello/</a:t>
            </a:r>
            <a:r>
              <a:rPr lang="en-US" altLang="ko-KR" dirty="0" err="1" smtClean="0"/>
              <a:t>hello.jsp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69" name="_x58663952" descr="EMB00000c685a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76600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9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hello.jsp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781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&lt;title&gt;Hello World&lt;/title&gt;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58664112" descr="EMB00000c685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3152775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10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338263"/>
            <a:ext cx="65722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97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1451</Words>
  <Application>Microsoft Office PowerPoint</Application>
  <PresentationFormat>화면 슬라이드 쇼(4:3)</PresentationFormat>
  <Paragraphs>323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1_Crayons</vt:lpstr>
      <vt:lpstr>PowerPoint 프레젠테이션</vt:lpstr>
      <vt:lpstr>서버와 클라이언트</vt:lpstr>
      <vt:lpstr>동적인 웹페이지</vt:lpstr>
      <vt:lpstr>서블릿</vt:lpstr>
      <vt:lpstr>JSP</vt:lpstr>
      <vt:lpstr>톰캣</vt:lpstr>
      <vt:lpstr>실행 절차</vt:lpstr>
      <vt:lpstr>hello.jsp</vt:lpstr>
      <vt:lpstr>JSP 수식</vt:lpstr>
      <vt:lpstr>스크립틀릿</vt:lpstr>
      <vt:lpstr>스크립틀릿 #1</vt:lpstr>
      <vt:lpstr>스크립틀릿 #2</vt:lpstr>
      <vt:lpstr>스크립틀릿 #3</vt:lpstr>
      <vt:lpstr>JSP 주석</vt:lpstr>
      <vt:lpstr>JSP 지시어</vt:lpstr>
      <vt:lpstr>JSP 선언</vt:lpstr>
      <vt:lpstr>JSP 선언</vt:lpstr>
      <vt:lpstr>JSP 조건문</vt:lpstr>
      <vt:lpstr>JSP 반복문</vt:lpstr>
      <vt:lpstr>JSP 예제</vt:lpstr>
      <vt:lpstr>JSP 난수 예제</vt:lpstr>
      <vt:lpstr>MySQL</vt:lpstr>
      <vt:lpstr>데이터베이스 예제: 온라인 서점</vt:lpstr>
      <vt:lpstr>데이터베이스 쿼리 화면</vt:lpstr>
      <vt:lpstr>데이터베이스 쿼리 화면</vt:lpstr>
      <vt:lpstr>데이터베이스 쿼리 화면</vt:lpstr>
      <vt:lpstr>데이터베이스 쿼리 화면</vt:lpstr>
      <vt:lpstr>주문 처리 화면</vt:lpstr>
      <vt:lpstr>주문 처리 화면</vt:lpstr>
      <vt:lpstr>주문 처리 화면</vt:lpstr>
      <vt:lpstr>실행 화면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654</cp:revision>
  <dcterms:created xsi:type="dcterms:W3CDTF">2007-06-29T06:43:39Z</dcterms:created>
  <dcterms:modified xsi:type="dcterms:W3CDTF">2014-01-20T11:51:35Z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