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326" r:id="rId2"/>
    <p:sldId id="375" r:id="rId3"/>
    <p:sldId id="376" r:id="rId4"/>
    <p:sldId id="377" r:id="rId5"/>
    <p:sldId id="379" r:id="rId6"/>
    <p:sldId id="37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2" r:id="rId19"/>
    <p:sldId id="391" r:id="rId20"/>
    <p:sldId id="393" r:id="rId21"/>
    <p:sldId id="394" r:id="rId22"/>
    <p:sldId id="395" r:id="rId23"/>
    <p:sldId id="397" r:id="rId24"/>
    <p:sldId id="396" r:id="rId25"/>
    <p:sldId id="398" r:id="rId26"/>
    <p:sldId id="399" r:id="rId27"/>
    <p:sldId id="400" r:id="rId28"/>
    <p:sldId id="401" r:id="rId29"/>
    <p:sldId id="402" r:id="rId30"/>
    <p:sldId id="41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325" r:id="rId5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2013 </a:t>
            </a:r>
            <a:r>
              <a:rPr lang="ko-KR" altLang="en-US" sz="1000" dirty="0" err="1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pr_font_font-family.asp" TargetMode="External"/><Relationship Id="rId2" Type="http://schemas.openxmlformats.org/officeDocument/2006/relationships/hyperlink" Target="http://www.w3schools.com/cssref/pr_font_fon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font_weight.asp" TargetMode="External"/><Relationship Id="rId5" Type="http://schemas.openxmlformats.org/officeDocument/2006/relationships/hyperlink" Target="http://www.w3schools.com/cssref/pr_font_font-style.asp" TargetMode="External"/><Relationship Id="rId4" Type="http://schemas.openxmlformats.org/officeDocument/2006/relationships/hyperlink" Target="http://www.w3schools.com/cssref/pr_font_font-size.as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cssref/pr_text_text-indent.asp" TargetMode="External"/><Relationship Id="rId3" Type="http://schemas.openxmlformats.org/officeDocument/2006/relationships/hyperlink" Target="http://www.w3schools.com/cssref/pr_text_direction.asp" TargetMode="External"/><Relationship Id="rId7" Type="http://schemas.openxmlformats.org/officeDocument/2006/relationships/hyperlink" Target="http://www.w3schools.com/cssref/pr_text_text-decoration.asp" TargetMode="External"/><Relationship Id="rId2" Type="http://schemas.openxmlformats.org/officeDocument/2006/relationships/hyperlink" Target="http://www.w3schools.com/cssref/pr_text_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cssref/pr_text_text-align.asp" TargetMode="External"/><Relationship Id="rId5" Type="http://schemas.openxmlformats.org/officeDocument/2006/relationships/hyperlink" Target="http://www.w3schools.com/cssref/pr_dim_line-height.asp" TargetMode="External"/><Relationship Id="rId4" Type="http://schemas.openxmlformats.org/officeDocument/2006/relationships/hyperlink" Target="http://www.w3schools.com/cssref/pr_text_letter-spacing.asp" TargetMode="External"/><Relationship Id="rId9" Type="http://schemas.openxmlformats.org/officeDocument/2006/relationships/hyperlink" Target="http://www.w3schools.com/cssref/pr_text_text-transform.asp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4. </a:t>
            </a:r>
          </a:p>
          <a:p>
            <a:pPr algn="ctr"/>
            <a:r>
              <a:rPr lang="en-US" altLang="ko-KR" sz="4000" dirty="0" err="1" smtClean="0">
                <a:latin typeface="Century Schoolbook" panose="02040604050505020304" pitchFamily="18" charset="0"/>
              </a:rPr>
              <a:t>CSS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 </a:t>
            </a:r>
            <a:r>
              <a:rPr lang="ko-KR" altLang="en-US" sz="4000" dirty="0" err="1" smtClean="0">
                <a:latin typeface="Century Schoolbook" panose="02040604050505020304" pitchFamily="18" charset="0"/>
              </a:rPr>
              <a:t>스타일시트</a:t>
            </a:r>
            <a:r>
              <a:rPr lang="ko-KR" altLang="en-US" sz="4000" dirty="0" smtClean="0">
                <a:latin typeface="Century Schoolbook" panose="02040604050505020304" pitchFamily="18" charset="0"/>
              </a:rPr>
              <a:t> 기초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(selector): HTML </a:t>
            </a:r>
            <a:r>
              <a:rPr lang="ko-KR" altLang="en-US" dirty="0"/>
              <a:t>요소를 선택하는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선택자는</a:t>
            </a:r>
            <a:r>
              <a:rPr lang="ko-KR" altLang="en-US" dirty="0" smtClean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에서도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가장 </a:t>
            </a:r>
            <a:r>
              <a:rPr lang="ko-KR" altLang="en-US" dirty="0"/>
              <a:t>많이 사용되는 것은 </a:t>
            </a:r>
            <a:r>
              <a:rPr lang="en-US" altLang="ko-KR" dirty="0"/>
              <a:t>6</a:t>
            </a:r>
            <a:r>
              <a:rPr lang="ko-KR" altLang="en-US" dirty="0"/>
              <a:t>가지 </a:t>
            </a:r>
            <a:r>
              <a:rPr lang="ko-KR" altLang="en-US" dirty="0" smtClean="0"/>
              <a:t>정도</a:t>
            </a:r>
            <a:endParaRPr lang="en-US" altLang="ko-KR" dirty="0" smtClean="0"/>
          </a:p>
          <a:p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en-US" altLang="ko-KR" dirty="0" err="1"/>
              <a:t>W3C</a:t>
            </a:r>
            <a:r>
              <a:rPr lang="ko-KR" altLang="en-US" dirty="0"/>
              <a:t>의 문서는 </a:t>
            </a:r>
            <a:r>
              <a:rPr lang="en-US" altLang="ko-KR" dirty="0"/>
              <a:t>http://</a:t>
            </a:r>
            <a:r>
              <a:rPr lang="en-US" altLang="ko-KR" dirty="0" err="1"/>
              <a:t>www.w3.org</a:t>
            </a:r>
            <a:r>
              <a:rPr lang="en-US" altLang="ko-KR" dirty="0"/>
              <a:t>/</a:t>
            </a:r>
            <a:r>
              <a:rPr lang="en-US" altLang="ko-KR" dirty="0" err="1"/>
              <a:t>TR</a:t>
            </a:r>
            <a:r>
              <a:rPr lang="en-US" altLang="ko-KR" dirty="0"/>
              <a:t>/</a:t>
            </a:r>
            <a:r>
              <a:rPr lang="en-US" altLang="ko-KR" dirty="0" err="1"/>
              <a:t>css3</a:t>
            </a:r>
            <a:r>
              <a:rPr lang="en-US" altLang="ko-KR" dirty="0"/>
              <a:t>-selectors</a:t>
            </a:r>
            <a:r>
              <a:rPr lang="en-US" altLang="ko-KR" dirty="0" smtClean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876425"/>
            <a:ext cx="4581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5714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타입 </a:t>
            </a:r>
            <a:r>
              <a:rPr lang="ko-KR" altLang="en-US" dirty="0" err="1"/>
              <a:t>선택자</a:t>
            </a:r>
            <a:r>
              <a:rPr lang="en-US" altLang="ko-KR" dirty="0"/>
              <a:t>(type selector)</a:t>
            </a:r>
          </a:p>
          <a:p>
            <a:pPr lvl="0"/>
            <a:r>
              <a:rPr lang="ko-KR" altLang="en-US" dirty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pPr lvl="0"/>
            <a:r>
              <a:rPr lang="ko-KR" altLang="en-US" dirty="0"/>
              <a:t>아이디 </a:t>
            </a:r>
            <a:r>
              <a:rPr lang="ko-KR" altLang="en-US" dirty="0" err="1"/>
              <a:t>선택자</a:t>
            </a:r>
            <a:r>
              <a:rPr lang="en-US" altLang="ko-KR" dirty="0"/>
              <a:t>(ID selector)</a:t>
            </a:r>
          </a:p>
          <a:p>
            <a:pPr lvl="0"/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496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타입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(type selector)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HTML </a:t>
            </a:r>
            <a:r>
              <a:rPr lang="ko-KR" altLang="en-US" dirty="0"/>
              <a:t>요소 이름을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10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err="1" smtClean="0">
                <a:latin typeface="Century Schoolbook" panose="02040604050505020304" pitchFamily="18" charset="0"/>
              </a:rPr>
              <a:t>h1</a:t>
            </a:r>
            <a:r>
              <a:rPr lang="en-US" altLang="ko-KR" sz="3600" i="1" dirty="0" smtClean="0">
                <a:latin typeface="Century Schoolbook" panose="02040604050505020304" pitchFamily="18" charset="0"/>
              </a:rPr>
              <a:t>  { color: green;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942975" cy="9715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595563" y="3209925"/>
            <a:ext cx="166687" cy="748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756821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3793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smtClean="0">
                <a:latin typeface="Century Schoolbook" panose="02040604050505020304" pitchFamily="18" charset="0"/>
              </a:rPr>
              <a:t>*  { color: green;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13126" y="3958709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271464" cy="872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12190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636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 smtClean="0">
                <a:latin typeface="Century Schoolbook" panose="02040604050505020304" pitchFamily="18" charset="0"/>
              </a:rPr>
              <a:t>#target  { color: red;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28808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id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=“target"&gt;Hello</a:t>
            </a:r>
            <a:r>
              <a:rPr lang="ko-KR" altLang="en-US" sz="3600" i="1" u="sng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World!&lt;/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688064" y="5432941"/>
            <a:ext cx="387798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en-US" altLang="ko-KR" i="1" dirty="0">
                <a:solidFill>
                  <a:schemeClr val="tx2"/>
                </a:solidFill>
              </a:rPr>
              <a:t>id</a:t>
            </a:r>
            <a:r>
              <a:rPr lang="ko-KR" altLang="en-US" i="1" dirty="0">
                <a:solidFill>
                  <a:schemeClr val="tx2"/>
                </a:solidFill>
              </a:rPr>
              <a:t>를 </a:t>
            </a:r>
            <a:r>
              <a:rPr lang="ko-KR" altLang="en-US" i="1" dirty="0" smtClean="0">
                <a:solidFill>
                  <a:schemeClr val="tx2"/>
                </a:solidFill>
              </a:rPr>
              <a:t>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54014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11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/>
              <a:t>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id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#special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&lt;p id="special"&gt;id</a:t>
            </a:r>
            <a:r>
              <a:rPr lang="ko-KR" altLang="en-US" sz="1600" dirty="0"/>
              <a:t>가 </a:t>
            </a:r>
            <a:r>
              <a:rPr lang="en-US" altLang="ko-KR" sz="1600" dirty="0"/>
              <a:t>special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.&lt;/p&gt;</a:t>
            </a:r>
          </a:p>
          <a:p>
            <a:pPr marL="0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&lt;p&gt;</a:t>
            </a:r>
            <a:r>
              <a:rPr lang="ko-KR" altLang="en-US" sz="1600" dirty="0"/>
              <a:t>정상적인 단락입니다</a:t>
            </a:r>
            <a:r>
              <a:rPr lang="en-US" altLang="ko-KR" sz="1600" dirty="0"/>
              <a:t>.&lt;/p&gt;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61" y="2659856"/>
            <a:ext cx="4470327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36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13126" y="2339459"/>
            <a:ext cx="4483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i="1" dirty="0">
                <a:latin typeface="Century Schoolbook" panose="02040604050505020304" pitchFamily="18" charset="0"/>
              </a:rPr>
              <a:t>.</a:t>
            </a:r>
            <a:r>
              <a:rPr lang="en-US" altLang="ko-KR" sz="3600" i="1" dirty="0" smtClean="0">
                <a:latin typeface="Century Schoolbook" panose="02040604050505020304" pitchFamily="18" charset="0"/>
              </a:rPr>
              <a:t>target  { color: red; }</a:t>
            </a:r>
            <a:endParaRPr lang="en-US" altLang="ko-KR" sz="3600" i="1" dirty="0">
              <a:latin typeface="Century Schoolbook" panose="02040604050505020304" pitchFamily="18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124075" y="2238375"/>
            <a:ext cx="733425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8010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i="1" dirty="0">
                <a:solidFill>
                  <a:schemeClr val="tx2"/>
                </a:solidFill>
              </a:rPr>
              <a:t>target</a:t>
            </a:r>
            <a:r>
              <a:rPr lang="ko-KR" altLang="en-US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2490788" y="3086100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857250" y="4438651"/>
            <a:ext cx="8143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i="1" u="sng" dirty="0">
                <a:latin typeface="Century Schoolbook" panose="02040604050505020304" pitchFamily="18" charset="0"/>
              </a:rPr>
              <a:t>&lt;p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class=“target"&gt;Hello</a:t>
            </a:r>
            <a:r>
              <a:rPr lang="ko-KR" altLang="en-US" sz="3600" i="1" u="sng" dirty="0" smtClean="0">
                <a:latin typeface="Century Schoolbook" panose="02040604050505020304" pitchFamily="18" charset="0"/>
              </a:rPr>
              <a:t> </a:t>
            </a:r>
            <a:r>
              <a:rPr lang="en-US" altLang="ko-KR" sz="3600" i="1" u="sng" dirty="0" smtClean="0">
                <a:latin typeface="Century Schoolbook" panose="02040604050505020304" pitchFamily="18" charset="0"/>
              </a:rPr>
              <a:t>World!&lt;/</a:t>
            </a:r>
            <a:r>
              <a:rPr lang="en-US" altLang="ko-KR" sz="3600" i="1" u="sng" dirty="0">
                <a:latin typeface="Century Schoolbook" panose="02040604050505020304" pitchFamily="18" charset="0"/>
              </a:rPr>
              <a:t>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88064" y="5432941"/>
            <a:ext cx="439094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>
                <a:solidFill>
                  <a:schemeClr val="tx2"/>
                </a:solidFill>
              </a:rPr>
              <a:t>&lt;p&gt;</a:t>
            </a:r>
            <a:r>
              <a:rPr lang="ko-KR" altLang="en-US" i="1" dirty="0">
                <a:solidFill>
                  <a:schemeClr val="tx2"/>
                </a:solidFill>
              </a:rPr>
              <a:t>요소의 </a:t>
            </a:r>
            <a:r>
              <a:rPr lang="ko-KR" altLang="en-US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i="1" dirty="0">
                <a:solidFill>
                  <a:schemeClr val="tx2"/>
                </a:solidFill>
              </a:rPr>
              <a:t>로 지정한다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H="1" flipV="1">
            <a:off x="3165626" y="5210175"/>
            <a:ext cx="700087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48058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class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.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text-align: center;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헤딩입니다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class="</a:t>
            </a:r>
            <a:r>
              <a:rPr lang="en-US" altLang="ko-KR" sz="1600" dirty="0" err="1"/>
              <a:t>type1</a:t>
            </a:r>
            <a:r>
              <a:rPr lang="en-US" altLang="ko-KR" sz="1600" dirty="0"/>
              <a:t>"&gt;class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type1</a:t>
            </a:r>
            <a:r>
              <a:rPr lang="ko-KR" altLang="en-US" sz="1600" dirty="0"/>
              <a:t>인 단락입니다</a:t>
            </a:r>
            <a:r>
              <a:rPr lang="en-US" altLang="ko-KR" sz="1600" dirty="0"/>
              <a:t>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2950" y="2457451"/>
            <a:ext cx="3314700" cy="13906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065" y="2546352"/>
            <a:ext cx="4580935" cy="13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832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1526" y="2339459"/>
            <a:ext cx="7819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3600" i="1" dirty="0">
                <a:latin typeface="Century Schoolbook" panose="02040604050505020304" pitchFamily="18" charset="0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762000" y="2195215"/>
            <a:ext cx="2438400" cy="8477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3226" y="3308866"/>
            <a:ext cx="376256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i="1" dirty="0" smtClean="0">
                <a:solidFill>
                  <a:schemeClr val="tx2"/>
                </a:solidFill>
              </a:rPr>
              <a:t>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i="1" dirty="0" smtClean="0">
                <a:solidFill>
                  <a:schemeClr val="tx2"/>
                </a:solidFill>
              </a:rPr>
              <a:t>&gt;</a:t>
            </a:r>
            <a:r>
              <a:rPr lang="ko-KR" altLang="en-US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1981200" y="3042940"/>
            <a:ext cx="1219200" cy="450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3684577" y="324433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slept like a 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232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5019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 selector Example&lt;/title&gt;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, p {</a:t>
            </a:r>
          </a:p>
          <a:p>
            <a:pPr marL="0" indent="0">
              <a:buNone/>
            </a:pPr>
            <a:r>
              <a:rPr lang="en-US" altLang="ko-KR" sz="1600" dirty="0"/>
              <a:t>            font-family: sans-serif;</a:t>
            </a:r>
          </a:p>
          <a:p>
            <a:pPr marL="0" indent="0">
              <a:buNone/>
            </a:pPr>
            <a:r>
              <a:rPr lang="en-US" altLang="ko-KR" sz="1600" dirty="0"/>
              <a:t>            color: red;</a:t>
            </a:r>
          </a:p>
          <a:p>
            <a:pPr marL="0" indent="0"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</a:t>
            </a:r>
            <a:r>
              <a:rPr lang="en-US" altLang="ko-KR" sz="1600" dirty="0" err="1"/>
              <a:t>heading1</a:t>
            </a:r>
            <a:r>
              <a:rPr lang="en-US" altLang="ko-KR" sz="1600" dirty="0"/>
              <a:t>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49" y="2671763"/>
            <a:ext cx="4608869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1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-&gt;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en-US" altLang="ko-KR" dirty="0" smtClean="0"/>
              <a:t>-&gt; ?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39" y="2686050"/>
            <a:ext cx="558228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8312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자손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, </a:t>
            </a:r>
            <a:r>
              <a:rPr lang="ko-KR" altLang="en-US" dirty="0"/>
              <a:t>형제 </a:t>
            </a:r>
            <a:r>
              <a:rPr lang="ko-KR" altLang="en-US" dirty="0" err="1" smtClean="0"/>
              <a:t>결합자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680322"/>
              </p:ext>
            </p:extLst>
          </p:nvPr>
        </p:nvGraphicFramePr>
        <p:xfrm>
          <a:off x="685800" y="1676400"/>
          <a:ext cx="8211500" cy="12778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34738"/>
                <a:gridCol w="6376762"/>
              </a:tblGrid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effectLst/>
                          <a:latin typeface="Trebuchet MS" panose="020B0603020202020204" pitchFamily="34" charset="0"/>
                        </a:rPr>
                        <a:t>선택자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effectLst/>
                          <a:latin typeface="Trebuchet MS" panose="020B0603020202020204" pitchFamily="34" charset="0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s1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요소에 포함된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 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후손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</a:tr>
              <a:tr h="4001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effectLst/>
                          <a:latin typeface="Trebuchet MS" panose="020B0603020202020204" pitchFamily="34" charset="0"/>
                        </a:rPr>
                        <a:t>s2 &gt; s2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요소의 직계 자식 요소인 </a:t>
                      </a:r>
                      <a:r>
                        <a:rPr lang="en-US" altLang="ko-KR" sz="1600" kern="0" spc="0" dirty="0" err="1"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를 선택한다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.(</a:t>
                      </a:r>
                      <a:r>
                        <a:rPr lang="ko-KR" altLang="en-US" sz="1600" kern="0" spc="0" dirty="0">
                          <a:effectLst/>
                          <a:latin typeface="Trebuchet MS" panose="020B0603020202020204" pitchFamily="34" charset="0"/>
                        </a:rPr>
                        <a:t>자식 관계</a:t>
                      </a:r>
                      <a:r>
                        <a:rPr lang="en-US" altLang="ko-KR" sz="1600" kern="0" spc="0" dirty="0"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76427" marR="76427" marT="17907" marB="17907" anchor="ctr"/>
                </a:tc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85800" y="3290590"/>
            <a:ext cx="8212138" cy="161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b</a:t>
            </a:r>
            <a:r>
              <a:rPr lang="en-US" altLang="ko-KR" dirty="0" smtClean="0"/>
              <a:t>ody  </a:t>
            </a:r>
            <a:r>
              <a:rPr lang="en-US" altLang="ko-KR" dirty="0" err="1" smtClean="0"/>
              <a:t>em</a:t>
            </a:r>
            <a:r>
              <a:rPr lang="en-US" altLang="ko-KR" dirty="0" smtClean="0"/>
              <a:t> </a:t>
            </a:r>
            <a:r>
              <a:rPr lang="en-US" altLang="ko-KR" dirty="0"/>
              <a:t>{ </a:t>
            </a:r>
            <a:r>
              <a:rPr lang="en-US" altLang="ko-KR" dirty="0" err="1"/>
              <a:t>color:red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 smtClean="0"/>
              <a:t>/</a:t>
            </a:r>
          </a:p>
          <a:p>
            <a:pPr eaLnBrk="1" hangingPunct="1"/>
            <a:r>
              <a:rPr lang="en-US" altLang="ko-KR" dirty="0" smtClean="0"/>
              <a:t>body </a:t>
            </a:r>
            <a:r>
              <a:rPr lang="en-US" altLang="ko-KR" dirty="0"/>
              <a:t>&gt; </a:t>
            </a:r>
            <a:r>
              <a:rPr lang="en-US" altLang="ko-KR" dirty="0" err="1"/>
              <a:t>h1</a:t>
            </a:r>
            <a:r>
              <a:rPr lang="en-US" altLang="ko-KR" dirty="0"/>
              <a:t> { </a:t>
            </a:r>
            <a:r>
              <a:rPr lang="en-US" altLang="ko-KR" dirty="0" err="1"/>
              <a:t>color:blue</a:t>
            </a:r>
            <a:r>
              <a:rPr lang="en-US" altLang="ko-KR" dirty="0"/>
              <a:t>; }</a:t>
            </a:r>
            <a:r>
              <a:rPr lang="ko-KR" altLang="en-US" dirty="0"/>
              <a:t>	</a:t>
            </a:r>
            <a:r>
              <a:rPr lang="en-US" altLang="ko-KR" dirty="0"/>
              <a:t>/* body </a:t>
            </a:r>
            <a:r>
              <a:rPr lang="ko-KR" altLang="en-US" dirty="0"/>
              <a:t>안의 </a:t>
            </a:r>
            <a:r>
              <a:rPr lang="en-US" altLang="ko-KR" dirty="0" err="1"/>
              <a:t>h1</a:t>
            </a:r>
            <a:r>
              <a:rPr lang="en-US" altLang="ko-KR" dirty="0"/>
              <a:t> </a:t>
            </a:r>
            <a:r>
              <a:rPr lang="ko-KR" altLang="en-US" dirty="0"/>
              <a:t>요소 *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1854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3638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body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{ color: red;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    body &gt;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color: blue; }   /* body </a:t>
            </a:r>
            <a:r>
              <a:rPr lang="ko-KR" altLang="en-US" sz="1600" dirty="0"/>
              <a:t>안의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</a:t>
            </a:r>
            <a:r>
              <a:rPr lang="ko-KR" altLang="en-US" sz="1600" dirty="0"/>
              <a:t>요소 *</a:t>
            </a:r>
            <a:r>
              <a:rPr lang="en-US" altLang="ko-KR" sz="1600" dirty="0"/>
              <a:t>/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headline is &lt;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&gt;very&lt;/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&gt; important&lt;/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5048250"/>
            <a:ext cx="588502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146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의사 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3095625"/>
          </a:xfrm>
        </p:spPr>
        <p:txBody>
          <a:bodyPr/>
          <a:lstStyle/>
          <a:p>
            <a:r>
              <a:rPr lang="ko-KR" altLang="en-US" b="1" dirty="0"/>
              <a:t>의사 클래스</a:t>
            </a:r>
            <a:r>
              <a:rPr lang="en-US" altLang="ko-KR" b="1" dirty="0"/>
              <a:t>(pseudo-class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클래스가 </a:t>
            </a:r>
            <a:r>
              <a:rPr lang="ko-KR" altLang="en-US" dirty="0"/>
              <a:t>정의된 것처럼 </a:t>
            </a:r>
            <a:r>
              <a:rPr lang="ko-KR" altLang="en-US" dirty="0" smtClean="0"/>
              <a:t>간주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  <a:p>
            <a:pPr lvl="1" latinLnBrk="0"/>
            <a:r>
              <a:rPr lang="en-US" altLang="ko-KR" dirty="0" err="1"/>
              <a:t>a:link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/>
              <a:t>blue;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 smtClean="0"/>
              <a:t>a:visited</a:t>
            </a:r>
            <a:r>
              <a:rPr lang="en-US" altLang="ko-KR" dirty="0" smtClean="0"/>
              <a:t> </a:t>
            </a:r>
            <a:r>
              <a:rPr lang="en-US" altLang="ko-KR" dirty="0"/>
              <a:t>{ color:</a:t>
            </a:r>
            <a:r>
              <a:rPr lang="ko-KR" altLang="en-US" dirty="0"/>
              <a:t> </a:t>
            </a:r>
            <a:r>
              <a:rPr lang="en-US" altLang="ko-KR" dirty="0"/>
              <a:t>green;</a:t>
            </a:r>
            <a:r>
              <a:rPr lang="ko-KR" altLang="en-US" dirty="0"/>
              <a:t> </a:t>
            </a:r>
            <a:r>
              <a:rPr lang="en-US" altLang="ko-KR" dirty="0" smtClean="0"/>
              <a:t>}</a:t>
            </a:r>
            <a:endParaRPr lang="ko-KR" altLang="en-US" dirty="0"/>
          </a:p>
          <a:p>
            <a:pPr lvl="1" latinLnBrk="0"/>
            <a:r>
              <a:rPr lang="en-US" altLang="ko-KR" dirty="0" err="1"/>
              <a:t>a:hover</a:t>
            </a:r>
            <a:r>
              <a:rPr lang="en-US" altLang="ko-KR" dirty="0"/>
              <a:t> { color:</a:t>
            </a:r>
            <a:r>
              <a:rPr lang="ko-KR" altLang="en-US" dirty="0"/>
              <a:t> </a:t>
            </a:r>
            <a:r>
              <a:rPr lang="en-US" altLang="ko-KR" dirty="0" smtClean="0"/>
              <a:t>red; </a:t>
            </a:r>
            <a:r>
              <a:rPr lang="en-US" altLang="ko-KR" dirty="0"/>
              <a:t>}</a:t>
            </a:r>
            <a:r>
              <a:rPr lang="ko-KR" altLang="en-US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3572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829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 err="1" smtClean="0"/>
              <a:t>a:link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{ 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 </a:t>
            </a:r>
          </a:p>
          <a:p>
            <a:pPr marL="0" indent="0">
              <a:buNone/>
            </a:pPr>
            <a:r>
              <a:rPr lang="en-US" altLang="ko-KR" sz="1600" dirty="0"/>
              <a:t>    color: blue;</a:t>
            </a:r>
          </a:p>
          <a:p>
            <a:pPr marL="0" indent="0">
              <a:buNone/>
            </a:pPr>
            <a:r>
              <a:rPr lang="en-US" altLang="ko-KR" sz="1600" dirty="0"/>
              <a:t>    background-color: white;</a:t>
            </a:r>
          </a:p>
          <a:p>
            <a:pPr marL="0" indent="0">
              <a:buNone/>
            </a:pPr>
            <a:r>
              <a:rPr lang="en-US" altLang="ko-KR" sz="1600" dirty="0"/>
              <a:t>    }</a:t>
            </a:r>
          </a:p>
          <a:p>
            <a:pPr marL="0" indent="0">
              <a:buNone/>
            </a:pPr>
            <a:r>
              <a:rPr lang="en-US" altLang="ko-KR" sz="1600" dirty="0" err="1"/>
              <a:t>a:visited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green;</a:t>
            </a:r>
          </a:p>
          <a:p>
            <a:pPr marL="0" indent="0">
              <a:buNone/>
            </a:pPr>
            <a:r>
              <a:rPr lang="en-US" altLang="ko-KR" sz="1600" dirty="0"/>
              <a:t>    background-color: silver;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 err="1"/>
              <a:t>a:hover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text-decoration: none;</a:t>
            </a:r>
          </a:p>
          <a:p>
            <a:pPr marL="0" indent="0">
              <a:buNone/>
            </a:pPr>
            <a:r>
              <a:rPr lang="en-US" altLang="ko-KR" sz="1600" dirty="0"/>
              <a:t>    color: white;</a:t>
            </a:r>
          </a:p>
          <a:p>
            <a:pPr marL="0" indent="0">
              <a:buNone/>
            </a:pPr>
            <a:r>
              <a:rPr lang="en-US" altLang="ko-KR" sz="1600" dirty="0"/>
              <a:t>    background-color: blue;</a:t>
            </a:r>
          </a:p>
          <a:p>
            <a:pPr marL="0" indent="0">
              <a:buNone/>
            </a:pPr>
            <a:r>
              <a:rPr lang="en-US" altLang="ko-KR" sz="1600" dirty="0" smtClean="0"/>
              <a:t>}</a:t>
            </a:r>
          </a:p>
          <a:p>
            <a:pPr marL="0" indent="0">
              <a:buNone/>
            </a:pPr>
            <a:r>
              <a:rPr lang="en-US" altLang="ko-KR" sz="1600" dirty="0" smtClean="0"/>
              <a:t>…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4933950" y="2781301"/>
            <a:ext cx="2676526" cy="1619250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 bwMode="auto">
          <a:xfrm>
            <a:off x="3181350" y="4200525"/>
            <a:ext cx="1847850" cy="466725"/>
          </a:xfrm>
          <a:custGeom>
            <a:avLst/>
            <a:gdLst>
              <a:gd name="connsiteX0" fmla="*/ 0 w 1847850"/>
              <a:gd name="connsiteY0" fmla="*/ 466725 h 466725"/>
              <a:gd name="connsiteX1" fmla="*/ 104775 w 1847850"/>
              <a:gd name="connsiteY1" fmla="*/ 409575 h 466725"/>
              <a:gd name="connsiteX2" fmla="*/ 142875 w 1847850"/>
              <a:gd name="connsiteY2" fmla="*/ 390525 h 466725"/>
              <a:gd name="connsiteX3" fmla="*/ 200025 w 1847850"/>
              <a:gd name="connsiteY3" fmla="*/ 352425 h 466725"/>
              <a:gd name="connsiteX4" fmla="*/ 228600 w 1847850"/>
              <a:gd name="connsiteY4" fmla="*/ 333375 h 466725"/>
              <a:gd name="connsiteX5" fmla="*/ 257175 w 1847850"/>
              <a:gd name="connsiteY5" fmla="*/ 323850 h 466725"/>
              <a:gd name="connsiteX6" fmla="*/ 323850 w 1847850"/>
              <a:gd name="connsiteY6" fmla="*/ 304800 h 466725"/>
              <a:gd name="connsiteX7" fmla="*/ 361950 w 1847850"/>
              <a:gd name="connsiteY7" fmla="*/ 285750 h 466725"/>
              <a:gd name="connsiteX8" fmla="*/ 428625 w 1847850"/>
              <a:gd name="connsiteY8" fmla="*/ 266700 h 466725"/>
              <a:gd name="connsiteX9" fmla="*/ 523875 w 1847850"/>
              <a:gd name="connsiteY9" fmla="*/ 238125 h 466725"/>
              <a:gd name="connsiteX10" fmla="*/ 619125 w 1847850"/>
              <a:gd name="connsiteY10" fmla="*/ 190500 h 466725"/>
              <a:gd name="connsiteX11" fmla="*/ 685800 w 1847850"/>
              <a:gd name="connsiteY11" fmla="*/ 161925 h 466725"/>
              <a:gd name="connsiteX12" fmla="*/ 733425 w 1847850"/>
              <a:gd name="connsiteY12" fmla="*/ 152400 h 466725"/>
              <a:gd name="connsiteX13" fmla="*/ 762000 w 1847850"/>
              <a:gd name="connsiteY13" fmla="*/ 133350 h 466725"/>
              <a:gd name="connsiteX14" fmla="*/ 809625 w 1847850"/>
              <a:gd name="connsiteY14" fmla="*/ 114300 h 466725"/>
              <a:gd name="connsiteX15" fmla="*/ 962025 w 1847850"/>
              <a:gd name="connsiteY15" fmla="*/ 85725 h 466725"/>
              <a:gd name="connsiteX16" fmla="*/ 1066800 w 1847850"/>
              <a:gd name="connsiteY16" fmla="*/ 66675 h 466725"/>
              <a:gd name="connsiteX17" fmla="*/ 1200150 w 1847850"/>
              <a:gd name="connsiteY17" fmla="*/ 57150 h 466725"/>
              <a:gd name="connsiteX18" fmla="*/ 1609725 w 1847850"/>
              <a:gd name="connsiteY18" fmla="*/ 38100 h 466725"/>
              <a:gd name="connsiteX19" fmla="*/ 1695450 w 1847850"/>
              <a:gd name="connsiteY19" fmla="*/ 28575 h 466725"/>
              <a:gd name="connsiteX20" fmla="*/ 1743075 w 1847850"/>
              <a:gd name="connsiteY20" fmla="*/ 19050 h 466725"/>
              <a:gd name="connsiteX21" fmla="*/ 1819275 w 1847850"/>
              <a:gd name="connsiteY21" fmla="*/ 9525 h 466725"/>
              <a:gd name="connsiteX22" fmla="*/ 1847850 w 1847850"/>
              <a:gd name="connsiteY22" fmla="*/ 0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7850" h="466725">
                <a:moveTo>
                  <a:pt x="0" y="466725"/>
                </a:moveTo>
                <a:cubicBezTo>
                  <a:pt x="134350" y="399550"/>
                  <a:pt x="-13824" y="475463"/>
                  <a:pt x="104775" y="409575"/>
                </a:cubicBezTo>
                <a:cubicBezTo>
                  <a:pt x="117187" y="402679"/>
                  <a:pt x="130699" y="397830"/>
                  <a:pt x="142875" y="390525"/>
                </a:cubicBezTo>
                <a:cubicBezTo>
                  <a:pt x="162508" y="378745"/>
                  <a:pt x="180975" y="365125"/>
                  <a:pt x="200025" y="352425"/>
                </a:cubicBezTo>
                <a:cubicBezTo>
                  <a:pt x="209550" y="346075"/>
                  <a:pt x="217740" y="336995"/>
                  <a:pt x="228600" y="333375"/>
                </a:cubicBezTo>
                <a:cubicBezTo>
                  <a:pt x="238125" y="330200"/>
                  <a:pt x="247521" y="326608"/>
                  <a:pt x="257175" y="323850"/>
                </a:cubicBezTo>
                <a:cubicBezTo>
                  <a:pt x="281342" y="316945"/>
                  <a:pt x="301012" y="314588"/>
                  <a:pt x="323850" y="304800"/>
                </a:cubicBezTo>
                <a:cubicBezTo>
                  <a:pt x="336901" y="299207"/>
                  <a:pt x="348899" y="291343"/>
                  <a:pt x="361950" y="285750"/>
                </a:cubicBezTo>
                <a:cubicBezTo>
                  <a:pt x="415680" y="262723"/>
                  <a:pt x="364179" y="290867"/>
                  <a:pt x="428625" y="266700"/>
                </a:cubicBezTo>
                <a:cubicBezTo>
                  <a:pt x="517223" y="233476"/>
                  <a:pt x="407529" y="257516"/>
                  <a:pt x="523875" y="238125"/>
                </a:cubicBezTo>
                <a:cubicBezTo>
                  <a:pt x="606213" y="188722"/>
                  <a:pt x="535793" y="227537"/>
                  <a:pt x="619125" y="190500"/>
                </a:cubicBezTo>
                <a:cubicBezTo>
                  <a:pt x="654173" y="174923"/>
                  <a:pt x="652262" y="170309"/>
                  <a:pt x="685800" y="161925"/>
                </a:cubicBezTo>
                <a:cubicBezTo>
                  <a:pt x="701506" y="157998"/>
                  <a:pt x="717550" y="155575"/>
                  <a:pt x="733425" y="152400"/>
                </a:cubicBezTo>
                <a:cubicBezTo>
                  <a:pt x="742950" y="146050"/>
                  <a:pt x="751761" y="138470"/>
                  <a:pt x="762000" y="133350"/>
                </a:cubicBezTo>
                <a:cubicBezTo>
                  <a:pt x="777293" y="125704"/>
                  <a:pt x="793405" y="119707"/>
                  <a:pt x="809625" y="114300"/>
                </a:cubicBezTo>
                <a:cubicBezTo>
                  <a:pt x="848743" y="101261"/>
                  <a:pt x="942373" y="89655"/>
                  <a:pt x="962025" y="85725"/>
                </a:cubicBezTo>
                <a:cubicBezTo>
                  <a:pt x="987725" y="80585"/>
                  <a:pt x="1042427" y="69112"/>
                  <a:pt x="1066800" y="66675"/>
                </a:cubicBezTo>
                <a:cubicBezTo>
                  <a:pt x="1111142" y="62241"/>
                  <a:pt x="1155648" y="59492"/>
                  <a:pt x="1200150" y="57150"/>
                </a:cubicBezTo>
                <a:lnTo>
                  <a:pt x="1609725" y="38100"/>
                </a:lnTo>
                <a:cubicBezTo>
                  <a:pt x="1638300" y="34925"/>
                  <a:pt x="1666988" y="32641"/>
                  <a:pt x="1695450" y="28575"/>
                </a:cubicBezTo>
                <a:cubicBezTo>
                  <a:pt x="1711477" y="26285"/>
                  <a:pt x="1727074" y="21512"/>
                  <a:pt x="1743075" y="19050"/>
                </a:cubicBezTo>
                <a:cubicBezTo>
                  <a:pt x="1768375" y="15158"/>
                  <a:pt x="1793875" y="12700"/>
                  <a:pt x="1819275" y="9525"/>
                </a:cubicBezTo>
                <a:lnTo>
                  <a:pt x="184785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429000" y="3162300"/>
            <a:ext cx="1581150" cy="143810"/>
          </a:xfrm>
          <a:custGeom>
            <a:avLst/>
            <a:gdLst>
              <a:gd name="connsiteX0" fmla="*/ 0 w 1581150"/>
              <a:gd name="connsiteY0" fmla="*/ 0 h 143810"/>
              <a:gd name="connsiteX1" fmla="*/ 476250 w 1581150"/>
              <a:gd name="connsiteY1" fmla="*/ 9525 h 143810"/>
              <a:gd name="connsiteX2" fmla="*/ 571500 w 1581150"/>
              <a:gd name="connsiteY2" fmla="*/ 28575 h 143810"/>
              <a:gd name="connsiteX3" fmla="*/ 619125 w 1581150"/>
              <a:gd name="connsiteY3" fmla="*/ 38100 h 143810"/>
              <a:gd name="connsiteX4" fmla="*/ 647700 w 1581150"/>
              <a:gd name="connsiteY4" fmla="*/ 57150 h 143810"/>
              <a:gd name="connsiteX5" fmla="*/ 752475 w 1581150"/>
              <a:gd name="connsiteY5" fmla="*/ 66675 h 143810"/>
              <a:gd name="connsiteX6" fmla="*/ 981075 w 1581150"/>
              <a:gd name="connsiteY6" fmla="*/ 76200 h 143810"/>
              <a:gd name="connsiteX7" fmla="*/ 1228725 w 1581150"/>
              <a:gd name="connsiteY7" fmla="*/ 95250 h 143810"/>
              <a:gd name="connsiteX8" fmla="*/ 1285875 w 1581150"/>
              <a:gd name="connsiteY8" fmla="*/ 104775 h 143810"/>
              <a:gd name="connsiteX9" fmla="*/ 1314450 w 1581150"/>
              <a:gd name="connsiteY9" fmla="*/ 114300 h 143810"/>
              <a:gd name="connsiteX10" fmla="*/ 1438275 w 1581150"/>
              <a:gd name="connsiteY10" fmla="*/ 123825 h 143810"/>
              <a:gd name="connsiteX11" fmla="*/ 1495425 w 1581150"/>
              <a:gd name="connsiteY11" fmla="*/ 133350 h 143810"/>
              <a:gd name="connsiteX12" fmla="*/ 1524000 w 1581150"/>
              <a:gd name="connsiteY12" fmla="*/ 142875 h 143810"/>
              <a:gd name="connsiteX13" fmla="*/ 1581150 w 1581150"/>
              <a:gd name="connsiteY13" fmla="*/ 142875 h 1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1150" h="143810">
                <a:moveTo>
                  <a:pt x="0" y="0"/>
                </a:moveTo>
                <a:cubicBezTo>
                  <a:pt x="158750" y="3175"/>
                  <a:pt x="317666" y="1596"/>
                  <a:pt x="476250" y="9525"/>
                </a:cubicBezTo>
                <a:cubicBezTo>
                  <a:pt x="508588" y="11142"/>
                  <a:pt x="539750" y="22225"/>
                  <a:pt x="571500" y="28575"/>
                </a:cubicBezTo>
                <a:lnTo>
                  <a:pt x="619125" y="38100"/>
                </a:lnTo>
                <a:cubicBezTo>
                  <a:pt x="628650" y="44450"/>
                  <a:pt x="636506" y="54751"/>
                  <a:pt x="647700" y="57150"/>
                </a:cubicBezTo>
                <a:cubicBezTo>
                  <a:pt x="681991" y="64498"/>
                  <a:pt x="717463" y="64674"/>
                  <a:pt x="752475" y="66675"/>
                </a:cubicBezTo>
                <a:cubicBezTo>
                  <a:pt x="828617" y="71026"/>
                  <a:pt x="904875" y="73025"/>
                  <a:pt x="981075" y="76200"/>
                </a:cubicBezTo>
                <a:cubicBezTo>
                  <a:pt x="1082027" y="109851"/>
                  <a:pt x="977532" y="77926"/>
                  <a:pt x="1228725" y="95250"/>
                </a:cubicBezTo>
                <a:cubicBezTo>
                  <a:pt x="1247992" y="96579"/>
                  <a:pt x="1267022" y="100585"/>
                  <a:pt x="1285875" y="104775"/>
                </a:cubicBezTo>
                <a:cubicBezTo>
                  <a:pt x="1295676" y="106953"/>
                  <a:pt x="1304487" y="113055"/>
                  <a:pt x="1314450" y="114300"/>
                </a:cubicBezTo>
                <a:cubicBezTo>
                  <a:pt x="1355527" y="119435"/>
                  <a:pt x="1397000" y="120650"/>
                  <a:pt x="1438275" y="123825"/>
                </a:cubicBezTo>
                <a:cubicBezTo>
                  <a:pt x="1457325" y="127000"/>
                  <a:pt x="1476572" y="129160"/>
                  <a:pt x="1495425" y="133350"/>
                </a:cubicBezTo>
                <a:cubicBezTo>
                  <a:pt x="1505226" y="135528"/>
                  <a:pt x="1514021" y="141766"/>
                  <a:pt x="1524000" y="142875"/>
                </a:cubicBezTo>
                <a:cubicBezTo>
                  <a:pt x="1542933" y="144979"/>
                  <a:pt x="1562100" y="142875"/>
                  <a:pt x="1581150" y="14287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자유형 6"/>
          <p:cNvSpPr/>
          <p:nvPr/>
        </p:nvSpPr>
        <p:spPr bwMode="auto">
          <a:xfrm>
            <a:off x="3276600" y="1790700"/>
            <a:ext cx="1933575" cy="1057275"/>
          </a:xfrm>
          <a:custGeom>
            <a:avLst/>
            <a:gdLst>
              <a:gd name="connsiteX0" fmla="*/ 0 w 1933575"/>
              <a:gd name="connsiteY0" fmla="*/ 0 h 1057275"/>
              <a:gd name="connsiteX1" fmla="*/ 85725 w 1933575"/>
              <a:gd name="connsiteY1" fmla="*/ 19050 h 1057275"/>
              <a:gd name="connsiteX2" fmla="*/ 142875 w 1933575"/>
              <a:gd name="connsiteY2" fmla="*/ 28575 h 1057275"/>
              <a:gd name="connsiteX3" fmla="*/ 200025 w 1933575"/>
              <a:gd name="connsiteY3" fmla="*/ 47625 h 1057275"/>
              <a:gd name="connsiteX4" fmla="*/ 276225 w 1933575"/>
              <a:gd name="connsiteY4" fmla="*/ 57150 h 1057275"/>
              <a:gd name="connsiteX5" fmla="*/ 352425 w 1933575"/>
              <a:gd name="connsiteY5" fmla="*/ 76200 h 1057275"/>
              <a:gd name="connsiteX6" fmla="*/ 438150 w 1933575"/>
              <a:gd name="connsiteY6" fmla="*/ 95250 h 1057275"/>
              <a:gd name="connsiteX7" fmla="*/ 552450 w 1933575"/>
              <a:gd name="connsiteY7" fmla="*/ 114300 h 1057275"/>
              <a:gd name="connsiteX8" fmla="*/ 647700 w 1933575"/>
              <a:gd name="connsiteY8" fmla="*/ 142875 h 1057275"/>
              <a:gd name="connsiteX9" fmla="*/ 752475 w 1933575"/>
              <a:gd name="connsiteY9" fmla="*/ 161925 h 1057275"/>
              <a:gd name="connsiteX10" fmla="*/ 942975 w 1933575"/>
              <a:gd name="connsiteY10" fmla="*/ 200025 h 1057275"/>
              <a:gd name="connsiteX11" fmla="*/ 1009650 w 1933575"/>
              <a:gd name="connsiteY11" fmla="*/ 228600 h 1057275"/>
              <a:gd name="connsiteX12" fmla="*/ 1095375 w 1933575"/>
              <a:gd name="connsiteY12" fmla="*/ 257175 h 1057275"/>
              <a:gd name="connsiteX13" fmla="*/ 1162050 w 1933575"/>
              <a:gd name="connsiteY13" fmla="*/ 295275 h 1057275"/>
              <a:gd name="connsiteX14" fmla="*/ 1276350 w 1933575"/>
              <a:gd name="connsiteY14" fmla="*/ 352425 h 1057275"/>
              <a:gd name="connsiteX15" fmla="*/ 1323975 w 1933575"/>
              <a:gd name="connsiteY15" fmla="*/ 381000 h 1057275"/>
              <a:gd name="connsiteX16" fmla="*/ 1419225 w 1933575"/>
              <a:gd name="connsiteY16" fmla="*/ 438150 h 1057275"/>
              <a:gd name="connsiteX17" fmla="*/ 1524000 w 1933575"/>
              <a:gd name="connsiteY17" fmla="*/ 542925 h 1057275"/>
              <a:gd name="connsiteX18" fmla="*/ 1552575 w 1933575"/>
              <a:gd name="connsiteY18" fmla="*/ 571500 h 1057275"/>
              <a:gd name="connsiteX19" fmla="*/ 1581150 w 1933575"/>
              <a:gd name="connsiteY19" fmla="*/ 600075 h 1057275"/>
              <a:gd name="connsiteX20" fmla="*/ 1676400 w 1933575"/>
              <a:gd name="connsiteY20" fmla="*/ 704850 h 1057275"/>
              <a:gd name="connsiteX21" fmla="*/ 1733550 w 1933575"/>
              <a:gd name="connsiteY21" fmla="*/ 762000 h 1057275"/>
              <a:gd name="connsiteX22" fmla="*/ 1762125 w 1933575"/>
              <a:gd name="connsiteY22" fmla="*/ 781050 h 1057275"/>
              <a:gd name="connsiteX23" fmla="*/ 1809750 w 1933575"/>
              <a:gd name="connsiteY23" fmla="*/ 838200 h 1057275"/>
              <a:gd name="connsiteX24" fmla="*/ 1857375 w 1933575"/>
              <a:gd name="connsiteY24" fmla="*/ 895350 h 1057275"/>
              <a:gd name="connsiteX25" fmla="*/ 1866900 w 1933575"/>
              <a:gd name="connsiteY25" fmla="*/ 923925 h 1057275"/>
              <a:gd name="connsiteX26" fmla="*/ 1905000 w 1933575"/>
              <a:gd name="connsiteY26" fmla="*/ 981075 h 1057275"/>
              <a:gd name="connsiteX27" fmla="*/ 1924050 w 1933575"/>
              <a:gd name="connsiteY27" fmla="*/ 1009650 h 1057275"/>
              <a:gd name="connsiteX28" fmla="*/ 1933575 w 1933575"/>
              <a:gd name="connsiteY28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33575" h="1057275">
                <a:moveTo>
                  <a:pt x="0" y="0"/>
                </a:moveTo>
                <a:cubicBezTo>
                  <a:pt x="28575" y="6350"/>
                  <a:pt x="57021" y="13309"/>
                  <a:pt x="85725" y="19050"/>
                </a:cubicBezTo>
                <a:cubicBezTo>
                  <a:pt x="104663" y="22838"/>
                  <a:pt x="124139" y="23891"/>
                  <a:pt x="142875" y="28575"/>
                </a:cubicBezTo>
                <a:cubicBezTo>
                  <a:pt x="162356" y="33445"/>
                  <a:pt x="180390" y="43418"/>
                  <a:pt x="200025" y="47625"/>
                </a:cubicBezTo>
                <a:cubicBezTo>
                  <a:pt x="225054" y="52988"/>
                  <a:pt x="251066" y="52433"/>
                  <a:pt x="276225" y="57150"/>
                </a:cubicBezTo>
                <a:cubicBezTo>
                  <a:pt x="301958" y="61975"/>
                  <a:pt x="326939" y="70203"/>
                  <a:pt x="352425" y="76200"/>
                </a:cubicBezTo>
                <a:cubicBezTo>
                  <a:pt x="380919" y="82904"/>
                  <a:pt x="409395" y="89773"/>
                  <a:pt x="438150" y="95250"/>
                </a:cubicBezTo>
                <a:cubicBezTo>
                  <a:pt x="476093" y="102477"/>
                  <a:pt x="514785" y="105740"/>
                  <a:pt x="552450" y="114300"/>
                </a:cubicBezTo>
                <a:cubicBezTo>
                  <a:pt x="584774" y="121646"/>
                  <a:pt x="615453" y="135197"/>
                  <a:pt x="647700" y="142875"/>
                </a:cubicBezTo>
                <a:cubicBezTo>
                  <a:pt x="682232" y="151097"/>
                  <a:pt x="717624" y="155180"/>
                  <a:pt x="752475" y="161925"/>
                </a:cubicBezTo>
                <a:lnTo>
                  <a:pt x="942975" y="200025"/>
                </a:lnTo>
                <a:cubicBezTo>
                  <a:pt x="965200" y="209550"/>
                  <a:pt x="987009" y="220110"/>
                  <a:pt x="1009650" y="228600"/>
                </a:cubicBezTo>
                <a:cubicBezTo>
                  <a:pt x="1037853" y="239176"/>
                  <a:pt x="1067780" y="245102"/>
                  <a:pt x="1095375" y="257175"/>
                </a:cubicBezTo>
                <a:cubicBezTo>
                  <a:pt x="1118826" y="267435"/>
                  <a:pt x="1139398" y="283353"/>
                  <a:pt x="1162050" y="295275"/>
                </a:cubicBezTo>
                <a:cubicBezTo>
                  <a:pt x="1199745" y="315114"/>
                  <a:pt x="1239823" y="330509"/>
                  <a:pt x="1276350" y="352425"/>
                </a:cubicBezTo>
                <a:cubicBezTo>
                  <a:pt x="1292225" y="361950"/>
                  <a:pt x="1307791" y="372009"/>
                  <a:pt x="1323975" y="381000"/>
                </a:cubicBezTo>
                <a:cubicBezTo>
                  <a:pt x="1357798" y="399791"/>
                  <a:pt x="1390177" y="409102"/>
                  <a:pt x="1419225" y="438150"/>
                </a:cubicBezTo>
                <a:lnTo>
                  <a:pt x="1524000" y="542925"/>
                </a:lnTo>
                <a:lnTo>
                  <a:pt x="1552575" y="571500"/>
                </a:lnTo>
                <a:cubicBezTo>
                  <a:pt x="1562100" y="581025"/>
                  <a:pt x="1573068" y="589299"/>
                  <a:pt x="1581150" y="600075"/>
                </a:cubicBezTo>
                <a:cubicBezTo>
                  <a:pt x="1611721" y="640837"/>
                  <a:pt x="1631886" y="671464"/>
                  <a:pt x="1676400" y="704850"/>
                </a:cubicBezTo>
                <a:cubicBezTo>
                  <a:pt x="1800916" y="798237"/>
                  <a:pt x="1649982" y="678432"/>
                  <a:pt x="1733550" y="762000"/>
                </a:cubicBezTo>
                <a:cubicBezTo>
                  <a:pt x="1741645" y="770095"/>
                  <a:pt x="1753331" y="773721"/>
                  <a:pt x="1762125" y="781050"/>
                </a:cubicBezTo>
                <a:cubicBezTo>
                  <a:pt x="1807661" y="818996"/>
                  <a:pt x="1775693" y="797332"/>
                  <a:pt x="1809750" y="838200"/>
                </a:cubicBezTo>
                <a:cubicBezTo>
                  <a:pt x="1836082" y="869798"/>
                  <a:pt x="1839638" y="859877"/>
                  <a:pt x="1857375" y="895350"/>
                </a:cubicBezTo>
                <a:cubicBezTo>
                  <a:pt x="1861865" y="904330"/>
                  <a:pt x="1862024" y="915148"/>
                  <a:pt x="1866900" y="923925"/>
                </a:cubicBezTo>
                <a:cubicBezTo>
                  <a:pt x="1878019" y="943939"/>
                  <a:pt x="1892300" y="962025"/>
                  <a:pt x="1905000" y="981075"/>
                </a:cubicBezTo>
                <a:lnTo>
                  <a:pt x="1924050" y="1009650"/>
                </a:lnTo>
                <a:lnTo>
                  <a:pt x="1933575" y="105727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742950" y="1247776"/>
            <a:ext cx="2771775" cy="15335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42950" y="2809878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2950" y="4276726"/>
            <a:ext cx="2771775" cy="13144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선택한다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h1</a:t>
            </a:r>
            <a:r>
              <a:rPr lang="en-US" altLang="ko-KR" dirty="0" smtClean="0"/>
              <a:t>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442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709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외부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 스타일 시트는 </a:t>
            </a:r>
            <a:r>
              <a:rPr lang="ko-KR" altLang="en-US" dirty="0" smtClean="0"/>
              <a:t>스타일 </a:t>
            </a:r>
            <a:r>
              <a:rPr lang="ko-KR" altLang="en-US" dirty="0"/>
              <a:t>시트를 외부에 파일로 저장하는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페이지에 동일한 스타일을 적용하려고 할 때 좋은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21" y="3476625"/>
            <a:ext cx="3980333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66801" y="2635449"/>
            <a:ext cx="7496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2000" i="1" dirty="0">
                <a:latin typeface="Century Schoolbook" panose="02040604050505020304" pitchFamily="18" charset="0"/>
              </a:rPr>
              <a:t>&lt;link type="text/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rel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stylesheet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 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href</a:t>
            </a:r>
            <a:r>
              <a:rPr lang="en-US" altLang="ko-KR" sz="2000" i="1" dirty="0">
                <a:latin typeface="Century Schoolbook" panose="02040604050505020304" pitchFamily="18" charset="0"/>
              </a:rPr>
              <a:t>="</a:t>
            </a:r>
            <a:r>
              <a:rPr lang="en-US" altLang="ko-KR" sz="2000" i="1" dirty="0" err="1">
                <a:latin typeface="Century Schoolbook" panose="02040604050505020304" pitchFamily="18" charset="0"/>
              </a:rPr>
              <a:t>mystyle.css</a:t>
            </a:r>
            <a:r>
              <a:rPr lang="en-US" altLang="ko-KR" sz="2000" i="1" dirty="0">
                <a:latin typeface="Century Schoolbook" panose="02040604050505020304" pitchFamily="18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3912359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695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 {    color: red;    }</a:t>
            </a:r>
          </a:p>
          <a:p>
            <a:pPr marL="0" indent="0">
              <a:buNone/>
            </a:pPr>
            <a:r>
              <a:rPr lang="es-ES" altLang="ko-KR" sz="1600" dirty="0"/>
              <a:t>p {    color:#0026ff;   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950" y="2085976"/>
            <a:ext cx="8212138" cy="2962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&lt;link type="text/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rel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stylesheet</a:t>
            </a:r>
            <a:r>
              <a:rPr lang="en-US" altLang="ko-KR" sz="1600" dirty="0"/>
              <a:t>"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mystyle.css</a:t>
            </a:r>
            <a:r>
              <a:rPr lang="en-US" altLang="ko-KR" sz="1600" dirty="0"/>
              <a:t>"&gt;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자유형 6"/>
          <p:cNvSpPr/>
          <p:nvPr/>
        </p:nvSpPr>
        <p:spPr bwMode="auto">
          <a:xfrm>
            <a:off x="-200035" y="1465984"/>
            <a:ext cx="1247785" cy="1715366"/>
          </a:xfrm>
          <a:custGeom>
            <a:avLst/>
            <a:gdLst>
              <a:gd name="connsiteX0" fmla="*/ 1247785 w 1247785"/>
              <a:gd name="connsiteY0" fmla="*/ 1715366 h 1715366"/>
              <a:gd name="connsiteX1" fmla="*/ 771535 w 1247785"/>
              <a:gd name="connsiteY1" fmla="*/ 1686791 h 1715366"/>
              <a:gd name="connsiteX2" fmla="*/ 676285 w 1247785"/>
              <a:gd name="connsiteY2" fmla="*/ 1667741 h 1715366"/>
              <a:gd name="connsiteX3" fmla="*/ 571510 w 1247785"/>
              <a:gd name="connsiteY3" fmla="*/ 1629641 h 1715366"/>
              <a:gd name="connsiteX4" fmla="*/ 400060 w 1247785"/>
              <a:gd name="connsiteY4" fmla="*/ 1562966 h 1715366"/>
              <a:gd name="connsiteX5" fmla="*/ 228610 w 1247785"/>
              <a:gd name="connsiteY5" fmla="*/ 1458191 h 1715366"/>
              <a:gd name="connsiteX6" fmla="*/ 133360 w 1247785"/>
              <a:gd name="connsiteY6" fmla="*/ 1381991 h 1715366"/>
              <a:gd name="connsiteX7" fmla="*/ 95260 w 1247785"/>
              <a:gd name="connsiteY7" fmla="*/ 1315316 h 1715366"/>
              <a:gd name="connsiteX8" fmla="*/ 76210 w 1247785"/>
              <a:gd name="connsiteY8" fmla="*/ 1286741 h 1715366"/>
              <a:gd name="connsiteX9" fmla="*/ 47635 w 1247785"/>
              <a:gd name="connsiteY9" fmla="*/ 1239116 h 1715366"/>
              <a:gd name="connsiteX10" fmla="*/ 19060 w 1247785"/>
              <a:gd name="connsiteY10" fmla="*/ 1153391 h 1715366"/>
              <a:gd name="connsiteX11" fmla="*/ 9535 w 1247785"/>
              <a:gd name="connsiteY11" fmla="*/ 1096241 h 1715366"/>
              <a:gd name="connsiteX12" fmla="*/ 9535 w 1247785"/>
              <a:gd name="connsiteY12" fmla="*/ 829541 h 1715366"/>
              <a:gd name="connsiteX13" fmla="*/ 28585 w 1247785"/>
              <a:gd name="connsiteY13" fmla="*/ 686666 h 1715366"/>
              <a:gd name="connsiteX14" fmla="*/ 57160 w 1247785"/>
              <a:gd name="connsiteY14" fmla="*/ 534266 h 1715366"/>
              <a:gd name="connsiteX15" fmla="*/ 76210 w 1247785"/>
              <a:gd name="connsiteY15" fmla="*/ 458066 h 1715366"/>
              <a:gd name="connsiteX16" fmla="*/ 114310 w 1247785"/>
              <a:gd name="connsiteY16" fmla="*/ 391391 h 1715366"/>
              <a:gd name="connsiteX17" fmla="*/ 133360 w 1247785"/>
              <a:gd name="connsiteY17" fmla="*/ 315191 h 1715366"/>
              <a:gd name="connsiteX18" fmla="*/ 190510 w 1247785"/>
              <a:gd name="connsiteY18" fmla="*/ 219941 h 1715366"/>
              <a:gd name="connsiteX19" fmla="*/ 209560 w 1247785"/>
              <a:gd name="connsiteY19" fmla="*/ 191366 h 1715366"/>
              <a:gd name="connsiteX20" fmla="*/ 238135 w 1247785"/>
              <a:gd name="connsiteY20" fmla="*/ 172316 h 1715366"/>
              <a:gd name="connsiteX21" fmla="*/ 266710 w 1247785"/>
              <a:gd name="connsiteY21" fmla="*/ 134216 h 1715366"/>
              <a:gd name="connsiteX22" fmla="*/ 342910 w 1247785"/>
              <a:gd name="connsiteY22" fmla="*/ 105641 h 1715366"/>
              <a:gd name="connsiteX23" fmla="*/ 371485 w 1247785"/>
              <a:gd name="connsiteY23" fmla="*/ 86591 h 1715366"/>
              <a:gd name="connsiteX24" fmla="*/ 542935 w 1247785"/>
              <a:gd name="connsiteY24" fmla="*/ 67541 h 1715366"/>
              <a:gd name="connsiteX25" fmla="*/ 685810 w 1247785"/>
              <a:gd name="connsiteY25" fmla="*/ 38966 h 1715366"/>
              <a:gd name="connsiteX26" fmla="*/ 847735 w 1247785"/>
              <a:gd name="connsiteY26" fmla="*/ 19916 h 1715366"/>
              <a:gd name="connsiteX27" fmla="*/ 914410 w 1247785"/>
              <a:gd name="connsiteY27" fmla="*/ 866 h 1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47785" h="1715366">
                <a:moveTo>
                  <a:pt x="1247785" y="1715366"/>
                </a:moveTo>
                <a:cubicBezTo>
                  <a:pt x="999693" y="1708069"/>
                  <a:pt x="970926" y="1717467"/>
                  <a:pt x="771535" y="1686791"/>
                </a:cubicBezTo>
                <a:cubicBezTo>
                  <a:pt x="739533" y="1681868"/>
                  <a:pt x="707418" y="1676636"/>
                  <a:pt x="676285" y="1667741"/>
                </a:cubicBezTo>
                <a:cubicBezTo>
                  <a:pt x="640552" y="1657532"/>
                  <a:pt x="606257" y="1642821"/>
                  <a:pt x="571510" y="1629641"/>
                </a:cubicBezTo>
                <a:cubicBezTo>
                  <a:pt x="514176" y="1607894"/>
                  <a:pt x="453300" y="1593389"/>
                  <a:pt x="400060" y="1562966"/>
                </a:cubicBezTo>
                <a:cubicBezTo>
                  <a:pt x="363744" y="1542214"/>
                  <a:pt x="247757" y="1477338"/>
                  <a:pt x="228610" y="1458191"/>
                </a:cubicBezTo>
                <a:cubicBezTo>
                  <a:pt x="167894" y="1397475"/>
                  <a:pt x="200236" y="1422117"/>
                  <a:pt x="133360" y="1381991"/>
                </a:cubicBezTo>
                <a:cubicBezTo>
                  <a:pt x="64264" y="1289863"/>
                  <a:pt x="131623" y="1388042"/>
                  <a:pt x="95260" y="1315316"/>
                </a:cubicBezTo>
                <a:cubicBezTo>
                  <a:pt x="90140" y="1305077"/>
                  <a:pt x="82277" y="1296449"/>
                  <a:pt x="76210" y="1286741"/>
                </a:cubicBezTo>
                <a:cubicBezTo>
                  <a:pt x="66398" y="1271042"/>
                  <a:pt x="55914" y="1255675"/>
                  <a:pt x="47635" y="1239116"/>
                </a:cubicBezTo>
                <a:cubicBezTo>
                  <a:pt x="33661" y="1211167"/>
                  <a:pt x="25123" y="1183707"/>
                  <a:pt x="19060" y="1153391"/>
                </a:cubicBezTo>
                <a:cubicBezTo>
                  <a:pt x="15272" y="1134453"/>
                  <a:pt x="12710" y="1115291"/>
                  <a:pt x="9535" y="1096241"/>
                </a:cubicBezTo>
                <a:cubicBezTo>
                  <a:pt x="-2181" y="920507"/>
                  <a:pt x="-4139" y="993631"/>
                  <a:pt x="9535" y="829541"/>
                </a:cubicBezTo>
                <a:cubicBezTo>
                  <a:pt x="18906" y="717084"/>
                  <a:pt x="11054" y="756789"/>
                  <a:pt x="28585" y="686666"/>
                </a:cubicBezTo>
                <a:cubicBezTo>
                  <a:pt x="46809" y="486205"/>
                  <a:pt x="21599" y="652801"/>
                  <a:pt x="57160" y="534266"/>
                </a:cubicBezTo>
                <a:cubicBezTo>
                  <a:pt x="65311" y="507095"/>
                  <a:pt x="63638" y="483209"/>
                  <a:pt x="76210" y="458066"/>
                </a:cubicBezTo>
                <a:cubicBezTo>
                  <a:pt x="97113" y="416260"/>
                  <a:pt x="97611" y="441488"/>
                  <a:pt x="114310" y="391391"/>
                </a:cubicBezTo>
                <a:cubicBezTo>
                  <a:pt x="122589" y="366553"/>
                  <a:pt x="121651" y="338609"/>
                  <a:pt x="133360" y="315191"/>
                </a:cubicBezTo>
                <a:cubicBezTo>
                  <a:pt x="162649" y="256613"/>
                  <a:pt x="144534" y="288905"/>
                  <a:pt x="190510" y="219941"/>
                </a:cubicBezTo>
                <a:cubicBezTo>
                  <a:pt x="196860" y="210416"/>
                  <a:pt x="200035" y="197716"/>
                  <a:pt x="209560" y="191366"/>
                </a:cubicBezTo>
                <a:cubicBezTo>
                  <a:pt x="219085" y="185016"/>
                  <a:pt x="230040" y="180411"/>
                  <a:pt x="238135" y="172316"/>
                </a:cubicBezTo>
                <a:cubicBezTo>
                  <a:pt x="249360" y="161091"/>
                  <a:pt x="254657" y="144547"/>
                  <a:pt x="266710" y="134216"/>
                </a:cubicBezTo>
                <a:cubicBezTo>
                  <a:pt x="287220" y="116636"/>
                  <a:pt x="318048" y="111857"/>
                  <a:pt x="342910" y="105641"/>
                </a:cubicBezTo>
                <a:cubicBezTo>
                  <a:pt x="352435" y="99291"/>
                  <a:pt x="360766" y="90611"/>
                  <a:pt x="371485" y="86591"/>
                </a:cubicBezTo>
                <a:cubicBezTo>
                  <a:pt x="407911" y="72931"/>
                  <a:pt x="535404" y="68120"/>
                  <a:pt x="542935" y="67541"/>
                </a:cubicBezTo>
                <a:cubicBezTo>
                  <a:pt x="600082" y="48492"/>
                  <a:pt x="592657" y="49316"/>
                  <a:pt x="685810" y="38966"/>
                </a:cubicBezTo>
                <a:cubicBezTo>
                  <a:pt x="796976" y="26614"/>
                  <a:pt x="743006" y="33007"/>
                  <a:pt x="847735" y="19916"/>
                </a:cubicBezTo>
                <a:cubicBezTo>
                  <a:pt x="886877" y="-6179"/>
                  <a:pt x="864862" y="866"/>
                  <a:pt x="914410" y="866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77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내부 </a:t>
            </a:r>
            <a:r>
              <a:rPr lang="ko-KR" altLang="en-US" dirty="0"/>
              <a:t>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내부 </a:t>
            </a:r>
            <a:r>
              <a:rPr lang="ko-KR" altLang="en-US" dirty="0"/>
              <a:t>스타일 시트는 </a:t>
            </a:r>
            <a:r>
              <a:rPr lang="en-US" altLang="ko-KR" dirty="0"/>
              <a:t>HTML </a:t>
            </a:r>
            <a:r>
              <a:rPr lang="ko-KR" altLang="en-US" dirty="0"/>
              <a:t>안에 </a:t>
            </a:r>
            <a:r>
              <a:rPr lang="en-US" altLang="ko-KR" dirty="0" err="1"/>
              <a:t>CSS</a:t>
            </a:r>
            <a:r>
              <a:rPr lang="ko-KR" altLang="en-US" dirty="0"/>
              <a:t>를 정의하는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42950" y="2181225"/>
            <a:ext cx="8212138" cy="3905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            color: red;         }</a:t>
            </a:r>
          </a:p>
          <a:p>
            <a:pPr marL="0" indent="0">
              <a:buNone/>
            </a:pPr>
            <a:r>
              <a:rPr lang="en-US" altLang="ko-KR" sz="1600" dirty="0"/>
              <a:t>        p {            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;        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 bwMode="auto">
          <a:xfrm>
            <a:off x="876300" y="3057526"/>
            <a:ext cx="3390900" cy="118109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270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190751"/>
            <a:ext cx="8212138" cy="27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style="color: red"&gt;This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style="color: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"&gt;This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876299" y="3724275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25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가 없다면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6500"/>
            <a:ext cx="8382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39136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2190751"/>
            <a:ext cx="8212138" cy="2705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style="color: red"&gt;This is a headline.&lt;/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    &lt;p style="color: #</a:t>
            </a:r>
            <a:r>
              <a:rPr lang="en-US" altLang="ko-KR" sz="1600" dirty="0" err="1"/>
              <a:t>0026ff</a:t>
            </a:r>
            <a:r>
              <a:rPr lang="en-US" altLang="ko-KR" sz="1600" dirty="0"/>
              <a:t>"&gt;This is a paragraph.&lt;/p&gt;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en-US" altLang="ko-KR" sz="1600" dirty="0"/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469" y="4600574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876299" y="3724275"/>
            <a:ext cx="5286375" cy="5143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109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다중 스타일 </a:t>
            </a:r>
            <a:r>
              <a:rPr lang="ko-KR" altLang="en-US" dirty="0" smtClean="0"/>
              <a:t>시트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628900"/>
            <a:ext cx="4752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296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7"/>
            <a:ext cx="8212138" cy="3448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h1, p {    </a:t>
            </a:r>
          </a:p>
          <a:p>
            <a:pPr marL="0" indent="0">
              <a:buNone/>
            </a:pPr>
            <a:r>
              <a:rPr lang="es-ES" altLang="ko-KR" sz="1600" dirty="0" smtClean="0"/>
              <a:t>     </a:t>
            </a:r>
            <a:r>
              <a:rPr lang="es-ES" altLang="ko-KR" sz="1600" dirty="0"/>
              <a:t>font-family: serif;</a:t>
            </a:r>
          </a:p>
          <a:p>
            <a:pPr marL="0" indent="0">
              <a:buNone/>
            </a:pPr>
            <a:r>
              <a:rPr lang="es-ES" altLang="ko-KR" sz="1600" dirty="0"/>
              <a:t>     color:       black;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h1 {    </a:t>
            </a:r>
          </a:p>
          <a:p>
            <a:pPr marL="0" indent="0">
              <a:buNone/>
            </a:pPr>
            <a:r>
              <a:rPr lang="es-ES" altLang="ko-KR" sz="1600" dirty="0"/>
              <a:t>     border-bottom: 1px solid gray;</a:t>
            </a:r>
          </a:p>
          <a:p>
            <a:pPr marL="0" indent="0">
              <a:buNone/>
            </a:pPr>
            <a:r>
              <a:rPr lang="es-ES" altLang="ko-KR" sz="1600" dirty="0"/>
              <a:t>     color:       red;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</a:p>
          <a:p>
            <a:pPr marL="0" indent="0">
              <a:buNone/>
            </a:pPr>
            <a:r>
              <a:rPr lang="es-ES" altLang="ko-KR" sz="1600" dirty="0"/>
              <a:t>body {</a:t>
            </a:r>
          </a:p>
          <a:p>
            <a:pPr marL="0" indent="0">
              <a:buNone/>
            </a:pPr>
            <a:r>
              <a:rPr lang="es-ES" altLang="ko-KR" sz="1600" dirty="0" smtClean="0"/>
              <a:t>     </a:t>
            </a:r>
            <a:r>
              <a:rPr lang="es-ES" altLang="ko-KR" sz="1600" dirty="0"/>
              <a:t>background-color: yellow;</a:t>
            </a:r>
          </a:p>
          <a:p>
            <a:pPr marL="0" indent="0">
              <a:buNone/>
            </a:pPr>
            <a:r>
              <a:rPr lang="es-ES" altLang="ko-KR" sz="1600" dirty="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8175" y="9144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078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495301"/>
            <a:ext cx="8212138" cy="581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s-ES" altLang="ko-KR" sz="1600" dirty="0"/>
              <a:t>&lt;!DOCTYPE html&gt;</a:t>
            </a:r>
          </a:p>
          <a:p>
            <a:pPr marL="0" indent="0">
              <a:buNone/>
            </a:pPr>
            <a:r>
              <a:rPr lang="es-ES" altLang="ko-KR" sz="1600" dirty="0"/>
              <a:t>&lt;html&gt;</a:t>
            </a:r>
          </a:p>
          <a:p>
            <a:pPr marL="0" indent="0">
              <a:buNone/>
            </a:pPr>
            <a:r>
              <a:rPr lang="es-ES" altLang="ko-KR" sz="1600" dirty="0"/>
              <a:t>&lt;head&gt;</a:t>
            </a:r>
          </a:p>
          <a:p>
            <a:pPr marL="0" indent="0">
              <a:buNone/>
            </a:pPr>
            <a:r>
              <a:rPr lang="es-ES" altLang="ko-KR" sz="1600" dirty="0"/>
              <a:t>    &lt;title&gt;Web Programming&lt;/title&gt;</a:t>
            </a:r>
          </a:p>
          <a:p>
            <a:pPr marL="0" indent="0">
              <a:buNone/>
            </a:pPr>
            <a:r>
              <a:rPr lang="es-ES" altLang="ko-KR" sz="1600" dirty="0"/>
              <a:t>    &lt;link type="text/css" rel="stylesheet" href="coffee.css"&gt;</a:t>
            </a:r>
          </a:p>
          <a:p>
            <a:pPr marL="0" indent="0">
              <a:buNone/>
            </a:pPr>
            <a:r>
              <a:rPr lang="es-ES" altLang="ko-KR" sz="1600" dirty="0"/>
              <a:t>&lt;/head&gt;</a:t>
            </a:r>
          </a:p>
          <a:p>
            <a:pPr marL="0" indent="0">
              <a:buNone/>
            </a:pPr>
            <a:r>
              <a:rPr lang="es-ES" altLang="ko-KR" sz="1600" dirty="0"/>
              <a:t>&lt;body&gt;</a:t>
            </a:r>
          </a:p>
          <a:p>
            <a:pPr marL="0" indent="0">
              <a:buNone/>
            </a:pPr>
            <a:r>
              <a:rPr lang="es-ES" altLang="ko-KR" sz="1600" dirty="0"/>
              <a:t>    &lt;h1&gt;Welcome to Web Coffee!&lt;/h1&gt;</a:t>
            </a:r>
          </a:p>
          <a:p>
            <a:pPr marL="0" indent="0">
              <a:buNone/>
            </a:pPr>
            <a:r>
              <a:rPr lang="es-ES" altLang="ko-KR" sz="1600" dirty="0"/>
              <a:t>    &lt;img src="coffee.gif" width="100" height="100"&gt;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/>
              <a:t>하우스 </a:t>
            </a:r>
            <a:r>
              <a:rPr lang="ko-KR" altLang="en-US" sz="1600" dirty="0" err="1"/>
              <a:t>로스팅</a:t>
            </a:r>
            <a:r>
              <a:rPr lang="ko-KR" altLang="en-US" sz="1600" dirty="0"/>
              <a:t> 원두의 신선한 커피를 맛보세요</a:t>
            </a:r>
            <a:r>
              <a:rPr lang="en-US" altLang="ko-KR" sz="1600" dirty="0"/>
              <a:t>! </a:t>
            </a:r>
          </a:p>
          <a:p>
            <a:pPr marL="0" indent="0">
              <a:buNone/>
            </a:pPr>
            <a:r>
              <a:rPr lang="en-US" altLang="ko-KR" sz="1600" dirty="0"/>
              <a:t>        &lt;</a:t>
            </a:r>
            <a:r>
              <a:rPr lang="es-ES" altLang="ko-KR" sz="1600" dirty="0"/>
              <a:t>em&gt;</a:t>
            </a:r>
            <a:r>
              <a:rPr lang="ko-KR" altLang="en-US" sz="1600" dirty="0"/>
              <a:t>공인 </a:t>
            </a:r>
            <a:r>
              <a:rPr lang="en-US" altLang="ko-KR" sz="1600" dirty="0"/>
              <a:t>1</a:t>
            </a:r>
            <a:r>
              <a:rPr lang="ko-KR" altLang="en-US" sz="1600" dirty="0"/>
              <a:t>급 </a:t>
            </a:r>
            <a:r>
              <a:rPr lang="es-ES" altLang="ko-KR" sz="1600" dirty="0"/>
              <a:t>Barista&lt;/em&gt;</a:t>
            </a:r>
            <a:r>
              <a:rPr lang="ko-KR" altLang="en-US" sz="1600" dirty="0"/>
              <a:t>가 </a:t>
            </a:r>
          </a:p>
          <a:p>
            <a:pPr marL="0" indent="0">
              <a:buNone/>
            </a:pPr>
            <a:r>
              <a:rPr lang="ko-KR" altLang="en-US" sz="1600" dirty="0"/>
              <a:t>        최고급 원두만을 직접 엄선하여 사용합니다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    &lt;h2&gt;</a:t>
            </a:r>
            <a:r>
              <a:rPr lang="ko-KR" altLang="en-US" sz="1600" dirty="0"/>
              <a:t>메뉴</a:t>
            </a:r>
            <a:r>
              <a:rPr lang="en-US" altLang="ko-KR" sz="1600" dirty="0"/>
              <a:t>&lt;/</a:t>
            </a:r>
            <a:r>
              <a:rPr lang="es-ES" altLang="ko-KR" sz="1600" dirty="0"/>
              <a:t>h2&gt;</a:t>
            </a:r>
          </a:p>
          <a:p>
            <a:pPr marL="0" indent="0">
              <a:buNone/>
            </a:pPr>
            <a:r>
              <a:rPr lang="es-ES" altLang="ko-KR" sz="1600" dirty="0"/>
              <a:t>    &lt;p&gt;</a:t>
            </a:r>
          </a:p>
          <a:p>
            <a:pPr marL="0" indent="0">
              <a:buNone/>
            </a:pPr>
            <a:r>
              <a:rPr lang="es-ES" altLang="ko-KR" sz="1600" dirty="0"/>
              <a:t>        </a:t>
            </a:r>
            <a:r>
              <a:rPr lang="ko-KR" altLang="en-US" sz="1600" dirty="0" err="1"/>
              <a:t>아메리카노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카페라떼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카푸치노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카페모카</a:t>
            </a:r>
            <a:r>
              <a:rPr lang="en-US" altLang="ko-KR" sz="1600" dirty="0"/>
              <a:t>, ...</a:t>
            </a:r>
          </a:p>
          <a:p>
            <a:pPr marL="0" indent="0">
              <a:buNone/>
            </a:pPr>
            <a:r>
              <a:rPr lang="en-US" altLang="ko-KR" sz="1600" dirty="0"/>
              <a:t>    &lt;/</a:t>
            </a:r>
            <a:r>
              <a:rPr lang="es-ES" altLang="ko-KR" sz="1600" dirty="0"/>
              <a:t>p&gt;</a:t>
            </a:r>
          </a:p>
          <a:p>
            <a:pPr marL="0" indent="0">
              <a:buNone/>
            </a:pPr>
            <a:r>
              <a:rPr lang="es-ES" altLang="ko-KR" sz="1600" dirty="0"/>
              <a:t>&lt;/body&gt;</a:t>
            </a:r>
          </a:p>
          <a:p>
            <a:pPr marL="0" indent="0">
              <a:buNone/>
            </a:pPr>
            <a:r>
              <a:rPr lang="es-ES" altLang="ko-KR" sz="1600" dirty="0"/>
              <a:t>&lt;/html&gt;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39613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속성들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39090"/>
              </p:ext>
            </p:extLst>
          </p:nvPr>
        </p:nvGraphicFramePr>
        <p:xfrm>
          <a:off x="1095375" y="1333502"/>
          <a:ext cx="7305675" cy="4276723"/>
        </p:xfrm>
        <a:graphic>
          <a:graphicData uri="http://schemas.openxmlformats.org/drawingml/2006/table">
            <a:tbl>
              <a:tblPr/>
              <a:tblGrid>
                <a:gridCol w="1780186"/>
                <a:gridCol w="5525489"/>
              </a:tblGrid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특성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color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색상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볼드체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padding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요소의 가장자리와 내용간의 간격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폰트의 크기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backgroud-color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배경색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border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요소를 감싸는 경계선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이탤릭체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backgroud-image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배경 이미지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text-align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텍스트 정렬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887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list-style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가지"/>
                        </a:rPr>
                        <a:t>리스트 스타일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002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414787"/>
              </p:ext>
            </p:extLst>
          </p:nvPr>
        </p:nvGraphicFramePr>
        <p:xfrm>
          <a:off x="1162050" y="1409700"/>
          <a:ext cx="6293898" cy="2699385"/>
        </p:xfrm>
        <a:graphic>
          <a:graphicData uri="http://schemas.openxmlformats.org/drawingml/2006/table">
            <a:tbl>
              <a:tblPr/>
              <a:tblGrid>
                <a:gridCol w="1618555"/>
                <a:gridCol w="4675343"/>
              </a:tblGrid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이름으로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“red“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16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#FF0000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진수로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rgb(255, 0, 0)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398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퍼센트로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rgb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(100%, 0%, 0%)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4411662"/>
            <a:ext cx="2095500" cy="178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8031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진수로 색상 나타내기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코드는 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것</a:t>
            </a:r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57413"/>
            <a:ext cx="65055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8175" y="3990975"/>
            <a:ext cx="8212138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ffd800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330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색상의 이름으로 나타내기</a:t>
            </a:r>
            <a:endParaRPr lang="ko-KR" altLang="en-US" dirty="0"/>
          </a:p>
        </p:txBody>
      </p:sp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265237"/>
            <a:ext cx="3609975" cy="32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38175" y="4791075"/>
            <a:ext cx="8212138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background-color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aqua;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1106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RGB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표시하기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8175" y="1390651"/>
            <a:ext cx="8212138" cy="2619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(60%, 40%, 10%);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 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dirty="0" smtClean="0"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  <a:ea typeface="굴림체"/>
              </a:rPr>
              <a:t>b</a:t>
            </a:r>
            <a:r>
              <a:rPr lang="en-US" altLang="ko-KR" sz="1600" dirty="0" smtClean="0">
                <a:latin typeface="Trebuchet MS" panose="020B0603020202020204" pitchFamily="34" charset="0"/>
                <a:ea typeface="굴림체"/>
              </a:rPr>
              <a:t>ody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	background-color</a:t>
            </a:r>
            <a:r>
              <a:rPr lang="en-US" altLang="ko-KR" sz="1600" kern="0" dirty="0">
                <a:solidFill>
                  <a:srgbClr val="FF0000"/>
                </a:solidFill>
                <a:latin typeface="Trebuchet MS" panose="020B0603020202020204" pitchFamily="34" charset="0"/>
                <a:ea typeface="굴림체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rgb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체"/>
              </a:rPr>
              <a:t>(153, 102, 25);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925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343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{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6495ed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00ff00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0000ff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background-color: #888888;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Color Chart&lt;/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class="a"&gt;Color #1&lt;/p&gt;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class="b"&gt;Color #2&lt;/p&gt;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class="c"&gt;Color #3&lt;/p&gt;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class="d"&gt;Color #4&lt;/p&gt;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4219575"/>
            <a:ext cx="41156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0208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(Cascading Style Sheets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스타일을 지정한다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97" y="1914525"/>
            <a:ext cx="745489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094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985527"/>
              </p:ext>
            </p:extLst>
          </p:nvPr>
        </p:nvGraphicFramePr>
        <p:xfrm>
          <a:off x="1162050" y="1466850"/>
          <a:ext cx="7696199" cy="2599182"/>
        </p:xfrm>
        <a:graphic>
          <a:graphicData uri="http://schemas.openxmlformats.org/drawingml/2006/table">
            <a:tbl>
              <a:tblPr/>
              <a:tblGrid>
                <a:gridCol w="1558548"/>
                <a:gridCol w="6137651"/>
              </a:tblGrid>
              <a:tr h="433197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font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한줄에서 모든 폰트 속성을 설정할 때 사용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font-family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패밀리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font-size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크기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font-style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 스타일 설정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font-weight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폰트의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볼드체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여부 설정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326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지정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62075"/>
            <a:ext cx="6415087" cy="183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767263" y="3306763"/>
            <a:ext cx="2728912" cy="32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7849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패밀리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err="1"/>
              <a:t>스타일리쉬한</a:t>
            </a:r>
            <a:r>
              <a:rPr lang="ko-KR" altLang="en-US" dirty="0"/>
              <a:t> </a:t>
            </a:r>
            <a:r>
              <a:rPr lang="ko-KR" altLang="en-US" dirty="0" smtClean="0"/>
              <a:t>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381375"/>
            <a:ext cx="7086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35734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웹폰트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11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&lt;title&gt;Web Font Test&lt;/title&gt;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@font-face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font-family: "Vera Serif Bold";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("http://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developer.mozilla.org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/@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api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deki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/files/2934/=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VeraSeBd.ttf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");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body { font-family: "Vera Serif Bold", serif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이것이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모질라에서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제공하는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Vera Serif Bold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3553" name="_x252802808" descr="EMB00001f04be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5305424"/>
            <a:ext cx="6441089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10466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폰트의 단위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px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% - </a:t>
            </a:r>
            <a:r>
              <a:rPr lang="ko-KR" altLang="en-US" dirty="0" smtClean="0"/>
              <a:t>퍼센트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em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</a:t>
            </a:r>
            <a:r>
              <a:rPr lang="ko-KR" altLang="en-US" dirty="0"/>
              <a:t>수</a:t>
            </a:r>
            <a:r>
              <a:rPr lang="en-US" altLang="ko-KR" dirty="0" smtClean="0"/>
              <a:t>(scale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factor)</a:t>
            </a:r>
          </a:p>
          <a:p>
            <a:pPr lvl="1"/>
            <a:r>
              <a:rPr lang="ko-KR" altLang="en-US" dirty="0" smtClean="0"/>
              <a:t>키워드</a:t>
            </a:r>
            <a:r>
              <a:rPr lang="en-US" altLang="ko-KR" dirty="0" smtClean="0"/>
              <a:t> – </a:t>
            </a:r>
            <a:r>
              <a:rPr lang="en-US" altLang="ko-KR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367213"/>
            <a:ext cx="4343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66802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body {            font-size: medium; 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1.5em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p#t3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  font-size: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2.0em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id="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"&gt;paragraph.&lt;/p&gt;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3300411"/>
            <a:ext cx="2681287" cy="27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4811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</a:t>
            </a:r>
            <a:r>
              <a:rPr lang="ko-KR" altLang="en-US" dirty="0"/>
              <a:t>트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font-weight – </a:t>
            </a:r>
            <a:r>
              <a:rPr lang="ko-KR" altLang="en-US" dirty="0" err="1" smtClean="0"/>
              <a:t>볼드체</a:t>
            </a:r>
            <a:r>
              <a:rPr lang="ko-KR" altLang="en-US" dirty="0" smtClean="0"/>
              <a:t> 여부</a:t>
            </a:r>
            <a:r>
              <a:rPr lang="en-US" altLang="ko-KR" dirty="0" smtClean="0"/>
              <a:t>(normal, bold)</a:t>
            </a:r>
          </a:p>
          <a:p>
            <a:r>
              <a:rPr lang="en-US" altLang="ko-KR" dirty="0" smtClean="0"/>
              <a:t>font-style – </a:t>
            </a:r>
            <a:r>
              <a:rPr lang="ko-KR" altLang="en-US" dirty="0" err="1" smtClean="0"/>
              <a:t>이탤릭체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(normal, italic,  oblique)</a:t>
            </a:r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400300"/>
            <a:ext cx="6343650" cy="117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90950"/>
            <a:ext cx="6343650" cy="116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062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축약 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76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p.style1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font: italic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arial,sans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-serif;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p.style2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font: bold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Georgia,serif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style1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"&gt;font: italic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30px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arial,sans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-serif&lt;/p&gt;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style2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"&gt;font: bold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Georgia,serif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819" y="2305049"/>
            <a:ext cx="4450921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89577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스타일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94226"/>
              </p:ext>
            </p:extLst>
          </p:nvPr>
        </p:nvGraphicFramePr>
        <p:xfrm>
          <a:off x="1181100" y="1400170"/>
          <a:ext cx="7658100" cy="3103250"/>
        </p:xfrm>
        <a:graphic>
          <a:graphicData uri="http://schemas.openxmlformats.org/drawingml/2006/table">
            <a:tbl>
              <a:tblPr/>
              <a:tblGrid>
                <a:gridCol w="1651150"/>
                <a:gridCol w="6006950"/>
              </a:tblGrid>
              <a:tr h="31032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속성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2"/>
                        </a:rPr>
                        <a:t>color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색상을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3"/>
                        </a:rPr>
                        <a:t>direction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작성 방향을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가로쓰기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세로쓰기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4"/>
                        </a:rPr>
                        <a:t>letter-spacing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글자간 간격을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5"/>
                        </a:rPr>
                        <a:t>line-height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줄의 높이를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6"/>
                        </a:rPr>
                        <a:t>text-align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수평 정렬을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7"/>
                        </a:rPr>
                        <a:t>text-decoration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 장식을 지정한다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80008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8"/>
                        </a:rPr>
                        <a:t>text-indent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텍스트의 들여쓰기를 지정하낟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text-shadow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그림자 효과를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3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  <a:hlinkClick r:id="rId9"/>
                        </a:rPr>
                        <a:t>text-transform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대소문자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 변환을 지정한다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오이"/>
                        </a:rPr>
                        <a:t>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61135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5267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    text-align: center;            color: red;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중앙정렬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p.date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right;            color: indigo;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오른쪽정렬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p.poet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     text-align: justify;            color: blue;        }  //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양쪽정렬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정렬 예제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class="date"&gt;2013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년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9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일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삶이 그대를 속일지라도 슬퍼하거나 노여워하지 말라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...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&lt;p&gt;&lt;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참고 </a:t>
            </a:r>
            <a:r>
              <a:rPr lang="ko-KR" altLang="en-US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푸시킨의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시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em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29697" name="_x252802008" descr="EMB00001f04be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56" y="4241799"/>
            <a:ext cx="4172744" cy="23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74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페이지들이 동일한 </a:t>
            </a:r>
            <a:r>
              <a:rPr lang="en-US" altLang="ko-KR" dirty="0" err="1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r>
              <a:rPr lang="en-US" altLang="ko-KR" dirty="0" err="1" smtClean="0"/>
              <a:t>CSS</a:t>
            </a:r>
            <a:r>
              <a:rPr lang="ko-KR" altLang="en-US" dirty="0"/>
              <a:t>에서 어떤 요소의 스타일을 변경하면 관련되는 전체 페이지의 내용이 한꺼번에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17" y="2933700"/>
            <a:ext cx="754005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90358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장식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text-decoration:overline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text-decoration:line-through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text-decoration:underline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			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h2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텍스트 장식의 예입니다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.&lt;/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h3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0721" name="_x252800968" descr="EMB00001f04be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4" y="4356099"/>
            <a:ext cx="4265674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1661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4391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p.upper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text-transform:uppercase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p.lower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text-transform:lowercase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p.capit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text-transform:capitalize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class="upper"&gt;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uppercase.&lt;/p&gt;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class="lower"&gt;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lowercase.&lt;/p&gt;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	&lt;p class="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capit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"&gt;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text_transform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is capitalize.&lt;/p&gt;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1745" name="_x252802888" descr="EMB00001f04be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20" y="4922836"/>
            <a:ext cx="4435268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2103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그림자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6"/>
            <a:ext cx="8212138" cy="3514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    text-shadow: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5px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#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FF0000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    &lt;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&gt;Text-shadow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처리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!&lt;/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97" y="4743450"/>
            <a:ext cx="6452791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6" y="1881188"/>
            <a:ext cx="3262312" cy="10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292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i="1" dirty="0">
                <a:latin typeface="Century Schoolbook" panose="02040604050505020304" pitchFamily="18" charset="0"/>
              </a:rPr>
              <a:t>Word </a:t>
            </a:r>
            <a:r>
              <a:rPr lang="en-US" altLang="ko-KR" i="1" dirty="0" smtClean="0">
                <a:latin typeface="Century Schoolbook" panose="02040604050505020304" pitchFamily="18" charset="0"/>
              </a:rPr>
              <a:t>Wrapping</a:t>
            </a:r>
            <a:endParaRPr lang="ko-KR" altLang="en-US" i="1" dirty="0">
              <a:latin typeface="Century Schoolbook" panose="020406040505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4981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p.test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11em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solid #000000;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word-wrap: break-word;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&lt;p class="test"&gt;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매우 긴 단어가 있는 경우에 자동으로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잘라준다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aaaaaaaaaaaaaaaaaaaaaaaaaaaaaaaaaaaaaaaaaa</a:t>
            </a:r>
            <a:endParaRPr lang="en-US" altLang="ko-KR" sz="1600" kern="0" dirty="0">
              <a:solidFill>
                <a:srgbClr val="000000"/>
              </a:solidFill>
              <a:ea typeface="굴림체"/>
            </a:endParaRP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&lt;/p&gt;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ea typeface="굴림체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276475"/>
            <a:ext cx="3362325" cy="175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2096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76325"/>
            <a:ext cx="8212138" cy="545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  <a:ea typeface="굴림체"/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&lt;html&gt;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.poet {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    column-count: 2;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}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&lt;/style&gt;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&lt;/head&gt;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&lt;div class="poet"&gt;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        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한 잔의 술을 마시고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우리는 버지니아 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울프의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생애와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목마를 타고 떠난 숙녀의 옷자락을 이야기한다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...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	</a:t>
            </a:r>
            <a:r>
              <a:rPr lang="ko-KR" altLang="en-US" sz="1600" kern="0" dirty="0" err="1">
                <a:solidFill>
                  <a:srgbClr val="000000"/>
                </a:solidFill>
                <a:ea typeface="굴림체"/>
              </a:rPr>
              <a:t>가을바람</a:t>
            </a: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소리는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	내 쓰러진 술병 속에서 목메어 우는데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  <a:ea typeface="굴림체"/>
              </a:rPr>
              <a:t>   </a:t>
            </a:r>
            <a:r>
              <a:rPr lang="ko-KR" altLang="en-US" sz="1600" kern="0" dirty="0" smtClean="0">
                <a:solidFill>
                  <a:srgbClr val="000000"/>
                </a:solidFill>
                <a:ea typeface="굴림체"/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&lt;/div&gt;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&lt;/body&gt;</a:t>
            </a:r>
          </a:p>
          <a:p>
            <a:pPr marL="12700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ea typeface="굴림체"/>
              </a:rPr>
              <a:t>&lt;/html&gt;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695575"/>
            <a:ext cx="4860854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6977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선택자</a:t>
            </a:r>
            <a:r>
              <a:rPr lang="en-US" altLang="ko-KR" dirty="0"/>
              <a:t>(selectors)	</a:t>
            </a:r>
          </a:p>
          <a:p>
            <a:pPr lvl="0"/>
            <a:r>
              <a:rPr lang="ko-KR" altLang="en-US" dirty="0"/>
              <a:t>박스 모델</a:t>
            </a:r>
            <a:r>
              <a:rPr lang="en-US" altLang="ko-KR" dirty="0"/>
              <a:t>(Box Model)</a:t>
            </a:r>
          </a:p>
          <a:p>
            <a:pPr lvl="0"/>
            <a:r>
              <a:rPr lang="ko-KR" altLang="en-US" dirty="0"/>
              <a:t>배경 및 경계선</a:t>
            </a:r>
            <a:r>
              <a:rPr lang="en-US" altLang="ko-KR" dirty="0"/>
              <a:t>(Backgrounds and Borders)</a:t>
            </a:r>
          </a:p>
          <a:p>
            <a:pPr lvl="0"/>
            <a:r>
              <a:rPr lang="ko-KR" altLang="en-US" dirty="0"/>
              <a:t>텍스트 효과</a:t>
            </a:r>
            <a:r>
              <a:rPr lang="en-US" altLang="ko-KR" dirty="0"/>
              <a:t>(Text Effects)</a:t>
            </a:r>
          </a:p>
          <a:p>
            <a:pPr lvl="0"/>
            <a:r>
              <a:rPr lang="en-US" altLang="ko-KR" dirty="0"/>
              <a:t>2</a:t>
            </a:r>
            <a:r>
              <a:rPr lang="ko-KR" altLang="en-US" dirty="0"/>
              <a:t>차원 및 </a:t>
            </a:r>
            <a:r>
              <a:rPr lang="en-US" altLang="ko-KR" dirty="0"/>
              <a:t>3</a:t>
            </a:r>
            <a:r>
              <a:rPr lang="ko-KR" altLang="en-US" dirty="0"/>
              <a:t>차원 변환</a:t>
            </a:r>
            <a:r>
              <a:rPr lang="en-US" altLang="ko-KR" dirty="0"/>
              <a:t>(</a:t>
            </a:r>
            <a:r>
              <a:rPr lang="en-US" altLang="ko-KR" dirty="0" err="1"/>
              <a:t>2D</a:t>
            </a:r>
            <a:r>
              <a:rPr lang="en-US" altLang="ko-KR" dirty="0"/>
              <a:t>/3D Transformations)</a:t>
            </a:r>
          </a:p>
          <a:p>
            <a:pPr lvl="0"/>
            <a:r>
              <a:rPr lang="ko-KR" altLang="en-US" dirty="0"/>
              <a:t>애니메이션</a:t>
            </a:r>
            <a:r>
              <a:rPr lang="en-US" altLang="ko-KR" dirty="0"/>
              <a:t>(Animations)</a:t>
            </a:r>
          </a:p>
          <a:p>
            <a:pPr lvl="0"/>
            <a:r>
              <a:rPr lang="ko-KR" altLang="en-US" dirty="0"/>
              <a:t>다중 </a:t>
            </a:r>
            <a:r>
              <a:rPr lang="ko-KR" altLang="en-US" dirty="0" err="1"/>
              <a:t>컬럼</a:t>
            </a:r>
            <a:r>
              <a:rPr lang="ko-KR" altLang="en-US" dirty="0"/>
              <a:t> 레이아웃</a:t>
            </a:r>
            <a:r>
              <a:rPr lang="en-US" altLang="ko-KR" dirty="0"/>
              <a:t>(Multiple Column Layout)</a:t>
            </a:r>
          </a:p>
          <a:p>
            <a:pPr lvl="0"/>
            <a:r>
              <a:rPr lang="ko-KR" altLang="en-US" dirty="0"/>
              <a:t>사용자 인터페이스</a:t>
            </a:r>
            <a:r>
              <a:rPr lang="en-US" altLang="ko-KR" dirty="0"/>
              <a:t>(User Interface)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3034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738438"/>
            <a:ext cx="5800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136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ko-KR" altLang="en-US" dirty="0" smtClean="0"/>
              <a:t>의 위치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495426"/>
            <a:ext cx="8212138" cy="407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&lt;!</a:t>
            </a:r>
            <a:r>
              <a:rPr lang="en-US" altLang="ko-KR" sz="1600" kern="0" dirty="0" err="1">
                <a:ea typeface="굴림" panose="020B0600000101010101" pitchFamily="50" charset="-127"/>
              </a:rPr>
              <a:t>doctype</a:t>
            </a:r>
            <a:r>
              <a:rPr lang="en-US" altLang="ko-KR" sz="1600" kern="0" dirty="0">
                <a:ea typeface="굴림" panose="020B0600000101010101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endParaRPr lang="en-US" altLang="ko-KR" sz="1600" kern="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1600" kern="0" dirty="0">
                <a:ea typeface="굴림" panose="020B0600000101010101" pitchFamily="50" charset="-127"/>
              </a:rPr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2512"/>
            <a:ext cx="4212349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742950" y="2962275"/>
            <a:ext cx="4019550" cy="87630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72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42950" y="1247776"/>
            <a:ext cx="8212138" cy="44767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&lt;!</a:t>
            </a:r>
            <a:r>
              <a:rPr lang="en-US" altLang="ko-KR" sz="1600" dirty="0" err="1"/>
              <a:t>DOCTYPE</a:t>
            </a:r>
            <a:r>
              <a:rPr lang="en-US" altLang="ko-KR" sz="1600" dirty="0"/>
              <a:t> html&gt;</a:t>
            </a:r>
          </a:p>
          <a:p>
            <a:pPr marL="0" indent="0">
              <a:buNone/>
            </a:pPr>
            <a:r>
              <a:rPr lang="en-US" altLang="ko-KR" sz="1600" dirty="0"/>
              <a:t>&lt;html&gt;</a:t>
            </a:r>
          </a:p>
          <a:p>
            <a:pPr marL="0" indent="0">
              <a:buNone/>
            </a:pPr>
            <a:r>
              <a:rPr lang="en-US" altLang="ko-KR" sz="1600" dirty="0"/>
              <a:t>&lt;head&gt;</a:t>
            </a:r>
          </a:p>
          <a:p>
            <a:pPr marL="0" indent="0">
              <a:buNone/>
            </a:pPr>
            <a:r>
              <a:rPr lang="en-US" altLang="ko-KR" sz="1600" dirty="0"/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1600" dirty="0"/>
              <a:t>    &lt;style&gt;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 {</a:t>
            </a:r>
          </a:p>
          <a:p>
            <a:pPr marL="0" indent="0">
              <a:buNone/>
            </a:pPr>
            <a:r>
              <a:rPr lang="en-US" altLang="ko-KR" sz="1600" dirty="0"/>
              <a:t>            background-color: yellow;</a:t>
            </a:r>
          </a:p>
          <a:p>
            <a:pPr marL="0" indent="0">
              <a:buNone/>
            </a:pPr>
            <a:r>
              <a:rPr lang="en-US" altLang="ko-KR" sz="1600" dirty="0"/>
              <a:t>            border: </a:t>
            </a:r>
            <a:r>
              <a:rPr lang="en-US" altLang="ko-KR" sz="1600" dirty="0" err="1"/>
              <a:t>2px</a:t>
            </a:r>
            <a:r>
              <a:rPr lang="en-US" altLang="ko-KR" sz="1600" dirty="0"/>
              <a:t> solid red;</a:t>
            </a:r>
          </a:p>
          <a:p>
            <a:pPr marL="0" indent="0"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    &lt;/style&gt;</a:t>
            </a:r>
          </a:p>
          <a:p>
            <a:pPr marL="0" indent="0">
              <a:buNone/>
            </a:pPr>
            <a:r>
              <a:rPr lang="en-US" altLang="ko-KR" sz="1600" dirty="0"/>
              <a:t>&lt;/head&gt;</a:t>
            </a:r>
          </a:p>
          <a:p>
            <a:pPr marL="0" indent="0">
              <a:buNone/>
            </a:pPr>
            <a:r>
              <a:rPr lang="en-US" altLang="ko-KR" sz="1600" dirty="0"/>
              <a:t>&lt;body&gt;</a:t>
            </a:r>
          </a:p>
          <a:p>
            <a:pPr marL="0" indent="0">
              <a:buNone/>
            </a:pPr>
            <a:r>
              <a:rPr lang="en-US" altLang="ko-KR" sz="1600" dirty="0"/>
              <a:t>    &lt;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&gt;This is a heading.&lt;/</a:t>
            </a:r>
            <a:r>
              <a:rPr lang="en-US" altLang="ko-KR" sz="1600" dirty="0" err="1"/>
              <a:t>h1</a:t>
            </a:r>
            <a:r>
              <a:rPr lang="en-US" altLang="ko-KR" sz="1600" dirty="0"/>
              <a:t>&gt;</a:t>
            </a:r>
          </a:p>
          <a:p>
            <a:pPr marL="0" indent="0">
              <a:buNone/>
            </a:pPr>
            <a:r>
              <a:rPr lang="en-US" altLang="ko-KR" sz="1600" dirty="0"/>
              <a:t>&lt;/body&gt;</a:t>
            </a:r>
          </a:p>
          <a:p>
            <a:pPr marL="0" indent="0">
              <a:buNone/>
            </a:pPr>
            <a:r>
              <a:rPr lang="en-US" altLang="ko-KR" sz="1600" dirty="0"/>
              <a:t>&lt;/html&gt;</a:t>
            </a:r>
            <a:endParaRPr lang="ko-KR" altLang="en-US" sz="1600" kern="0" dirty="0">
              <a:ea typeface="굴림" panose="020B0600000101010101" pitchFamily="50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19" y="4902200"/>
            <a:ext cx="4048125" cy="14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742950" y="2457450"/>
            <a:ext cx="3314700" cy="170497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60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Words>2508</Words>
  <Application>Microsoft Office PowerPoint</Application>
  <PresentationFormat>화면 슬라이드 쇼(4:3)</PresentationFormat>
  <Paragraphs>600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1_Crayons</vt:lpstr>
      <vt:lpstr>PowerPoint 프레젠테이션</vt:lpstr>
      <vt:lpstr>CSS의 개념</vt:lpstr>
      <vt:lpstr>CSS의 역할</vt:lpstr>
      <vt:lpstr>CSS</vt:lpstr>
      <vt:lpstr>CSS의 장점</vt:lpstr>
      <vt:lpstr>CSS3의 기능</vt:lpstr>
      <vt:lpstr>CSS3의 문법 </vt:lpstr>
      <vt:lpstr>CSS의 위치</vt:lpstr>
      <vt:lpstr>예제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클래스 선택자</vt:lpstr>
      <vt:lpstr>예제</vt:lpstr>
      <vt:lpstr>선택자 그룹</vt:lpstr>
      <vt:lpstr>예제</vt:lpstr>
      <vt:lpstr>자손, 자식, 형제 결합자</vt:lpstr>
      <vt:lpstr>예제</vt:lpstr>
      <vt:lpstr>의사 클래스</vt:lpstr>
      <vt:lpstr>예제</vt:lpstr>
      <vt:lpstr>속성 선택자</vt:lpstr>
      <vt:lpstr>CSS 삽입 위치</vt:lpstr>
      <vt:lpstr>외부 스타일 시트</vt:lpstr>
      <vt:lpstr>예제</vt:lpstr>
      <vt:lpstr>내부 스타일 시트</vt:lpstr>
      <vt:lpstr>인라인 스타일 시트</vt:lpstr>
      <vt:lpstr>인라인 스타일 시트</vt:lpstr>
      <vt:lpstr>다중 스타일 시트</vt:lpstr>
      <vt:lpstr>예제</vt:lpstr>
      <vt:lpstr>PowerPoint 프레젠테이션</vt:lpstr>
      <vt:lpstr>CSS의 속성들</vt:lpstr>
      <vt:lpstr>색상</vt:lpstr>
      <vt:lpstr>16진수로 색상 나타내기</vt:lpstr>
      <vt:lpstr>색상의 이름으로 나타내기</vt:lpstr>
      <vt:lpstr>RGB 값으로 표시하기</vt:lpstr>
      <vt:lpstr>예제</vt:lpstr>
      <vt:lpstr>폰트</vt:lpstr>
      <vt:lpstr>폰트 지정</vt:lpstr>
      <vt:lpstr>폰트 패밀리</vt:lpstr>
      <vt:lpstr>웹폰트</vt:lpstr>
      <vt:lpstr>폰트 크기 설정</vt:lpstr>
      <vt:lpstr>폰트 크기 예제</vt:lpstr>
      <vt:lpstr>폰트 속성</vt:lpstr>
      <vt:lpstr>폰트 축약 기법</vt:lpstr>
      <vt:lpstr>텍스트 스타일</vt:lpstr>
      <vt:lpstr>텍스트 정렬</vt:lpstr>
      <vt:lpstr>텍스트 장식</vt:lpstr>
      <vt:lpstr>텍스트 변환</vt:lpstr>
      <vt:lpstr>텍스트 그림자</vt:lpstr>
      <vt:lpstr>Word Wrapping</vt:lpstr>
      <vt:lpstr>다중 컬럼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302</cp:revision>
  <dcterms:created xsi:type="dcterms:W3CDTF">2007-06-29T06:43:39Z</dcterms:created>
  <dcterms:modified xsi:type="dcterms:W3CDTF">2014-01-19T06:03:52Z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