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26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7" r:id="rId38"/>
    <p:sldId id="463" r:id="rId39"/>
    <p:sldId id="466" r:id="rId40"/>
    <p:sldId id="465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325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chap6/elem_siz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chap6/block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chap6/css_transition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chap6/css_transition1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chap6/transf3d.htm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chap6/css_animation1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6.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US" altLang="ko-KR" sz="4000" dirty="0" err="1" smtClean="0">
                <a:latin typeface="Century Schoolbook" panose="02040604050505020304" pitchFamily="18" charset="0"/>
              </a:rPr>
              <a:t>CSS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 </a:t>
            </a:r>
            <a:r>
              <a:rPr lang="ko-KR" altLang="en-US" sz="4000" dirty="0" smtClean="0">
                <a:latin typeface="Century Schoolbook" panose="02040604050505020304" pitchFamily="18" charset="0"/>
              </a:rPr>
              <a:t>레이아웃과 애니메이션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935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위치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 smtClean="0"/>
              <a:t>블록 </a:t>
            </a:r>
            <a:r>
              <a:rPr lang="ko-KR" altLang="en-US" dirty="0"/>
              <a:t>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362200"/>
            <a:ext cx="8212138" cy="439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#one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cyan;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#two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position: static;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#three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lightgreen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173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104900"/>
            <a:ext cx="8212138" cy="2143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id="one"&gt;block #1&lt;/p&gt;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id="two"&gt;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block #2&lt;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position:static</a:t>
            </a:r>
            <a:r>
              <a:rPr lang="en-US" altLang="ko-KR" sz="1600" kern="0" dirty="0">
                <a:solidFill>
                  <a:srgbClr val="000000"/>
                </a:solidFill>
              </a:rPr>
              <a:t>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id="three"&gt;block #3&lt;/p&gt;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9217" name="_x182687080" descr="EMB000018ec3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3" y="3565525"/>
            <a:ext cx="5138225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73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상대 위치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정상적인 </a:t>
            </a:r>
            <a:r>
              <a:rPr lang="ko-KR" altLang="en-US" dirty="0"/>
              <a:t>위치에서 상대적으로 </a:t>
            </a:r>
            <a:r>
              <a:rPr lang="ko-KR" altLang="en-US" dirty="0" smtClean="0"/>
              <a:t>요소가 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362200"/>
            <a:ext cx="8212138" cy="439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#one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cyan;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#two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relative;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#three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lightgreen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9" y="3265487"/>
            <a:ext cx="4135575" cy="225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533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절대 </a:t>
            </a:r>
            <a:r>
              <a:rPr lang="ko-KR" altLang="en-US" dirty="0"/>
              <a:t>위치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페이지를 기준으로 </a:t>
            </a:r>
            <a:r>
              <a:rPr lang="ko-KR" altLang="en-US" dirty="0" smtClean="0"/>
              <a:t>시작 </a:t>
            </a:r>
            <a:r>
              <a:rPr lang="ko-KR" altLang="en-US" dirty="0"/>
              <a:t>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362201"/>
            <a:ext cx="8212138" cy="270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...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#two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...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262438"/>
            <a:ext cx="4176260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392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고정 </a:t>
            </a:r>
            <a:r>
              <a:rPr lang="ko-KR" altLang="en-US" dirty="0"/>
              <a:t>위치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</a:t>
            </a:r>
            <a:r>
              <a:rPr lang="ko-KR" altLang="en-US" b="1" dirty="0" smtClean="0"/>
              <a:t>위치 설정</a:t>
            </a:r>
            <a:r>
              <a:rPr lang="en-US" altLang="ko-KR" b="1" dirty="0" smtClean="0"/>
              <a:t>(</a:t>
            </a:r>
            <a:r>
              <a:rPr lang="en-US" altLang="ko-KR" b="1" dirty="0"/>
              <a:t>fixed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브라우저 </a:t>
            </a:r>
            <a:r>
              <a:rPr lang="ko-KR" altLang="en-US" dirty="0"/>
              <a:t>윈도우에 상대적으로 요소의 위치를 잡는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362201"/>
            <a:ext cx="8212138" cy="373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lightgreen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#two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position:fixed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right:0px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95" y="2249487"/>
            <a:ext cx="3207724" cy="16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696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고정 </a:t>
            </a:r>
            <a:r>
              <a:rPr lang="ko-KR" altLang="en-US" dirty="0"/>
              <a:t>위치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333501"/>
            <a:ext cx="8212138" cy="407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id="two"&gt;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block #2&lt;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position: fixed;&lt;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right:10px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#3&lt;/p&gt;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#4&lt;/p&gt;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#5&lt;/p&gt;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#6&lt;/p&gt;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#7&lt;/p&gt;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#8&lt;/p&gt;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#9&lt;/p&gt;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#10&lt;/p&gt;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9" y="1630363"/>
            <a:ext cx="4106069" cy="20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9" y="3933825"/>
            <a:ext cx="4106069" cy="20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925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2262188"/>
            <a:ext cx="3667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0437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3590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img.a</a:t>
            </a:r>
            <a:r>
              <a:rPr lang="en-US" altLang="ko-KR" sz="1600" kern="0" dirty="0">
                <a:solidFill>
                  <a:srgbClr val="000000"/>
                </a:solidFill>
              </a:rPr>
              <a:t> {            float: left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class="a"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width="160" height="120"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</a:t>
            </a:r>
            <a:r>
              <a:rPr lang="ko-KR" altLang="en-US" sz="1600" kern="0" dirty="0">
                <a:solidFill>
                  <a:srgbClr val="000000"/>
                </a:solidFill>
              </a:rPr>
              <a:t>생활이 그대를 속일지라도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슬퍼하거나 노여워 말라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...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8" y="4448175"/>
            <a:ext cx="4106069" cy="20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389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12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90px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이미지 갤러리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lion.png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storm.jpg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sunshine.jpg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lion.png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storm.jpg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height="90"&gt;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7409" name="_x182483144" descr="EMB000018ec3d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32" y="1171575"/>
            <a:ext cx="4018756" cy="30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934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4" y="2714625"/>
            <a:ext cx="4410075" cy="27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6456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레이아웃에 많이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76438"/>
            <a:ext cx="73723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8855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중단할 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971675"/>
            <a:ext cx="8143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0489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순서를 </a:t>
            </a:r>
            <a:r>
              <a:rPr lang="ko-KR" altLang="en-US" dirty="0"/>
              <a:t>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2" y="1924050"/>
            <a:ext cx="4154488" cy="374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845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41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...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box1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z-index: 200;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box2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z-index: 100;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box3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60px</a:t>
            </a:r>
            <a:r>
              <a:rPr lang="en-US" altLang="ko-KR" sz="1600" kern="0" dirty="0">
                <a:solidFill>
                  <a:srgbClr val="000000"/>
                </a:solidFill>
              </a:rPr>
              <a:t>;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60px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green;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z-index: 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30" y="2709863"/>
            <a:ext cx="3909458" cy="1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624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162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box1</a:t>
            </a:r>
            <a:r>
              <a:rPr lang="en-US" altLang="ko-KR" sz="1600" kern="0" dirty="0">
                <a:solidFill>
                  <a:srgbClr val="000000"/>
                </a:solidFill>
              </a:rPr>
              <a:t>"&gt;box #1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box2</a:t>
            </a:r>
            <a:r>
              <a:rPr lang="en-US" altLang="ko-KR" sz="1600" kern="0" dirty="0">
                <a:solidFill>
                  <a:srgbClr val="000000"/>
                </a:solidFill>
              </a:rPr>
              <a:t>"&gt;box #2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box3</a:t>
            </a:r>
            <a:r>
              <a:rPr lang="en-US" altLang="ko-KR" sz="1600" kern="0" dirty="0">
                <a:solidFill>
                  <a:srgbClr val="000000"/>
                </a:solidFill>
              </a:rPr>
              <a:t>"&gt;box #3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1507" name="_x183046520" descr="EMB000018ec3d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24" y="3126582"/>
            <a:ext cx="4209464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611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382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position: absolute;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z-index: -1;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pome.png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width="200" height="200"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</a:rPr>
              <a:t>요소의 </a:t>
            </a:r>
            <a:r>
              <a:rPr lang="en-US" altLang="ko-KR" sz="1600" kern="0" dirty="0">
                <a:solidFill>
                  <a:srgbClr val="000000"/>
                </a:solidFill>
              </a:rPr>
              <a:t>z-index</a:t>
            </a:r>
            <a:r>
              <a:rPr lang="ko-KR" altLang="en-US" sz="1600" kern="0" dirty="0">
                <a:solidFill>
                  <a:srgbClr val="000000"/>
                </a:solidFill>
              </a:rPr>
              <a:t>가 </a:t>
            </a:r>
            <a:r>
              <a:rPr lang="en-US" altLang="ko-KR" sz="1600" kern="0" dirty="0">
                <a:solidFill>
                  <a:srgbClr val="000000"/>
                </a:solidFill>
              </a:rPr>
              <a:t>-1</a:t>
            </a:r>
            <a:r>
              <a:rPr lang="ko-KR" altLang="en-US" sz="1600" kern="0" dirty="0">
                <a:solidFill>
                  <a:srgbClr val="000000"/>
                </a:solidFill>
              </a:rPr>
              <a:t>이므로 다른 요소의 뒤에 위치한다</a:t>
            </a:r>
            <a:r>
              <a:rPr lang="en-US" altLang="ko-KR" sz="1600" kern="0" dirty="0">
                <a:solidFill>
                  <a:srgbClr val="000000"/>
                </a:solidFill>
              </a:rPr>
              <a:t>.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79" y="5057775"/>
            <a:ext cx="5130709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6453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크기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width, height – </a:t>
            </a:r>
            <a:r>
              <a:rPr lang="ko-KR" altLang="en-US" dirty="0"/>
              <a:t>요소의 크기</a:t>
            </a:r>
          </a:p>
          <a:p>
            <a:pPr lvl="0"/>
            <a:r>
              <a:rPr lang="en-US" altLang="ko-KR" dirty="0"/>
              <a:t>min-width, min-height: </a:t>
            </a:r>
            <a:r>
              <a:rPr lang="ko-KR" altLang="en-US" dirty="0"/>
              <a:t>요소의 최소 크기</a:t>
            </a:r>
          </a:p>
          <a:p>
            <a:pPr lvl="0"/>
            <a:r>
              <a:rPr lang="en-US" altLang="ko-KR" dirty="0"/>
              <a:t>max-width, max-height: </a:t>
            </a:r>
            <a:r>
              <a:rPr lang="ko-KR" altLang="en-US" dirty="0"/>
              <a:t>요소의 최대 크기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6304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480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min-width: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min-height: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이 요소는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min-width:100px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min-height:100px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  <a:r>
              <a:rPr lang="ko-KR" altLang="en-US" sz="1600" kern="0" dirty="0">
                <a:solidFill>
                  <a:srgbClr val="000000"/>
                </a:solidFill>
              </a:rPr>
              <a:t>으로 설정되었습니다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</a:rPr>
              <a:t>요소의 크기는 </a:t>
            </a:r>
            <a:r>
              <a:rPr lang="en-US" altLang="ko-KR" sz="1600" kern="0" dirty="0">
                <a:solidFill>
                  <a:srgbClr val="000000"/>
                </a:solidFill>
              </a:rPr>
              <a:t>width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</a:rPr>
              <a:t>height </a:t>
            </a:r>
            <a:r>
              <a:rPr lang="ko-KR" altLang="en-US" sz="1600" kern="0" dirty="0">
                <a:solidFill>
                  <a:srgbClr val="000000"/>
                </a:solidFill>
              </a:rPr>
              <a:t>속성으로 결정된다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만약 개발자가 요소의 </a:t>
            </a:r>
            <a:r>
              <a:rPr lang="en-US" altLang="ko-KR" sz="1600" kern="0" dirty="0">
                <a:solidFill>
                  <a:srgbClr val="000000"/>
                </a:solidFill>
              </a:rPr>
              <a:t>width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</a:rPr>
              <a:t>height</a:t>
            </a:r>
            <a:r>
              <a:rPr lang="ko-KR" altLang="en-US" sz="1600" kern="0" dirty="0">
                <a:solidFill>
                  <a:srgbClr val="000000"/>
                </a:solidFill>
              </a:rPr>
              <a:t>를 명확하게 설정하지 않으면 브라우저가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요소 안의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콘텐츠의</a:t>
            </a:r>
            <a:r>
              <a:rPr lang="ko-KR" altLang="en-US" sz="1600" kern="0" dirty="0">
                <a:solidFill>
                  <a:srgbClr val="000000"/>
                </a:solidFill>
              </a:rPr>
              <a:t> 크기를 계산하여서 요소의 크기를 결정한다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5041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42900"/>
          </a:xfrm>
        </p:spPr>
        <p:txBody>
          <a:bodyPr/>
          <a:lstStyle/>
          <a:p>
            <a:r>
              <a:rPr lang="ko-KR" altLang="en-US" dirty="0" smtClean="0">
                <a:hlinkClick r:id="rId2" action="ppaction://hlinkfile"/>
              </a:rPr>
              <a:t>실행 결과</a:t>
            </a:r>
            <a:r>
              <a:rPr lang="en-US" altLang="ko-KR" dirty="0" smtClean="0">
                <a:hlinkClick r:id="rId2" action="ppaction://hlinkfile"/>
              </a:rPr>
              <a:t>(</a:t>
            </a:r>
            <a:r>
              <a:rPr lang="ko-KR" altLang="en-US" dirty="0" smtClean="0">
                <a:hlinkClick r:id="rId2" action="ppaction://hlinkfile"/>
              </a:rPr>
              <a:t>클</a:t>
            </a:r>
            <a:r>
              <a:rPr lang="ko-KR" altLang="en-US" dirty="0">
                <a:hlinkClick r:id="rId2" action="ppaction://hlinkfile"/>
              </a:rPr>
              <a:t>릭</a:t>
            </a:r>
            <a:r>
              <a:rPr lang="en-US" altLang="ko-KR" dirty="0">
                <a:hlinkClick r:id="rId2" action="ppaction://hlinkfile"/>
              </a:rPr>
              <a:t>)</a:t>
            </a:r>
            <a:endParaRPr lang="ko-KR" altLang="en-US" dirty="0"/>
          </a:p>
        </p:txBody>
      </p:sp>
      <p:pic>
        <p:nvPicPr>
          <p:cNvPr id="24578" name="_x183068832" descr="EMB000018ec3d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09750"/>
            <a:ext cx="5425314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7" name="_x183069152" descr="EMB000018ec3d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105275"/>
            <a:ext cx="1987518" cy="2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039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overflow </a:t>
            </a:r>
            <a:r>
              <a:rPr lang="ko-KR" altLang="en-US" dirty="0"/>
              <a:t>속성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r>
              <a:rPr lang="ko-KR" altLang="en-US" dirty="0"/>
              <a:t>부모 영역을 벗어나는 부분을 스크롤 할 수 있도록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err="1"/>
              <a:t>스크롤바가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077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48013"/>
            <a:ext cx="5867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47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54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lightgreen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#target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overflow: scroll;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&lt;div id=target&gt;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#1&lt;/p&gt;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#2&lt;/p&gt;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#3&lt;/p&gt;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#4&lt;/p&gt;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&lt;p&gt;block #5&lt;/p&gt;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976562"/>
            <a:ext cx="387844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73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레이아웃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52575"/>
            <a:ext cx="39243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990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379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Blog Page&lt;/title&gt;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#header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30%;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50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#</a:t>
            </a:r>
            <a:r>
              <a:rPr lang="en-US" altLang="ko-KR" sz="1600" kern="0" dirty="0">
                <a:solidFill>
                  <a:srgbClr val="000000"/>
                </a:solidFill>
              </a:rPr>
              <a:t>content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70%;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right;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#footer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aqua;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clear: both;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id="wrapper"&gt;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id="header"&gt; header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"&gt;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id="content"&gt; content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id="footer"&gt; footer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09" y="1914525"/>
            <a:ext cx="4679679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77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레이아웃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95450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81725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89312"/>
              </p:ext>
            </p:extLst>
          </p:nvPr>
        </p:nvGraphicFramePr>
        <p:xfrm>
          <a:off x="1190625" y="1476370"/>
          <a:ext cx="7734300" cy="3324230"/>
        </p:xfrm>
        <a:graphic>
          <a:graphicData uri="http://schemas.openxmlformats.org/drawingml/2006/table">
            <a:tbl>
              <a:tblPr/>
              <a:tblGrid>
                <a:gridCol w="1571600"/>
                <a:gridCol w="6162700"/>
              </a:tblGrid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태그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&lt;header&gt;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머리말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(header)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&lt;hgroup&gt;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&lt;h1&gt;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&lt;h6&gt;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요소들의 그룹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&lt;nav&gt;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내비게이션 링크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&lt;article&gt;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내용이나 블로그의 포스트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&lt;section&gt;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섹션을 의미한다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&lt;aside&gt;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사이드바와 같이 옆에 위치하는 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&lt;footer&gt;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문서의 꼬리말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(footer)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&lt;figure&gt;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그림이나 도표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&lt;time&gt;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/>
                        </a:rPr>
                        <a:t>날짜와 시간을 표시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4179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1390650"/>
            <a:ext cx="7716838" cy="466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102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Blog Page&lt;/title&gt;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efe5d0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"Trebuchet MS",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header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e3afed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color: #000000;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9628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00"/>
                </a:solidFill>
              </a:rPr>
              <a:t>h1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section#main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display: table-cell;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display: table-cell;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ffd800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footer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954b4b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efe5d0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90%;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&lt;/style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6892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&lt;header&gt;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&gt;My Blog Page&lt;/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&lt;/header&gt;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&gt;Links&lt;/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="http://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www.w3c.org</a:t>
            </a:r>
            <a:r>
              <a:rPr lang="en-US" altLang="ko-KR" sz="1600" kern="0" dirty="0">
                <a:solidFill>
                  <a:srgbClr val="000000"/>
                </a:solidFill>
              </a:rPr>
              <a:t>/"&gt;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W3C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="http://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developer.mozilla.org</a:t>
            </a:r>
            <a:r>
              <a:rPr lang="en-US" altLang="ko-KR" sz="1600" kern="0" dirty="0">
                <a:solidFill>
                  <a:srgbClr val="000000"/>
                </a:solidFill>
              </a:rPr>
              <a:t>/"&gt;MOZILLA&lt;/a&gt;&lt;/li&gt;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="http://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htmldog.com</a:t>
            </a:r>
            <a:r>
              <a:rPr lang="en-US" altLang="ko-KR" sz="1600" kern="0" dirty="0">
                <a:solidFill>
                  <a:srgbClr val="000000"/>
                </a:solidFill>
              </a:rPr>
              <a:t>/guides/"&gt;HTML Dogs&lt;/a&gt;&lt;/li&gt;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&lt;figure&gt;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width="85" height="85"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hong.png</a:t>
            </a:r>
            <a:r>
              <a:rPr lang="en-US" altLang="ko-KR" sz="1600" kern="0" dirty="0">
                <a:solidFill>
                  <a:srgbClr val="000000"/>
                </a:solidFill>
              </a:rPr>
              <a:t>"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alt="</a:t>
            </a:r>
            <a:r>
              <a:rPr lang="ko-KR" altLang="en-US" sz="1600" kern="0" dirty="0">
                <a:solidFill>
                  <a:srgbClr val="000000"/>
                </a:solidFill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figcaption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figcaption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&lt;/figure&gt;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705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줄을 전부 차지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&gt;, &lt;p&gt;,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&lt;li&gt;, &lt;table&gt;, &lt;</a:t>
            </a:r>
            <a:r>
              <a:rPr lang="en-US" altLang="ko-KR" dirty="0" err="1"/>
              <a:t>blockquote</a:t>
            </a:r>
            <a:r>
              <a:rPr lang="en-US" altLang="ko-KR" dirty="0"/>
              <a:t>&gt;, &lt;pre&gt;, &lt;div&gt; &lt;form&gt; , &lt;header&gt;,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file"/>
              </a:rPr>
              <a:t>예</a:t>
            </a:r>
            <a:r>
              <a:rPr lang="ko-KR" altLang="en-US" dirty="0">
                <a:hlinkClick r:id="rId2" action="ppaction://hlinkfile"/>
              </a:rPr>
              <a:t>제 </a:t>
            </a:r>
            <a:r>
              <a:rPr lang="ko-KR" altLang="en-US" dirty="0" smtClean="0">
                <a:hlinkClick r:id="rId2" action="ppaction://hlinkfile"/>
              </a:rPr>
              <a:t>실행과 </a:t>
            </a:r>
            <a:r>
              <a:rPr lang="ko-KR" altLang="en-US" dirty="0" err="1" smtClean="0">
                <a:hlinkClick r:id="rId2" action="ppaction://hlinkfile"/>
              </a:rPr>
              <a:t>소스보기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781300"/>
            <a:ext cx="8212138" cy="171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style="background-color: red"&gt;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ko-KR" altLang="en-US" sz="1600" kern="0" dirty="0">
                <a:solidFill>
                  <a:srgbClr val="000000"/>
                </a:solidFill>
              </a:rPr>
              <a:t>으로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style="background-color: aqua"&gt;div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 style="background-color: yellow"&gt;p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&lt;pre style="background-color: green"&gt;pre</a:t>
            </a:r>
            <a:r>
              <a:rPr lang="ko-KR" altLang="en-US" sz="1600" kern="0" dirty="0">
                <a:solidFill>
                  <a:srgbClr val="000000"/>
                </a:solidFill>
              </a:rPr>
              <a:t>로 정의된 부분입니다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.&lt;/pre&gt;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4629150"/>
            <a:ext cx="4514850" cy="190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49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431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section id="main"&gt;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&lt;article&gt;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&gt;Semantic Tags&lt;/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시멘틱</a:t>
            </a:r>
            <a:r>
              <a:rPr lang="ko-KR" altLang="en-US" sz="1600" kern="0" dirty="0">
                <a:solidFill>
                  <a:srgbClr val="000000"/>
                </a:solidFill>
              </a:rPr>
              <a:t> 요소</a:t>
            </a:r>
            <a:r>
              <a:rPr lang="en-US" altLang="ko-KR" sz="1600" kern="0" dirty="0">
                <a:solidFill>
                  <a:srgbClr val="000000"/>
                </a:solidFill>
              </a:rPr>
              <a:t>(Semantic elements)</a:t>
            </a:r>
            <a:r>
              <a:rPr lang="ko-KR" altLang="en-US" sz="1600" kern="0" dirty="0">
                <a:solidFill>
                  <a:srgbClr val="000000"/>
                </a:solidFill>
              </a:rPr>
              <a:t>들은 브라우저에게 요소의 의미나 목적을 명확하게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알려주는</a:t>
            </a:r>
            <a:r>
              <a:rPr lang="ko-KR" altLang="en-US" sz="1600" kern="0" dirty="0">
                <a:solidFill>
                  <a:srgbClr val="000000"/>
                </a:solidFill>
              </a:rPr>
              <a:t> 요소이다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&lt;article&gt;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&gt;div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</a:rPr>
              <a:t>span&lt;/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div</a:t>
            </a:r>
            <a:r>
              <a:rPr lang="ko-KR" altLang="en-US" sz="1600" kern="0" dirty="0">
                <a:solidFill>
                  <a:srgbClr val="000000"/>
                </a:solidFill>
              </a:rPr>
              <a:t>은 “</a:t>
            </a:r>
            <a:r>
              <a:rPr lang="en-US" altLang="ko-KR" sz="1600" kern="0" dirty="0">
                <a:solidFill>
                  <a:srgbClr val="000000"/>
                </a:solidFill>
              </a:rPr>
              <a:t>divide“</a:t>
            </a:r>
            <a:r>
              <a:rPr lang="ko-KR" altLang="en-US" sz="1600" kern="0" dirty="0">
                <a:solidFill>
                  <a:srgbClr val="000000"/>
                </a:solidFill>
              </a:rPr>
              <a:t>의 약자로서 페이지를 논리적인 섹션으로 분리하는데 사용되는 태그이다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span </a:t>
            </a:r>
            <a:r>
              <a:rPr lang="ko-KR" altLang="en-US" sz="1600" kern="0" dirty="0">
                <a:solidFill>
                  <a:srgbClr val="000000"/>
                </a:solidFill>
              </a:rPr>
              <a:t>요소는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인라인</a:t>
            </a:r>
            <a:r>
              <a:rPr lang="ko-KR" altLang="en-US" sz="1600" kern="0" dirty="0">
                <a:solidFill>
                  <a:srgbClr val="000000"/>
                </a:solidFill>
              </a:rPr>
              <a:t> 요소로서 텍스트를 위한 컨테이너로 사용할 수 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&lt;/section&gt;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&lt;footer&gt;Copyright (c) 2013 Hong&lt;/footer&gt;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991229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table-cell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/>
              <a:t>속성에 </a:t>
            </a:r>
            <a:r>
              <a:rPr lang="en-US" altLang="ko-KR" dirty="0"/>
              <a:t>table-cell</a:t>
            </a:r>
            <a:r>
              <a:rPr lang="ko-KR" altLang="en-US" dirty="0"/>
              <a:t>을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자식 </a:t>
            </a:r>
            <a:r>
              <a:rPr lang="ko-KR" altLang="en-US" dirty="0"/>
              <a:t>요소들을 테이블의 셀처럼 배치하라는 의미가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295525"/>
            <a:ext cx="5743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3161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투명도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6"/>
            <a:ext cx="8212138" cy="3409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{            opacity: 0.4;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img:hover</a:t>
            </a:r>
            <a:r>
              <a:rPr lang="en-US" altLang="ko-KR" sz="1600" kern="0" dirty="0">
                <a:solidFill>
                  <a:srgbClr val="000000"/>
                </a:solidFill>
              </a:rPr>
              <a:t> {      opacity: 1.0;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&gt;Opacity </a:t>
            </a:r>
            <a:r>
              <a:rPr lang="ko-KR" altLang="en-US" sz="1600" kern="0" dirty="0">
                <a:solidFill>
                  <a:srgbClr val="000000"/>
                </a:solidFill>
              </a:rPr>
              <a:t>속성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lion.png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width="150" height="120" alt="lion"&gt;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audio.png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width="150" height="120" alt="audio"&gt;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40961" name="_x474698384" descr="EMB000018ec3d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305300"/>
            <a:ext cx="3514725" cy="243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9261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가시성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4291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#a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visibility: hidden;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border:1px</a:t>
            </a:r>
            <a:r>
              <a:rPr lang="en-US" altLang="ko-KR" sz="1600" kern="0" dirty="0">
                <a:solidFill>
                  <a:srgbClr val="000000"/>
                </a:solidFill>
              </a:rPr>
              <a:t> dotted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#b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visibility: visible;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border:1px</a:t>
            </a:r>
            <a:r>
              <a:rPr lang="en-US" altLang="ko-KR" sz="1600" kern="0" dirty="0">
                <a:solidFill>
                  <a:srgbClr val="000000"/>
                </a:solidFill>
              </a:rPr>
              <a:t> dotted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&gt;Visibility </a:t>
            </a:r>
            <a:r>
              <a:rPr lang="ko-KR" altLang="en-US" sz="1600" kern="0" dirty="0">
                <a:solidFill>
                  <a:srgbClr val="000000"/>
                </a:solidFill>
              </a:rPr>
              <a:t>속성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id="a"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lion.png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width="150" height="120" alt="lion"&gt;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id="b"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audio.png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width="150" height="120" alt="audio"&gt;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41985" name="_x474698944" descr="EMB000018ec3d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466532"/>
            <a:ext cx="3533775" cy="244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69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28725"/>
            <a:ext cx="8212138" cy="4291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div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transition: width 5s;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div:hover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&lt;div&gt;</a:t>
            </a:r>
            <a:r>
              <a:rPr lang="ko-KR" altLang="en-US" sz="1600" kern="0" dirty="0">
                <a:solidFill>
                  <a:srgbClr val="000000"/>
                </a:solidFill>
              </a:rPr>
              <a:t>마우스를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올려보세요</a:t>
            </a:r>
            <a:r>
              <a:rPr lang="en-US" altLang="ko-KR" sz="1600" kern="0" dirty="0">
                <a:solidFill>
                  <a:srgbClr val="000000"/>
                </a:solidFill>
              </a:rPr>
              <a:t>.&lt;/div&gt;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43009" name="_x474698064" descr="EMB000018ec3d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61" y="2879407"/>
            <a:ext cx="4083427" cy="12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8750" y="589597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FF0000"/>
                </a:solidFill>
                <a:hlinkClick r:id="rId3" action="ppaction://hlinkfile"/>
              </a:rPr>
              <a:t>실행결과</a:t>
            </a:r>
            <a:r>
              <a:rPr lang="ko-KR" altLang="en-US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9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575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transition: width 5s height 5s border 5s, transform 5s;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-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webkit</a:t>
            </a:r>
            <a:r>
              <a:rPr lang="en-US" altLang="ko-KR" sz="1600" kern="0" dirty="0">
                <a:solidFill>
                  <a:srgbClr val="000000"/>
                </a:solidFill>
              </a:rPr>
              <a:t>-transition: width 5s, height 5s, border 5s, -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webkit</a:t>
            </a:r>
            <a:r>
              <a:rPr lang="en-US" altLang="ko-KR" sz="1600" kern="0" dirty="0">
                <a:solidFill>
                  <a:srgbClr val="000000"/>
                </a:solidFill>
              </a:rPr>
              <a:t>-transform 5s;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transform: rotate(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180deg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-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webkit</a:t>
            </a:r>
            <a:r>
              <a:rPr lang="en-US" altLang="ko-KR" sz="1600" kern="0" dirty="0">
                <a:solidFill>
                  <a:srgbClr val="000000"/>
                </a:solidFill>
              </a:rPr>
              <a:t>-transform: rotate(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180deg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  <a:r>
              <a:rPr lang="ko-KR" altLang="en-US" sz="1600" kern="0" dirty="0">
                <a:solidFill>
                  <a:srgbClr val="000000"/>
                </a:solidFill>
              </a:rPr>
              <a:t>마우스를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올려보세요</a:t>
            </a:r>
            <a:r>
              <a:rPr lang="en-US" altLang="ko-KR" sz="1600" kern="0" dirty="0">
                <a:solidFill>
                  <a:srgbClr val="000000"/>
                </a:solidFill>
              </a:rPr>
              <a:t>.&lt;/p&gt;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6115" y="5899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FF0000"/>
                </a:solidFill>
                <a:hlinkClick r:id="rId2" action="ppaction://hlinkfile"/>
              </a:rPr>
              <a:t>실행결과</a:t>
            </a:r>
            <a:r>
              <a:rPr lang="ko-KR" altLang="en-US" i="1" dirty="0" smtClean="0">
                <a:solidFill>
                  <a:srgbClr val="FF0000"/>
                </a:solidFill>
                <a:hlinkClick r:id="rId2" action="ppaction://hlinkfile"/>
              </a:rPr>
              <a:t> 보기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44033" name="_x474699264" descr="EMB000018ec3d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78" y="3743325"/>
            <a:ext cx="3273182" cy="201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17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도형을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크기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r>
              <a:rPr lang="ko-KR" altLang="en-US" dirty="0" smtClean="0"/>
              <a:t>도형의 크기나 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위치를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/>
              <a:t>차원 또는 </a:t>
            </a:r>
            <a:r>
              <a:rPr lang="en-US" altLang="ko-KR" dirty="0"/>
              <a:t>3</a:t>
            </a:r>
            <a:r>
              <a:rPr lang="ko-KR" altLang="en-US" dirty="0"/>
              <a:t>차원적으로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45057" name="_x47469870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9375"/>
            <a:ext cx="3143250" cy="35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4422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transform: translate(</a:t>
            </a:r>
            <a:r>
              <a:rPr lang="en-US" altLang="ko-KR" dirty="0" err="1"/>
              <a:t>10px</a:t>
            </a:r>
            <a:r>
              <a:rPr lang="en-US" altLang="ko-KR" dirty="0"/>
              <a:t>, </a:t>
            </a:r>
            <a:r>
              <a:rPr lang="en-US" altLang="ko-KR" dirty="0" err="1"/>
              <a:t>10px</a:t>
            </a:r>
            <a:r>
              <a:rPr lang="en-US" altLang="ko-KR" dirty="0"/>
              <a:t>) - </a:t>
            </a:r>
            <a:r>
              <a:rPr lang="ko-KR" altLang="en-US" dirty="0"/>
              <a:t>평행이동</a:t>
            </a:r>
          </a:p>
          <a:p>
            <a:pPr lvl="0"/>
            <a:r>
              <a:rPr lang="en-US" altLang="ko-KR" dirty="0"/>
              <a:t>transform: rotate(</a:t>
            </a:r>
            <a:r>
              <a:rPr lang="en-US" altLang="ko-KR" dirty="0" err="1"/>
              <a:t>45deg</a:t>
            </a:r>
            <a:r>
              <a:rPr lang="en-US" altLang="ko-KR" dirty="0"/>
              <a:t>)	- </a:t>
            </a:r>
            <a:r>
              <a:rPr lang="ko-KR" altLang="en-US" dirty="0"/>
              <a:t>회전</a:t>
            </a:r>
          </a:p>
          <a:p>
            <a:pPr lvl="0"/>
            <a:r>
              <a:rPr lang="en-US" altLang="ko-KR" dirty="0"/>
              <a:t>transform: scale(2, 1.2)	- </a:t>
            </a:r>
            <a:r>
              <a:rPr lang="ko-KR" altLang="en-US" dirty="0" err="1"/>
              <a:t>크기변환</a:t>
            </a:r>
            <a:endParaRPr lang="ko-KR" altLang="en-US" dirty="0"/>
          </a:p>
          <a:p>
            <a:pPr lvl="0"/>
            <a:r>
              <a:rPr lang="en-US" altLang="ko-KR" dirty="0"/>
              <a:t>transform: skew(</a:t>
            </a:r>
            <a:r>
              <a:rPr lang="en-US" altLang="ko-KR" dirty="0" err="1"/>
              <a:t>20deg</a:t>
            </a:r>
            <a:r>
              <a:rPr lang="en-US" altLang="ko-KR" dirty="0"/>
              <a:t>, </a:t>
            </a:r>
            <a:r>
              <a:rPr lang="en-US" altLang="ko-KR" dirty="0" err="1"/>
              <a:t>10deg</a:t>
            </a:r>
            <a:r>
              <a:rPr lang="en-US" altLang="ko-KR" dirty="0"/>
              <a:t>)	- </a:t>
            </a:r>
            <a:r>
              <a:rPr lang="ko-KR" altLang="en-US" dirty="0"/>
              <a:t>비틀기 변환</a:t>
            </a:r>
          </a:p>
          <a:p>
            <a:pPr lvl="0"/>
            <a:r>
              <a:rPr lang="en-US" altLang="ko-KR" dirty="0"/>
              <a:t>transform: matrix()	- </a:t>
            </a:r>
            <a:r>
              <a:rPr lang="ko-KR" altLang="en-US" dirty="0"/>
              <a:t>일반적인 변환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515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575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div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div#box2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transform: translate(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background-color: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div#box3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transform: scale(1.2, 1.2);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background-color: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div#box4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transform: rotate(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30deg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background-color: green;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47105" name="_x47469830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11425"/>
            <a:ext cx="2999379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6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1933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Box1</a:t>
            </a: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box2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Box2</a:t>
            </a: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box3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Box3</a:t>
            </a: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box4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Box4</a:t>
            </a:r>
            <a:r>
              <a:rPr lang="en-US" altLang="ko-KR" sz="1600" kern="0" dirty="0">
                <a:solidFill>
                  <a:srgbClr val="000000"/>
                </a:solidFill>
              </a:rPr>
              <a:t>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46081" name="_x474700544" descr="EMB000018ec3d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43" y="3038475"/>
            <a:ext cx="302484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32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요소들은 </a:t>
            </a:r>
            <a:r>
              <a:rPr lang="ko-KR" altLang="en-US" dirty="0" smtClean="0"/>
              <a:t>한 </a:t>
            </a:r>
            <a:r>
              <a:rPr lang="ko-KR" altLang="en-US" dirty="0"/>
              <a:t>줄 안에 차례대로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&gt;, &lt;input&gt;, &lt;span&gt; </a:t>
            </a:r>
            <a:r>
              <a:rPr lang="ko-KR" altLang="en-US" dirty="0" smtClean="0"/>
              <a:t>요소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781300"/>
            <a:ext cx="8212138" cy="171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 style="background-color: red"&gt;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&lt;span style="background-color: aqua"&gt;span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&lt;/span&gt;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pome.png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width="60" height="60" /&gt;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="http://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www.w3c.org</a:t>
            </a:r>
            <a:r>
              <a:rPr lang="en-US" altLang="ko-KR" sz="1600" kern="0" dirty="0">
                <a:solidFill>
                  <a:srgbClr val="000000"/>
                </a:solidFill>
              </a:rPr>
              <a:t>"&gt;a </a:t>
            </a:r>
            <a:r>
              <a:rPr lang="ko-KR" altLang="en-US" sz="1600" kern="0" dirty="0">
                <a:solidFill>
                  <a:srgbClr val="000000"/>
                </a:solidFill>
              </a:rPr>
              <a:t>요소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4097" name="_x182474528" descr="EMB000018ec3d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810125"/>
            <a:ext cx="4858986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40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 전환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92" y="4536281"/>
            <a:ext cx="568599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52" y="962025"/>
            <a:ext cx="4958061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026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600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div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green;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.container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.transformed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backface</a:t>
            </a:r>
            <a:r>
              <a:rPr lang="en-US" altLang="ko-KR" sz="1600" kern="0" dirty="0">
                <a:solidFill>
                  <a:srgbClr val="000000"/>
                </a:solidFill>
              </a:rPr>
              <a:t>-visibility: visible;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transform-origin: 50% 42%;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transform: perspective(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500px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rotateY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59deg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rotateX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0deg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class="container"&gt;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class="transformed"&gt;&lt;/div&gt;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49153" name="_x474698944" descr="EMB000018ec3d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1524000"/>
            <a:ext cx="3028950" cy="217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46115" y="5899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FF0000"/>
                </a:solidFill>
                <a:hlinkClick r:id="rId3" action="ppaction://hlinkfile"/>
              </a:rPr>
              <a:t>실행결과</a:t>
            </a:r>
            <a:r>
              <a:rPr lang="ko-KR" altLang="en-US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5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73" y="4450159"/>
            <a:ext cx="3330296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" y="1351995"/>
            <a:ext cx="5210175" cy="309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790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600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div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position:relative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animation: 2s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myanim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animation-iteration-count: 10;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      }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@</a:t>
            </a:r>
            <a:r>
              <a:rPr lang="en-US" altLang="ko-KR" sz="1600" kern="0" dirty="0" err="1">
                <a:solidFill>
                  <a:srgbClr val="000000"/>
                </a:solidFill>
              </a:rPr>
              <a:t>keyframes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myanim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0% 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25%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left:100px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50%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left:200px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75% 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left:100px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100% {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left:0px</a:t>
            </a:r>
            <a:r>
              <a:rPr lang="en-US" altLang="ko-KR" sz="1600" kern="0" dirty="0">
                <a:solidFill>
                  <a:srgbClr val="000000"/>
                </a:solidFill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top:0px</a:t>
            </a:r>
            <a:r>
              <a:rPr lang="en-US" altLang="ko-KR" sz="1600" kern="0" dirty="0">
                <a:solidFill>
                  <a:srgbClr val="000000"/>
                </a:solidFill>
              </a:rPr>
              <a:t>;}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&lt;div&gt;&lt;/div&gt;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6115" y="5899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rgbClr val="FF0000"/>
                </a:solidFill>
                <a:hlinkClick r:id="rId2" action="ppaction://hlinkfile"/>
              </a:rPr>
              <a:t>실행결과</a:t>
            </a:r>
            <a:r>
              <a:rPr lang="ko-KR" altLang="en-US" i="1" dirty="0" smtClean="0">
                <a:solidFill>
                  <a:srgbClr val="FF0000"/>
                </a:solidFill>
                <a:hlinkClick r:id="rId2" action="ppaction://hlinkfile"/>
              </a:rPr>
              <a:t> 보기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51201" name="_x474698784" descr="EMB000018ec3d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23" y="2600325"/>
            <a:ext cx="33191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블록 요소와 </a:t>
            </a:r>
            <a:r>
              <a:rPr lang="ko-KR" altLang="en-US" dirty="0" err="1"/>
              <a:t>인라인</a:t>
            </a:r>
            <a:r>
              <a:rPr lang="ko-KR" altLang="en-US" dirty="0"/>
              <a:t> 요소의 </a:t>
            </a:r>
            <a:r>
              <a:rPr lang="ko-KR" altLang="en-US" dirty="0" smtClean="0"/>
              <a:t>혼합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333499"/>
            <a:ext cx="8212138" cy="4524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, strong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dotted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3px</a:t>
            </a:r>
            <a:r>
              <a:rPr lang="en-US" altLang="ko-KR" sz="1600" kern="0" dirty="0">
                <a:solidFill>
                  <a:srgbClr val="000000"/>
                </a:solidFill>
              </a:rPr>
              <a:t> red;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body </a:t>
            </a:r>
            <a:r>
              <a:rPr lang="ko-KR" altLang="en-US" sz="1600" kern="0" dirty="0">
                <a:solidFill>
                  <a:srgbClr val="000000"/>
                </a:solidFill>
              </a:rPr>
              <a:t>안에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강조 문자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</a:rPr>
              <a:t>&lt;strong&gt;</a:t>
            </a:r>
            <a:r>
              <a:rPr lang="ko-KR" altLang="en-US" sz="1600" kern="0" dirty="0">
                <a:solidFill>
                  <a:srgbClr val="000000"/>
                </a:solidFill>
              </a:rPr>
              <a:t>강한 문자</a:t>
            </a:r>
            <a:r>
              <a:rPr lang="en-US" altLang="ko-KR" sz="1600" kern="0" dirty="0">
                <a:solidFill>
                  <a:srgbClr val="000000"/>
                </a:solidFill>
              </a:rPr>
              <a:t>&lt;/strong&gt;</a:t>
            </a:r>
            <a:r>
              <a:rPr lang="ko-KR" altLang="en-US" sz="1600" kern="0" dirty="0">
                <a:solidFill>
                  <a:srgbClr val="000000"/>
                </a:solidFill>
              </a:rPr>
              <a:t>를 가지고 있습니다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&lt;p&gt;</a:t>
            </a:r>
            <a:r>
              <a:rPr lang="ko-KR" altLang="en-US" sz="1600" kern="0" dirty="0">
                <a:solidFill>
                  <a:srgbClr val="000000"/>
                </a:solidFill>
              </a:rPr>
              <a:t>여기는 다른 단락입니다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5121" name="_x182487160" descr="EMB000018ec3d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7" y="2586038"/>
            <a:ext cx="4332735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433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블록 </a:t>
            </a:r>
            <a:r>
              <a:rPr lang="ko-KR" altLang="en-US" dirty="0"/>
              <a:t>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 err="1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간주됨</a:t>
            </a:r>
          </a:p>
          <a:p>
            <a:pPr lvl="1"/>
            <a:r>
              <a:rPr lang="en-US" altLang="ko-KR" dirty="0" err="1"/>
              <a:t>display:hidden</a:t>
            </a:r>
            <a:r>
              <a:rPr lang="en-US" altLang="ko-KR" dirty="0"/>
              <a:t> : </a:t>
            </a:r>
            <a:r>
              <a:rPr lang="ko-KR" altLang="en-US" dirty="0"/>
              <a:t>화면에서 </a:t>
            </a:r>
            <a:r>
              <a:rPr lang="ko-KR" altLang="en-US" dirty="0" err="1"/>
              <a:t>감춰짐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3493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104900"/>
            <a:ext cx="8212138" cy="564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&lt;title&gt;display </a:t>
            </a:r>
            <a:r>
              <a:rPr lang="ko-KR" altLang="en-US" sz="1600" kern="0" dirty="0">
                <a:solidFill>
                  <a:srgbClr val="000000"/>
                </a:solidFill>
              </a:rPr>
              <a:t>속성</a:t>
            </a:r>
            <a:r>
              <a:rPr lang="en-US" altLang="ko-KR" sz="1600" kern="0" dirty="0">
                <a:solidFill>
                  <a:srgbClr val="000000"/>
                </a:solidFill>
              </a:rPr>
              <a:t>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menubar</a:t>
            </a:r>
            <a:r>
              <a:rPr lang="en-US" altLang="ko-KR" sz="1600" kern="0" dirty="0">
                <a:solidFill>
                  <a:srgbClr val="000000"/>
                </a:solidFill>
              </a:rPr>
              <a:t> li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border-color: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margin: 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padding: 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5em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class="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menubar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홈으로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회사 소개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제품 소개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질문과 대답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="”#”"&gt;</a:t>
            </a:r>
            <a:r>
              <a:rPr lang="ko-KR" altLang="en-US" sz="1600" kern="0" dirty="0">
                <a:solidFill>
                  <a:srgbClr val="000000"/>
                </a:solidFill>
              </a:rPr>
              <a:t>연락처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52750"/>
            <a:ext cx="45283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443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top, bottom, left, right </a:t>
            </a:r>
            <a:r>
              <a:rPr lang="ko-KR" altLang="en-US" dirty="0" smtClean="0"/>
              <a:t>속성으로 결정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976438"/>
            <a:ext cx="65436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749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</TotalTime>
  <Words>3484</Words>
  <Application>Microsoft Office PowerPoint</Application>
  <PresentationFormat>화면 슬라이드 쇼(4:3)</PresentationFormat>
  <Paragraphs>720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1_Crayons</vt:lpstr>
      <vt:lpstr>PowerPoint 프레젠테이션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요소의 크기 지정</vt:lpstr>
      <vt:lpstr>예제 </vt:lpstr>
      <vt:lpstr>실행 결과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예제</vt:lpstr>
      <vt:lpstr>예제</vt:lpstr>
      <vt:lpstr>예제</vt:lpstr>
      <vt:lpstr>예제</vt:lpstr>
      <vt:lpstr>예제</vt:lpstr>
      <vt:lpstr>table-cell 속성</vt:lpstr>
      <vt:lpstr>CSS3 효과: 투명도</vt:lpstr>
      <vt:lpstr>CSS3 효과: 가시성</vt:lpstr>
      <vt:lpstr>CSS3: 전환 </vt:lpstr>
      <vt:lpstr>CSS3: 전환 </vt:lpstr>
      <vt:lpstr>CSS3 변환</vt:lpstr>
      <vt:lpstr>transform 속성 </vt:lpstr>
      <vt:lpstr>CSS3: 전환 </vt:lpstr>
      <vt:lpstr>CSS3: 전환 </vt:lpstr>
      <vt:lpstr>CSS3: 3차원 전환 </vt:lpstr>
      <vt:lpstr>예제</vt:lpstr>
      <vt:lpstr>CSS3 애니메이션</vt:lpstr>
      <vt:lpstr>예제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379</cp:revision>
  <dcterms:created xsi:type="dcterms:W3CDTF">2007-06-29T06:43:39Z</dcterms:created>
  <dcterms:modified xsi:type="dcterms:W3CDTF">2014-01-19T11:52:24Z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