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46"/>
  </p:notesMasterIdLst>
  <p:handoutMasterIdLst>
    <p:handoutMasterId r:id="rId47"/>
  </p:handoutMasterIdLst>
  <p:sldIdLst>
    <p:sldId id="326" r:id="rId2"/>
    <p:sldId id="532" r:id="rId3"/>
    <p:sldId id="533" r:id="rId4"/>
    <p:sldId id="534" r:id="rId5"/>
    <p:sldId id="535" r:id="rId6"/>
    <p:sldId id="536" r:id="rId7"/>
    <p:sldId id="537" r:id="rId8"/>
    <p:sldId id="531" r:id="rId9"/>
    <p:sldId id="538" r:id="rId10"/>
    <p:sldId id="539" r:id="rId11"/>
    <p:sldId id="540" r:id="rId12"/>
    <p:sldId id="541" r:id="rId13"/>
    <p:sldId id="542" r:id="rId14"/>
    <p:sldId id="543" r:id="rId15"/>
    <p:sldId id="544" r:id="rId16"/>
    <p:sldId id="545" r:id="rId17"/>
    <p:sldId id="546" r:id="rId18"/>
    <p:sldId id="547" r:id="rId19"/>
    <p:sldId id="548" r:id="rId20"/>
    <p:sldId id="549" r:id="rId21"/>
    <p:sldId id="550" r:id="rId22"/>
    <p:sldId id="551" r:id="rId23"/>
    <p:sldId id="552" r:id="rId24"/>
    <p:sldId id="553" r:id="rId25"/>
    <p:sldId id="554" r:id="rId26"/>
    <p:sldId id="555" r:id="rId27"/>
    <p:sldId id="556" r:id="rId28"/>
    <p:sldId id="557" r:id="rId29"/>
    <p:sldId id="558" r:id="rId30"/>
    <p:sldId id="559" r:id="rId31"/>
    <p:sldId id="560" r:id="rId32"/>
    <p:sldId id="561" r:id="rId33"/>
    <p:sldId id="562" r:id="rId34"/>
    <p:sldId id="563" r:id="rId35"/>
    <p:sldId id="564" r:id="rId36"/>
    <p:sldId id="565" r:id="rId37"/>
    <p:sldId id="566" r:id="rId38"/>
    <p:sldId id="567" r:id="rId39"/>
    <p:sldId id="568" r:id="rId40"/>
    <p:sldId id="569" r:id="rId41"/>
    <p:sldId id="570" r:id="rId42"/>
    <p:sldId id="571" r:id="rId43"/>
    <p:sldId id="572" r:id="rId44"/>
    <p:sldId id="325" r:id="rId45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CCFFCC"/>
    <a:srgbClr val="6699FF"/>
    <a:srgbClr val="FF9999"/>
    <a:srgbClr val="FFFFFF"/>
    <a:srgbClr val="CCCCFF"/>
    <a:srgbClr val="009E00"/>
    <a:srgbClr val="FF9933"/>
    <a:srgbClr val="33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3514" autoAdjust="0"/>
  </p:normalViewPr>
  <p:slideViewPr>
    <p:cSldViewPr snapToGrid="0"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460805" name="Picture 5" descr="MCj03788450000[1]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06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2013 </a:t>
            </a:r>
            <a:r>
              <a:rPr lang="ko-KR" altLang="en-US" sz="1000" dirty="0" err="1" smtClean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인피니티북스</a:t>
            </a:r>
            <a:r>
              <a:rPr lang="ko-KR" altLang="en-US" sz="1000" dirty="0" smtClean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 </a:t>
            </a:r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1495425" y="1622425"/>
            <a:ext cx="7124564" cy="1323439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atin typeface="Century Schoolbook" panose="02040604050505020304" pitchFamily="18" charset="0"/>
              </a:rPr>
              <a:t>CHAPTER </a:t>
            </a:r>
            <a:r>
              <a:rPr lang="en-US" altLang="ko-KR" sz="4000" dirty="0" smtClean="0">
                <a:latin typeface="Century Schoolbook" panose="02040604050505020304" pitchFamily="18" charset="0"/>
              </a:rPr>
              <a:t>9. </a:t>
            </a:r>
            <a:endParaRPr lang="en-US" altLang="ko-KR" sz="4000" dirty="0" smtClean="0">
              <a:latin typeface="Century Schoolbook" panose="02040604050505020304" pitchFamily="18" charset="0"/>
            </a:endParaRPr>
          </a:p>
          <a:p>
            <a:pPr algn="ctr"/>
            <a:r>
              <a:rPr lang="ko-KR" altLang="en-US" sz="4000" dirty="0" smtClean="0">
                <a:latin typeface="Century Schoolbook" panose="02040604050505020304" pitchFamily="18" charset="0"/>
              </a:rPr>
              <a:t>자바 스크립트 </a:t>
            </a:r>
            <a:r>
              <a:rPr lang="ko-KR" altLang="en-US" sz="4000" dirty="0" smtClean="0">
                <a:latin typeface="Century Schoolbook" panose="02040604050505020304" pitchFamily="18" charset="0"/>
              </a:rPr>
              <a:t>객체</a:t>
            </a:r>
            <a:endParaRPr lang="ko-KR" altLang="en-US" sz="4000" dirty="0">
              <a:latin typeface="Century Schoolbook" panose="02040604050505020304" pitchFamily="18" charset="0"/>
            </a:endParaRPr>
          </a:p>
        </p:txBody>
      </p:sp>
      <p:pic>
        <p:nvPicPr>
          <p:cNvPr id="404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605213"/>
            <a:ext cx="42481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프로토타입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 스크립트에서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dirty="0"/>
              <a:t>여러 객체가 </a:t>
            </a:r>
            <a:r>
              <a:rPr lang="ko-KR" altLang="en-US" dirty="0" smtClean="0"/>
              <a:t>공유하려면 어떻게 해야 하는가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현재</a:t>
            </a:r>
            <a:r>
              <a:rPr lang="ko-KR" altLang="en-US" dirty="0"/>
              <a:t>는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공유할 수 없다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95325" y="2600324"/>
            <a:ext cx="8212138" cy="23526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 latinLnBrk="1">
              <a:lnSpc>
                <a:spcPct val="100000"/>
              </a:lnSpc>
            </a:pPr>
            <a:r>
              <a:rPr lang="en-US" altLang="ko-KR" dirty="0"/>
              <a:t>function Point(</a:t>
            </a:r>
            <a:r>
              <a:rPr lang="en-US" altLang="ko-KR" dirty="0" err="1"/>
              <a:t>xpos</a:t>
            </a:r>
            <a:r>
              <a:rPr lang="en-US" altLang="ko-KR" dirty="0"/>
              <a:t>, </a:t>
            </a:r>
            <a:r>
              <a:rPr lang="en-US" altLang="ko-KR" dirty="0" err="1"/>
              <a:t>ypos</a:t>
            </a:r>
            <a:r>
              <a:rPr lang="en-US" altLang="ko-KR" dirty="0"/>
              <a:t>) {</a:t>
            </a:r>
          </a:p>
          <a:p>
            <a:pPr latinLnBrk="1">
              <a:lnSpc>
                <a:spcPct val="100000"/>
              </a:lnSpc>
            </a:pPr>
            <a:r>
              <a:rPr lang="en-US" altLang="ko-KR" dirty="0"/>
              <a:t>		 </a:t>
            </a:r>
            <a:r>
              <a:rPr lang="en-US" altLang="ko-KR" dirty="0" err="1"/>
              <a:t>this.x</a:t>
            </a:r>
            <a:r>
              <a:rPr lang="en-US" altLang="ko-KR" dirty="0"/>
              <a:t> = </a:t>
            </a:r>
            <a:r>
              <a:rPr lang="en-US" altLang="ko-KR" dirty="0" err="1"/>
              <a:t>xpos</a:t>
            </a:r>
            <a:r>
              <a:rPr lang="en-US" altLang="ko-KR" dirty="0"/>
              <a:t>;</a:t>
            </a:r>
          </a:p>
          <a:p>
            <a:pPr latinLnBrk="1">
              <a:lnSpc>
                <a:spcPct val="100000"/>
              </a:lnSpc>
            </a:pPr>
            <a:r>
              <a:rPr lang="en-US" altLang="ko-KR" dirty="0"/>
              <a:t>		 </a:t>
            </a:r>
            <a:r>
              <a:rPr lang="en-US" altLang="ko-KR" dirty="0" err="1"/>
              <a:t>this.y</a:t>
            </a:r>
            <a:r>
              <a:rPr lang="en-US" altLang="ko-KR" dirty="0"/>
              <a:t> = </a:t>
            </a:r>
            <a:r>
              <a:rPr lang="en-US" altLang="ko-KR" dirty="0" err="1"/>
              <a:t>ypos</a:t>
            </a:r>
            <a:r>
              <a:rPr lang="en-US" altLang="ko-KR" dirty="0"/>
              <a:t>;</a:t>
            </a:r>
          </a:p>
          <a:p>
            <a:pPr latinLnBrk="1">
              <a:lnSpc>
                <a:spcPct val="100000"/>
              </a:lnSpc>
            </a:pPr>
            <a:r>
              <a:rPr lang="en-US" altLang="ko-KR" dirty="0"/>
              <a:t>		 </a:t>
            </a:r>
            <a:r>
              <a:rPr lang="en-US" altLang="ko-KR" dirty="0" err="1"/>
              <a:t>this.getDistance</a:t>
            </a:r>
            <a:r>
              <a:rPr lang="en-US" altLang="ko-KR" dirty="0"/>
              <a:t> = function () {</a:t>
            </a:r>
          </a:p>
          <a:p>
            <a:pPr latinLnBrk="1">
              <a:lnSpc>
                <a:spcPct val="100000"/>
              </a:lnSpc>
            </a:pPr>
            <a:r>
              <a:rPr lang="en-US" altLang="ko-KR" dirty="0"/>
              <a:t>		 </a:t>
            </a:r>
            <a:r>
              <a:rPr lang="en-US" altLang="ko-KR" dirty="0" smtClean="0"/>
              <a:t>	return </a:t>
            </a:r>
            <a:r>
              <a:rPr lang="en-US" altLang="ko-KR" dirty="0" err="1"/>
              <a:t>Math.sqrt</a:t>
            </a:r>
            <a:r>
              <a:rPr lang="en-US" altLang="ko-KR" dirty="0"/>
              <a:t>(</a:t>
            </a:r>
            <a:r>
              <a:rPr lang="en-US" altLang="ko-KR" dirty="0" err="1"/>
              <a:t>this.x</a:t>
            </a:r>
            <a:r>
              <a:rPr lang="en-US" altLang="ko-KR" dirty="0"/>
              <a:t> * </a:t>
            </a:r>
            <a:r>
              <a:rPr lang="en-US" altLang="ko-KR" dirty="0" err="1"/>
              <a:t>this.x</a:t>
            </a:r>
            <a:r>
              <a:rPr lang="en-US" altLang="ko-KR" dirty="0"/>
              <a:t> + </a:t>
            </a:r>
            <a:r>
              <a:rPr lang="en-US" altLang="ko-KR" dirty="0" err="1"/>
              <a:t>this.y</a:t>
            </a:r>
            <a:r>
              <a:rPr lang="en-US" altLang="ko-KR" dirty="0"/>
              <a:t> * </a:t>
            </a:r>
            <a:r>
              <a:rPr lang="en-US" altLang="ko-KR" dirty="0" err="1"/>
              <a:t>this.y</a:t>
            </a:r>
            <a:r>
              <a:rPr lang="en-US" altLang="ko-KR" dirty="0"/>
              <a:t>);</a:t>
            </a:r>
          </a:p>
          <a:p>
            <a:pPr latinLnBrk="1">
              <a:lnSpc>
                <a:spcPct val="100000"/>
              </a:lnSpc>
            </a:pPr>
            <a:r>
              <a:rPr lang="en-US" altLang="ko-KR" dirty="0"/>
              <a:t>		 };</a:t>
            </a:r>
          </a:p>
          <a:p>
            <a:pPr latinLnBrk="1">
              <a:lnSpc>
                <a:spcPct val="100000"/>
              </a:lnSpc>
            </a:pPr>
            <a:r>
              <a:rPr lang="en-US" altLang="ko-KR" dirty="0" smtClean="0"/>
              <a:t>}</a:t>
            </a:r>
          </a:p>
          <a:p>
            <a:pPr latinLnBrk="1">
              <a:lnSpc>
                <a:spcPct val="100000"/>
              </a:lnSpc>
            </a:pP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p1</a:t>
            </a:r>
            <a:r>
              <a:rPr lang="en-US" altLang="ko-KR" dirty="0"/>
              <a:t> = new Point(10, 20);</a:t>
            </a:r>
          </a:p>
          <a:p>
            <a:pPr latinLnBrk="1">
              <a:lnSpc>
                <a:spcPct val="100000"/>
              </a:lnSpc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/>
              <a:t>p2</a:t>
            </a:r>
            <a:r>
              <a:rPr lang="en-US" altLang="ko-KR" dirty="0"/>
              <a:t> = new Point(10, 30);</a:t>
            </a:r>
          </a:p>
          <a:p>
            <a:pPr latinLnBrk="1">
              <a:lnSpc>
                <a:spcPct val="100000"/>
              </a:lnSpc>
            </a:pPr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138" y="5095875"/>
            <a:ext cx="3694325" cy="159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53848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프로토타입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자바스크립트의</a:t>
            </a:r>
            <a:r>
              <a:rPr lang="ko-KR" altLang="en-US" dirty="0"/>
              <a:t> 모든 객체들은 </a:t>
            </a:r>
            <a:r>
              <a:rPr lang="en-US" altLang="ko-KR" dirty="0"/>
              <a:t>prototype</a:t>
            </a:r>
            <a:r>
              <a:rPr lang="ko-KR" altLang="en-US" dirty="0"/>
              <a:t>이라는 </a:t>
            </a:r>
            <a:r>
              <a:rPr lang="ko-KR" altLang="en-US" dirty="0" err="1"/>
              <a:t>숨겨진</a:t>
            </a:r>
            <a:r>
              <a:rPr lang="ko-KR" altLang="en-US" dirty="0"/>
              <a:t> 객체를 가지고 있으며 이 객체를 이용하여서 공유되는 </a:t>
            </a:r>
            <a:r>
              <a:rPr lang="ko-KR" altLang="en-US" dirty="0" err="1"/>
              <a:t>메소드를</a:t>
            </a:r>
            <a:r>
              <a:rPr lang="ko-KR" altLang="en-US" dirty="0"/>
              <a:t> 작성할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95325" y="2085974"/>
            <a:ext cx="8212138" cy="214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 latinLnBrk="1">
              <a:lnSpc>
                <a:spcPct val="100000"/>
              </a:lnSpc>
            </a:pPr>
            <a:r>
              <a:rPr lang="en-US" altLang="ko-KR" dirty="0"/>
              <a:t>function Point(</a:t>
            </a:r>
            <a:r>
              <a:rPr lang="en-US" altLang="ko-KR" dirty="0" err="1"/>
              <a:t>xpos</a:t>
            </a:r>
            <a:r>
              <a:rPr lang="en-US" altLang="ko-KR" dirty="0"/>
              <a:t>, </a:t>
            </a:r>
            <a:r>
              <a:rPr lang="en-US" altLang="ko-KR" dirty="0" err="1"/>
              <a:t>ypos</a:t>
            </a:r>
            <a:r>
              <a:rPr lang="en-US" altLang="ko-KR" dirty="0"/>
              <a:t>) {</a:t>
            </a:r>
          </a:p>
          <a:p>
            <a:pPr latinLnBrk="1">
              <a:lnSpc>
                <a:spcPct val="100000"/>
              </a:lnSpc>
            </a:pPr>
            <a:r>
              <a:rPr lang="ko-KR" altLang="en-US" dirty="0"/>
              <a:t>		</a:t>
            </a:r>
            <a:r>
              <a:rPr lang="ko-KR" altLang="en-US" dirty="0"/>
              <a:t> </a:t>
            </a:r>
            <a:r>
              <a:rPr lang="en-US" altLang="ko-KR" dirty="0" err="1"/>
              <a:t>this.x</a:t>
            </a:r>
            <a:r>
              <a:rPr lang="en-US" altLang="ko-KR" dirty="0"/>
              <a:t> = </a:t>
            </a:r>
            <a:r>
              <a:rPr lang="en-US" altLang="ko-KR" dirty="0" err="1"/>
              <a:t>xpos</a:t>
            </a:r>
            <a:r>
              <a:rPr lang="en-US" altLang="ko-KR" dirty="0"/>
              <a:t>;		 </a:t>
            </a:r>
            <a:endParaRPr lang="en-US" altLang="ko-KR" dirty="0" smtClean="0"/>
          </a:p>
          <a:p>
            <a:pPr latinLnBrk="1">
              <a:lnSpc>
                <a:spcPct val="1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this.y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ypos</a:t>
            </a:r>
            <a:r>
              <a:rPr lang="en-US" altLang="ko-KR" dirty="0"/>
              <a:t>;</a:t>
            </a:r>
          </a:p>
          <a:p>
            <a:pPr latinLnBrk="1">
              <a:lnSpc>
                <a:spcPct val="100000"/>
              </a:lnSpc>
            </a:pPr>
            <a:r>
              <a:rPr lang="en-US" altLang="ko-KR" dirty="0" smtClean="0"/>
              <a:t>}</a:t>
            </a:r>
            <a:endParaRPr lang="en-US" altLang="ko-KR" dirty="0"/>
          </a:p>
          <a:p>
            <a:pPr latinLnBrk="1">
              <a:lnSpc>
                <a:spcPct val="100000"/>
              </a:lnSpc>
            </a:pPr>
            <a:endParaRPr lang="en-US" altLang="ko-KR" dirty="0" smtClean="0"/>
          </a:p>
          <a:p>
            <a:pPr latinLnBrk="1">
              <a:lnSpc>
                <a:spcPct val="100000"/>
              </a:lnSpc>
            </a:pPr>
            <a:r>
              <a:rPr lang="en-US" altLang="ko-KR" dirty="0" err="1" smtClean="0"/>
              <a:t>Point.prototype.getDistance</a:t>
            </a:r>
            <a:r>
              <a:rPr lang="en-US" altLang="ko-KR" dirty="0" smtClean="0"/>
              <a:t> </a:t>
            </a:r>
            <a:r>
              <a:rPr lang="en-US" altLang="ko-KR" dirty="0"/>
              <a:t>= function () {</a:t>
            </a:r>
          </a:p>
          <a:p>
            <a:pPr latinLnBrk="1">
              <a:lnSpc>
                <a:spcPct val="100000"/>
              </a:lnSpc>
            </a:pPr>
            <a:r>
              <a:rPr lang="en-US" altLang="ko-KR" dirty="0"/>
              <a:t>		 return </a:t>
            </a:r>
            <a:r>
              <a:rPr lang="en-US" altLang="ko-KR" dirty="0" err="1"/>
              <a:t>Math.sqrt</a:t>
            </a:r>
            <a:r>
              <a:rPr lang="en-US" altLang="ko-KR" dirty="0"/>
              <a:t>(</a:t>
            </a:r>
            <a:r>
              <a:rPr lang="en-US" altLang="ko-KR" dirty="0" err="1"/>
              <a:t>this.x</a:t>
            </a:r>
            <a:r>
              <a:rPr lang="en-US" altLang="ko-KR" dirty="0"/>
              <a:t> * </a:t>
            </a:r>
            <a:r>
              <a:rPr lang="en-US" altLang="ko-KR" dirty="0" err="1"/>
              <a:t>this.x</a:t>
            </a:r>
            <a:r>
              <a:rPr lang="en-US" altLang="ko-KR" dirty="0"/>
              <a:t> + </a:t>
            </a:r>
            <a:r>
              <a:rPr lang="en-US" altLang="ko-KR" dirty="0" err="1"/>
              <a:t>this.y</a:t>
            </a:r>
            <a:r>
              <a:rPr lang="en-US" altLang="ko-KR" dirty="0"/>
              <a:t> * </a:t>
            </a:r>
            <a:r>
              <a:rPr lang="en-US" altLang="ko-KR" dirty="0" err="1"/>
              <a:t>this.y</a:t>
            </a:r>
            <a:r>
              <a:rPr lang="en-US" altLang="ko-KR" dirty="0"/>
              <a:t>);</a:t>
            </a:r>
          </a:p>
          <a:p>
            <a:pPr latinLnBrk="1">
              <a:lnSpc>
                <a:spcPct val="100000"/>
              </a:lnSpc>
            </a:pPr>
            <a:r>
              <a:rPr lang="en-US" altLang="ko-KR" dirty="0" smtClean="0"/>
              <a:t>};</a:t>
            </a:r>
            <a:endParaRPr lang="en-US" altLang="ko-KR" dirty="0"/>
          </a:p>
          <a:p>
            <a:pPr latinLnBrk="1">
              <a:lnSpc>
                <a:spcPct val="100000"/>
              </a:lnSpc>
            </a:pPr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976" y="3881436"/>
            <a:ext cx="3442097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057094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프로토타입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3"/>
            <a:ext cx="8212138" cy="5204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function Point(</a:t>
            </a:r>
            <a:r>
              <a:rPr lang="en-US" altLang="ko-KR" dirty="0" err="1"/>
              <a:t>xpos</a:t>
            </a:r>
            <a:r>
              <a:rPr lang="en-US" altLang="ko-KR" dirty="0"/>
              <a:t>, </a:t>
            </a:r>
            <a:r>
              <a:rPr lang="en-US" altLang="ko-KR" dirty="0" err="1"/>
              <a:t>ypos</a:t>
            </a:r>
            <a:r>
              <a:rPr lang="en-US" altLang="ko-KR" dirty="0"/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this.x</a:t>
            </a:r>
            <a:r>
              <a:rPr lang="en-US" altLang="ko-KR" dirty="0"/>
              <a:t> = </a:t>
            </a:r>
            <a:r>
              <a:rPr lang="en-US" altLang="ko-KR" dirty="0" err="1"/>
              <a:t>xpos</a:t>
            </a:r>
            <a:r>
              <a:rPr lang="en-US" altLang="ko-KR" dirty="0"/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this.y</a:t>
            </a:r>
            <a:r>
              <a:rPr lang="en-US" altLang="ko-KR" dirty="0"/>
              <a:t> = </a:t>
            </a:r>
            <a:r>
              <a:rPr lang="en-US" altLang="ko-KR" dirty="0" err="1"/>
              <a:t>ypos</a:t>
            </a:r>
            <a:r>
              <a:rPr lang="en-US" altLang="ko-KR" dirty="0"/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Point.prototype.getDistance</a:t>
            </a:r>
            <a:r>
              <a:rPr lang="en-US" altLang="ko-KR" dirty="0"/>
              <a:t> = function (p) {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return </a:t>
            </a:r>
            <a:r>
              <a:rPr lang="en-US" altLang="ko-KR" dirty="0" err="1"/>
              <a:t>Math.sqrt</a:t>
            </a:r>
            <a:r>
              <a:rPr lang="en-US" altLang="ko-KR" dirty="0"/>
              <a:t>(</a:t>
            </a:r>
            <a:r>
              <a:rPr lang="en-US" altLang="ko-KR" dirty="0" err="1"/>
              <a:t>this.x</a:t>
            </a:r>
            <a:r>
              <a:rPr lang="en-US" altLang="ko-KR" dirty="0"/>
              <a:t> * </a:t>
            </a:r>
            <a:r>
              <a:rPr lang="en-US" altLang="ko-KR" dirty="0" err="1"/>
              <a:t>this.x</a:t>
            </a:r>
            <a:r>
              <a:rPr lang="en-US" altLang="ko-KR" dirty="0"/>
              <a:t> + </a:t>
            </a:r>
            <a:r>
              <a:rPr lang="en-US" altLang="ko-KR" dirty="0" err="1"/>
              <a:t>this.y</a:t>
            </a:r>
            <a:r>
              <a:rPr lang="en-US" altLang="ko-KR" dirty="0"/>
              <a:t> * </a:t>
            </a:r>
            <a:r>
              <a:rPr lang="en-US" altLang="ko-KR" dirty="0" err="1"/>
              <a:t>this.y</a:t>
            </a:r>
            <a:r>
              <a:rPr lang="en-US" altLang="ko-KR" dirty="0"/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p1</a:t>
            </a:r>
            <a:r>
              <a:rPr lang="en-US" altLang="ko-KR" dirty="0"/>
              <a:t> = new Point(10, 20);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d1</a:t>
            </a:r>
            <a:r>
              <a:rPr lang="en-US" altLang="ko-KR" dirty="0"/>
              <a:t> = </a:t>
            </a:r>
            <a:r>
              <a:rPr lang="en-US" altLang="ko-KR" dirty="0" err="1"/>
              <a:t>p1.getDistance</a:t>
            </a:r>
            <a:r>
              <a:rPr lang="en-US" altLang="ko-KR" dirty="0"/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p2</a:t>
            </a:r>
            <a:r>
              <a:rPr lang="en-US" altLang="ko-KR" dirty="0"/>
              <a:t> = new Point(10, 30);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d2</a:t>
            </a:r>
            <a:r>
              <a:rPr lang="en-US" altLang="ko-KR" dirty="0"/>
              <a:t> = </a:t>
            </a:r>
            <a:r>
              <a:rPr lang="en-US" altLang="ko-KR" dirty="0" err="1"/>
              <a:t>p2.getDistance</a:t>
            </a:r>
            <a:r>
              <a:rPr lang="en-US" altLang="ko-KR" dirty="0"/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document.writeln</a:t>
            </a:r>
            <a:r>
              <a:rPr lang="en-US" altLang="ko-KR" dirty="0"/>
              <a:t>(</a:t>
            </a:r>
            <a:r>
              <a:rPr lang="en-US" altLang="ko-KR" dirty="0" err="1"/>
              <a:t>d1</a:t>
            </a:r>
            <a:r>
              <a:rPr lang="en-US" altLang="ko-KR" dirty="0"/>
              <a:t> + "&lt;</a:t>
            </a:r>
            <a:r>
              <a:rPr lang="en-US" altLang="ko-KR" dirty="0" err="1"/>
              <a:t>br</a:t>
            </a:r>
            <a:r>
              <a:rPr lang="en-US" altLang="ko-KR" dirty="0"/>
              <a:t> /&gt;");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document.writeln</a:t>
            </a:r>
            <a:r>
              <a:rPr lang="en-US" altLang="ko-KR" dirty="0"/>
              <a:t>(</a:t>
            </a:r>
            <a:r>
              <a:rPr lang="en-US" altLang="ko-KR" dirty="0" err="1"/>
              <a:t>d2</a:t>
            </a:r>
            <a:r>
              <a:rPr lang="en-US" altLang="ko-KR" dirty="0"/>
              <a:t> + "&lt;</a:t>
            </a:r>
            <a:r>
              <a:rPr lang="en-US" altLang="ko-KR" dirty="0" err="1"/>
              <a:t>br</a:t>
            </a:r>
            <a:r>
              <a:rPr lang="en-US" altLang="ko-KR" dirty="0"/>
              <a:t> /&gt;");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&lt;/html&gt;</a:t>
            </a:r>
            <a:endParaRPr lang="en-US" altLang="ko-KR" dirty="0"/>
          </a:p>
        </p:txBody>
      </p:sp>
      <p:pic>
        <p:nvPicPr>
          <p:cNvPr id="8193" name="_x286499728" descr="EMB000011c0a8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688" y="5018088"/>
            <a:ext cx="2781300" cy="129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95606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프로토타입</a:t>
            </a:r>
            <a:r>
              <a:rPr lang="ko-KR" altLang="en-US" dirty="0" smtClean="0"/>
              <a:t> 체인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자바스크립트에서</a:t>
            </a:r>
            <a:r>
              <a:rPr lang="ko-KR" altLang="en-US" dirty="0"/>
              <a:t> 속성이나 </a:t>
            </a:r>
            <a:r>
              <a:rPr lang="ko-KR" altLang="en-US" dirty="0" err="1"/>
              <a:t>메소드를</a:t>
            </a:r>
            <a:r>
              <a:rPr lang="ko-KR" altLang="en-US" dirty="0"/>
              <a:t> 참조하게 되면 다음과 같은 순서대로 찾는다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/>
              <a:t>객체 안에 속성이나 </a:t>
            </a:r>
            <a:r>
              <a:rPr lang="ko-KR" altLang="en-US" dirty="0" err="1"/>
              <a:t>메소드가</a:t>
            </a:r>
            <a:r>
              <a:rPr lang="ko-KR" altLang="en-US" dirty="0"/>
              <a:t> 정의되어 있는지 체크한다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/>
              <a:t>객체 안에 정의되어 있지 않으면 객체의 </a:t>
            </a:r>
            <a:r>
              <a:rPr lang="en-US" altLang="ko-KR" dirty="0"/>
              <a:t>prototype</a:t>
            </a:r>
            <a:r>
              <a:rPr lang="ko-KR" altLang="en-US" dirty="0"/>
              <a:t>이 속성이나 </a:t>
            </a:r>
            <a:r>
              <a:rPr lang="ko-KR" altLang="en-US" dirty="0" err="1"/>
              <a:t>메소드를</a:t>
            </a:r>
            <a:r>
              <a:rPr lang="ko-KR" altLang="en-US" dirty="0"/>
              <a:t> 가지고 있는지 체크한다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/>
              <a:t>원하는 속성</a:t>
            </a:r>
            <a:r>
              <a:rPr lang="en-US" altLang="ko-KR" dirty="0"/>
              <a:t>/</a:t>
            </a:r>
            <a:r>
              <a:rPr lang="ko-KR" altLang="en-US" dirty="0" err="1"/>
              <a:t>메소드를</a:t>
            </a:r>
            <a:r>
              <a:rPr lang="ko-KR" altLang="en-US" dirty="0"/>
              <a:t> 찾을 때까지 </a:t>
            </a:r>
            <a:r>
              <a:rPr lang="ko-KR" altLang="en-US" dirty="0" err="1"/>
              <a:t>프로토타입</a:t>
            </a:r>
            <a:r>
              <a:rPr lang="ko-KR" altLang="en-US" dirty="0"/>
              <a:t> 체인</a:t>
            </a:r>
            <a:r>
              <a:rPr lang="en-US" altLang="ko-KR" dirty="0"/>
              <a:t>(chain)</a:t>
            </a:r>
            <a:r>
              <a:rPr lang="ko-KR" altLang="en-US" dirty="0"/>
              <a:t>을 따라서 올라간다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3938587"/>
            <a:ext cx="79629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51064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스크립트 내장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String </a:t>
            </a:r>
            <a:r>
              <a:rPr lang="ko-KR" altLang="en-US" dirty="0"/>
              <a:t>객체 </a:t>
            </a:r>
          </a:p>
          <a:p>
            <a:pPr lvl="0"/>
            <a:r>
              <a:rPr lang="en-US" altLang="ko-KR" dirty="0"/>
              <a:t>Date </a:t>
            </a:r>
            <a:r>
              <a:rPr lang="ko-KR" altLang="en-US" dirty="0"/>
              <a:t>객체 </a:t>
            </a:r>
          </a:p>
          <a:p>
            <a:pPr lvl="0"/>
            <a:r>
              <a:rPr lang="en-US" altLang="ko-KR" dirty="0"/>
              <a:t>Array </a:t>
            </a:r>
            <a:r>
              <a:rPr lang="ko-KR" altLang="en-US" dirty="0"/>
              <a:t>객체 </a:t>
            </a:r>
          </a:p>
          <a:p>
            <a:r>
              <a:rPr lang="en-US" altLang="ko-KR" dirty="0" smtClean="0"/>
              <a:t>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04342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Date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Date </a:t>
            </a:r>
            <a:r>
              <a:rPr lang="ko-KR" altLang="en-US" dirty="0"/>
              <a:t>객체는 날짜와 시간 작업을 하는데 사용되는 가장 기본적인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en-US" altLang="ko-KR" dirty="0"/>
              <a:t>new Date() // </a:t>
            </a:r>
            <a:r>
              <a:rPr lang="ko-KR" altLang="en-US" dirty="0"/>
              <a:t>현재 날짜와 시간</a:t>
            </a:r>
          </a:p>
          <a:p>
            <a:pPr lvl="1"/>
            <a:r>
              <a:rPr lang="en-US" altLang="ko-KR" dirty="0" smtClean="0"/>
              <a:t>new </a:t>
            </a:r>
            <a:r>
              <a:rPr lang="en-US" altLang="ko-KR" dirty="0"/>
              <a:t>Date(milliseconds) //1970/01/01 </a:t>
            </a:r>
            <a:r>
              <a:rPr lang="ko-KR" altLang="en-US" dirty="0"/>
              <a:t>이후의 </a:t>
            </a:r>
            <a:r>
              <a:rPr lang="ko-KR" altLang="en-US" dirty="0" err="1"/>
              <a:t>밀리초</a:t>
            </a:r>
            <a:endParaRPr lang="ko-KR" altLang="en-US" dirty="0"/>
          </a:p>
          <a:p>
            <a:pPr lvl="1"/>
            <a:r>
              <a:rPr lang="en-US" altLang="ko-KR" dirty="0" smtClean="0"/>
              <a:t>new </a:t>
            </a:r>
            <a:r>
              <a:rPr lang="en-US" altLang="ko-KR" dirty="0"/>
              <a:t>Date(</a:t>
            </a:r>
            <a:r>
              <a:rPr lang="en-US" altLang="ko-KR" dirty="0" err="1"/>
              <a:t>dateString</a:t>
            </a:r>
            <a:r>
              <a:rPr lang="en-US" altLang="ko-KR" dirty="0"/>
              <a:t>)// </a:t>
            </a:r>
            <a:r>
              <a:rPr lang="ko-KR" altLang="en-US" dirty="0"/>
              <a:t>다양한 문자열</a:t>
            </a:r>
          </a:p>
          <a:p>
            <a:pPr lvl="1"/>
            <a:r>
              <a:rPr lang="en-US" altLang="ko-KR" dirty="0" smtClean="0"/>
              <a:t>new </a:t>
            </a:r>
            <a:r>
              <a:rPr lang="en-US" altLang="ko-KR" dirty="0"/>
              <a:t>Date(year, month, date[, hours[, minutes[, seconds[,</a:t>
            </a:r>
            <a:r>
              <a:rPr lang="en-US" altLang="ko-KR" dirty="0" err="1"/>
              <a:t>ms</a:t>
            </a:r>
            <a:r>
              <a:rPr lang="en-US" altLang="ko-KR" dirty="0"/>
              <a:t>]]]])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08578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647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d1</a:t>
            </a:r>
            <a:r>
              <a:rPr lang="en-US" altLang="ko-KR" dirty="0"/>
              <a:t> = new Date(2013, 7, 21, 0, 0, 0);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d2</a:t>
            </a:r>
            <a:r>
              <a:rPr lang="en-US" altLang="ko-KR" dirty="0"/>
              <a:t> = new Date("January 20, 2013  11:13:00");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alert(</a:t>
            </a:r>
            <a:r>
              <a:rPr lang="en-US" altLang="ko-KR" dirty="0" err="1"/>
              <a:t>d1</a:t>
            </a:r>
            <a:r>
              <a:rPr lang="en-US" altLang="ko-KR" dirty="0"/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alert(</a:t>
            </a:r>
            <a:r>
              <a:rPr lang="en-US" altLang="ko-KR" dirty="0" err="1"/>
              <a:t>d2</a:t>
            </a:r>
            <a:r>
              <a:rPr lang="en-US" altLang="ko-KR" dirty="0"/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&lt;/script&gt;</a:t>
            </a:r>
          </a:p>
        </p:txBody>
      </p:sp>
      <p:pic>
        <p:nvPicPr>
          <p:cNvPr id="11265" name="_x285829504" descr="EMB000011c0a8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3009900"/>
            <a:ext cx="2838450" cy="146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_x285830304" descr="EMB000011c0a82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4591050"/>
            <a:ext cx="2838450" cy="148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9905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Date </a:t>
            </a:r>
            <a:r>
              <a:rPr lang="ko-KR" altLang="en-US" dirty="0" smtClean="0"/>
              <a:t>객체의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1462088"/>
            <a:ext cx="783907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5657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33658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today = new Date();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en-US" altLang="ko-KR" dirty="0" err="1"/>
              <a:t>today.toDateString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en-US" altLang="ko-KR" dirty="0" err="1"/>
              <a:t>today.toISOString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en-US" altLang="ko-KR" dirty="0" err="1"/>
              <a:t>today.toJSON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en-US" altLang="ko-KR" dirty="0" err="1"/>
              <a:t>today.toLocaleDateString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en-US" altLang="ko-KR" dirty="0" err="1"/>
              <a:t>today.toLocaleTimeString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en-US" altLang="ko-KR" dirty="0" err="1"/>
              <a:t>today.toLocaleString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en-US" altLang="ko-KR" dirty="0" err="1"/>
              <a:t>today.toString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en-US" altLang="ko-KR" dirty="0" err="1"/>
              <a:t>today.toTimeString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en-US" altLang="ko-KR" dirty="0" err="1"/>
              <a:t>today.toUTCString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&lt;/script&gt;</a:t>
            </a:r>
          </a:p>
        </p:txBody>
      </p:sp>
      <p:pic>
        <p:nvPicPr>
          <p:cNvPr id="13313" name="_x286694928" descr="EMB000011c0a8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763" y="4206875"/>
            <a:ext cx="2943225" cy="258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22323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날짜 비교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44195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html&gt;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checkDate</a:t>
            </a:r>
            <a:r>
              <a:rPr lang="en-US" altLang="ko-KR" dirty="0"/>
              <a:t>() {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s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</a:t>
            </a:r>
            <a:r>
              <a:rPr lang="en-US" altLang="ko-KR" dirty="0" err="1"/>
              <a:t>pdate</a:t>
            </a:r>
            <a:r>
              <a:rPr lang="en-US" altLang="ko-KR" dirty="0"/>
              <a:t>").value;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pdate</a:t>
            </a:r>
            <a:r>
              <a:rPr lang="en-US" altLang="ko-KR" dirty="0"/>
              <a:t> = new Date(s);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today = new Date();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diff = </a:t>
            </a:r>
            <a:r>
              <a:rPr lang="en-US" altLang="ko-KR" dirty="0" err="1"/>
              <a:t>today.getTime</a:t>
            </a:r>
            <a:r>
              <a:rPr lang="en-US" altLang="ko-KR" dirty="0"/>
              <a:t>() - </a:t>
            </a:r>
            <a:r>
              <a:rPr lang="en-US" altLang="ko-KR" dirty="0" err="1"/>
              <a:t>pdate.getTime</a:t>
            </a:r>
            <a:r>
              <a:rPr lang="en-US" altLang="ko-KR" dirty="0"/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days = </a:t>
            </a:r>
            <a:r>
              <a:rPr lang="en-US" altLang="ko-KR" dirty="0" err="1"/>
              <a:t>Math.floor</a:t>
            </a:r>
            <a:r>
              <a:rPr lang="en-US" altLang="ko-KR" dirty="0"/>
              <a:t>(diff / (1000 * 60 * 60 * 24));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            if (days &gt; 30) {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    alert("</a:t>
            </a:r>
            <a:r>
              <a:rPr lang="ko-KR" altLang="en-US" dirty="0"/>
              <a:t>교환 기한이 지났습니다</a:t>
            </a:r>
            <a:r>
              <a:rPr lang="en-US" altLang="ko-KR" dirty="0"/>
              <a:t>.");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&lt;/head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998973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객체</a:t>
            </a:r>
            <a:r>
              <a:rPr lang="en-US" altLang="ko-KR" b="1" dirty="0"/>
              <a:t>(object)</a:t>
            </a:r>
            <a:r>
              <a:rPr lang="ko-KR" altLang="en-US" dirty="0"/>
              <a:t>는 사물의 속성과 동작을 묶어서 표현하는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자동차는 </a:t>
            </a:r>
            <a:r>
              <a:rPr lang="ko-KR" altLang="en-US" dirty="0"/>
              <a:t>메이커</a:t>
            </a:r>
            <a:r>
              <a:rPr lang="en-US" altLang="ko-KR" dirty="0"/>
              <a:t>, </a:t>
            </a:r>
            <a:r>
              <a:rPr lang="ko-KR" altLang="en-US" dirty="0"/>
              <a:t>모델</a:t>
            </a:r>
            <a:r>
              <a:rPr lang="en-US" altLang="ko-KR" dirty="0"/>
              <a:t>, 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마력과 같은 속성도 있고 출발하기</a:t>
            </a:r>
            <a:r>
              <a:rPr lang="en-US" altLang="ko-KR" dirty="0"/>
              <a:t>, </a:t>
            </a:r>
            <a:r>
              <a:rPr lang="ko-KR" altLang="en-US" dirty="0"/>
              <a:t>정지하기 등의 동작도 가지고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2867025"/>
            <a:ext cx="6300788" cy="296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556193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6001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body&gt;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</a:t>
            </a:r>
            <a:r>
              <a:rPr lang="ko-KR" altLang="en-US" dirty="0" err="1"/>
              <a:t>구입날짜</a:t>
            </a:r>
            <a:r>
              <a:rPr lang="en-US" altLang="ko-KR" dirty="0"/>
              <a:t>: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&lt;input type="date" id="</a:t>
            </a:r>
            <a:r>
              <a:rPr lang="en-US" altLang="ko-KR" dirty="0" err="1"/>
              <a:t>pdate</a:t>
            </a:r>
            <a:r>
              <a:rPr lang="en-US" altLang="ko-KR" dirty="0"/>
              <a:t>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&lt;button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checkDate</a:t>
            </a:r>
            <a:r>
              <a:rPr lang="en-US" altLang="ko-KR" dirty="0"/>
              <a:t>()"&gt;</a:t>
            </a:r>
            <a:r>
              <a:rPr lang="ko-KR" altLang="en-US" dirty="0"/>
              <a:t>검사</a:t>
            </a:r>
            <a:r>
              <a:rPr lang="en-US" altLang="ko-KR" dirty="0"/>
              <a:t>&lt;/button&gt;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4338" name="_x285828864" descr="EMB000011c0a8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120" y="3371849"/>
            <a:ext cx="3008614" cy="106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7" name="_x34744752" descr="EMB000011c0a83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39" y="3371849"/>
            <a:ext cx="3536561" cy="255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58829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타이머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5753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&lt;div id='remaining'&gt;&lt;/div&gt;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function </a:t>
            </a:r>
            <a:r>
              <a:rPr lang="en-US" altLang="ko-KR" dirty="0" err="1"/>
              <a:t>datesUntilNewYear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now = new Date();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newYear</a:t>
            </a:r>
            <a:r>
              <a:rPr lang="en-US" altLang="ko-KR" dirty="0"/>
              <a:t> = new Date('January 1, ' + (</a:t>
            </a:r>
            <a:r>
              <a:rPr lang="en-US" altLang="ko-KR" dirty="0" err="1"/>
              <a:t>now.getFullYear</a:t>
            </a:r>
            <a:r>
              <a:rPr lang="en-US" altLang="ko-KR" dirty="0"/>
              <a:t>() + 1));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diff = </a:t>
            </a:r>
            <a:r>
              <a:rPr lang="en-US" altLang="ko-KR" dirty="0" err="1"/>
              <a:t>newYear</a:t>
            </a:r>
            <a:r>
              <a:rPr lang="en-US" altLang="ko-KR" dirty="0"/>
              <a:t> - now;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milliseconds = </a:t>
            </a:r>
            <a:r>
              <a:rPr lang="en-US" altLang="ko-KR" dirty="0" err="1"/>
              <a:t>Math.floor</a:t>
            </a:r>
            <a:r>
              <a:rPr lang="en-US" altLang="ko-KR" dirty="0"/>
              <a:t>(diff % 1000);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diff = diff / 1000;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seconds = </a:t>
            </a:r>
            <a:r>
              <a:rPr lang="en-US" altLang="ko-KR" dirty="0" err="1"/>
              <a:t>Math.floor</a:t>
            </a:r>
            <a:r>
              <a:rPr lang="en-US" altLang="ko-KR" dirty="0"/>
              <a:t>(diff % 60);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diff = diff / 60;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minutes = </a:t>
            </a:r>
            <a:r>
              <a:rPr lang="en-US" altLang="ko-KR" dirty="0" err="1"/>
              <a:t>Math.floor</a:t>
            </a:r>
            <a:r>
              <a:rPr lang="en-US" altLang="ko-KR" dirty="0"/>
              <a:t>(diff % 60);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diff = diff / 60;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hours = </a:t>
            </a:r>
            <a:r>
              <a:rPr lang="en-US" altLang="ko-KR" dirty="0" err="1"/>
              <a:t>Math.floor</a:t>
            </a:r>
            <a:r>
              <a:rPr lang="en-US" altLang="ko-KR" dirty="0"/>
              <a:t>(diff % 24);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diff = diff / 24;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days = </a:t>
            </a:r>
            <a:r>
              <a:rPr lang="en-US" altLang="ko-KR" dirty="0" err="1"/>
              <a:t>Math.floor</a:t>
            </a:r>
            <a:r>
              <a:rPr lang="en-US" altLang="ko-KR" dirty="0"/>
              <a:t>(diff);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outStr</a:t>
            </a:r>
            <a:r>
              <a:rPr lang="en-US" altLang="ko-KR" dirty="0"/>
              <a:t> = '</a:t>
            </a:r>
            <a:r>
              <a:rPr lang="ko-KR" altLang="en-US" dirty="0"/>
              <a:t>내년도 신정까지 </a:t>
            </a:r>
            <a:r>
              <a:rPr lang="en-US" altLang="ko-KR" dirty="0"/>
              <a:t>' + days + '</a:t>
            </a:r>
            <a:r>
              <a:rPr lang="ko-KR" altLang="en-US" dirty="0"/>
              <a:t>일</a:t>
            </a:r>
            <a:r>
              <a:rPr lang="en-US" altLang="ko-KR" dirty="0"/>
              <a:t>, ' + hours + '</a:t>
            </a:r>
            <a:r>
              <a:rPr lang="ko-KR" altLang="en-US" dirty="0"/>
              <a:t>시간</a:t>
            </a:r>
            <a:r>
              <a:rPr lang="en-US" altLang="ko-KR" dirty="0"/>
              <a:t>, ' + minutes;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outStr</a:t>
            </a:r>
            <a:r>
              <a:rPr lang="en-US" altLang="ko-KR" dirty="0"/>
              <a:t> += '</a:t>
            </a:r>
            <a:r>
              <a:rPr lang="ko-KR" altLang="en-US" dirty="0"/>
              <a:t>분</a:t>
            </a:r>
            <a:r>
              <a:rPr lang="en-US" altLang="ko-KR" dirty="0"/>
              <a:t>, ' + seconds + '</a:t>
            </a:r>
            <a:r>
              <a:rPr lang="ko-KR" altLang="en-US" dirty="0"/>
              <a:t>초</a:t>
            </a:r>
            <a:r>
              <a:rPr lang="en-US" altLang="ko-KR" dirty="0"/>
              <a:t>' + ' </a:t>
            </a:r>
            <a:r>
              <a:rPr lang="ko-KR" altLang="en-US" dirty="0" err="1"/>
              <a:t>남았읍니다</a:t>
            </a:r>
            <a:r>
              <a:rPr lang="en-US" altLang="ko-KR" dirty="0"/>
              <a:t>.';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('remaining').</a:t>
            </a:r>
            <a:r>
              <a:rPr lang="en-US" altLang="ko-KR" dirty="0" err="1"/>
              <a:t>innerHTML</a:t>
            </a:r>
            <a:r>
              <a:rPr lang="en-US" altLang="ko-KR" dirty="0"/>
              <a:t> = </a:t>
            </a:r>
            <a:r>
              <a:rPr lang="en-US" altLang="ko-KR" dirty="0" err="1"/>
              <a:t>outStr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// 1</a:t>
            </a:r>
            <a:r>
              <a:rPr lang="ko-KR" altLang="en-US" dirty="0"/>
              <a:t>초가 지나면 다시 함수를 호출한다</a:t>
            </a:r>
            <a:r>
              <a:rPr lang="en-US" altLang="ko-KR" dirty="0"/>
              <a:t>. 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setTimeout</a:t>
            </a:r>
            <a:r>
              <a:rPr lang="en-US" altLang="ko-KR" dirty="0"/>
              <a:t>("</a:t>
            </a:r>
            <a:r>
              <a:rPr lang="en-US" altLang="ko-KR" dirty="0" err="1"/>
              <a:t>datesUntilNewYear</a:t>
            </a:r>
            <a:r>
              <a:rPr lang="en-US" altLang="ko-KR" dirty="0"/>
              <a:t>()", 1000);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}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    // </a:t>
            </a:r>
            <a:r>
              <a:rPr lang="ko-KR" altLang="en-US" dirty="0" smtClean="0"/>
              <a:t>타이머를 시작한다</a:t>
            </a:r>
            <a:r>
              <a:rPr lang="en-US" altLang="ko-KR" dirty="0" smtClean="0"/>
              <a:t>. 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    </a:t>
            </a:r>
            <a:r>
              <a:rPr lang="en-US" altLang="ko-KR" dirty="0" err="1"/>
              <a:t>datesUntilNewYear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</p:txBody>
      </p:sp>
      <p:pic>
        <p:nvPicPr>
          <p:cNvPr id="16385" name="_x34744352" descr="EMB000011c0a83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1" y="3616131"/>
            <a:ext cx="4152900" cy="73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27827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시계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27908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&lt;div id='clock'&gt;&lt;/div&gt;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function </a:t>
            </a:r>
            <a:r>
              <a:rPr lang="en-US" altLang="ko-KR" dirty="0" err="1"/>
              <a:t>setClock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now = new Date();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s = </a:t>
            </a:r>
            <a:r>
              <a:rPr lang="en-US" altLang="ko-KR" dirty="0" err="1"/>
              <a:t>now.getHours</a:t>
            </a:r>
            <a:r>
              <a:rPr lang="en-US" altLang="ko-KR" dirty="0"/>
              <a:t>() + ':' + </a:t>
            </a:r>
            <a:r>
              <a:rPr lang="en-US" altLang="ko-KR" dirty="0" err="1"/>
              <a:t>now.getMinutes</a:t>
            </a:r>
            <a:r>
              <a:rPr lang="en-US" altLang="ko-KR" dirty="0"/>
              <a:t>() + ':' + </a:t>
            </a:r>
            <a:r>
              <a:rPr lang="en-US" altLang="ko-KR" dirty="0" err="1"/>
              <a:t>now.getSeconds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('clock').</a:t>
            </a:r>
            <a:r>
              <a:rPr lang="en-US" altLang="ko-KR" dirty="0" err="1"/>
              <a:t>innerHTML</a:t>
            </a:r>
            <a:r>
              <a:rPr lang="en-US" altLang="ko-KR" dirty="0"/>
              <a:t> = s;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setTimeout</a:t>
            </a:r>
            <a:r>
              <a:rPr lang="en-US" altLang="ko-KR" dirty="0"/>
              <a:t>('</a:t>
            </a:r>
            <a:r>
              <a:rPr lang="en-US" altLang="ko-KR" dirty="0" err="1"/>
              <a:t>setClock</a:t>
            </a:r>
            <a:r>
              <a:rPr lang="en-US" altLang="ko-KR" dirty="0"/>
              <a:t>()', 1000);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setClock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</p:txBody>
      </p:sp>
      <p:pic>
        <p:nvPicPr>
          <p:cNvPr id="17409" name="_x34744192" descr="EMB000011c0a8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5" y="4248150"/>
            <a:ext cx="2800350" cy="124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92576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Number</a:t>
            </a:r>
            <a:r>
              <a:rPr lang="ko-KR" altLang="en-US" dirty="0" smtClean="0"/>
              <a:t> 객체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Number </a:t>
            </a:r>
            <a:r>
              <a:rPr lang="ko-KR" altLang="en-US" dirty="0"/>
              <a:t>객체는 </a:t>
            </a:r>
            <a:r>
              <a:rPr lang="ko-KR" altLang="en-US" dirty="0" err="1"/>
              <a:t>수치형</a:t>
            </a:r>
            <a:r>
              <a:rPr lang="ko-KR" altLang="en-US" dirty="0"/>
              <a:t> 값을 감싸서 객체로 만들어 주는 </a:t>
            </a:r>
            <a:r>
              <a:rPr lang="ko-KR" altLang="en-US" dirty="0" err="1"/>
              <a:t>랩퍼</a:t>
            </a:r>
            <a:r>
              <a:rPr lang="en-US" altLang="ko-KR" dirty="0"/>
              <a:t>(wrapper)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num</a:t>
            </a:r>
            <a:r>
              <a:rPr lang="en-US" altLang="ko-KR" dirty="0"/>
              <a:t> = new Number(7</a:t>
            </a:r>
            <a:r>
              <a:rPr lang="en-US" altLang="ko-KR" dirty="0" smtClean="0"/>
              <a:t>);</a:t>
            </a:r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메소</a:t>
            </a:r>
            <a:r>
              <a:rPr lang="ko-KR" altLang="en-US" dirty="0" err="1"/>
              <a:t>드</a:t>
            </a:r>
            <a:endParaRPr lang="en-US" altLang="ko-KR" dirty="0"/>
          </a:p>
          <a:p>
            <a:pPr lvl="1"/>
            <a:r>
              <a:rPr lang="en-US" altLang="ko-KR" dirty="0" err="1"/>
              <a:t>toFixed</a:t>
            </a:r>
            <a:r>
              <a:rPr lang="en-US" altLang="ko-KR" dirty="0"/>
              <a:t>([digits]) </a:t>
            </a:r>
            <a:endParaRPr lang="en-US" altLang="ko-KR" dirty="0" smtClean="0"/>
          </a:p>
          <a:p>
            <a:pPr lvl="2"/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num</a:t>
            </a:r>
            <a:r>
              <a:rPr lang="en-US" altLang="ko-KR" dirty="0"/>
              <a:t> = 123.456789;</a:t>
            </a:r>
          </a:p>
          <a:p>
            <a:pPr lvl="2"/>
            <a:r>
              <a:rPr lang="en-US" altLang="ko-KR" dirty="0" err="1" smtClean="0"/>
              <a:t>document.writeln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num.toFixed</a:t>
            </a:r>
            <a:r>
              <a:rPr lang="en-US" altLang="ko-KR" dirty="0" smtClean="0"/>
              <a:t>(1</a:t>
            </a:r>
            <a:r>
              <a:rPr lang="en-US" altLang="ko-KR" dirty="0"/>
              <a:t>) + '&lt;</a:t>
            </a:r>
            <a:r>
              <a:rPr lang="en-US" altLang="ko-KR" dirty="0" err="1"/>
              <a:t>br</a:t>
            </a:r>
            <a:r>
              <a:rPr lang="en-US" altLang="ko-KR" dirty="0"/>
              <a:t>&gt;'); // 123.5</a:t>
            </a:r>
          </a:p>
          <a:p>
            <a:pPr lvl="1"/>
            <a:r>
              <a:rPr lang="en-US" altLang="ko-KR" dirty="0" err="1" smtClean="0"/>
              <a:t>toPrecision</a:t>
            </a:r>
            <a:r>
              <a:rPr lang="en-US" altLang="ko-KR" dirty="0"/>
              <a:t>([precision)) </a:t>
            </a:r>
            <a:endParaRPr lang="en-US" altLang="ko-KR" dirty="0" smtClean="0"/>
          </a:p>
          <a:p>
            <a:pPr lvl="2"/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num</a:t>
            </a:r>
            <a:r>
              <a:rPr lang="en-US" altLang="ko-KR" dirty="0"/>
              <a:t> = 123.456789;</a:t>
            </a:r>
          </a:p>
          <a:p>
            <a:pPr lvl="2"/>
            <a:r>
              <a:rPr lang="en-US" altLang="ko-KR" dirty="0" err="1"/>
              <a:t>document.writeln</a:t>
            </a:r>
            <a:r>
              <a:rPr lang="en-US" altLang="ko-KR" dirty="0"/>
              <a:t>(</a:t>
            </a:r>
            <a:r>
              <a:rPr lang="en-US" altLang="ko-KR" dirty="0" err="1"/>
              <a:t>num.toPrecision</a:t>
            </a:r>
            <a:r>
              <a:rPr lang="en-US" altLang="ko-KR" dirty="0"/>
              <a:t>(1) + '&lt;</a:t>
            </a:r>
            <a:r>
              <a:rPr lang="en-US" altLang="ko-KR" dirty="0" err="1"/>
              <a:t>br</a:t>
            </a:r>
            <a:r>
              <a:rPr lang="en-US" altLang="ko-KR" dirty="0"/>
              <a:t>&gt;'); // </a:t>
            </a:r>
            <a:r>
              <a:rPr lang="en-US" altLang="ko-KR" dirty="0" err="1"/>
              <a:t>1e+2</a:t>
            </a:r>
            <a:endParaRPr lang="en-US" altLang="ko-KR" dirty="0"/>
          </a:p>
          <a:p>
            <a:pPr lvl="1"/>
            <a:r>
              <a:rPr lang="en-US" altLang="ko-KR" dirty="0" err="1" smtClean="0"/>
              <a:t>toString</a:t>
            </a:r>
            <a:r>
              <a:rPr lang="en-US" altLang="ko-KR" dirty="0"/>
              <a:t>([radix</a:t>
            </a:r>
            <a:r>
              <a:rPr lang="en-US" altLang="ko-KR" dirty="0" smtClean="0"/>
              <a:t>])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776974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7240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count1</a:t>
            </a:r>
            <a:r>
              <a:rPr lang="en-US" altLang="ko-KR" dirty="0"/>
              <a:t>, </a:t>
            </a:r>
            <a:r>
              <a:rPr lang="en-US" altLang="ko-KR" dirty="0" err="1"/>
              <a:t>count2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count1</a:t>
            </a:r>
            <a:r>
              <a:rPr lang="en-US" altLang="ko-KR" dirty="0"/>
              <a:t> = new Number(1.237);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count2</a:t>
            </a:r>
            <a:r>
              <a:rPr lang="en-US" altLang="ko-KR" dirty="0"/>
              <a:t> = 1.238;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if (</a:t>
            </a:r>
            <a:r>
              <a:rPr lang="en-US" altLang="ko-KR" dirty="0" err="1"/>
              <a:t>count1.toFixed</a:t>
            </a:r>
            <a:r>
              <a:rPr lang="en-US" altLang="ko-KR" dirty="0"/>
              <a:t>(2) === </a:t>
            </a:r>
            <a:r>
              <a:rPr lang="en-US" altLang="ko-KR" dirty="0" err="1"/>
              <a:t>count2.toFixed</a:t>
            </a:r>
            <a:r>
              <a:rPr lang="en-US" altLang="ko-KR" dirty="0"/>
              <a:t>(2))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alert("</a:t>
            </a:r>
            <a:r>
              <a:rPr lang="ko-KR" altLang="en-US" dirty="0"/>
              <a:t>소수점 </a:t>
            </a:r>
            <a:r>
              <a:rPr lang="en-US" altLang="ko-KR" dirty="0"/>
              <a:t>2</a:t>
            </a:r>
            <a:r>
              <a:rPr lang="ko-KR" altLang="en-US" dirty="0"/>
              <a:t>째 자리까지 같습니다</a:t>
            </a:r>
            <a:r>
              <a:rPr lang="en-US" altLang="ko-KR" dirty="0"/>
              <a:t>.");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</p:txBody>
      </p:sp>
      <p:pic>
        <p:nvPicPr>
          <p:cNvPr id="18433" name="_x34744272" descr="EMB000011c0a8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13" y="3095625"/>
            <a:ext cx="2212975" cy="1324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03093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</a:t>
            </a:r>
            <a:r>
              <a:rPr lang="ko-KR" altLang="en-US" dirty="0" smtClean="0"/>
              <a:t> 객체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499"/>
            <a:ext cx="8212138" cy="5172075"/>
          </a:xfrm>
        </p:spPr>
        <p:txBody>
          <a:bodyPr/>
          <a:lstStyle/>
          <a:p>
            <a:r>
              <a:rPr lang="ko-KR" altLang="en-US" dirty="0" smtClean="0"/>
              <a:t>속성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length</a:t>
            </a:r>
          </a:p>
          <a:p>
            <a:pPr lvl="1"/>
            <a:r>
              <a:rPr lang="en-US" altLang="ko-KR" dirty="0"/>
              <a:t>prototype</a:t>
            </a:r>
          </a:p>
          <a:p>
            <a:pPr lvl="1"/>
            <a:r>
              <a:rPr lang="en-US" altLang="ko-KR" dirty="0"/>
              <a:t>constructor</a:t>
            </a:r>
          </a:p>
          <a:p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charAt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 smtClean="0"/>
              <a:t>concat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 smtClean="0"/>
              <a:t>indexOf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/>
              <a:t>lastIndexOf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smtClean="0"/>
              <a:t>match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/>
              <a:t>replace()</a:t>
            </a:r>
          </a:p>
          <a:p>
            <a:pPr lvl="1"/>
            <a:r>
              <a:rPr lang="en-US" altLang="ko-KR" dirty="0"/>
              <a:t>search()</a:t>
            </a:r>
          </a:p>
          <a:p>
            <a:pPr lvl="1"/>
            <a:r>
              <a:rPr lang="en-US" altLang="ko-KR" dirty="0"/>
              <a:t>slice()</a:t>
            </a:r>
          </a:p>
          <a:p>
            <a:pPr lvl="1"/>
            <a:r>
              <a:rPr lang="en-US" altLang="ko-KR" dirty="0" smtClean="0"/>
              <a:t>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061516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7240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s = '</a:t>
            </a:r>
            <a:r>
              <a:rPr lang="en-US" altLang="ko-KR" dirty="0" err="1"/>
              <a:t>aBcDeF</a:t>
            </a:r>
            <a:r>
              <a:rPr lang="en-US" altLang="ko-KR" dirty="0"/>
              <a:t>';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result1</a:t>
            </a:r>
            <a:r>
              <a:rPr lang="en-US" altLang="ko-KR" dirty="0"/>
              <a:t> = </a:t>
            </a:r>
            <a:r>
              <a:rPr lang="en-US" altLang="ko-KR" dirty="0" err="1"/>
              <a:t>s.toLowerCase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result2</a:t>
            </a:r>
            <a:r>
              <a:rPr lang="en-US" altLang="ko-KR" dirty="0"/>
              <a:t> = </a:t>
            </a:r>
            <a:r>
              <a:rPr lang="en-US" altLang="ko-KR" dirty="0" err="1"/>
              <a:t>s.toUpperCase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document.writeln</a:t>
            </a:r>
            <a:r>
              <a:rPr lang="en-US" altLang="ko-KR" dirty="0"/>
              <a:t>(</a:t>
            </a:r>
            <a:r>
              <a:rPr lang="en-US" altLang="ko-KR" dirty="0" err="1"/>
              <a:t>result1</a:t>
            </a:r>
            <a:r>
              <a:rPr lang="en-US" altLang="ko-KR" dirty="0"/>
              <a:t>); // </a:t>
            </a:r>
            <a:r>
              <a:rPr lang="ko-KR" altLang="en-US" dirty="0"/>
              <a:t>출력</a:t>
            </a:r>
            <a:r>
              <a:rPr lang="en-US" altLang="ko-KR" dirty="0"/>
              <a:t>: </a:t>
            </a:r>
            <a:r>
              <a:rPr lang="en-US" altLang="ko-KR" dirty="0" err="1"/>
              <a:t>abcdef</a:t>
            </a: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document.writeln</a:t>
            </a:r>
            <a:r>
              <a:rPr lang="en-US" altLang="ko-KR" dirty="0"/>
              <a:t>(</a:t>
            </a:r>
            <a:r>
              <a:rPr lang="en-US" altLang="ko-KR" dirty="0" err="1"/>
              <a:t>result2</a:t>
            </a:r>
            <a:r>
              <a:rPr lang="en-US" altLang="ko-KR" dirty="0"/>
              <a:t>); // </a:t>
            </a:r>
            <a:r>
              <a:rPr lang="ko-KR" altLang="en-US" dirty="0"/>
              <a:t>출력</a:t>
            </a:r>
            <a:r>
              <a:rPr lang="en-US" altLang="ko-KR" dirty="0"/>
              <a:t>: </a:t>
            </a:r>
            <a:r>
              <a:rPr lang="en-US" altLang="ko-KR" dirty="0" err="1"/>
              <a:t>ABCDEF</a:t>
            </a: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 smtClean="0"/>
              <a:t>&lt;/script&gt;</a:t>
            </a:r>
            <a:endParaRPr lang="en-US" altLang="ko-KR" dirty="0"/>
          </a:p>
        </p:txBody>
      </p:sp>
      <p:pic>
        <p:nvPicPr>
          <p:cNvPr id="19457" name="_x34744752" descr="EMB000011c0a8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769" y="3479800"/>
            <a:ext cx="2237581" cy="127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47571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7240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s1</a:t>
            </a:r>
            <a:r>
              <a:rPr lang="en-US" altLang="ko-KR" dirty="0"/>
              <a:t> = " </a:t>
            </a:r>
            <a:r>
              <a:rPr lang="ko-KR" altLang="en-US" dirty="0"/>
              <a:t>문자열 </a:t>
            </a:r>
            <a:r>
              <a:rPr lang="en-US" altLang="ko-KR" dirty="0"/>
              <a:t>1 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s2</a:t>
            </a:r>
            <a:r>
              <a:rPr lang="en-US" altLang="ko-KR" dirty="0"/>
              <a:t> = " </a:t>
            </a:r>
            <a:r>
              <a:rPr lang="ko-KR" altLang="en-US" dirty="0"/>
              <a:t>문자열 </a:t>
            </a:r>
            <a:r>
              <a:rPr lang="en-US" altLang="ko-KR" dirty="0"/>
              <a:t>2 ";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s3</a:t>
            </a:r>
            <a:r>
              <a:rPr lang="en-US" altLang="ko-KR" dirty="0"/>
              <a:t> = </a:t>
            </a:r>
            <a:r>
              <a:rPr lang="en-US" altLang="ko-KR" dirty="0" err="1"/>
              <a:t>s1.concat</a:t>
            </a:r>
            <a:r>
              <a:rPr lang="en-US" altLang="ko-KR" dirty="0"/>
              <a:t>(</a:t>
            </a:r>
            <a:r>
              <a:rPr lang="en-US" altLang="ko-KR" dirty="0" err="1"/>
              <a:t>s2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document.writeln</a:t>
            </a:r>
            <a:r>
              <a:rPr lang="en-US" altLang="ko-KR" dirty="0"/>
              <a:t>(</a:t>
            </a:r>
            <a:r>
              <a:rPr lang="en-US" altLang="ko-KR" dirty="0" err="1"/>
              <a:t>s3</a:t>
            </a:r>
            <a:r>
              <a:rPr lang="en-US" altLang="ko-KR" dirty="0"/>
              <a:t> + '&lt;</a:t>
            </a:r>
            <a:r>
              <a:rPr lang="en-US" altLang="ko-KR" dirty="0" err="1"/>
              <a:t>br</a:t>
            </a:r>
            <a:r>
              <a:rPr lang="en-US" altLang="ko-KR" dirty="0"/>
              <a:t>&gt;'); // “</a:t>
            </a:r>
            <a:r>
              <a:rPr lang="ko-KR" altLang="en-US" dirty="0"/>
              <a:t>문자열 </a:t>
            </a:r>
            <a:r>
              <a:rPr lang="en-US" altLang="ko-KR" dirty="0"/>
              <a:t>1  </a:t>
            </a:r>
            <a:r>
              <a:rPr lang="ko-KR" altLang="en-US" dirty="0"/>
              <a:t>문자열 </a:t>
            </a:r>
            <a:r>
              <a:rPr lang="en-US" altLang="ko-KR" dirty="0"/>
              <a:t>2“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</p:txBody>
      </p:sp>
      <p:pic>
        <p:nvPicPr>
          <p:cNvPr id="20481" name="_x286695648" descr="EMB000011c0a8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215" y="3044031"/>
            <a:ext cx="2050773" cy="116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0466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7240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s = "</a:t>
            </a:r>
            <a:r>
              <a:rPr lang="en-US" altLang="ko-KR" dirty="0" err="1"/>
              <a:t>One,Two,Three,Four,Five</a:t>
            </a:r>
            <a:r>
              <a:rPr lang="en-US" altLang="ko-KR" dirty="0"/>
              <a:t>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array = </a:t>
            </a:r>
            <a:r>
              <a:rPr lang="en-US" altLang="ko-KR" dirty="0" err="1"/>
              <a:t>s.split</a:t>
            </a:r>
            <a:r>
              <a:rPr lang="en-US" altLang="ko-KR" dirty="0"/>
              <a:t>(',');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for (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</a:t>
            </a:r>
            <a:r>
              <a:rPr lang="en-US" altLang="ko-KR" dirty="0" err="1"/>
              <a:t>array.length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</a:t>
            </a:r>
            <a:r>
              <a:rPr lang="en-US" altLang="ko-KR" dirty="0" err="1"/>
              <a:t>document.writeln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 + '-' + array[</a:t>
            </a:r>
            <a:r>
              <a:rPr lang="en-US" altLang="ko-KR" dirty="0" err="1"/>
              <a:t>i</a:t>
            </a:r>
            <a:r>
              <a:rPr lang="en-US" altLang="ko-KR" dirty="0"/>
              <a:t>] + '&lt;BR&gt;');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}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&lt;/</a:t>
            </a:r>
            <a:r>
              <a:rPr lang="en-US" altLang="ko-KR" dirty="0"/>
              <a:t>script&gt;</a:t>
            </a:r>
          </a:p>
        </p:txBody>
      </p:sp>
      <p:pic>
        <p:nvPicPr>
          <p:cNvPr id="21505" name="_x34744512" descr="EMB000011c0a86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563" y="3021013"/>
            <a:ext cx="1876425" cy="170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75754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3333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s = "This is a test.";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("Big: " + </a:t>
            </a:r>
            <a:r>
              <a:rPr lang="en-US" altLang="ko-KR" dirty="0" err="1"/>
              <a:t>s.big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("Small: " + </a:t>
            </a:r>
            <a:r>
              <a:rPr lang="en-US" altLang="ko-KR" dirty="0" err="1"/>
              <a:t>s.small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("Bold: " + </a:t>
            </a:r>
            <a:r>
              <a:rPr lang="en-US" altLang="ko-KR" dirty="0" err="1"/>
              <a:t>s.bold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("Italic: " + </a:t>
            </a:r>
            <a:r>
              <a:rPr lang="en-US" altLang="ko-KR" dirty="0" err="1"/>
              <a:t>s.italics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("Fixed: " + </a:t>
            </a:r>
            <a:r>
              <a:rPr lang="en-US" altLang="ko-KR" dirty="0" err="1"/>
              <a:t>s.fixed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("Strike: " + </a:t>
            </a:r>
            <a:r>
              <a:rPr lang="en-US" altLang="ko-KR" dirty="0" err="1"/>
              <a:t>s.strike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("</a:t>
            </a:r>
            <a:r>
              <a:rPr lang="en-US" altLang="ko-KR" dirty="0" err="1"/>
              <a:t>Fontcolor</a:t>
            </a:r>
            <a:r>
              <a:rPr lang="en-US" altLang="ko-KR" dirty="0"/>
              <a:t>: " + </a:t>
            </a:r>
            <a:r>
              <a:rPr lang="en-US" altLang="ko-KR" dirty="0" err="1"/>
              <a:t>s.fontcolor</a:t>
            </a:r>
            <a:r>
              <a:rPr lang="en-US" altLang="ko-KR" dirty="0"/>
              <a:t>("green")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("</a:t>
            </a:r>
            <a:r>
              <a:rPr lang="en-US" altLang="ko-KR" dirty="0" err="1"/>
              <a:t>Fontsize</a:t>
            </a:r>
            <a:r>
              <a:rPr lang="en-US" altLang="ko-KR" dirty="0"/>
              <a:t>: " + </a:t>
            </a:r>
            <a:r>
              <a:rPr lang="en-US" altLang="ko-KR" dirty="0" err="1"/>
              <a:t>s.fontsize</a:t>
            </a:r>
            <a:r>
              <a:rPr lang="en-US" altLang="ko-KR" dirty="0"/>
              <a:t>(6)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("Subscript: " + </a:t>
            </a:r>
            <a:r>
              <a:rPr lang="en-US" altLang="ko-KR" dirty="0" err="1"/>
              <a:t>s.sub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("Superscript: " + </a:t>
            </a:r>
            <a:r>
              <a:rPr lang="en-US" altLang="ko-KR" dirty="0" err="1"/>
              <a:t>s.sup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("Link: " + </a:t>
            </a:r>
            <a:r>
              <a:rPr lang="en-US" altLang="ko-KR" dirty="0" err="1"/>
              <a:t>s.link</a:t>
            </a:r>
            <a:r>
              <a:rPr lang="en-US" altLang="ko-KR" dirty="0"/>
              <a:t>("http://</a:t>
            </a:r>
            <a:r>
              <a:rPr lang="en-US" altLang="ko-KR" dirty="0" err="1"/>
              <a:t>www.google.com</a:t>
            </a:r>
            <a:r>
              <a:rPr lang="en-US" altLang="ko-KR" dirty="0"/>
              <a:t>")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</p:txBody>
      </p:sp>
      <p:pic>
        <p:nvPicPr>
          <p:cNvPr id="22529" name="_x34744272" descr="EMB000011c0a86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004" y="4266141"/>
            <a:ext cx="3332956" cy="259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1409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r>
              <a:rPr lang="ko-KR" altLang="en-US" dirty="0"/>
              <a:t>의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종류</a:t>
            </a:r>
            <a:endParaRPr lang="en-US" altLang="ko-KR" dirty="0" smtClean="0"/>
          </a:p>
          <a:p>
            <a:pPr lvl="1"/>
            <a:r>
              <a:rPr lang="ko-KR" altLang="en-US" i="1" dirty="0" smtClean="0"/>
              <a:t>내장 </a:t>
            </a:r>
            <a:r>
              <a:rPr lang="ko-KR" altLang="en-US" i="1" dirty="0"/>
              <a:t>객체</a:t>
            </a:r>
            <a:r>
              <a:rPr lang="en-US" altLang="ko-KR" i="1" dirty="0"/>
              <a:t>(</a:t>
            </a:r>
            <a:r>
              <a:rPr lang="en-US" altLang="ko-KR" i="1" dirty="0" err="1"/>
              <a:t>bulit</a:t>
            </a:r>
            <a:r>
              <a:rPr lang="en-US" altLang="ko-KR" i="1" dirty="0"/>
              <a:t>-in object):</a:t>
            </a:r>
            <a:r>
              <a:rPr lang="ko-KR" altLang="en-US" dirty="0"/>
              <a:t> </a:t>
            </a:r>
            <a:r>
              <a:rPr lang="ko-KR" altLang="en-US" dirty="0" err="1"/>
              <a:t>생성자가</a:t>
            </a:r>
            <a:r>
              <a:rPr lang="ko-KR" altLang="en-US" dirty="0"/>
              <a:t> 미리 작성되어 있다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ko-KR" altLang="en-US" i="1" dirty="0"/>
              <a:t>사용자 정의 객체</a:t>
            </a:r>
            <a:r>
              <a:rPr lang="en-US" altLang="ko-KR" i="1" dirty="0"/>
              <a:t>(custom object):</a:t>
            </a:r>
            <a:r>
              <a:rPr lang="ko-KR" altLang="en-US" i="1" dirty="0"/>
              <a:t> </a:t>
            </a:r>
            <a:r>
              <a:rPr lang="ko-KR" altLang="en-US" dirty="0"/>
              <a:t>사용자가 </a:t>
            </a:r>
            <a:r>
              <a:rPr lang="ko-KR" altLang="en-US" dirty="0" err="1"/>
              <a:t>생성자를</a:t>
            </a:r>
            <a:r>
              <a:rPr lang="ko-KR" altLang="en-US" dirty="0"/>
              <a:t> 정의한다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내장 </a:t>
            </a:r>
            <a:r>
              <a:rPr lang="ko-KR" altLang="en-US" dirty="0"/>
              <a:t>객체들은 </a:t>
            </a:r>
            <a:r>
              <a:rPr lang="ko-KR" altLang="en-US" dirty="0" err="1"/>
              <a:t>생성자를</a:t>
            </a:r>
            <a:r>
              <a:rPr lang="ko-KR" altLang="en-US" dirty="0"/>
              <a:t> 정의하지 않고도 사용이 가능하다</a:t>
            </a:r>
            <a:r>
              <a:rPr lang="en-US" altLang="ko-KR" dirty="0"/>
              <a:t>. Date, String, Array</a:t>
            </a:r>
            <a:r>
              <a:rPr lang="ko-KR" altLang="en-US" dirty="0"/>
              <a:t>와 같은 객체들이 내장 객체이다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497695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Math</a:t>
            </a:r>
            <a:r>
              <a:rPr lang="ko-KR" altLang="en-US" dirty="0" smtClean="0"/>
              <a:t> 객체 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190625"/>
            <a:ext cx="70485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14" y="3057525"/>
            <a:ext cx="6999571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341165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3"/>
            <a:ext cx="8212138" cy="4714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calc</a:t>
            </a:r>
            <a:r>
              <a:rPr lang="en-US" altLang="ko-KR" dirty="0"/>
              <a:t>(type)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x = Number(</a:t>
            </a:r>
            <a:r>
              <a:rPr lang="en-US" altLang="ko-KR" dirty="0" err="1"/>
              <a:t>document.calculator.number1.value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if (type == 1)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y = </a:t>
            </a:r>
            <a:r>
              <a:rPr lang="en-US" altLang="ko-KR" dirty="0" err="1"/>
              <a:t>Math.sin</a:t>
            </a:r>
            <a:r>
              <a:rPr lang="en-US" altLang="ko-KR" dirty="0"/>
              <a:t>((x * </a:t>
            </a:r>
            <a:r>
              <a:rPr lang="en-US" altLang="ko-KR" dirty="0" err="1"/>
              <a:t>Math.PI</a:t>
            </a:r>
            <a:r>
              <a:rPr lang="en-US" altLang="ko-KR" dirty="0"/>
              <a:t>) / 180.0);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else if (type == 2)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y = </a:t>
            </a:r>
            <a:r>
              <a:rPr lang="en-US" altLang="ko-KR" dirty="0" err="1"/>
              <a:t>Math.log</a:t>
            </a:r>
            <a:r>
              <a:rPr lang="en-US" altLang="ko-KR" dirty="0"/>
              <a:t>(x);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else if (type == 3)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y = </a:t>
            </a:r>
            <a:r>
              <a:rPr lang="en-US" altLang="ko-KR" dirty="0" err="1"/>
              <a:t>Math.sqrt</a:t>
            </a:r>
            <a:r>
              <a:rPr lang="en-US" altLang="ko-KR" dirty="0"/>
              <a:t>(x);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else if (type == 4)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y = </a:t>
            </a:r>
            <a:r>
              <a:rPr lang="en-US" altLang="ko-KR" dirty="0" err="1"/>
              <a:t>Math.abs</a:t>
            </a:r>
            <a:r>
              <a:rPr lang="en-US" altLang="ko-KR" dirty="0"/>
              <a:t>(x);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document.calculator.total.value</a:t>
            </a:r>
            <a:r>
              <a:rPr lang="en-US" altLang="ko-KR" dirty="0"/>
              <a:t> = y;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0494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3333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&lt;form name="calculator"&gt;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입력</a:t>
            </a:r>
            <a:r>
              <a:rPr lang="en-US" altLang="ko-KR" dirty="0"/>
              <a:t>:               &lt;input type="text" name="</a:t>
            </a:r>
            <a:r>
              <a:rPr lang="en-US" altLang="ko-KR" dirty="0" err="1"/>
              <a:t>number1</a:t>
            </a:r>
            <a:r>
              <a:rPr lang="en-US" altLang="ko-KR" dirty="0"/>
              <a:t>"&gt;&lt;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계산 결과</a:t>
            </a:r>
            <a:r>
              <a:rPr lang="en-US" altLang="ko-KR" dirty="0"/>
              <a:t>:          &lt;input type="text" name="total"&gt;&lt;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value="SIN"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calc</a:t>
            </a:r>
            <a:r>
              <a:rPr lang="en-US" altLang="ko-KR" dirty="0"/>
              <a:t>(1);"&gt;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value="LOG"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calc</a:t>
            </a:r>
            <a:r>
              <a:rPr lang="en-US" altLang="ko-KR" dirty="0"/>
              <a:t>(2);"&gt;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</a:t>
            </a:r>
            <a:r>
              <a:rPr lang="en-US" altLang="ko-KR" dirty="0" err="1"/>
              <a:t>SQRT</a:t>
            </a:r>
            <a:r>
              <a:rPr lang="en-US" altLang="ko-KR" dirty="0"/>
              <a:t>"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calc</a:t>
            </a:r>
            <a:r>
              <a:rPr lang="en-US" altLang="ko-KR" dirty="0"/>
              <a:t>(3);"&gt;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value="ABS"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calc</a:t>
            </a:r>
            <a:r>
              <a:rPr lang="en-US" altLang="ko-KR" dirty="0"/>
              <a:t>(4);"&gt;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&lt;/form&gt;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24577" name="_x285829024" descr="EMB000011c0a8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4743450"/>
            <a:ext cx="3687763" cy="150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3062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</a:t>
            </a:r>
            <a:r>
              <a:rPr lang="ko-KR" altLang="en-US" dirty="0" smtClean="0"/>
              <a:t> 객체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나타내는 객체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myArray</a:t>
            </a:r>
            <a:r>
              <a:rPr lang="en-US" altLang="ko-KR" dirty="0"/>
              <a:t> = new Array();</a:t>
            </a:r>
          </a:p>
          <a:p>
            <a:pPr marL="457200" lvl="1" indent="0">
              <a:buNone/>
            </a:pPr>
            <a:r>
              <a:rPr lang="en-US" altLang="ko-KR" dirty="0" err="1"/>
              <a:t>myArray</a:t>
            </a:r>
            <a:r>
              <a:rPr lang="en-US" altLang="ko-KR" dirty="0"/>
              <a:t>[0] = "apple";</a:t>
            </a:r>
          </a:p>
          <a:p>
            <a:pPr marL="457200" lvl="1" indent="0">
              <a:buNone/>
            </a:pPr>
            <a:r>
              <a:rPr lang="en-US" altLang="ko-KR" dirty="0" err="1"/>
              <a:t>myArray</a:t>
            </a:r>
            <a:r>
              <a:rPr lang="en-US" altLang="ko-KR" dirty="0"/>
              <a:t>[1] = "banana";</a:t>
            </a:r>
          </a:p>
          <a:p>
            <a:pPr marL="457200" lvl="1" indent="0">
              <a:buNone/>
            </a:pPr>
            <a:r>
              <a:rPr lang="en-US" altLang="ko-KR" dirty="0" err="1"/>
              <a:t>myArray</a:t>
            </a:r>
            <a:r>
              <a:rPr lang="en-US" altLang="ko-KR" dirty="0"/>
              <a:t>[2] = "orange";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373527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5753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printArray</a:t>
            </a:r>
            <a:r>
              <a:rPr lang="en-US" altLang="ko-KR" dirty="0"/>
              <a:t>(a)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("[ 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for (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</a:t>
            </a:r>
            <a:r>
              <a:rPr lang="en-US" altLang="ko-KR" dirty="0" err="1"/>
              <a:t>a.length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(a[</a:t>
            </a:r>
            <a:r>
              <a:rPr lang="en-US" altLang="ko-KR" dirty="0" err="1"/>
              <a:t>i</a:t>
            </a:r>
            <a:r>
              <a:rPr lang="en-US" altLang="ko-KR" dirty="0"/>
              <a:t>] + " 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(" ] 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myArray1</a:t>
            </a:r>
            <a:r>
              <a:rPr lang="en-US" altLang="ko-KR" dirty="0"/>
              <a:t> = new Array();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myArray1</a:t>
            </a:r>
            <a:r>
              <a:rPr lang="en-US" altLang="ko-KR" dirty="0"/>
              <a:t>[0] = "apple";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myArray1</a:t>
            </a:r>
            <a:r>
              <a:rPr lang="en-US" altLang="ko-KR" dirty="0"/>
              <a:t>[1] = "banana";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myArray1</a:t>
            </a:r>
            <a:r>
              <a:rPr lang="en-US" altLang="ko-KR" dirty="0"/>
              <a:t>[2] = "orange";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myArray2</a:t>
            </a:r>
            <a:r>
              <a:rPr lang="en-US" altLang="ko-KR" dirty="0"/>
              <a:t> = new Array("apple", "banana", "orange");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myArray3</a:t>
            </a:r>
            <a:r>
              <a:rPr lang="en-US" altLang="ko-KR" dirty="0"/>
              <a:t> = ["apple", "banana", "orange"];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printArray</a:t>
            </a:r>
            <a:r>
              <a:rPr lang="en-US" altLang="ko-KR" dirty="0"/>
              <a:t>(</a:t>
            </a:r>
            <a:r>
              <a:rPr lang="en-US" altLang="ko-KR" dirty="0" err="1"/>
              <a:t>myArray1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printArray</a:t>
            </a:r>
            <a:r>
              <a:rPr lang="en-US" altLang="ko-KR" dirty="0"/>
              <a:t>(</a:t>
            </a:r>
            <a:r>
              <a:rPr lang="en-US" altLang="ko-KR" dirty="0" err="1"/>
              <a:t>myArray2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printArray</a:t>
            </a:r>
            <a:r>
              <a:rPr lang="en-US" altLang="ko-KR" dirty="0"/>
              <a:t>(</a:t>
            </a:r>
            <a:r>
              <a:rPr lang="en-US" altLang="ko-KR" dirty="0" err="1"/>
              <a:t>myArray3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    </a:t>
            </a:r>
            <a:r>
              <a:rPr lang="en-US" altLang="ko-KR" dirty="0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26625" name="_x285830784" descr="EMB000011c0a8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0" y="2251074"/>
            <a:ext cx="3044336" cy="16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31943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</a:t>
            </a:r>
            <a:r>
              <a:rPr lang="ko-KR" altLang="en-US" dirty="0"/>
              <a:t> 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500"/>
            <a:ext cx="8212138" cy="4819650"/>
          </a:xfrm>
        </p:spPr>
        <p:txBody>
          <a:bodyPr/>
          <a:lstStyle/>
          <a:p>
            <a:r>
              <a:rPr lang="ko-KR" altLang="en-US" dirty="0" smtClean="0"/>
              <a:t>속성</a:t>
            </a:r>
            <a:endParaRPr lang="en-US" altLang="ko-KR" dirty="0"/>
          </a:p>
          <a:p>
            <a:pPr lvl="1"/>
            <a:r>
              <a:rPr lang="en-US" altLang="ko-KR" dirty="0" smtClean="0"/>
              <a:t>length, prototype</a:t>
            </a:r>
            <a:endParaRPr lang="en-US" altLang="ko-KR" dirty="0"/>
          </a:p>
          <a:p>
            <a:r>
              <a:rPr lang="ko-KR" altLang="en-US" dirty="0" err="1" smtClean="0"/>
              <a:t>메소드</a:t>
            </a:r>
            <a:endParaRPr lang="en-US" altLang="ko-KR" dirty="0"/>
          </a:p>
          <a:p>
            <a:pPr lvl="1"/>
            <a:r>
              <a:rPr lang="en-US" altLang="ko-KR" dirty="0" err="1" smtClean="0"/>
              <a:t>concat</a:t>
            </a:r>
            <a:r>
              <a:rPr lang="en-US" altLang="ko-KR" dirty="0"/>
              <a:t>()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indexOf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smtClean="0"/>
              <a:t>join</a:t>
            </a:r>
            <a:r>
              <a:rPr lang="en-US" altLang="ko-KR" dirty="0"/>
              <a:t>()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lastIndexOf</a:t>
            </a:r>
            <a:r>
              <a:rPr lang="en-US" altLang="ko-KR" dirty="0"/>
              <a:t>()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pop</a:t>
            </a:r>
            <a:r>
              <a:rPr lang="en-US" altLang="ko-KR" dirty="0"/>
              <a:t>()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push</a:t>
            </a:r>
            <a:r>
              <a:rPr lang="en-US" altLang="ko-KR" dirty="0"/>
              <a:t>()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shift</a:t>
            </a:r>
            <a:r>
              <a:rPr lang="en-US" altLang="ko-KR" dirty="0"/>
              <a:t>()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slice</a:t>
            </a:r>
            <a:r>
              <a:rPr lang="en-US" altLang="ko-KR" dirty="0"/>
              <a:t>()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sort</a:t>
            </a:r>
            <a:r>
              <a:rPr lang="en-US" altLang="ko-KR" dirty="0"/>
              <a:t>()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splice()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6547686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954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x = [1, 2, 3];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y = [4, 5, 6];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joined = </a:t>
            </a:r>
            <a:r>
              <a:rPr lang="en-US" altLang="ko-KR" dirty="0" err="1"/>
              <a:t>x.concat</a:t>
            </a:r>
            <a:r>
              <a:rPr lang="en-US" altLang="ko-KR" dirty="0"/>
              <a:t>(y);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document.writeln</a:t>
            </a:r>
            <a:r>
              <a:rPr lang="en-US" altLang="ko-KR" dirty="0"/>
              <a:t>(x);     // </a:t>
            </a:r>
            <a:r>
              <a:rPr lang="ko-KR" altLang="en-US" dirty="0"/>
              <a:t>출력</a:t>
            </a:r>
            <a:r>
              <a:rPr lang="en-US" altLang="ko-KR" dirty="0"/>
              <a:t>: 1,2,3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document.writeln</a:t>
            </a:r>
            <a:r>
              <a:rPr lang="en-US" altLang="ko-KR" dirty="0"/>
              <a:t>(joined); // </a:t>
            </a:r>
            <a:r>
              <a:rPr lang="ko-KR" altLang="en-US" dirty="0"/>
              <a:t>출력</a:t>
            </a:r>
            <a:r>
              <a:rPr lang="en-US" altLang="ko-KR" dirty="0"/>
              <a:t>: 1,2,3,4,5,6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</p:txBody>
      </p:sp>
      <p:pic>
        <p:nvPicPr>
          <p:cNvPr id="29697" name="_x475998424" descr="EMB000011c0a8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925" y="1705769"/>
            <a:ext cx="2836452" cy="119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704850" y="3552829"/>
            <a:ext cx="8212138" cy="1954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fruits = ["apple", "banana", "grape"];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document.writeln</a:t>
            </a:r>
            <a:r>
              <a:rPr lang="en-US" altLang="ko-KR" dirty="0"/>
              <a:t>(</a:t>
            </a:r>
            <a:r>
              <a:rPr lang="en-US" altLang="ko-KR" dirty="0" err="1"/>
              <a:t>fruits.indexOf</a:t>
            </a:r>
            <a:r>
              <a:rPr lang="en-US" altLang="ko-KR" dirty="0"/>
              <a:t>("banana"));      // </a:t>
            </a:r>
            <a:r>
              <a:rPr lang="ko-KR" altLang="en-US" dirty="0"/>
              <a:t>출력</a:t>
            </a:r>
            <a:r>
              <a:rPr lang="en-US" altLang="ko-KR" dirty="0"/>
              <a:t>: 1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</p:txBody>
      </p:sp>
      <p:pic>
        <p:nvPicPr>
          <p:cNvPr id="29699" name="_x475998424" descr="EMB000011c0a88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925" y="4529931"/>
            <a:ext cx="2786063" cy="117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4581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954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numbers = [1, 2, 3, 4, 5];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numbers.push</a:t>
            </a:r>
            <a:r>
              <a:rPr lang="en-US" altLang="ko-KR" dirty="0"/>
              <a:t>(6);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document.writeln</a:t>
            </a:r>
            <a:r>
              <a:rPr lang="en-US" altLang="ko-KR" dirty="0"/>
              <a:t>(numbers + '&lt;BR&gt;');         // </a:t>
            </a:r>
            <a:r>
              <a:rPr lang="ko-KR" altLang="en-US" dirty="0"/>
              <a:t>출력</a:t>
            </a:r>
            <a:r>
              <a:rPr lang="en-US" altLang="ko-KR" dirty="0"/>
              <a:t>: 1,2,3,4,5,6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item = </a:t>
            </a:r>
            <a:r>
              <a:rPr lang="en-US" altLang="ko-KR" dirty="0" err="1"/>
              <a:t>numbers.pop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document.writeln</a:t>
            </a:r>
            <a:r>
              <a:rPr lang="en-US" altLang="ko-KR" dirty="0"/>
              <a:t>(numbers + '&lt;BR&gt;');         // </a:t>
            </a:r>
            <a:r>
              <a:rPr lang="ko-KR" altLang="en-US" dirty="0"/>
              <a:t>출력</a:t>
            </a:r>
            <a:r>
              <a:rPr lang="en-US" altLang="ko-KR" dirty="0"/>
              <a:t>: 1,2,3,4,5,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704850" y="3552828"/>
            <a:ext cx="8212138" cy="1954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numbers = [1, 2, 3, 4, 5, 6, 7, 8, 9, 10];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item = </a:t>
            </a:r>
            <a:r>
              <a:rPr lang="en-US" altLang="ko-KR" dirty="0" err="1"/>
              <a:t>numbers.shift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document.writeln</a:t>
            </a:r>
            <a:r>
              <a:rPr lang="en-US" altLang="ko-KR" dirty="0"/>
              <a:t>(item + '&lt;BR&gt;');         // </a:t>
            </a:r>
            <a:r>
              <a:rPr lang="ko-KR" altLang="en-US" dirty="0"/>
              <a:t>출력</a:t>
            </a:r>
            <a:r>
              <a:rPr lang="en-US" altLang="ko-KR" dirty="0"/>
              <a:t>: 1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document.writeln</a:t>
            </a:r>
            <a:r>
              <a:rPr lang="en-US" altLang="ko-KR" dirty="0"/>
              <a:t>(numbers + '&lt;BR&gt;');     // </a:t>
            </a:r>
            <a:r>
              <a:rPr lang="ko-KR" altLang="en-US" dirty="0"/>
              <a:t>출력</a:t>
            </a:r>
            <a:r>
              <a:rPr lang="en-US" altLang="ko-KR" dirty="0"/>
              <a:t>: 2,3,4,5,6,7,8,9,10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&lt;/script&gt;</a:t>
            </a:r>
            <a:endParaRPr lang="en-US" altLang="ko-KR" dirty="0"/>
          </a:p>
        </p:txBody>
      </p:sp>
      <p:pic>
        <p:nvPicPr>
          <p:cNvPr id="30721" name="_x475998424" descr="EMB000011c0a8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922" y="1733549"/>
            <a:ext cx="2385066" cy="132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3" name="_x475998424" descr="EMB000011c0a88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922" y="5056978"/>
            <a:ext cx="2385066" cy="112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1445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954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myArray</a:t>
            </a:r>
            <a:r>
              <a:rPr lang="en-US" altLang="ko-KR" dirty="0"/>
              <a:t> = [10, 7, 23, 99, 169, 19, 11, 1];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myArray.sort</a:t>
            </a:r>
            <a:r>
              <a:rPr lang="en-US" altLang="ko-KR" dirty="0"/>
              <a:t>()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document.writeln</a:t>
            </a:r>
            <a:r>
              <a:rPr lang="en-US" altLang="ko-KR" dirty="0"/>
              <a:t>(</a:t>
            </a:r>
            <a:r>
              <a:rPr lang="en-US" altLang="ko-KR" dirty="0" err="1"/>
              <a:t>myArray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704850" y="3552828"/>
            <a:ext cx="8212138" cy="1954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myArray</a:t>
            </a:r>
            <a:r>
              <a:rPr lang="en-US" altLang="ko-KR" dirty="0"/>
              <a:t> = [10, 7, 23, 99, 169, 19, 11, 1];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myArray.sort</a:t>
            </a:r>
            <a:r>
              <a:rPr lang="en-US" altLang="ko-KR" dirty="0"/>
              <a:t>(function (a, b) { return a - b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document.writeln</a:t>
            </a:r>
            <a:r>
              <a:rPr lang="en-US" altLang="ko-KR" dirty="0"/>
              <a:t>(</a:t>
            </a:r>
            <a:r>
              <a:rPr lang="en-US" altLang="ko-KR" dirty="0" err="1"/>
              <a:t>myArray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</p:txBody>
      </p:sp>
      <p:pic>
        <p:nvPicPr>
          <p:cNvPr id="31745" name="_x475998504" descr="EMB000011c0a8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922" y="2008188"/>
            <a:ext cx="2642346" cy="81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7" name="_x475998504" descr="EMB000011c0a89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922" y="4365625"/>
            <a:ext cx="2625928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953900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오류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자바스크립트에서의</a:t>
            </a:r>
            <a:r>
              <a:rPr lang="ko-KR" altLang="en-US" dirty="0"/>
              <a:t> 예외 처리기는 </a:t>
            </a:r>
            <a:r>
              <a:rPr lang="en-US" altLang="ko-KR" dirty="0"/>
              <a:t>try </a:t>
            </a:r>
            <a:r>
              <a:rPr lang="ko-KR" altLang="en-US" dirty="0"/>
              <a:t>블록과 </a:t>
            </a:r>
            <a:r>
              <a:rPr lang="en-US" altLang="ko-KR" dirty="0"/>
              <a:t>catch </a:t>
            </a:r>
            <a:r>
              <a:rPr lang="ko-KR" altLang="en-US" dirty="0"/>
              <a:t>블록으로 이루어진다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568" y="2305050"/>
            <a:ext cx="4572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9575" y="2438399"/>
            <a:ext cx="4095993" cy="32480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altLang="ko-KR" b="1" dirty="0"/>
              <a:t>try </a:t>
            </a:r>
            <a:endParaRPr lang="ko-KR" altLang="en-US" dirty="0"/>
          </a:p>
          <a:p>
            <a:r>
              <a:rPr lang="en-US" altLang="ko-KR" dirty="0"/>
              <a:t>{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en-US" altLang="ko-KR" dirty="0"/>
              <a:t>// </a:t>
            </a:r>
            <a:r>
              <a:rPr lang="ko-KR" altLang="en-US" dirty="0"/>
              <a:t>예외가 발생할 수 있는 코드</a:t>
            </a:r>
          </a:p>
          <a:p>
            <a:r>
              <a:rPr lang="en-US" altLang="ko-KR" dirty="0"/>
              <a:t>} 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  <a:p>
            <a:r>
              <a:rPr lang="en-US" altLang="ko-KR" b="1" dirty="0"/>
              <a:t>catch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 </a:t>
            </a:r>
            <a:endParaRPr lang="ko-KR" altLang="en-US" dirty="0"/>
          </a:p>
          <a:p>
            <a:r>
              <a:rPr lang="en-US" altLang="ko-KR" dirty="0"/>
              <a:t>{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en-US" altLang="ko-KR" dirty="0"/>
              <a:t>// </a:t>
            </a:r>
            <a:r>
              <a:rPr lang="ko-KR" altLang="en-US" dirty="0"/>
              <a:t>예외를 처리하는 코드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44226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생성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객체를 생성하는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객체를 </a:t>
            </a:r>
            <a:r>
              <a:rPr lang="ko-KR" altLang="en-US" dirty="0"/>
              <a:t>객체 상수로부터 직접 생성한다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ko-KR" altLang="en-US" dirty="0" err="1"/>
              <a:t>생성자</a:t>
            </a:r>
            <a:r>
              <a:rPr lang="ko-KR" altLang="en-US" dirty="0"/>
              <a:t> 함수를 이용하여 객체를 정의하고 </a:t>
            </a:r>
            <a:r>
              <a:rPr lang="en-US" altLang="ko-KR" dirty="0"/>
              <a:t>new</a:t>
            </a:r>
            <a:r>
              <a:rPr lang="ko-KR" altLang="en-US" dirty="0"/>
              <a:t>를 통하여 객체의 </a:t>
            </a:r>
            <a:r>
              <a:rPr lang="ko-KR" altLang="en-US" dirty="0" err="1"/>
              <a:t>인스턴스를</a:t>
            </a:r>
            <a:r>
              <a:rPr lang="ko-KR" altLang="en-US" dirty="0"/>
              <a:t> 생성한다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584257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4"/>
            <a:ext cx="8212138" cy="47815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msg</a:t>
            </a:r>
            <a:r>
              <a:rPr lang="en-US" altLang="ko-KR" dirty="0"/>
              <a:t> = "";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test()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try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allert</a:t>
            </a:r>
            <a:r>
              <a:rPr lang="en-US" altLang="ko-KR" dirty="0"/>
              <a:t>("Hello World!");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catch (error)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msg</a:t>
            </a:r>
            <a:r>
              <a:rPr lang="en-US" altLang="ko-KR" dirty="0"/>
              <a:t> = "</a:t>
            </a:r>
            <a:r>
              <a:rPr lang="ko-KR" altLang="en-US" dirty="0"/>
              <a:t>다음과 같은 오류가 발생하였음</a:t>
            </a:r>
            <a:r>
              <a:rPr lang="en-US" altLang="ko-KR" dirty="0"/>
              <a:t>: " + </a:t>
            </a:r>
            <a:r>
              <a:rPr lang="en-US" altLang="ko-KR" dirty="0" err="1"/>
              <a:t>error.message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alert(</a:t>
            </a:r>
            <a:r>
              <a:rPr lang="en-US" altLang="ko-KR" dirty="0" err="1"/>
              <a:t>msg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&lt;input type="button" value="try-catch </a:t>
            </a:r>
            <a:r>
              <a:rPr lang="ko-KR" altLang="en-US" dirty="0"/>
              <a:t>시험</a:t>
            </a:r>
            <a:r>
              <a:rPr lang="en-US" altLang="ko-KR" dirty="0"/>
              <a:t>" </a:t>
            </a:r>
            <a:r>
              <a:rPr lang="en-US" altLang="ko-KR" dirty="0" err="1"/>
              <a:t>onclick</a:t>
            </a:r>
            <a:r>
              <a:rPr lang="en-US" altLang="ko-KR" dirty="0"/>
              <a:t>="test()"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33794" name="_x46663384" descr="EMB000011c0a8a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9" y="5581807"/>
            <a:ext cx="3280414" cy="91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3" name="_x46664184" descr="EMB000011c0a8a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499" y="5529420"/>
            <a:ext cx="3749363" cy="13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자유형 4"/>
          <p:cNvSpPr/>
          <p:nvPr/>
        </p:nvSpPr>
        <p:spPr bwMode="auto">
          <a:xfrm>
            <a:off x="2676525" y="5957470"/>
            <a:ext cx="2819400" cy="214730"/>
          </a:xfrm>
          <a:custGeom>
            <a:avLst/>
            <a:gdLst>
              <a:gd name="connsiteX0" fmla="*/ 0 w 2819400"/>
              <a:gd name="connsiteY0" fmla="*/ 214730 h 214730"/>
              <a:gd name="connsiteX1" fmla="*/ 47625 w 2819400"/>
              <a:gd name="connsiteY1" fmla="*/ 186155 h 214730"/>
              <a:gd name="connsiteX2" fmla="*/ 76200 w 2819400"/>
              <a:gd name="connsiteY2" fmla="*/ 167105 h 214730"/>
              <a:gd name="connsiteX3" fmla="*/ 123825 w 2819400"/>
              <a:gd name="connsiteY3" fmla="*/ 157580 h 214730"/>
              <a:gd name="connsiteX4" fmla="*/ 190500 w 2819400"/>
              <a:gd name="connsiteY4" fmla="*/ 138530 h 214730"/>
              <a:gd name="connsiteX5" fmla="*/ 352425 w 2819400"/>
              <a:gd name="connsiteY5" fmla="*/ 100430 h 214730"/>
              <a:gd name="connsiteX6" fmla="*/ 561975 w 2819400"/>
              <a:gd name="connsiteY6" fmla="*/ 62330 h 214730"/>
              <a:gd name="connsiteX7" fmla="*/ 981075 w 2819400"/>
              <a:gd name="connsiteY7" fmla="*/ 43280 h 214730"/>
              <a:gd name="connsiteX8" fmla="*/ 1695450 w 2819400"/>
              <a:gd name="connsiteY8" fmla="*/ 5180 h 214730"/>
              <a:gd name="connsiteX9" fmla="*/ 2590800 w 2819400"/>
              <a:gd name="connsiteY9" fmla="*/ 24230 h 214730"/>
              <a:gd name="connsiteX10" fmla="*/ 2724150 w 2819400"/>
              <a:gd name="connsiteY10" fmla="*/ 33755 h 214730"/>
              <a:gd name="connsiteX11" fmla="*/ 2781300 w 2819400"/>
              <a:gd name="connsiteY11" fmla="*/ 52805 h 214730"/>
              <a:gd name="connsiteX12" fmla="*/ 2819400 w 2819400"/>
              <a:gd name="connsiteY12" fmla="*/ 62330 h 214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19400" h="214730">
                <a:moveTo>
                  <a:pt x="0" y="214730"/>
                </a:moveTo>
                <a:cubicBezTo>
                  <a:pt x="15875" y="205205"/>
                  <a:pt x="31926" y="195967"/>
                  <a:pt x="47625" y="186155"/>
                </a:cubicBezTo>
                <a:cubicBezTo>
                  <a:pt x="57333" y="180088"/>
                  <a:pt x="65481" y="171125"/>
                  <a:pt x="76200" y="167105"/>
                </a:cubicBezTo>
                <a:cubicBezTo>
                  <a:pt x="91359" y="161421"/>
                  <a:pt x="108119" y="161507"/>
                  <a:pt x="123825" y="157580"/>
                </a:cubicBezTo>
                <a:cubicBezTo>
                  <a:pt x="146249" y="151974"/>
                  <a:pt x="168166" y="144486"/>
                  <a:pt x="190500" y="138530"/>
                </a:cubicBezTo>
                <a:cubicBezTo>
                  <a:pt x="232223" y="127404"/>
                  <a:pt x="311439" y="108363"/>
                  <a:pt x="352425" y="100430"/>
                </a:cubicBezTo>
                <a:cubicBezTo>
                  <a:pt x="422127" y="86939"/>
                  <a:pt x="491053" y="65554"/>
                  <a:pt x="561975" y="62330"/>
                </a:cubicBezTo>
                <a:lnTo>
                  <a:pt x="981075" y="43280"/>
                </a:lnTo>
                <a:cubicBezTo>
                  <a:pt x="1297128" y="-15980"/>
                  <a:pt x="1156071" y="1655"/>
                  <a:pt x="1695450" y="5180"/>
                </a:cubicBezTo>
                <a:cubicBezTo>
                  <a:pt x="1993961" y="7131"/>
                  <a:pt x="2292350" y="17880"/>
                  <a:pt x="2590800" y="24230"/>
                </a:cubicBezTo>
                <a:cubicBezTo>
                  <a:pt x="2635250" y="27405"/>
                  <a:pt x="2680080" y="27144"/>
                  <a:pt x="2724150" y="33755"/>
                </a:cubicBezTo>
                <a:cubicBezTo>
                  <a:pt x="2744008" y="36734"/>
                  <a:pt x="2762250" y="46455"/>
                  <a:pt x="2781300" y="52805"/>
                </a:cubicBezTo>
                <a:cubicBezTo>
                  <a:pt x="2812887" y="63334"/>
                  <a:pt x="2799835" y="62330"/>
                  <a:pt x="2819400" y="62330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569097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throw </a:t>
            </a:r>
            <a:r>
              <a:rPr lang="ko-KR" altLang="en-US" dirty="0" smtClean="0"/>
              <a:t>문장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throw </a:t>
            </a:r>
            <a:r>
              <a:rPr lang="ko-KR" altLang="en-US" dirty="0"/>
              <a:t>문장은 개발자가 오류를 생성할 수 있도록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throw </a:t>
            </a:r>
            <a:r>
              <a:rPr lang="ko-KR" altLang="en-US" dirty="0" smtClean="0"/>
              <a:t>문장을 사용하여서 오류 처리를 이용할 수도 있다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숫자 맞추기 게임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015987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4"/>
            <a:ext cx="8212138" cy="47815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solution = 53;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test()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try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var</a:t>
            </a:r>
            <a:r>
              <a:rPr lang="en-US" altLang="ko-KR" dirty="0"/>
              <a:t> x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("number").value;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if (x == "") throw "</a:t>
            </a:r>
            <a:r>
              <a:rPr lang="ko-KR" altLang="en-US" dirty="0" err="1"/>
              <a:t>입력없음</a:t>
            </a:r>
            <a:r>
              <a:rPr lang="en-US" altLang="ko-KR" dirty="0"/>
              <a:t>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if (</a:t>
            </a:r>
            <a:r>
              <a:rPr lang="en-US" altLang="ko-KR" dirty="0" err="1"/>
              <a:t>isNaN</a:t>
            </a:r>
            <a:r>
              <a:rPr lang="en-US" altLang="ko-KR" dirty="0"/>
              <a:t>(x)) throw "</a:t>
            </a:r>
            <a:r>
              <a:rPr lang="ko-KR" altLang="en-US" dirty="0"/>
              <a:t>숫자가 아님</a:t>
            </a:r>
            <a:r>
              <a:rPr lang="en-US" altLang="ko-KR" dirty="0"/>
              <a:t>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if (x &gt; solution) throw "</a:t>
            </a:r>
            <a:r>
              <a:rPr lang="ko-KR" altLang="en-US" dirty="0"/>
              <a:t>너무 큼</a:t>
            </a:r>
            <a:r>
              <a:rPr lang="en-US" altLang="ko-KR" dirty="0"/>
              <a:t>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if (x &lt; solution) throw "</a:t>
            </a:r>
            <a:r>
              <a:rPr lang="ko-KR" altLang="en-US" dirty="0"/>
              <a:t>너무 작음</a:t>
            </a:r>
            <a:r>
              <a:rPr lang="en-US" altLang="ko-KR" dirty="0"/>
              <a:t>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if (x == solution) throw "</a:t>
            </a:r>
            <a:r>
              <a:rPr lang="ko-KR" altLang="en-US" dirty="0"/>
              <a:t>성공</a:t>
            </a:r>
            <a:r>
              <a:rPr lang="en-US" altLang="ko-KR" dirty="0"/>
              <a:t>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catch (error)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var</a:t>
            </a:r>
            <a:r>
              <a:rPr lang="en-US" altLang="ko-KR" dirty="0"/>
              <a:t> y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("message");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y.innerHTML</a:t>
            </a:r>
            <a:r>
              <a:rPr lang="en-US" altLang="ko-KR" dirty="0"/>
              <a:t> = "</a:t>
            </a:r>
            <a:r>
              <a:rPr lang="ko-KR" altLang="en-US" dirty="0"/>
              <a:t>힌트</a:t>
            </a:r>
            <a:r>
              <a:rPr lang="en-US" altLang="ko-KR" dirty="0"/>
              <a:t>: " + error;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7562298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4"/>
            <a:ext cx="8212138" cy="1571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 err="1"/>
              <a:t>h1</a:t>
            </a:r>
            <a:r>
              <a:rPr lang="en-US" altLang="ko-KR" dirty="0"/>
              <a:t>&gt;Number Guess&lt;/</a:t>
            </a:r>
            <a:r>
              <a:rPr lang="en-US" altLang="ko-KR" dirty="0" err="1"/>
              <a:t>h1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&lt;p&gt;1</a:t>
            </a:r>
            <a:r>
              <a:rPr lang="ko-KR" altLang="en-US" dirty="0"/>
              <a:t>부터 </a:t>
            </a:r>
            <a:r>
              <a:rPr lang="en-US" altLang="ko-KR" dirty="0"/>
              <a:t>100 </a:t>
            </a:r>
            <a:r>
              <a:rPr lang="ko-KR" altLang="en-US" dirty="0"/>
              <a:t>사이의 숫자를 입력하시오</a:t>
            </a:r>
            <a:r>
              <a:rPr lang="en-US" altLang="ko-KR" dirty="0"/>
              <a:t>.&lt;/p&gt;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&lt;input id="number" type="text"&gt;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type="button" </a:t>
            </a:r>
            <a:r>
              <a:rPr lang="en-US" altLang="ko-KR" dirty="0" err="1"/>
              <a:t>onclick</a:t>
            </a:r>
            <a:r>
              <a:rPr lang="en-US" altLang="ko-KR" dirty="0"/>
              <a:t>="test()"&gt;</a:t>
            </a:r>
            <a:r>
              <a:rPr lang="ko-KR" altLang="en-US" dirty="0"/>
              <a:t>숫자 추측</a:t>
            </a:r>
            <a:r>
              <a:rPr lang="en-US" altLang="ko-KR" dirty="0"/>
              <a:t>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&lt;p id="message"&gt;&lt;/p&gt;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34818" name="_x476778776" descr="EMB000011c0a8a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3621087"/>
            <a:ext cx="3338434" cy="211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17" name="_x476779736" descr="EMB000011c0a8b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667" y="3621087"/>
            <a:ext cx="3338435" cy="211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707103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객체 상수로부터 객체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7" y="1214438"/>
            <a:ext cx="656272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699" y="3857625"/>
            <a:ext cx="30861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35124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생성자를</a:t>
            </a:r>
            <a:r>
              <a:rPr lang="ko-KR" altLang="en-US" dirty="0" smtClean="0"/>
              <a:t> 이용한 객체 생성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338263"/>
            <a:ext cx="702945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874594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생성자를</a:t>
            </a:r>
            <a:r>
              <a:rPr lang="ko-KR" altLang="en-US" dirty="0" smtClean="0"/>
              <a:t> 이용한 객체 생성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1304925"/>
            <a:ext cx="67246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883771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생성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3"/>
            <a:ext cx="8212138" cy="53720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 smtClean="0"/>
              <a:t>    </a:t>
            </a:r>
            <a:r>
              <a:rPr lang="en-US" altLang="ko-KR" dirty="0"/>
              <a:t>&lt;script&gt;</a:t>
            </a:r>
          </a:p>
          <a:p>
            <a:r>
              <a:rPr lang="en-US" altLang="ko-KR" dirty="0"/>
              <a:t>        function Car(model, speed, color)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this.model</a:t>
            </a:r>
            <a:r>
              <a:rPr lang="en-US" altLang="ko-KR" dirty="0"/>
              <a:t>=model;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this.speed</a:t>
            </a:r>
            <a:r>
              <a:rPr lang="en-US" altLang="ko-KR" dirty="0"/>
              <a:t>=speed;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this.color</a:t>
            </a:r>
            <a:r>
              <a:rPr lang="en-US" altLang="ko-KR" dirty="0"/>
              <a:t> = color;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this.brake</a:t>
            </a:r>
            <a:r>
              <a:rPr lang="en-US" altLang="ko-KR" dirty="0"/>
              <a:t> = function ()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this.speed</a:t>
            </a:r>
            <a:r>
              <a:rPr lang="en-US" altLang="ko-KR" dirty="0"/>
              <a:t> -= 10;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this.accel</a:t>
            </a:r>
            <a:r>
              <a:rPr lang="en-US" altLang="ko-KR" dirty="0"/>
              <a:t> = function ()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this.speed</a:t>
            </a:r>
            <a:r>
              <a:rPr lang="en-US" altLang="ko-KR" dirty="0"/>
              <a:t> += 10;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myCar</a:t>
            </a:r>
            <a:r>
              <a:rPr lang="en-US" altLang="ko-KR" dirty="0"/>
              <a:t> = new Car("</a:t>
            </a:r>
            <a:r>
              <a:rPr lang="en-US" altLang="ko-KR" dirty="0" err="1"/>
              <a:t>520d</a:t>
            </a:r>
            <a:r>
              <a:rPr lang="en-US" altLang="ko-KR" dirty="0"/>
              <a:t>", 60, "red");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("</a:t>
            </a:r>
            <a:r>
              <a:rPr lang="ko-KR" altLang="en-US" dirty="0"/>
              <a:t>모델</a:t>
            </a:r>
            <a:r>
              <a:rPr lang="en-US" altLang="ko-KR" dirty="0"/>
              <a:t>:" + </a:t>
            </a:r>
            <a:r>
              <a:rPr lang="en-US" altLang="ko-KR" dirty="0" err="1"/>
              <a:t>myCar.model</a:t>
            </a:r>
            <a:r>
              <a:rPr lang="en-US" altLang="ko-KR" dirty="0"/>
              <a:t> + " </a:t>
            </a:r>
            <a:r>
              <a:rPr lang="ko-KR" altLang="en-US" dirty="0"/>
              <a:t>속도</a:t>
            </a:r>
            <a:r>
              <a:rPr lang="en-US" altLang="ko-KR" dirty="0"/>
              <a:t>:" + </a:t>
            </a:r>
            <a:r>
              <a:rPr lang="en-US" altLang="ko-KR" dirty="0" err="1"/>
              <a:t>myCar.speed</a:t>
            </a:r>
            <a:r>
              <a:rPr lang="en-US" altLang="ko-KR" dirty="0"/>
              <a:t> + "&lt;</a:t>
            </a:r>
            <a:r>
              <a:rPr lang="en-US" altLang="ko-KR" dirty="0" err="1"/>
              <a:t>br</a:t>
            </a:r>
            <a:r>
              <a:rPr lang="en-US" altLang="ko-KR" dirty="0"/>
              <a:t> /&gt;");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myCar.accel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("</a:t>
            </a:r>
            <a:r>
              <a:rPr lang="ko-KR" altLang="en-US" dirty="0"/>
              <a:t>모델</a:t>
            </a:r>
            <a:r>
              <a:rPr lang="en-US" altLang="ko-KR" dirty="0"/>
              <a:t>:" + </a:t>
            </a:r>
            <a:r>
              <a:rPr lang="en-US" altLang="ko-KR" dirty="0" err="1"/>
              <a:t>myCar.model</a:t>
            </a:r>
            <a:r>
              <a:rPr lang="en-US" altLang="ko-KR" dirty="0"/>
              <a:t> + " </a:t>
            </a:r>
            <a:r>
              <a:rPr lang="ko-KR" altLang="en-US" dirty="0"/>
              <a:t>속도</a:t>
            </a:r>
            <a:r>
              <a:rPr lang="en-US" altLang="ko-KR" dirty="0"/>
              <a:t>:" + </a:t>
            </a:r>
            <a:r>
              <a:rPr lang="en-US" altLang="ko-KR" dirty="0" err="1"/>
              <a:t>myCar.speed</a:t>
            </a:r>
            <a:r>
              <a:rPr lang="en-US" altLang="ko-KR" dirty="0"/>
              <a:t> + "&lt;</a:t>
            </a:r>
            <a:r>
              <a:rPr lang="en-US" altLang="ko-KR" dirty="0" err="1"/>
              <a:t>br</a:t>
            </a:r>
            <a:r>
              <a:rPr lang="en-US" altLang="ko-KR" dirty="0"/>
              <a:t> /&gt;");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myCar.brake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("</a:t>
            </a:r>
            <a:r>
              <a:rPr lang="ko-KR" altLang="en-US" dirty="0"/>
              <a:t>모델</a:t>
            </a:r>
            <a:r>
              <a:rPr lang="en-US" altLang="ko-KR" dirty="0"/>
              <a:t>:" + </a:t>
            </a:r>
            <a:r>
              <a:rPr lang="en-US" altLang="ko-KR" dirty="0" err="1"/>
              <a:t>myCar.model</a:t>
            </a:r>
            <a:r>
              <a:rPr lang="en-US" altLang="ko-KR" dirty="0"/>
              <a:t> + " </a:t>
            </a:r>
            <a:r>
              <a:rPr lang="ko-KR" altLang="en-US" dirty="0"/>
              <a:t>속도</a:t>
            </a:r>
            <a:r>
              <a:rPr lang="en-US" altLang="ko-KR" dirty="0"/>
              <a:t>:" + </a:t>
            </a:r>
            <a:r>
              <a:rPr lang="en-US" altLang="ko-KR" dirty="0" err="1"/>
              <a:t>myCar.speed</a:t>
            </a:r>
            <a:r>
              <a:rPr lang="en-US" altLang="ko-KR" dirty="0"/>
              <a:t> + "&lt;</a:t>
            </a:r>
            <a:r>
              <a:rPr lang="en-US" altLang="ko-KR" dirty="0" err="1"/>
              <a:t>br</a:t>
            </a:r>
            <a:r>
              <a:rPr lang="en-US" altLang="ko-KR" dirty="0"/>
              <a:t> /&gt;");</a:t>
            </a:r>
          </a:p>
          <a:p>
            <a:r>
              <a:rPr lang="en-US" altLang="ko-KR" dirty="0"/>
              <a:t>    &lt;/script&gt;</a:t>
            </a:r>
          </a:p>
          <a:p>
            <a:endParaRPr lang="en-US" altLang="ko-KR" dirty="0"/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en-US" altLang="ko-KR" dirty="0"/>
          </a:p>
        </p:txBody>
      </p:sp>
      <p:pic>
        <p:nvPicPr>
          <p:cNvPr id="5121" name="_x286501248" descr="EMB000011c0a7d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2362200"/>
            <a:ext cx="3711329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14243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객체에 속성과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기존에 </a:t>
            </a:r>
            <a:r>
              <a:rPr lang="ko-KR" altLang="en-US" dirty="0"/>
              <a:t>존재하고 있던 객체에도 속성을 추가할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생성</a:t>
            </a:r>
            <a:r>
              <a:rPr lang="ko-KR" altLang="en-US" dirty="0" err="1"/>
              <a:t>자</a:t>
            </a:r>
            <a:r>
              <a:rPr lang="ko-KR" altLang="en-US" dirty="0"/>
              <a:t> </a:t>
            </a:r>
            <a:r>
              <a:rPr lang="ko-KR" altLang="en-US" dirty="0" smtClean="0"/>
              <a:t>함수는 변경할 필요가 없다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95325" y="2409825"/>
            <a:ext cx="8212138" cy="11334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 latinLnBrk="1">
              <a:lnSpc>
                <a:spcPct val="100000"/>
              </a:lnSpc>
            </a:pPr>
            <a:r>
              <a:rPr lang="ko-KR" altLang="en-US" dirty="0"/>
              <a:t>		</a:t>
            </a:r>
            <a:r>
              <a:rPr lang="en-US" altLang="ko-KR" dirty="0" err="1"/>
              <a:t>myCar.turbo</a:t>
            </a:r>
            <a:r>
              <a:rPr lang="en-US" altLang="ko-KR" dirty="0"/>
              <a:t> = true;</a:t>
            </a:r>
            <a:endParaRPr lang="ko-KR" altLang="en-US" dirty="0"/>
          </a:p>
          <a:p>
            <a:pPr latinLnBrk="1">
              <a:lnSpc>
                <a:spcPct val="100000"/>
              </a:lnSpc>
            </a:pPr>
            <a:r>
              <a:rPr lang="ko-KR" altLang="en-US" dirty="0"/>
              <a:t>		</a:t>
            </a:r>
            <a:r>
              <a:rPr lang="en-US" altLang="ko-KR" dirty="0" err="1"/>
              <a:t>myCar.showModel</a:t>
            </a:r>
            <a:r>
              <a:rPr lang="en-US" altLang="ko-KR" dirty="0"/>
              <a:t> = function() {</a:t>
            </a:r>
            <a:endParaRPr lang="ko-KR" altLang="en-US" dirty="0"/>
          </a:p>
          <a:p>
            <a:pPr latinLnBrk="1">
              <a:lnSpc>
                <a:spcPct val="100000"/>
              </a:lnSpc>
            </a:pPr>
            <a:r>
              <a:rPr lang="en-US" altLang="ko-KR" dirty="0" smtClean="0"/>
              <a:t>	</a:t>
            </a:r>
            <a:r>
              <a:rPr lang="ko-KR" altLang="en-US" dirty="0"/>
              <a:t>		 </a:t>
            </a:r>
            <a:r>
              <a:rPr lang="en-US" altLang="ko-KR" dirty="0"/>
              <a:t>alert( "</a:t>
            </a:r>
            <a:r>
              <a:rPr lang="ko-KR" altLang="en-US" dirty="0"/>
              <a:t>모델은 </a:t>
            </a:r>
            <a:r>
              <a:rPr lang="en-US" altLang="ko-KR" dirty="0"/>
              <a:t>"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en-US" altLang="ko-KR" dirty="0" err="1"/>
              <a:t>this.model</a:t>
            </a:r>
            <a:r>
              <a:rPr lang="en-US" altLang="ko-KR" dirty="0"/>
              <a:t> + "</a:t>
            </a:r>
            <a:r>
              <a:rPr lang="ko-KR" altLang="en-US" dirty="0"/>
              <a:t>입니다</a:t>
            </a:r>
            <a:r>
              <a:rPr lang="en-US" altLang="ko-KR" dirty="0"/>
              <a:t>."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  <a:p>
            <a:pPr latinLnBrk="1">
              <a:lnSpc>
                <a:spcPct val="100000"/>
              </a:lnSpc>
            </a:pPr>
            <a:r>
              <a:rPr lang="ko-KR" altLang="en-US" dirty="0"/>
              <a:t>		</a:t>
            </a:r>
            <a:r>
              <a:rPr lang="en-US" altLang="ko-KR" dirty="0"/>
              <a:t>}</a:t>
            </a:r>
            <a:endParaRPr lang="ko-KR" altLang="en-US" dirty="0"/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868213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2830</TotalTime>
  <Words>2465</Words>
  <Application>Microsoft Office PowerPoint</Application>
  <PresentationFormat>화면 슬라이드 쇼(4:3)</PresentationFormat>
  <Paragraphs>463</Paragraphs>
  <Slides>44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5" baseType="lpstr">
      <vt:lpstr>1_Crayons</vt:lpstr>
      <vt:lpstr>PowerPoint 프레젠테이션</vt:lpstr>
      <vt:lpstr>객체</vt:lpstr>
      <vt:lpstr>객체의 종류</vt:lpstr>
      <vt:lpstr>객체 생성 방법</vt:lpstr>
      <vt:lpstr>객체 상수로부터 객체 생성</vt:lpstr>
      <vt:lpstr>생성자를 이용한 객체 생성</vt:lpstr>
      <vt:lpstr>생성자를 이용한 객체 생성</vt:lpstr>
      <vt:lpstr>객체 생성 예제</vt:lpstr>
      <vt:lpstr>객체에 속성과 메소드 추가</vt:lpstr>
      <vt:lpstr>프로토타입</vt:lpstr>
      <vt:lpstr>프로토타입</vt:lpstr>
      <vt:lpstr>프로토타입 예제</vt:lpstr>
      <vt:lpstr>프로토타입 체인</vt:lpstr>
      <vt:lpstr>자바 스크립트 내장 객체</vt:lpstr>
      <vt:lpstr>Date 객체</vt:lpstr>
      <vt:lpstr>예제</vt:lpstr>
      <vt:lpstr>Date 객체의 메소드</vt:lpstr>
      <vt:lpstr>예제</vt:lpstr>
      <vt:lpstr>날짜 비교 예제</vt:lpstr>
      <vt:lpstr>예제</vt:lpstr>
      <vt:lpstr>타이머 예제</vt:lpstr>
      <vt:lpstr>시계 예제</vt:lpstr>
      <vt:lpstr>Number 객체 </vt:lpstr>
      <vt:lpstr>예제</vt:lpstr>
      <vt:lpstr>String 객체 </vt:lpstr>
      <vt:lpstr>예제</vt:lpstr>
      <vt:lpstr>예제</vt:lpstr>
      <vt:lpstr>예제</vt:lpstr>
      <vt:lpstr>예제</vt:lpstr>
      <vt:lpstr>Math 객체 </vt:lpstr>
      <vt:lpstr>계산기 예제</vt:lpstr>
      <vt:lpstr>예제</vt:lpstr>
      <vt:lpstr>Array 객체 </vt:lpstr>
      <vt:lpstr>예제</vt:lpstr>
      <vt:lpstr>Array 객체의 메소드</vt:lpstr>
      <vt:lpstr>예제</vt:lpstr>
      <vt:lpstr>예제</vt:lpstr>
      <vt:lpstr>예제</vt:lpstr>
      <vt:lpstr>오류 처리</vt:lpstr>
      <vt:lpstr>예제</vt:lpstr>
      <vt:lpstr>throw 문장</vt:lpstr>
      <vt:lpstr>예제</vt:lpstr>
      <vt:lpstr>예제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sec</cp:lastModifiedBy>
  <cp:revision>456</cp:revision>
  <dcterms:created xsi:type="dcterms:W3CDTF">2007-06-29T06:43:39Z</dcterms:created>
  <dcterms:modified xsi:type="dcterms:W3CDTF">2014-01-20T00:45:06Z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