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6928DA-F5B8-4E19-A8F9-449C5B9299A0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D2E55A-94BE-4782-BB6E-01DFEBF84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 형상관리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Software Configuration Manager : SCM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SCM == </a:t>
            </a:r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소스 버전 관리</a:t>
            </a:r>
            <a:endParaRPr lang="ko-KR" altLang="en-US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SW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및 유지보수 과정에서 발생하는 소스코드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문서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인터페이스 등 각종 결과물에 대해 형상을 만들고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이들 형상에 대한 변경을 체계적으로 관리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제어하기 위한 활동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endParaRPr lang="en-US" altLang="ko-KR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단순히 말하자면 프로젝트를 진행하면서 생성하는 소스코드를 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CVS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나 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SVN,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또는 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GIT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같은 버전 관리 시스템을 이용</a:t>
            </a:r>
            <a:endParaRPr lang="en-US" altLang="ko-KR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다수의 개발자가 프로젝트에서 동일한 기능을 동시에 개발한다고 할 때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작성된 소스 코드와 변경사항을 확인하고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수정하는 협업을 도와주는 시스템</a:t>
            </a:r>
            <a:endParaRPr lang="en-US" altLang="ko-KR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fontAlgn="base"/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왜 버전 관리 시스템이 필요한가</a:t>
            </a:r>
            <a:r>
              <a:rPr lang="en-US" altLang="ko-KR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  <a:endParaRPr lang="ko-KR" altLang="en-US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296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70000"/>
              </a:lnSpc>
            </a:pPr>
            <a:r>
              <a:rPr lang="ko-KR" altLang="en-US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프로그램을 만들다 보면</a:t>
            </a:r>
            <a:r>
              <a:rPr lang="en-US" altLang="ko-KR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잘못 만들어서 다시 소스코드를 이전 상태로 되돌릴 필요도 있고</a:t>
            </a:r>
            <a:r>
              <a:rPr lang="en-US" altLang="ko-KR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변경된 이력을 확인할 필요가 있음</a:t>
            </a:r>
            <a:r>
              <a:rPr lang="en-US" altLang="ko-KR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그리고 여러 명의 개발자들이 동시에 같은 소스코드를 개발하면서 발생하는 충돌에 대한 처리도 필요함</a:t>
            </a:r>
            <a:r>
              <a:rPr lang="en-US" altLang="ko-KR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fontAlgn="base"/>
            <a:endParaRPr lang="en-US" altLang="ko-KR" sz="25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fontAlgn="base"/>
            <a:r>
              <a:rPr lang="en-US" altLang="ko-KR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이러한 것을 하기 위해 필요한 것이</a:t>
            </a:r>
            <a:r>
              <a:rPr lang="en-US" altLang="ko-KR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25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바로 버전 관리 시스템</a:t>
            </a:r>
          </a:p>
          <a:p>
            <a:endParaRPr lang="ko-KR" altLang="en-US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3749696" descr="EMB00000aa0194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857496"/>
            <a:ext cx="5400675" cy="368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버전 관리 시스템의 기본 개념</a:t>
            </a:r>
            <a:endParaRPr lang="ko-KR" altLang="en-US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협업하기</a:t>
            </a:r>
            <a:endParaRPr lang="en-US" altLang="ko-KR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None/>
            </a:pPr>
            <a:r>
              <a:rPr lang="ko-KR" altLang="en-US" sz="2000" dirty="0" smtClean="0"/>
              <a:t>   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두 명 이상의 사람들이 똑같은 소스코드를 같은 시간에 편집해야 한다면</a:t>
            </a:r>
            <a:r>
              <a:rPr lang="en-US" altLang="ko-KR" sz="2000" dirty="0" smtClean="0">
                <a:latin typeface="+mj-ea"/>
                <a:ea typeface="+mj-ea"/>
              </a:rPr>
              <a:t>?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</a:p>
          <a:p>
            <a:pPr>
              <a:buNone/>
            </a:pPr>
            <a:endParaRPr lang="ko-KR" altLang="en-US" sz="2000" dirty="0" smtClean="0"/>
          </a:p>
          <a:p>
            <a:endParaRPr lang="en-US" altLang="ko-KR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71538" y="2500306"/>
          <a:ext cx="6000792" cy="214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12"/>
                <a:gridCol w="5016280"/>
              </a:tblGrid>
              <a:tr h="1149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kern="1200" dirty="0" smtClean="0">
                          <a:solidFill>
                            <a:schemeClr val="lt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대안 </a:t>
                      </a:r>
                      <a:r>
                        <a:rPr kumimoji="0" lang="en-US" altLang="ko-KR" sz="1400" b="1" kern="1200" dirty="0" smtClean="0">
                          <a:solidFill>
                            <a:schemeClr val="lt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1</a:t>
                      </a:r>
                      <a:endParaRPr kumimoji="0" lang="ko-KR" altLang="en-US" sz="1400" b="1" kern="1200" dirty="0" smtClean="0">
                        <a:solidFill>
                          <a:schemeClr val="lt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400" b="1" kern="1200" dirty="0" smtClean="0">
                          <a:solidFill>
                            <a:schemeClr val="lt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누가 수정을 할지 순서를 정한다</a:t>
                      </a:r>
                      <a:r>
                        <a:rPr kumimoji="0" lang="en-US" altLang="ko-KR" sz="1400" b="1" kern="1200" dirty="0" smtClean="0">
                          <a:solidFill>
                            <a:schemeClr val="lt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. </a:t>
                      </a:r>
                      <a:endParaRPr kumimoji="0" lang="ko-KR" altLang="en-US" sz="1400" b="1" kern="1200" dirty="0" smtClean="0">
                        <a:solidFill>
                          <a:schemeClr val="lt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  <a:p>
                      <a:pPr fontAlgn="base" latinLnBrk="1"/>
                      <a:r>
                        <a:rPr kumimoji="0" lang="ko-KR" altLang="en-US" sz="1400" b="1" kern="1200" dirty="0" smtClean="0">
                          <a:solidFill>
                            <a:schemeClr val="lt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한 번에 한 사람만 작업을 할 수 있다</a:t>
                      </a:r>
                      <a:r>
                        <a:rPr kumimoji="0" lang="en-US" altLang="ko-KR" sz="1400" b="1" kern="1200" dirty="0" smtClean="0">
                          <a:solidFill>
                            <a:schemeClr val="lt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. </a:t>
                      </a:r>
                      <a:endParaRPr kumimoji="0" lang="ko-KR" altLang="en-US" sz="1400" b="1" kern="1200" dirty="0" smtClean="0">
                        <a:solidFill>
                          <a:schemeClr val="lt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  <a:p>
                      <a:pPr fontAlgn="base" latinLnBrk="1"/>
                      <a:r>
                        <a:rPr kumimoji="0" lang="ko-KR" altLang="en-US" sz="1400" b="1" kern="1200" dirty="0" smtClean="0">
                          <a:solidFill>
                            <a:schemeClr val="lt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규칙을 어떻게 지킬 수 있도록 할 수 있을까</a:t>
                      </a:r>
                      <a:r>
                        <a:rPr kumimoji="0" lang="en-US" altLang="ko-KR" sz="1400" b="1" kern="1200" dirty="0" smtClean="0">
                          <a:solidFill>
                            <a:schemeClr val="lt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?</a:t>
                      </a:r>
                      <a:endParaRPr kumimoji="0" lang="ko-KR" altLang="en-US" sz="1400" b="1" kern="1200" dirty="0">
                        <a:solidFill>
                          <a:schemeClr val="lt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</a:tr>
              <a:tr h="993919"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대안 </a:t>
                      </a:r>
                      <a:r>
                        <a:rPr kumimoji="0" lang="en-US" altLang="ko-KR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2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작업을 각자 한 후 차이점을 찾아 수정한다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. </a:t>
                      </a:r>
                      <a:endParaRPr kumimoji="0" lang="ko-KR" altLang="en-US" sz="1400" kern="1200" dirty="0" smtClean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  <a:p>
                      <a:pPr fontAlgn="base" latinLnBrk="1"/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차이점을 찾고 수정하기 위해 수많은 재 작업이 필요하다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. </a:t>
                      </a:r>
                      <a:endParaRPr kumimoji="0" lang="ko-KR" altLang="en-US" sz="1400" kern="1200" dirty="0" smtClean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  <a:p>
                      <a:pPr fontAlgn="base" latinLnBrk="1"/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재 작업 시 소스코드가 손실 될 수 있다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.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해결책</a:t>
            </a:r>
            <a:endParaRPr lang="ko-KR" altLang="en-US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86056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협업하기</a:t>
            </a:r>
            <a:endParaRPr lang="en-US" altLang="ko-KR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None/>
            </a:pPr>
            <a:r>
              <a:rPr lang="ko-KR" altLang="en-US" sz="2000" dirty="0" smtClean="0"/>
              <a:t> 버전 관리 시스템은 개발자들이 동일한 소스 코드를 동시에 수정하거나 수정된 내용을 쉽게 공유할 수 있는 기능을 제공</a:t>
            </a:r>
            <a:endParaRPr lang="en-US" altLang="ko-KR" sz="2000" dirty="0" smtClean="0">
              <a:latin typeface="+mn-ea"/>
            </a:endParaRPr>
          </a:p>
          <a:p>
            <a:pPr lvl="0" fontAlgn="base"/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중앙 저장소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(Repository)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 메인 소스 코드를 저장해 놓습니다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endParaRPr lang="ko-KR" altLang="en-US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lvl="0" fontAlgn="base"/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여러 명의 개발자들은 각자 로컬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PC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 중앙 저장소에 저장되어 있는 소스 코드를 작업 디렉토리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(Working Copy)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 사본을 복사해 소스 코드를 수정합니다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endParaRPr lang="ko-KR" altLang="en-US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lvl="0" fontAlgn="base"/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개발자들이 소스 코드 수정을 끝낸 후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소스 코드를 공유하기 위해서 중앙 저장소로 소스코드를 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커밋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(Commit)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합니다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endParaRPr lang="ko-KR" altLang="en-US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lvl="0" fontAlgn="base"/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다른 개발자는 변경된 내용을 확인 하기 위해서 중앙 저장소의 소스를 작업 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디렉토리로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갱신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(Update)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되도록 명령을 수행합니다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1" name="_x203750096" descr="EMB00000aa019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4143380"/>
            <a:ext cx="2928958" cy="2375368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3" name="_x233081696" descr="EMB00000aa019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214818"/>
            <a:ext cx="2923746" cy="23282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85720" y="1785926"/>
          <a:ext cx="8643998" cy="414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5929354"/>
              </a:tblGrid>
              <a:tr h="461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용어</a:t>
                      </a:r>
                      <a:endParaRPr lang="ko-KR" altLang="en-US" sz="1400" b="1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설명</a:t>
                      </a:r>
                      <a:endParaRPr lang="ko-KR" altLang="en-US" sz="1400" b="1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</a:tr>
              <a:tr h="461080">
                <a:tc>
                  <a:txBody>
                    <a:bodyPr/>
                    <a:lstStyle/>
                    <a:p>
                      <a:pPr algn="ctr" fontAlgn="base" latinLnBrk="1"/>
                      <a:r>
                        <a:rPr kumimoji="0" lang="ko-KR" alt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중앙 저장소</a:t>
                      </a:r>
                      <a:r>
                        <a:rPr kumimoji="0" lang="en-US" altLang="ko-KR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(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Repository)</a:t>
                      </a:r>
                      <a:endParaRPr kumimoji="0" lang="en-US" sz="1400" b="1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원본 소스를 저장하고 있는 저장소</a:t>
                      </a:r>
                      <a:endParaRPr kumimoji="0" lang="ko-KR" altLang="en-US" sz="1400" b="0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</a:tr>
              <a:tr h="644249">
                <a:tc>
                  <a:txBody>
                    <a:bodyPr/>
                    <a:lstStyle/>
                    <a:p>
                      <a:pPr algn="ctr" fontAlgn="base" latinLnBrk="1"/>
                      <a:r>
                        <a:rPr kumimoji="0" lang="ko-KR" alt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작업 </a:t>
                      </a:r>
                      <a:r>
                        <a:rPr kumimoji="0" lang="ko-KR" altLang="en-US" sz="1400" b="1" kern="1200" dirty="0" err="1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디렉토리</a:t>
                      </a:r>
                      <a:r>
                        <a:rPr kumimoji="0" lang="en-US" altLang="ko-KR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(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Working Copy)</a:t>
                      </a:r>
                      <a:endParaRPr kumimoji="0" lang="en-US" sz="1400" b="1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원본 저장소로부터 체크아웃을 통해 내려 받은 내 로컬 </a:t>
                      </a:r>
                      <a:r>
                        <a:rPr kumimoji="0" lang="en-US" altLang="ko-KR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PC</a:t>
                      </a: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에 있는 작업 사본 디렉토리</a:t>
                      </a:r>
                      <a:endParaRPr kumimoji="0" lang="ko-KR" altLang="en-US" sz="1400" b="0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</a:tr>
              <a:tr h="644249">
                <a:tc>
                  <a:txBody>
                    <a:bodyPr/>
                    <a:lstStyle/>
                    <a:p>
                      <a:pPr algn="ctr" fontAlgn="base" latinLnBrk="1"/>
                      <a:r>
                        <a:rPr kumimoji="0" lang="ko-KR" altLang="en-US" sz="1400" b="1" kern="1200" dirty="0" err="1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커밋</a:t>
                      </a:r>
                      <a:r>
                        <a:rPr kumimoji="0" lang="en-US" altLang="ko-KR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(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Commit)</a:t>
                      </a:r>
                      <a:endParaRPr kumimoji="0" lang="en-US" sz="1400" b="1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작업 </a:t>
                      </a:r>
                      <a:r>
                        <a:rPr kumimoji="0" lang="ko-KR" altLang="en-US" sz="1400" b="0" kern="1200" dirty="0" err="1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디렉토리에서</a:t>
                      </a: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 변경</a:t>
                      </a:r>
                      <a:r>
                        <a:rPr kumimoji="0" lang="en-US" altLang="ko-KR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, </a:t>
                      </a: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추가 및 삭제된 파일을 원본 저장소인 서버에 적용</a:t>
                      </a:r>
                      <a:endParaRPr kumimoji="0" lang="ko-KR" altLang="en-US" sz="1400" b="0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</a:tr>
              <a:tr h="644249">
                <a:tc>
                  <a:txBody>
                    <a:bodyPr/>
                    <a:lstStyle/>
                    <a:p>
                      <a:pPr algn="ctr" fontAlgn="base" latinLnBrk="1"/>
                      <a:r>
                        <a:rPr kumimoji="0" lang="ko-KR" alt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갱신</a:t>
                      </a:r>
                      <a:r>
                        <a:rPr kumimoji="0" lang="en-US" altLang="ko-KR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(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Update)</a:t>
                      </a:r>
                      <a:endParaRPr kumimoji="0" lang="en-US" sz="1400" b="1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체크아웃을 받은 작업 </a:t>
                      </a:r>
                      <a:r>
                        <a:rPr kumimoji="0" lang="ko-KR" altLang="en-US" sz="1400" b="0" kern="1200" dirty="0" err="1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디렉토리를</a:t>
                      </a: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 원본 저장소의 가장 최신 </a:t>
                      </a:r>
                      <a:r>
                        <a:rPr kumimoji="0" lang="ko-KR" altLang="en-US" sz="1400" b="0" kern="1200" dirty="0" err="1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커밋된</a:t>
                      </a: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 버전까지 업데이트하는 명령어</a:t>
                      </a:r>
                      <a:endParaRPr kumimoji="0" lang="ko-KR" altLang="en-US" sz="1400" b="0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</a:tr>
              <a:tr h="644249">
                <a:tc>
                  <a:txBody>
                    <a:bodyPr/>
                    <a:lstStyle/>
                    <a:p>
                      <a:pPr algn="ctr" fontAlgn="base" latinLnBrk="1"/>
                      <a:r>
                        <a:rPr kumimoji="0" lang="ko-KR" altLang="en-US" sz="1400" b="1" kern="1200" dirty="0" err="1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리비전</a:t>
                      </a:r>
                      <a:r>
                        <a:rPr kumimoji="0" lang="en-US" altLang="ko-KR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(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Revision)</a:t>
                      </a:r>
                      <a:endParaRPr kumimoji="0" lang="en-US" sz="1400" b="1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소스 파일을 수정하여 </a:t>
                      </a:r>
                      <a:r>
                        <a:rPr kumimoji="0" lang="ko-KR" altLang="en-US" sz="1400" b="0" kern="1200" dirty="0" err="1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커밋하게</a:t>
                      </a: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 되면 일정한 규칙에 의해 숫자가 증가</a:t>
                      </a:r>
                      <a:r>
                        <a:rPr kumimoji="0" lang="en-US" altLang="ko-KR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. </a:t>
                      </a: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저장소에 저장된 각각의 파일 버전</a:t>
                      </a:r>
                      <a:endParaRPr kumimoji="0" lang="ko-KR" altLang="en-US" sz="1400" b="0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</a:tr>
              <a:tr h="644249">
                <a:tc>
                  <a:txBody>
                    <a:bodyPr/>
                    <a:lstStyle/>
                    <a:p>
                      <a:pPr algn="ctr" fontAlgn="base" latinLnBrk="1"/>
                      <a:r>
                        <a:rPr kumimoji="0" lang="ko-KR" alt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되돌리기</a:t>
                      </a:r>
                      <a:r>
                        <a:rPr kumimoji="0" lang="en-US" altLang="ko-KR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(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Roll Back)</a:t>
                      </a:r>
                      <a:endParaRPr kumimoji="0" lang="en-US" sz="1400" b="1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작업 </a:t>
                      </a:r>
                      <a:r>
                        <a:rPr kumimoji="0" lang="ko-KR" altLang="en-US" sz="1400" b="0" kern="1200" dirty="0" err="1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디렉토리에</a:t>
                      </a: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 저장되어 있는 사본을 특정 </a:t>
                      </a:r>
                      <a:r>
                        <a:rPr kumimoji="0" lang="ko-KR" altLang="en-US" sz="1400" b="0" kern="1200" dirty="0" err="1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리비전</a:t>
                      </a: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 또는 특정 시간으로 복원할 수 있도록 하는 명령어</a:t>
                      </a:r>
                      <a:endParaRPr kumimoji="0" lang="ko-KR" altLang="en-US" sz="1400" b="0" kern="1200" dirty="0">
                        <a:solidFill>
                          <a:schemeClr val="dk1"/>
                        </a:solidFill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소스 버전관리 도구 </a:t>
            </a:r>
            <a:r>
              <a:rPr lang="en-US" altLang="ko-KR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(VCS)</a:t>
            </a:r>
            <a:endParaRPr lang="ko-KR" altLang="en-US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 lnSpcReduction="10000"/>
          </a:bodyPr>
          <a:lstStyle/>
          <a:p>
            <a:r>
              <a:rPr lang="en-US" altLang="ko-KR" sz="2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CVS </a:t>
            </a:r>
            <a:r>
              <a:rPr lang="en-US" altLang="ko-KR" sz="2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(Concurrent </a:t>
            </a:r>
            <a:r>
              <a:rPr lang="en-US" altLang="ko-KR" sz="2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Versions System)</a:t>
            </a:r>
          </a:p>
          <a:p>
            <a:pPr>
              <a:buNone/>
            </a:pP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-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서버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클라이언트 모델 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중앙집중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저장방식</a:t>
            </a:r>
            <a:endParaRPr lang="en-US" altLang="ko-KR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None/>
            </a:pPr>
            <a:endParaRPr lang="en-US" altLang="ko-KR" sz="28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2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Subversion(SVN)</a:t>
            </a:r>
          </a:p>
          <a:p>
            <a:pPr>
              <a:buNone/>
            </a:pP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-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서버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클라이언트 모델의 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free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버전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CVS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개선</a:t>
            </a:r>
            <a:endParaRPr lang="en-US" altLang="ko-KR" sz="20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None/>
            </a:pPr>
            <a:endParaRPr lang="en-US" altLang="ko-KR" sz="28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28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Git</a:t>
            </a:r>
            <a:endParaRPr lang="en-US" altLang="ko-KR" sz="28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분산모델 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분산저장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및 관리방식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개선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가장 많이 사용</a:t>
            </a:r>
            <a:endParaRPr lang="en-US" altLang="ko-KR" sz="2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None/>
            </a:pPr>
            <a:endParaRPr lang="en-US" altLang="ko-KR" sz="28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2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Mercurial</a:t>
            </a:r>
            <a:endParaRPr lang="ko-KR" altLang="en-US" sz="28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129</TotalTime>
  <Words>453</Words>
  <Application>Microsoft Office PowerPoint</Application>
  <PresentationFormat>화면 슬라이드 쇼(4:3)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가을</vt:lpstr>
      <vt:lpstr>소프트웨어 형상관리</vt:lpstr>
      <vt:lpstr>SCM == 소스 버전 관리</vt:lpstr>
      <vt:lpstr>왜 버전 관리 시스템이 필요한가?</vt:lpstr>
      <vt:lpstr>버전 관리 시스템의 기본 개념</vt:lpstr>
      <vt:lpstr>해결책</vt:lpstr>
      <vt:lpstr>슬라이드 6</vt:lpstr>
      <vt:lpstr>소스 버전관리 도구 (VCS)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형상관리</dc:title>
  <dc:creator>Customer</dc:creator>
  <cp:lastModifiedBy>Customer</cp:lastModifiedBy>
  <cp:revision>12</cp:revision>
  <dcterms:created xsi:type="dcterms:W3CDTF">2017-08-02T03:14:29Z</dcterms:created>
  <dcterms:modified xsi:type="dcterms:W3CDTF">2019-02-07T01:33:00Z</dcterms:modified>
</cp:coreProperties>
</file>