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19.png" ContentType="image/png"/>
  <Override PartName="/ppt/media/image1.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2"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4"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93"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97"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9"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0"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1"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3"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04"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8"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09"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11"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12"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13"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14"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15"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16"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2"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4"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27"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32"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33"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3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37"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9"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0"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1"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3"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44"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8"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49"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51"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52"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53"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54"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55"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56"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780000"/>
            <a:ext cx="10079280" cy="1889280"/>
          </a:xfrm>
          <a:prstGeom prst="rect">
            <a:avLst/>
          </a:prstGeom>
          <a:pattFill prst="lgGrid">
            <a:fgClr>
              <a:srgbClr val="3465a4"/>
            </a:fgClr>
            <a:bgClr>
              <a:srgbClr val="009eda"/>
            </a:bgClr>
          </a:pattFill>
          <a:ln w="18000">
            <a:noFill/>
          </a:ln>
          <a:effectLst>
            <a:outerShdw dir="16200000" dist="18000">
              <a:srgbClr val="f49100"/>
            </a:outerShdw>
          </a:effectLst>
        </p:spPr>
        <p:style>
          <a:lnRef idx="0"/>
          <a:fillRef idx="0"/>
          <a:effectRef idx="0"/>
          <a:fontRef idx="minor"/>
        </p:style>
      </p:sp>
      <p:sp>
        <p:nvSpPr>
          <p:cNvPr id="1" name="PlaceHolder 2"/>
          <p:cNvSpPr>
            <a:spLocks noGrp="1"/>
          </p:cNvSpPr>
          <p:nvPr>
            <p:ph type="title"/>
          </p:nvPr>
        </p:nvSpPr>
        <p:spPr>
          <a:xfrm>
            <a:off x="504000" y="226080"/>
            <a:ext cx="9071640" cy="946080"/>
          </a:xfrm>
          <a:prstGeom prst="rect">
            <a:avLst/>
          </a:prstGeom>
        </p:spPr>
        <p:txBody>
          <a:bodyPr lIns="0" rIns="0" tIns="0" bIns="0" anchor="ctr">
            <a:noAutofit/>
          </a:bodyPr>
          <a:p>
            <a:r>
              <a:rPr b="0" lang="es-MX" sz="1800" spc="-1" strike="noStrike">
                <a:latin typeface="Arial"/>
              </a:rPr>
              <a:t>Pulse para editar el formato del texto de título</a:t>
            </a:r>
            <a:endParaRPr b="0" lang="es-MX" sz="1800" spc="-1" strike="noStrike">
              <a:latin typeface="Arial"/>
            </a:endParaRPr>
          </a:p>
        </p:txBody>
      </p:sp>
      <p:sp>
        <p:nvSpPr>
          <p:cNvPr id="2" name="PlaceHolder 3"/>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1800" spc="-1" strike="noStrike">
                <a:latin typeface="Arial"/>
              </a:rPr>
              <a:t>Pulse para editar el formato de texto del esquema</a:t>
            </a:r>
            <a:endParaRPr b="0" lang="es-MX" sz="1800" spc="-1" strike="noStrike">
              <a:latin typeface="Arial"/>
            </a:endParaRPr>
          </a:p>
          <a:p>
            <a:pPr lvl="1" marL="864000" indent="-324000">
              <a:spcBef>
                <a:spcPts val="1134"/>
              </a:spcBef>
              <a:buClr>
                <a:srgbClr val="000000"/>
              </a:buClr>
              <a:buSzPct val="75000"/>
              <a:buFont typeface="Symbol" charset="2"/>
              <a:buChar char=""/>
            </a:pPr>
            <a:r>
              <a:rPr b="0" lang="es-MX" sz="1800" spc="-1" strike="noStrike">
                <a:latin typeface="Arial"/>
              </a:rPr>
              <a:t>Segundo nivel del esquema</a:t>
            </a:r>
            <a:endParaRPr b="0" lang="es-MX" sz="1800" spc="-1" strike="noStrike">
              <a:latin typeface="Arial"/>
            </a:endParaRPr>
          </a:p>
          <a:p>
            <a:pPr lvl="2" marL="1296000" indent="-288000">
              <a:spcBef>
                <a:spcPts val="850"/>
              </a:spcBef>
              <a:buClr>
                <a:srgbClr val="000000"/>
              </a:buClr>
              <a:buSzPct val="45000"/>
              <a:buFont typeface="Wingdings" charset="2"/>
              <a:buChar char=""/>
            </a:pPr>
            <a:r>
              <a:rPr b="0" lang="es-MX" sz="1800" spc="-1" strike="noStrike">
                <a:latin typeface="Arial"/>
              </a:rPr>
              <a:t>Tercer nivel del esquema</a:t>
            </a:r>
            <a:endParaRPr b="0" lang="es-MX" sz="1800" spc="-1" strike="noStrike">
              <a:latin typeface="Arial"/>
            </a:endParaRPr>
          </a:p>
          <a:p>
            <a:pPr lvl="3" marL="1728000" indent="-216000">
              <a:spcBef>
                <a:spcPts val="567"/>
              </a:spcBef>
              <a:buClr>
                <a:srgbClr val="000000"/>
              </a:buClr>
              <a:buSzPct val="75000"/>
              <a:buFont typeface="Symbol" charset="2"/>
              <a:buChar char=""/>
            </a:pPr>
            <a:r>
              <a:rPr b="0" lang="es-MX" sz="1800" spc="-1" strike="noStrike">
                <a:latin typeface="Arial"/>
              </a:rPr>
              <a:t>Cuarto nivel del esquema</a:t>
            </a:r>
            <a:endParaRPr b="0" lang="es-MX" sz="1800" spc="-1" strike="noStrike">
              <a:latin typeface="Arial"/>
            </a:endParaRPr>
          </a:p>
          <a:p>
            <a:pPr lvl="4" marL="2160000" indent="-216000">
              <a:spcBef>
                <a:spcPts val="283"/>
              </a:spcBef>
              <a:buClr>
                <a:srgbClr val="000000"/>
              </a:buClr>
              <a:buSzPct val="45000"/>
              <a:buFont typeface="Wingdings" charset="2"/>
              <a:buChar char=""/>
            </a:pPr>
            <a:r>
              <a:rPr b="0" lang="es-MX" sz="1800" spc="-1" strike="noStrike">
                <a:latin typeface="Arial"/>
              </a:rPr>
              <a:t>Quinto nivel del esquema</a:t>
            </a:r>
            <a:endParaRPr b="0" lang="es-MX" sz="1800" spc="-1" strike="noStrike">
              <a:latin typeface="Arial"/>
            </a:endParaRPr>
          </a:p>
          <a:p>
            <a:pPr lvl="5" marL="2592000" indent="-216000">
              <a:spcBef>
                <a:spcPts val="283"/>
              </a:spcBef>
              <a:buClr>
                <a:srgbClr val="000000"/>
              </a:buClr>
              <a:buSzPct val="45000"/>
              <a:buFont typeface="Wingdings" charset="2"/>
              <a:buChar char=""/>
            </a:pPr>
            <a:r>
              <a:rPr b="0" lang="es-MX" sz="1800" spc="-1" strike="noStrike">
                <a:latin typeface="Arial"/>
              </a:rPr>
              <a:t>Sexto nivel del esquema</a:t>
            </a:r>
            <a:endParaRPr b="0" lang="es-MX" sz="1800" spc="-1" strike="noStrike">
              <a:latin typeface="Arial"/>
            </a:endParaRPr>
          </a:p>
          <a:p>
            <a:pPr lvl="6" marL="3024000" indent="-216000">
              <a:spcBef>
                <a:spcPts val="283"/>
              </a:spcBef>
              <a:buClr>
                <a:srgbClr val="000000"/>
              </a:buClr>
              <a:buSzPct val="45000"/>
              <a:buFont typeface="Wingdings" charset="2"/>
              <a:buChar char=""/>
            </a:pPr>
            <a:r>
              <a:rPr b="0" lang="es-MX" sz="1800" spc="-1" strike="noStrike">
                <a:latin typeface="Arial"/>
              </a:rPr>
              <a:t>Séptimo nivel del esquema</a:t>
            </a:r>
            <a:endParaRPr b="0" lang="es-MX"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9" name="CustomShape 1"/>
          <p:cNvSpPr/>
          <p:nvPr/>
        </p:nvSpPr>
        <p:spPr>
          <a:xfrm flipV="1">
            <a:off x="0" y="-720"/>
            <a:ext cx="10079280" cy="107928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40"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41"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8" name="CustomShape 1"/>
          <p:cNvSpPr/>
          <p:nvPr/>
        </p:nvSpPr>
        <p:spPr>
          <a:xfrm flipV="1">
            <a:off x="0" y="-720"/>
            <a:ext cx="10079280" cy="107928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79"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80"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flipV="1">
            <a:off x="0" y="-720"/>
            <a:ext cx="10079280" cy="17928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118" name="CustomShape 2"/>
          <p:cNvSpPr/>
          <p:nvPr/>
        </p:nvSpPr>
        <p:spPr>
          <a:xfrm>
            <a:off x="0" y="5580000"/>
            <a:ext cx="10079280" cy="89280"/>
          </a:xfrm>
          <a:prstGeom prst="rect">
            <a:avLst/>
          </a:prstGeom>
          <a:pattFill prst="lgGrid">
            <a:fgClr>
              <a:srgbClr val="3465a4"/>
            </a:fgClr>
            <a:bgClr>
              <a:srgbClr val="009eda"/>
            </a:bgClr>
          </a:pattFill>
          <a:ln w="18000">
            <a:noFill/>
          </a:ln>
          <a:effectLst>
            <a:outerShdw dir="16200000" dist="10800">
              <a:srgbClr val="f49100"/>
            </a:outerShdw>
          </a:effectLst>
        </p:spPr>
        <p:style>
          <a:lnRef idx="0"/>
          <a:fillRef idx="0"/>
          <a:effectRef idx="0"/>
          <a:fontRef idx="minor"/>
        </p:style>
      </p:sp>
      <p:sp>
        <p:nvSpPr>
          <p:cNvPr id="119" name="PlaceHolder 3"/>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20" name="PlaceHolder 4"/>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7" name="CustomShape 1"/>
          <p:cNvSpPr/>
          <p:nvPr/>
        </p:nvSpPr>
        <p:spPr>
          <a:xfrm>
            <a:off x="450000" y="270000"/>
            <a:ext cx="8999280" cy="32392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6000" spc="-1" strike="noStrike">
                <a:solidFill>
                  <a:srgbClr val="04617b"/>
                </a:solidFill>
                <a:latin typeface="Source Sans Pro Light"/>
                <a:ea typeface="DejaVu Sans"/>
              </a:rPr>
              <a:t>U1 Introducción a los Sistemas Operativos en Tiempo Real (SOTR)</a:t>
            </a:r>
            <a:endParaRPr b="0" lang="es-MX" sz="6000" spc="-1" strike="noStrike">
              <a:latin typeface="Arial"/>
            </a:endParaRPr>
          </a:p>
        </p:txBody>
      </p:sp>
      <p:sp>
        <p:nvSpPr>
          <p:cNvPr id="158" name="CustomShape 2"/>
          <p:cNvSpPr/>
          <p:nvPr/>
        </p:nvSpPr>
        <p:spPr>
          <a:xfrm>
            <a:off x="450000" y="3870000"/>
            <a:ext cx="8999280" cy="1169280"/>
          </a:xfrm>
          <a:prstGeom prst="rect">
            <a:avLst/>
          </a:prstGeom>
          <a:noFill/>
          <a:ln w="0">
            <a:noFill/>
          </a:ln>
        </p:spPr>
        <p:style>
          <a:lnRef idx="0"/>
          <a:fillRef idx="0"/>
          <a:effectRef idx="0"/>
          <a:fontRef idx="minor"/>
        </p:style>
        <p:txBody>
          <a:bodyPr lIns="0" rIns="0" tIns="0" bIns="0">
            <a:noAutofit/>
          </a:bodyPr>
          <a:p>
            <a:pPr>
              <a:lnSpc>
                <a:spcPct val="100000"/>
              </a:lnSpc>
            </a:pPr>
            <a:r>
              <a:rPr b="1" lang="de-AT" sz="2700" spc="-1" strike="noStrike">
                <a:solidFill>
                  <a:srgbClr val="dbf5f9"/>
                </a:solidFill>
                <a:latin typeface="Source Sans Pro"/>
                <a:ea typeface="DejaVu Sans"/>
              </a:rPr>
              <a:t>Inducción a la práctica 1 Instalación de un SOTR</a:t>
            </a:r>
            <a:endParaRPr b="0" lang="es-MX" sz="27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fontScale="63000"/>
          </a:bodyPr>
          <a:p>
            <a:pPr>
              <a:lnSpc>
                <a:spcPct val="100000"/>
              </a:lnSpc>
            </a:pPr>
            <a:r>
              <a:rPr b="0" lang="de-AT" sz="4500" spc="-1" strike="noStrike">
                <a:solidFill>
                  <a:srgbClr val="ffffff"/>
                </a:solidFill>
                <a:latin typeface="Source Sans Pro Light"/>
                <a:ea typeface="DejaVu Sans"/>
              </a:rPr>
              <a:t>Cargador de arranque para MTX 4.0</a:t>
            </a:r>
            <a:endParaRPr b="0" lang="es-MX" sz="4500" spc="-1" strike="noStrike">
              <a:latin typeface="Arial"/>
            </a:endParaRPr>
          </a:p>
        </p:txBody>
      </p:sp>
      <p:sp>
        <p:nvSpPr>
          <p:cNvPr id="188" name="CustomShape 2"/>
          <p:cNvSpPr/>
          <p:nvPr/>
        </p:nvSpPr>
        <p:spPr>
          <a:xfrm>
            <a:off x="540000" y="1440000"/>
            <a:ext cx="8999280" cy="3509280"/>
          </a:xfrm>
          <a:prstGeom prst="rect">
            <a:avLst/>
          </a:prstGeom>
          <a:noFill/>
          <a:ln w="0">
            <a:noFill/>
          </a:ln>
        </p:spPr>
        <p:style>
          <a:lnRef idx="0"/>
          <a:fillRef idx="0"/>
          <a:effectRef idx="0"/>
          <a:fontRef idx="minor"/>
        </p:style>
      </p:sp>
      <p:pic>
        <p:nvPicPr>
          <p:cNvPr id="189" name="" descr=""/>
          <p:cNvPicPr/>
          <p:nvPr/>
        </p:nvPicPr>
        <p:blipFill>
          <a:blip r:embed="rId1"/>
          <a:stretch/>
        </p:blipFill>
        <p:spPr>
          <a:xfrm>
            <a:off x="1102680" y="1510200"/>
            <a:ext cx="7894080" cy="2627280"/>
          </a:xfrm>
          <a:prstGeom prst="rect">
            <a:avLst/>
          </a:prstGeom>
          <a:ln w="1800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fontScale="63000"/>
          </a:bodyPr>
          <a:p>
            <a:pPr>
              <a:lnSpc>
                <a:spcPct val="100000"/>
              </a:lnSpc>
            </a:pPr>
            <a:r>
              <a:rPr b="0" lang="de-AT" sz="4500" spc="-1" strike="noStrike">
                <a:solidFill>
                  <a:srgbClr val="ffffff"/>
                </a:solidFill>
                <a:latin typeface="Source Sans Pro Light"/>
                <a:ea typeface="DejaVu Sans"/>
              </a:rPr>
              <a:t>Compilación y enlazado de MTX 4.0</a:t>
            </a:r>
            <a:endParaRPr b="0" lang="es-MX" sz="4500" spc="-1" strike="noStrike">
              <a:latin typeface="Arial"/>
            </a:endParaRPr>
          </a:p>
        </p:txBody>
      </p:sp>
      <p:sp>
        <p:nvSpPr>
          <p:cNvPr id="191" name="CustomShape 2"/>
          <p:cNvSpPr/>
          <p:nvPr/>
        </p:nvSpPr>
        <p:spPr>
          <a:xfrm>
            <a:off x="540000" y="1440000"/>
            <a:ext cx="8999280" cy="3509280"/>
          </a:xfrm>
          <a:prstGeom prst="rect">
            <a:avLst/>
          </a:prstGeom>
          <a:noFill/>
          <a:ln w="0">
            <a:noFill/>
          </a:ln>
        </p:spPr>
        <p:style>
          <a:lnRef idx="0"/>
          <a:fillRef idx="0"/>
          <a:effectRef idx="0"/>
          <a:fontRef idx="minor"/>
        </p:style>
      </p:sp>
      <p:pic>
        <p:nvPicPr>
          <p:cNvPr id="192" name="" descr=""/>
          <p:cNvPicPr/>
          <p:nvPr/>
        </p:nvPicPr>
        <p:blipFill>
          <a:blip r:embed="rId1"/>
          <a:stretch/>
        </p:blipFill>
        <p:spPr>
          <a:xfrm>
            <a:off x="1074240" y="1388880"/>
            <a:ext cx="7950960" cy="3246480"/>
          </a:xfrm>
          <a:prstGeom prst="rect">
            <a:avLst/>
          </a:prstGeom>
          <a:ln w="1800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fontScale="41000"/>
          </a:bodyPr>
          <a:p>
            <a:pPr>
              <a:lnSpc>
                <a:spcPct val="100000"/>
              </a:lnSpc>
            </a:pPr>
            <a:r>
              <a:rPr b="0" lang="de-AT" sz="4000" spc="-1" strike="noStrike">
                <a:solidFill>
                  <a:srgbClr val="ffffff"/>
                </a:solidFill>
                <a:latin typeface="Source Sans Pro Light"/>
                <a:ea typeface="DejaVu Sans"/>
              </a:rPr>
              <a:t>Construcción de un dispositivo de booteo para ejecución del kernel didáctico MTX</a:t>
            </a:r>
            <a:endParaRPr b="0" lang="es-MX" sz="4000" spc="-1" strike="noStrike">
              <a:latin typeface="Arial"/>
            </a:endParaRPr>
          </a:p>
        </p:txBody>
      </p:sp>
      <p:sp>
        <p:nvSpPr>
          <p:cNvPr id="194" name="CustomShape 2"/>
          <p:cNvSpPr/>
          <p:nvPr/>
        </p:nvSpPr>
        <p:spPr>
          <a:xfrm>
            <a:off x="540000" y="1440000"/>
            <a:ext cx="8999280" cy="3509280"/>
          </a:xfrm>
          <a:prstGeom prst="rect">
            <a:avLst/>
          </a:prstGeom>
          <a:noFill/>
          <a:ln w="0">
            <a:noFill/>
          </a:ln>
        </p:spPr>
        <p:style>
          <a:lnRef idx="0"/>
          <a:fillRef idx="0"/>
          <a:effectRef idx="0"/>
          <a:fontRef idx="minor"/>
        </p:style>
      </p:sp>
      <p:pic>
        <p:nvPicPr>
          <p:cNvPr id="195" name="" descr=""/>
          <p:cNvPicPr/>
          <p:nvPr/>
        </p:nvPicPr>
        <p:blipFill>
          <a:blip r:embed="rId1"/>
          <a:stretch/>
        </p:blipFill>
        <p:spPr>
          <a:xfrm>
            <a:off x="2160000" y="1542600"/>
            <a:ext cx="5894280" cy="2237040"/>
          </a:xfrm>
          <a:prstGeom prst="rect">
            <a:avLst/>
          </a:prstGeom>
          <a:ln w="0">
            <a:noFill/>
          </a:ln>
        </p:spPr>
      </p:pic>
      <p:pic>
        <p:nvPicPr>
          <p:cNvPr id="196" name="" descr=""/>
          <p:cNvPicPr/>
          <p:nvPr/>
        </p:nvPicPr>
        <p:blipFill>
          <a:blip r:embed="rId2"/>
          <a:stretch/>
        </p:blipFill>
        <p:spPr>
          <a:xfrm>
            <a:off x="2210760" y="3943080"/>
            <a:ext cx="5770440" cy="10180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fontScale="63000"/>
          </a:bodyPr>
          <a:p>
            <a:pPr>
              <a:lnSpc>
                <a:spcPct val="100000"/>
              </a:lnSpc>
            </a:pPr>
            <a:r>
              <a:rPr b="0" lang="de-AT" sz="4500" spc="-1" strike="noStrike">
                <a:solidFill>
                  <a:srgbClr val="ffffff"/>
                </a:solidFill>
                <a:latin typeface="Source Sans Pro Light"/>
                <a:ea typeface="DejaVu Sans"/>
              </a:rPr>
              <a:t>Instalación de un Sistema Operativo</a:t>
            </a:r>
            <a:endParaRPr b="0" lang="es-MX" sz="4500" spc="-1" strike="noStrike">
              <a:latin typeface="Arial"/>
            </a:endParaRPr>
          </a:p>
        </p:txBody>
      </p:sp>
      <p:sp>
        <p:nvSpPr>
          <p:cNvPr id="198" name="CustomShape 2"/>
          <p:cNvSpPr/>
          <p:nvPr/>
        </p:nvSpPr>
        <p:spPr>
          <a:xfrm>
            <a:off x="540000" y="1440000"/>
            <a:ext cx="8999280" cy="3509280"/>
          </a:xfrm>
          <a:prstGeom prst="rect">
            <a:avLst/>
          </a:prstGeom>
          <a:noFill/>
          <a:ln w="0">
            <a:noFill/>
          </a:ln>
        </p:spPr>
        <p:style>
          <a:lnRef idx="0"/>
          <a:fillRef idx="0"/>
          <a:effectRef idx="0"/>
          <a:fontRef idx="minor"/>
        </p:style>
      </p:sp>
      <p:sp>
        <p:nvSpPr>
          <p:cNvPr id="199" name="CustomShape 3"/>
          <p:cNvSpPr/>
          <p:nvPr/>
        </p:nvSpPr>
        <p:spPr>
          <a:xfrm>
            <a:off x="409320" y="1295640"/>
            <a:ext cx="8999280" cy="1113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latin typeface="Arial"/>
              </a:rPr>
              <a:t>A la luz de los ejercicios previos, para propósitos de la práctica 1 Instalación de un Sistema Operativo en Tiempo Real, entenderemos la instalación de un sistema operativo en tiempo real como la creación de un dispositivo de arranque con el cual sea posible realizar el booteo de un kernel de un sistema operativo en tiempo real.</a:t>
            </a:r>
            <a:endParaRPr b="0" lang="es-MX" sz="1800" spc="-1" strike="noStrike">
              <a:latin typeface="Arial"/>
            </a:endParaRPr>
          </a:p>
        </p:txBody>
      </p:sp>
      <p:sp>
        <p:nvSpPr>
          <p:cNvPr id="200" name="CustomShape 4"/>
          <p:cNvSpPr/>
          <p:nvPr/>
        </p:nvSpPr>
        <p:spPr>
          <a:xfrm>
            <a:off x="456480" y="2711880"/>
            <a:ext cx="8639640" cy="2393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latin typeface="Arial"/>
              </a:rPr>
              <a:t>Consideremos el documento Practica_1_Instalacion_de_un_SOTR.docx,</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En ese documento se describe la construcción detallada de los archivos necesarios para la construcción de un sistema operativo en tiempo real. Se trata de un sistema operativo de tiempo real llamado MARTE OS. La construcción de MaRTE OS requiere que se use un toolchain que se instala como una distribución de un software conocida como GNAT. Específicamente con el archivo gnat-gpl-2016-x86_64-linux-bin.tar.gz </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fontScale="63000"/>
          </a:bodyPr>
          <a:p>
            <a:pPr>
              <a:lnSpc>
                <a:spcPct val="100000"/>
              </a:lnSpc>
            </a:pPr>
            <a:r>
              <a:rPr b="0" lang="de-AT" sz="4500" spc="-1" strike="noStrike">
                <a:solidFill>
                  <a:srgbClr val="ffffff"/>
                </a:solidFill>
                <a:latin typeface="Source Sans Pro Light"/>
                <a:ea typeface="DejaVu Sans"/>
              </a:rPr>
              <a:t>Los componentes del MaRTE OS</a:t>
            </a:r>
            <a:endParaRPr b="0" lang="es-MX" sz="4500" spc="-1" strike="noStrike">
              <a:latin typeface="Arial"/>
            </a:endParaRPr>
          </a:p>
        </p:txBody>
      </p:sp>
      <p:sp>
        <p:nvSpPr>
          <p:cNvPr id="202" name="CustomShape 2"/>
          <p:cNvSpPr/>
          <p:nvPr/>
        </p:nvSpPr>
        <p:spPr>
          <a:xfrm>
            <a:off x="540000" y="1440000"/>
            <a:ext cx="8999280" cy="3509280"/>
          </a:xfrm>
          <a:prstGeom prst="rect">
            <a:avLst/>
          </a:prstGeom>
          <a:noFill/>
          <a:ln w="0">
            <a:noFill/>
          </a:ln>
        </p:spPr>
        <p:style>
          <a:lnRef idx="0"/>
          <a:fillRef idx="0"/>
          <a:effectRef idx="0"/>
          <a:fontRef idx="minor"/>
        </p:style>
      </p:sp>
      <p:sp>
        <p:nvSpPr>
          <p:cNvPr id="203" name="CustomShape 3"/>
          <p:cNvSpPr/>
          <p:nvPr/>
        </p:nvSpPr>
        <p:spPr>
          <a:xfrm>
            <a:off x="409320" y="1295640"/>
            <a:ext cx="8999280" cy="1113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latin typeface="Arial"/>
                <a:ea typeface="DejaVu Sans"/>
              </a:rPr>
              <a:t>Una vez instalado el toolchain de GNAT 2016 (vease el documento </a:t>
            </a:r>
            <a:r>
              <a:rPr b="0" lang="es-MX" sz="1800" spc="-1" strike="noStrike">
                <a:latin typeface="Arial"/>
              </a:rPr>
              <a:t>Practica_1_Instalacion_de_un_SOTR.docx para indicaciones respecto a la instalación de </a:t>
            </a:r>
            <a:r>
              <a:rPr b="0" lang="es-MX" sz="1800" spc="-1" strike="noStrike">
                <a:latin typeface="Arial"/>
              </a:rPr>
              <a:t>GNAT), el archivo de la práctica 1 incluye los pasos para la construcción del MARTE OS. </a:t>
            </a:r>
            <a:r>
              <a:rPr b="0" lang="es-MX" sz="1800" spc="-1" strike="noStrike">
                <a:latin typeface="Arial"/>
              </a:rPr>
              <a:t>Para la citada construcción, a partir de los archivos fuente de la distribución de MaRTE OS </a:t>
            </a:r>
            <a:r>
              <a:rPr b="0" lang="es-MX" sz="1800" spc="-1" strike="noStrike">
                <a:latin typeface="Arial"/>
              </a:rPr>
              <a:t>versión 2.0 (marte_2.0_22Feb2017_src.tar.gz), se crean dos bibliotecas:</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502920" y="630720"/>
            <a:ext cx="9070920" cy="4388040"/>
          </a:xfrm>
          <a:prstGeom prst="rect">
            <a:avLst/>
          </a:prstGeom>
          <a:noFill/>
          <a:ln w="0">
            <a:noFill/>
          </a:ln>
        </p:spPr>
        <p:style>
          <a:lnRef idx="0"/>
          <a:fillRef idx="0"/>
          <a:effectRef idx="0"/>
          <a:fontRef idx="minor"/>
        </p:style>
      </p:sp>
      <p:sp>
        <p:nvSpPr>
          <p:cNvPr id="205" name="CustomShape 2"/>
          <p:cNvSpPr/>
          <p:nvPr/>
        </p:nvSpPr>
        <p:spPr>
          <a:xfrm>
            <a:off x="360000" y="360000"/>
            <a:ext cx="9359640" cy="13698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latin typeface="Arial"/>
              </a:rPr>
              <a:t>REFERENCIAS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Wang. K. C. (2015). Design and Implementation of the MTX Operating Systems. Springer.</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9" name="CustomShape 1"/>
          <p:cNvSpPr/>
          <p:nvPr/>
        </p:nvSpPr>
        <p:spPr>
          <a:xfrm>
            <a:off x="502920" y="90720"/>
            <a:ext cx="9070920" cy="9460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Dispositivos de booteo</a:t>
            </a:r>
            <a:endParaRPr b="0" lang="es-MX" sz="4500" spc="-1" strike="noStrike">
              <a:latin typeface="Arial"/>
            </a:endParaRPr>
          </a:p>
        </p:txBody>
      </p:sp>
      <p:sp>
        <p:nvSpPr>
          <p:cNvPr id="160" name="CustomShape 2"/>
          <p:cNvSpPr/>
          <p:nvPr/>
        </p:nvSpPr>
        <p:spPr>
          <a:xfrm>
            <a:off x="502920" y="1440000"/>
            <a:ext cx="9021240" cy="3497040"/>
          </a:xfrm>
          <a:prstGeom prst="rect">
            <a:avLst/>
          </a:prstGeom>
          <a:noFill/>
          <a:ln w="0">
            <a:noFill/>
          </a:ln>
        </p:spPr>
        <p:style>
          <a:lnRef idx="0"/>
          <a:fillRef idx="0"/>
          <a:effectRef idx="0"/>
          <a:fontRef idx="minor"/>
        </p:style>
      </p:sp>
      <p:pic>
        <p:nvPicPr>
          <p:cNvPr id="161" name="" descr=""/>
          <p:cNvPicPr/>
          <p:nvPr/>
        </p:nvPicPr>
        <p:blipFill>
          <a:blip r:embed="rId2"/>
          <a:stretch/>
        </p:blipFill>
        <p:spPr>
          <a:xfrm>
            <a:off x="1260000" y="1095840"/>
            <a:ext cx="7236360" cy="2832120"/>
          </a:xfrm>
          <a:prstGeom prst="rect">
            <a:avLst/>
          </a:prstGeom>
          <a:ln w="18000">
            <a:noFill/>
          </a:ln>
        </p:spPr>
      </p:pic>
      <p:pic>
        <p:nvPicPr>
          <p:cNvPr id="162" name="" descr=""/>
          <p:cNvPicPr/>
          <p:nvPr/>
        </p:nvPicPr>
        <p:blipFill>
          <a:blip r:embed="rId3"/>
          <a:stretch/>
        </p:blipFill>
        <p:spPr>
          <a:xfrm>
            <a:off x="1404000" y="4305240"/>
            <a:ext cx="7019280" cy="1311480"/>
          </a:xfrm>
          <a:prstGeom prst="rect">
            <a:avLst/>
          </a:prstGeom>
          <a:ln w="1800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Dispositivos de booteo</a:t>
            </a:r>
            <a:endParaRPr b="0" lang="es-MX" sz="4500" spc="-1" strike="noStrike">
              <a:latin typeface="Arial"/>
            </a:endParaRPr>
          </a:p>
        </p:txBody>
      </p:sp>
      <p:sp>
        <p:nvSpPr>
          <p:cNvPr id="164" name="CustomShape 2"/>
          <p:cNvSpPr/>
          <p:nvPr/>
        </p:nvSpPr>
        <p:spPr>
          <a:xfrm>
            <a:off x="540000" y="1440000"/>
            <a:ext cx="8999280" cy="3509280"/>
          </a:xfrm>
          <a:prstGeom prst="rect">
            <a:avLst/>
          </a:prstGeom>
          <a:noFill/>
          <a:ln w="0">
            <a:noFill/>
          </a:ln>
        </p:spPr>
        <p:style>
          <a:lnRef idx="0"/>
          <a:fillRef idx="0"/>
          <a:effectRef idx="0"/>
          <a:fontRef idx="minor"/>
        </p:style>
      </p:sp>
      <p:pic>
        <p:nvPicPr>
          <p:cNvPr id="165" name="" descr=""/>
          <p:cNvPicPr/>
          <p:nvPr/>
        </p:nvPicPr>
        <p:blipFill>
          <a:blip r:embed="rId1"/>
          <a:stretch/>
        </p:blipFill>
        <p:spPr>
          <a:xfrm>
            <a:off x="1902960" y="1134000"/>
            <a:ext cx="6293880" cy="4532040"/>
          </a:xfrm>
          <a:prstGeom prst="rect">
            <a:avLst/>
          </a:prstGeom>
          <a:ln w="1800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Dispositivos de booteo</a:t>
            </a:r>
            <a:endParaRPr b="0" lang="es-MX" sz="4500" spc="-1" strike="noStrike">
              <a:latin typeface="Arial"/>
            </a:endParaRPr>
          </a:p>
        </p:txBody>
      </p:sp>
      <p:sp>
        <p:nvSpPr>
          <p:cNvPr id="167" name="CustomShape 2"/>
          <p:cNvSpPr/>
          <p:nvPr/>
        </p:nvSpPr>
        <p:spPr>
          <a:xfrm>
            <a:off x="528840" y="1362240"/>
            <a:ext cx="8999280" cy="3509280"/>
          </a:xfrm>
          <a:prstGeom prst="rect">
            <a:avLst/>
          </a:prstGeom>
          <a:noFill/>
          <a:ln w="0">
            <a:noFill/>
          </a:ln>
        </p:spPr>
        <p:style>
          <a:lnRef idx="0"/>
          <a:fillRef idx="0"/>
          <a:effectRef idx="0"/>
          <a:fontRef idx="minor"/>
        </p:style>
      </p:sp>
      <p:pic>
        <p:nvPicPr>
          <p:cNvPr id="168" name="" descr=""/>
          <p:cNvPicPr/>
          <p:nvPr/>
        </p:nvPicPr>
        <p:blipFill>
          <a:blip r:embed="rId1"/>
          <a:stretch/>
        </p:blipFill>
        <p:spPr>
          <a:xfrm>
            <a:off x="2340000" y="1080000"/>
            <a:ext cx="5275080" cy="1160640"/>
          </a:xfrm>
          <a:prstGeom prst="rect">
            <a:avLst/>
          </a:prstGeom>
          <a:ln w="18000">
            <a:noFill/>
          </a:ln>
        </p:spPr>
      </p:pic>
      <p:pic>
        <p:nvPicPr>
          <p:cNvPr id="169" name="" descr=""/>
          <p:cNvPicPr/>
          <p:nvPr/>
        </p:nvPicPr>
        <p:blipFill>
          <a:blip r:embed="rId2"/>
          <a:stretch/>
        </p:blipFill>
        <p:spPr>
          <a:xfrm>
            <a:off x="2137680" y="2485800"/>
            <a:ext cx="5703480" cy="1008360"/>
          </a:xfrm>
          <a:prstGeom prst="rect">
            <a:avLst/>
          </a:prstGeom>
          <a:ln w="18000">
            <a:noFill/>
          </a:ln>
        </p:spPr>
      </p:pic>
      <p:pic>
        <p:nvPicPr>
          <p:cNvPr id="170" name="" descr=""/>
          <p:cNvPicPr/>
          <p:nvPr/>
        </p:nvPicPr>
        <p:blipFill>
          <a:blip r:embed="rId3"/>
          <a:stretch/>
        </p:blipFill>
        <p:spPr>
          <a:xfrm>
            <a:off x="2037960" y="3672000"/>
            <a:ext cx="5903640" cy="1417680"/>
          </a:xfrm>
          <a:prstGeom prst="rect">
            <a:avLst/>
          </a:prstGeom>
          <a:ln w="180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Dispositivos de booteo</a:t>
            </a:r>
            <a:endParaRPr b="0" lang="es-MX" sz="4500" spc="-1" strike="noStrike">
              <a:latin typeface="Arial"/>
            </a:endParaRPr>
          </a:p>
        </p:txBody>
      </p:sp>
      <p:sp>
        <p:nvSpPr>
          <p:cNvPr id="172" name="CustomShape 2"/>
          <p:cNvSpPr/>
          <p:nvPr/>
        </p:nvSpPr>
        <p:spPr>
          <a:xfrm>
            <a:off x="540000" y="1440000"/>
            <a:ext cx="8999280" cy="3509280"/>
          </a:xfrm>
          <a:prstGeom prst="rect">
            <a:avLst/>
          </a:prstGeom>
          <a:noFill/>
          <a:ln w="0">
            <a:noFill/>
          </a:ln>
        </p:spPr>
        <p:style>
          <a:lnRef idx="0"/>
          <a:fillRef idx="0"/>
          <a:effectRef idx="0"/>
          <a:fontRef idx="minor"/>
        </p:style>
      </p:sp>
      <p:pic>
        <p:nvPicPr>
          <p:cNvPr id="173" name="" descr=""/>
          <p:cNvPicPr/>
          <p:nvPr/>
        </p:nvPicPr>
        <p:blipFill>
          <a:blip r:embed="rId1"/>
          <a:stretch/>
        </p:blipFill>
        <p:spPr>
          <a:xfrm>
            <a:off x="1505520" y="1080000"/>
            <a:ext cx="7133760" cy="4364280"/>
          </a:xfrm>
          <a:prstGeom prst="rect">
            <a:avLst/>
          </a:prstGeom>
          <a:ln w="1800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fontScale="63000"/>
          </a:bodyPr>
          <a:p>
            <a:pPr>
              <a:lnSpc>
                <a:spcPct val="100000"/>
              </a:lnSpc>
            </a:pPr>
            <a:r>
              <a:rPr b="0" lang="de-AT" sz="4500" spc="-1" strike="noStrike">
                <a:solidFill>
                  <a:srgbClr val="ffffff"/>
                </a:solidFill>
                <a:latin typeface="Source Sans Pro Light"/>
                <a:ea typeface="DejaVu Sans"/>
              </a:rPr>
              <a:t>Floppy disk como dispositivo de booteo</a:t>
            </a:r>
            <a:endParaRPr b="0" lang="es-MX" sz="4500" spc="-1" strike="noStrike">
              <a:latin typeface="Arial"/>
            </a:endParaRPr>
          </a:p>
        </p:txBody>
      </p:sp>
      <p:sp>
        <p:nvSpPr>
          <p:cNvPr id="175" name="CustomShape 2"/>
          <p:cNvSpPr/>
          <p:nvPr/>
        </p:nvSpPr>
        <p:spPr>
          <a:xfrm>
            <a:off x="540000" y="1440000"/>
            <a:ext cx="8999280" cy="3509280"/>
          </a:xfrm>
          <a:prstGeom prst="rect">
            <a:avLst/>
          </a:prstGeom>
          <a:noFill/>
          <a:ln w="0">
            <a:noFill/>
          </a:ln>
        </p:spPr>
        <p:style>
          <a:lnRef idx="0"/>
          <a:fillRef idx="0"/>
          <a:effectRef idx="0"/>
          <a:fontRef idx="minor"/>
        </p:style>
      </p:sp>
      <p:pic>
        <p:nvPicPr>
          <p:cNvPr id="176" name="" descr=""/>
          <p:cNvPicPr/>
          <p:nvPr/>
        </p:nvPicPr>
        <p:blipFill>
          <a:blip r:embed="rId1"/>
          <a:stretch/>
        </p:blipFill>
        <p:spPr>
          <a:xfrm>
            <a:off x="1440000" y="1184760"/>
            <a:ext cx="7016760" cy="4272480"/>
          </a:xfrm>
          <a:prstGeom prst="rect">
            <a:avLst/>
          </a:prstGeom>
          <a:ln w="1800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fontScale="63000"/>
          </a:bodyPr>
          <a:p>
            <a:pPr>
              <a:lnSpc>
                <a:spcPct val="100000"/>
              </a:lnSpc>
            </a:pPr>
            <a:r>
              <a:rPr b="0" lang="de-AT" sz="4500" spc="-1" strike="noStrike">
                <a:solidFill>
                  <a:srgbClr val="ffffff"/>
                </a:solidFill>
                <a:latin typeface="Source Sans Pro Light"/>
                <a:ea typeface="DejaVu Sans"/>
              </a:rPr>
              <a:t>Floppy disk como dispositivo de booteo</a:t>
            </a:r>
            <a:endParaRPr b="0" lang="es-MX" sz="4500" spc="-1" strike="noStrike">
              <a:latin typeface="Arial"/>
            </a:endParaRPr>
          </a:p>
        </p:txBody>
      </p:sp>
      <p:sp>
        <p:nvSpPr>
          <p:cNvPr id="178" name="CustomShape 2"/>
          <p:cNvSpPr/>
          <p:nvPr/>
        </p:nvSpPr>
        <p:spPr>
          <a:xfrm>
            <a:off x="540000" y="1440000"/>
            <a:ext cx="8999280" cy="3509280"/>
          </a:xfrm>
          <a:prstGeom prst="rect">
            <a:avLst/>
          </a:prstGeom>
          <a:noFill/>
          <a:ln w="0">
            <a:noFill/>
          </a:ln>
        </p:spPr>
        <p:style>
          <a:lnRef idx="0"/>
          <a:fillRef idx="0"/>
          <a:effectRef idx="0"/>
          <a:fontRef idx="minor"/>
        </p:style>
      </p:sp>
      <p:pic>
        <p:nvPicPr>
          <p:cNvPr id="179" name="" descr=""/>
          <p:cNvPicPr/>
          <p:nvPr/>
        </p:nvPicPr>
        <p:blipFill>
          <a:blip r:embed="rId1"/>
          <a:stretch/>
        </p:blipFill>
        <p:spPr>
          <a:xfrm>
            <a:off x="1603440" y="1440000"/>
            <a:ext cx="6855840" cy="2836800"/>
          </a:xfrm>
          <a:prstGeom prst="rect">
            <a:avLst/>
          </a:prstGeom>
          <a:ln w="1800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fontScale="75000"/>
          </a:bodyPr>
          <a:p>
            <a:pPr>
              <a:lnSpc>
                <a:spcPct val="100000"/>
              </a:lnSpc>
            </a:pPr>
            <a:r>
              <a:rPr b="0" lang="de-AT" sz="4000" spc="-1" strike="noStrike">
                <a:solidFill>
                  <a:srgbClr val="ffffff"/>
                </a:solidFill>
                <a:latin typeface="Source Sans Pro Light"/>
                <a:ea typeface="DejaVu Sans"/>
              </a:rPr>
              <a:t>Ejercicio práctico con el kernel MTX 4.0</a:t>
            </a:r>
            <a:endParaRPr b="0" lang="es-MX" sz="4000" spc="-1" strike="noStrike">
              <a:latin typeface="Arial"/>
            </a:endParaRPr>
          </a:p>
        </p:txBody>
      </p:sp>
      <p:sp>
        <p:nvSpPr>
          <p:cNvPr id="181" name="CustomShape 2"/>
          <p:cNvSpPr/>
          <p:nvPr/>
        </p:nvSpPr>
        <p:spPr>
          <a:xfrm>
            <a:off x="540000" y="1440000"/>
            <a:ext cx="8999280" cy="3509280"/>
          </a:xfrm>
          <a:prstGeom prst="rect">
            <a:avLst/>
          </a:prstGeom>
          <a:noFill/>
          <a:ln w="0">
            <a:noFill/>
          </a:ln>
        </p:spPr>
        <p:style>
          <a:lnRef idx="0"/>
          <a:fillRef idx="0"/>
          <a:effectRef idx="0"/>
          <a:fontRef idx="minor"/>
        </p:style>
      </p:sp>
      <p:pic>
        <p:nvPicPr>
          <p:cNvPr id="182" name="" descr=""/>
          <p:cNvPicPr/>
          <p:nvPr/>
        </p:nvPicPr>
        <p:blipFill>
          <a:blip r:embed="rId1"/>
          <a:srcRect l="0" t="0" r="0" b="26152"/>
          <a:stretch/>
        </p:blipFill>
        <p:spPr>
          <a:xfrm>
            <a:off x="2215440" y="1440000"/>
            <a:ext cx="5779800" cy="1799280"/>
          </a:xfrm>
          <a:prstGeom prst="rect">
            <a:avLst/>
          </a:prstGeom>
          <a:ln w="18000">
            <a:noFill/>
          </a:ln>
        </p:spPr>
      </p:pic>
      <p:sp>
        <p:nvSpPr>
          <p:cNvPr id="183" name="CustomShape 3"/>
          <p:cNvSpPr/>
          <p:nvPr/>
        </p:nvSpPr>
        <p:spPr>
          <a:xfrm>
            <a:off x="2215440" y="3253680"/>
            <a:ext cx="5704200" cy="345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latin typeface="Arial"/>
              </a:rPr>
              <a:t>REF. [Wang], sección 4.3, página 99.</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fontScale="63000"/>
          </a:bodyPr>
          <a:p>
            <a:pPr>
              <a:lnSpc>
                <a:spcPct val="100000"/>
              </a:lnSpc>
            </a:pPr>
            <a:r>
              <a:rPr b="0" lang="de-AT" sz="4500" spc="-1" strike="noStrike">
                <a:solidFill>
                  <a:srgbClr val="ffffff"/>
                </a:solidFill>
                <a:latin typeface="Source Sans Pro Light"/>
                <a:ea typeface="DejaVu Sans"/>
              </a:rPr>
              <a:t>Archivos fuente del kernel MTX 4.0</a:t>
            </a:r>
            <a:endParaRPr b="0" lang="es-MX" sz="4500" spc="-1" strike="noStrike">
              <a:latin typeface="Arial"/>
            </a:endParaRPr>
          </a:p>
        </p:txBody>
      </p:sp>
      <p:sp>
        <p:nvSpPr>
          <p:cNvPr id="185" name="CustomShape 2"/>
          <p:cNvSpPr/>
          <p:nvPr/>
        </p:nvSpPr>
        <p:spPr>
          <a:xfrm>
            <a:off x="540000" y="1440000"/>
            <a:ext cx="8999280" cy="3509280"/>
          </a:xfrm>
          <a:prstGeom prst="rect">
            <a:avLst/>
          </a:prstGeom>
          <a:noFill/>
          <a:ln w="0">
            <a:noFill/>
          </a:ln>
        </p:spPr>
        <p:style>
          <a:lnRef idx="0"/>
          <a:fillRef idx="0"/>
          <a:effectRef idx="0"/>
          <a:fontRef idx="minor"/>
        </p:style>
      </p:sp>
      <p:pic>
        <p:nvPicPr>
          <p:cNvPr id="186" name="" descr=""/>
          <p:cNvPicPr/>
          <p:nvPr/>
        </p:nvPicPr>
        <p:blipFill>
          <a:blip r:embed="rId1"/>
          <a:stretch/>
        </p:blipFill>
        <p:spPr>
          <a:xfrm>
            <a:off x="1126440" y="1178640"/>
            <a:ext cx="7512840" cy="4411440"/>
          </a:xfrm>
          <a:prstGeom prst="rect">
            <a:avLst/>
          </a:prstGeom>
          <a:ln w="1800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86</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2022-03-01T14:02:52Z</dcterms:created>
  <dc:creator/>
  <dc:description/>
  <dc:language>es-MX</dc:language>
  <cp:lastModifiedBy/>
  <dcterms:modified xsi:type="dcterms:W3CDTF">2022-03-02T14:28:04Z</dcterms:modified>
  <cp:revision>16</cp:revision>
  <dc:subject/>
  <dc:title>Vivid</dc:title>
</cp:coreProperties>
</file>

<file path=docProps/custom.xml><?xml version="1.0" encoding="utf-8"?>
<Properties xmlns="http://schemas.openxmlformats.org/officeDocument/2006/custom-properties" xmlns:vt="http://schemas.openxmlformats.org/officeDocument/2006/docPropsVTypes"/>
</file>