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4"/>
  </p:sldMasterIdLst>
  <p:notesMasterIdLst>
    <p:notesMasterId r:id="rId42"/>
  </p:notesMasterIdLst>
  <p:sldIdLst>
    <p:sldId id="258" r:id="rId5"/>
    <p:sldId id="291" r:id="rId6"/>
    <p:sldId id="297" r:id="rId7"/>
    <p:sldId id="296" r:id="rId8"/>
    <p:sldId id="301" r:id="rId9"/>
    <p:sldId id="298" r:id="rId10"/>
    <p:sldId id="302" r:id="rId11"/>
    <p:sldId id="300" r:id="rId12"/>
    <p:sldId id="303" r:id="rId13"/>
    <p:sldId id="321" r:id="rId14"/>
    <p:sldId id="332" r:id="rId15"/>
    <p:sldId id="308" r:id="rId16"/>
    <p:sldId id="323" r:id="rId17"/>
    <p:sldId id="317" r:id="rId18"/>
    <p:sldId id="313" r:id="rId19"/>
    <p:sldId id="316" r:id="rId20"/>
    <p:sldId id="339" r:id="rId21"/>
    <p:sldId id="322" r:id="rId22"/>
    <p:sldId id="315" r:id="rId23"/>
    <p:sldId id="325" r:id="rId24"/>
    <p:sldId id="326" r:id="rId25"/>
    <p:sldId id="324" r:id="rId26"/>
    <p:sldId id="333" r:id="rId27"/>
    <p:sldId id="335" r:id="rId28"/>
    <p:sldId id="336" r:id="rId29"/>
    <p:sldId id="337" r:id="rId30"/>
    <p:sldId id="328" r:id="rId31"/>
    <p:sldId id="334" r:id="rId32"/>
    <p:sldId id="338" r:id="rId33"/>
    <p:sldId id="329" r:id="rId34"/>
    <p:sldId id="330" r:id="rId35"/>
    <p:sldId id="327" r:id="rId36"/>
    <p:sldId id="311" r:id="rId37"/>
    <p:sldId id="331" r:id="rId38"/>
    <p:sldId id="314" r:id="rId39"/>
    <p:sldId id="294" r:id="rId40"/>
    <p:sldId id="304"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104E6DA-CFC6-4D83-A41C-2D27D333AB06}">
          <p14:sldIdLst>
            <p14:sldId id="258"/>
            <p14:sldId id="291"/>
            <p14:sldId id="297"/>
            <p14:sldId id="296"/>
            <p14:sldId id="301"/>
            <p14:sldId id="298"/>
            <p14:sldId id="302"/>
            <p14:sldId id="300"/>
            <p14:sldId id="303"/>
            <p14:sldId id="321"/>
            <p14:sldId id="332"/>
            <p14:sldId id="308"/>
            <p14:sldId id="323"/>
            <p14:sldId id="317"/>
            <p14:sldId id="313"/>
            <p14:sldId id="316"/>
            <p14:sldId id="339"/>
            <p14:sldId id="322"/>
            <p14:sldId id="315"/>
            <p14:sldId id="325"/>
            <p14:sldId id="326"/>
            <p14:sldId id="324"/>
            <p14:sldId id="333"/>
            <p14:sldId id="335"/>
            <p14:sldId id="336"/>
            <p14:sldId id="337"/>
            <p14:sldId id="328"/>
            <p14:sldId id="334"/>
            <p14:sldId id="338"/>
            <p14:sldId id="329"/>
            <p14:sldId id="330"/>
            <p14:sldId id="327"/>
            <p14:sldId id="311"/>
            <p14:sldId id="331"/>
            <p14:sldId id="314"/>
          </p14:sldIdLst>
        </p14:section>
        <p14:section name="没ネタ" id="{C832794C-1B96-447E-A713-98C34E39278E}">
          <p14:sldIdLst>
            <p14:sldId id="294"/>
            <p14:sldId id="30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53" autoAdjust="0"/>
    <p:restoredTop sz="96353" autoAdjust="0"/>
  </p:normalViewPr>
  <p:slideViewPr>
    <p:cSldViewPr snapToGrid="0">
      <p:cViewPr varScale="1">
        <p:scale>
          <a:sx n="106" d="100"/>
          <a:sy n="106" d="100"/>
        </p:scale>
        <p:origin x="2178" y="108"/>
      </p:cViewPr>
      <p:guideLst>
        <p:guide orient="horz" pos="2160"/>
        <p:guide pos="2880"/>
      </p:guideLst>
    </p:cSldViewPr>
  </p:slideViewPr>
  <p:notesTextViewPr>
    <p:cViewPr>
      <p:scale>
        <a:sx n="300" d="100"/>
        <a:sy n="3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319E66-33BC-46DA-974D-1533FABC48FD}" type="datetimeFigureOut">
              <a:rPr kumimoji="1" lang="ja-JP" altLang="en-US" smtClean="0"/>
              <a:t>2020/11/2</a:t>
            </a:fld>
            <a:endParaRPr kumimoji="1" lang="ja-JP" altLang="en-US" dirty="0"/>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893A54-C3C2-4579-9D96-E33765AC7F45}" type="slidenum">
              <a:rPr kumimoji="1" lang="ja-JP" altLang="en-US" smtClean="0"/>
              <a:t>‹#›</a:t>
            </a:fld>
            <a:endParaRPr kumimoji="1" lang="ja-JP" altLang="en-US" dirty="0"/>
          </a:p>
        </p:txBody>
      </p:sp>
    </p:spTree>
    <p:extLst>
      <p:ext uri="{BB962C8B-B14F-4D97-AF65-F5344CB8AC3E}">
        <p14:creationId xmlns:p14="http://schemas.microsoft.com/office/powerpoint/2010/main" val="38546344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1893A54-C3C2-4579-9D96-E33765AC7F45}" type="slidenum">
              <a:rPr kumimoji="1" lang="ja-JP" altLang="en-US" smtClean="0"/>
              <a:t>9</a:t>
            </a:fld>
            <a:endParaRPr kumimoji="1" lang="ja-JP" altLang="en-US" dirty="0"/>
          </a:p>
        </p:txBody>
      </p:sp>
    </p:spTree>
    <p:extLst>
      <p:ext uri="{BB962C8B-B14F-4D97-AF65-F5344CB8AC3E}">
        <p14:creationId xmlns:p14="http://schemas.microsoft.com/office/powerpoint/2010/main" val="1149070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1893A54-C3C2-4579-9D96-E33765AC7F45}" type="slidenum">
              <a:rPr kumimoji="1" lang="ja-JP" altLang="en-US" smtClean="0"/>
              <a:t>14</a:t>
            </a:fld>
            <a:endParaRPr kumimoji="1" lang="ja-JP" altLang="en-US" dirty="0"/>
          </a:p>
        </p:txBody>
      </p:sp>
    </p:spTree>
    <p:extLst>
      <p:ext uri="{BB962C8B-B14F-4D97-AF65-F5344CB8AC3E}">
        <p14:creationId xmlns:p14="http://schemas.microsoft.com/office/powerpoint/2010/main" val="3978132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1893A54-C3C2-4579-9D96-E33765AC7F45}" type="slidenum">
              <a:rPr kumimoji="1" lang="ja-JP" altLang="en-US" smtClean="0"/>
              <a:t>15</a:t>
            </a:fld>
            <a:endParaRPr kumimoji="1" lang="ja-JP" altLang="en-US" dirty="0"/>
          </a:p>
        </p:txBody>
      </p:sp>
    </p:spTree>
    <p:extLst>
      <p:ext uri="{BB962C8B-B14F-4D97-AF65-F5344CB8AC3E}">
        <p14:creationId xmlns:p14="http://schemas.microsoft.com/office/powerpoint/2010/main" val="4119067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1893A54-C3C2-4579-9D96-E33765AC7F45}" type="slidenum">
              <a:rPr kumimoji="1" lang="ja-JP" altLang="en-US" smtClean="0"/>
              <a:t>18</a:t>
            </a:fld>
            <a:endParaRPr kumimoji="1" lang="ja-JP" altLang="en-US" dirty="0"/>
          </a:p>
        </p:txBody>
      </p:sp>
    </p:spTree>
    <p:extLst>
      <p:ext uri="{BB962C8B-B14F-4D97-AF65-F5344CB8AC3E}">
        <p14:creationId xmlns:p14="http://schemas.microsoft.com/office/powerpoint/2010/main" val="3491114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1893A54-C3C2-4579-9D96-E33765AC7F45}" type="slidenum">
              <a:rPr kumimoji="1" lang="ja-JP" altLang="en-US" smtClean="0"/>
              <a:t>32</a:t>
            </a:fld>
            <a:endParaRPr kumimoji="1" lang="ja-JP" altLang="en-US" dirty="0"/>
          </a:p>
        </p:txBody>
      </p:sp>
    </p:spTree>
    <p:extLst>
      <p:ext uri="{BB962C8B-B14F-4D97-AF65-F5344CB8AC3E}">
        <p14:creationId xmlns:p14="http://schemas.microsoft.com/office/powerpoint/2010/main" val="1315499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1893A54-C3C2-4579-9D96-E33765AC7F45}" type="slidenum">
              <a:rPr kumimoji="1" lang="ja-JP" altLang="en-US" smtClean="0"/>
              <a:t>33</a:t>
            </a:fld>
            <a:endParaRPr kumimoji="1" lang="ja-JP" altLang="en-US" dirty="0"/>
          </a:p>
        </p:txBody>
      </p:sp>
    </p:spTree>
    <p:extLst>
      <p:ext uri="{BB962C8B-B14F-4D97-AF65-F5344CB8AC3E}">
        <p14:creationId xmlns:p14="http://schemas.microsoft.com/office/powerpoint/2010/main" val="15888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a:defRPr sz="44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マスター サブタイトルの書式設定</a:t>
            </a:r>
            <a:endParaRPr lang="en-US" dirty="0"/>
          </a:p>
        </p:txBody>
      </p:sp>
      <p:sp>
        <p:nvSpPr>
          <p:cNvPr id="4" name="Date Placeholder 3"/>
          <p:cNvSpPr>
            <a:spLocks noGrp="1"/>
          </p:cNvSpPr>
          <p:nvPr>
            <p:ph type="dt" sz="half" idx="10"/>
          </p:nvPr>
        </p:nvSpPr>
        <p:spPr/>
        <p:txBody>
          <a:bodyPr/>
          <a:lstStyle/>
          <a:p>
            <a:fld id="{E1D3A6FC-151C-49AE-ADAB-BF0FE56FCAC9}" type="datetime1">
              <a:rPr kumimoji="1" lang="ja-JP" altLang="en-US" smtClean="0"/>
              <a:t>2020/11/2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62668789-62FB-4EEF-AD27-C48D0269F50B}" type="slidenum">
              <a:rPr kumimoji="1" lang="ja-JP" altLang="en-US" smtClean="0"/>
              <a:t>‹#›</a:t>
            </a:fld>
            <a:endParaRPr kumimoji="1" lang="ja-JP" altLang="en-US" dirty="0"/>
          </a:p>
        </p:txBody>
      </p:sp>
    </p:spTree>
    <p:extLst>
      <p:ext uri="{BB962C8B-B14F-4D97-AF65-F5344CB8AC3E}">
        <p14:creationId xmlns:p14="http://schemas.microsoft.com/office/powerpoint/2010/main" val="702253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0135814-3AB8-4118-9431-01496472A331}" type="datetime1">
              <a:rPr kumimoji="1" lang="ja-JP" altLang="en-US" smtClean="0"/>
              <a:t>2020/11/2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62668789-62FB-4EEF-AD27-C48D0269F50B}" type="slidenum">
              <a:rPr kumimoji="1" lang="ja-JP" altLang="en-US" smtClean="0"/>
              <a:t>‹#›</a:t>
            </a:fld>
            <a:endParaRPr kumimoji="1" lang="ja-JP" altLang="en-US" dirty="0"/>
          </a:p>
        </p:txBody>
      </p:sp>
    </p:spTree>
    <p:extLst>
      <p:ext uri="{BB962C8B-B14F-4D97-AF65-F5344CB8AC3E}">
        <p14:creationId xmlns:p14="http://schemas.microsoft.com/office/powerpoint/2010/main" val="4166186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D1703F0-1401-4ADC-9758-00D872E8D691}" type="datetime1">
              <a:rPr kumimoji="1" lang="ja-JP" altLang="en-US" smtClean="0"/>
              <a:t>2020/11/2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62668789-62FB-4EEF-AD27-C48D0269F50B}" type="slidenum">
              <a:rPr kumimoji="1" lang="ja-JP" altLang="en-US" smtClean="0"/>
              <a:t>‹#›</a:t>
            </a:fld>
            <a:endParaRPr kumimoji="1" lang="ja-JP" altLang="en-US" dirty="0"/>
          </a:p>
        </p:txBody>
      </p:sp>
    </p:spTree>
    <p:extLst>
      <p:ext uri="{BB962C8B-B14F-4D97-AF65-F5344CB8AC3E}">
        <p14:creationId xmlns:p14="http://schemas.microsoft.com/office/powerpoint/2010/main" val="333390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0" y="32892"/>
            <a:ext cx="7886700" cy="696158"/>
          </a:xfrm>
        </p:spPr>
        <p:txBody>
          <a:bodyPr>
            <a:normAutofit/>
          </a:bodyPr>
          <a:lstStyle>
            <a:lvl1pPr algn="l">
              <a:defRPr sz="3600" baseline="0">
                <a:latin typeface="Arial" panose="020B0604020202020204" pitchFamily="34" charset="0"/>
                <a:ea typeface="ＭＳ ゴシック" panose="020B0609070205080204" pitchFamily="49" charset="-128"/>
              </a:defRPr>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1" y="825207"/>
            <a:ext cx="9143999" cy="5738153"/>
          </a:xfrm>
        </p:spPr>
        <p:txBody>
          <a:bodyPr/>
          <a:lstStyle>
            <a:lvl1pPr marL="228600" indent="-228600">
              <a:buFont typeface="Wingdings" panose="05000000000000000000" pitchFamily="2" charset="2"/>
              <a:buChar char="u"/>
              <a:defRPr sz="2400" baseline="0">
                <a:latin typeface="Arial" panose="020B0604020202020204" pitchFamily="34" charset="0"/>
                <a:ea typeface="ＭＳ ゴシック" panose="020B0609070205080204" pitchFamily="49" charset="-128"/>
              </a:defRPr>
            </a:lvl1pPr>
            <a:lvl2pPr marL="685800" indent="-228600">
              <a:buFont typeface="Wingdings" panose="05000000000000000000" pitchFamily="2" charset="2"/>
              <a:buChar char="u"/>
              <a:defRPr sz="2000" baseline="0">
                <a:latin typeface="Arial" panose="020B0604020202020204" pitchFamily="34" charset="0"/>
                <a:ea typeface="ＭＳ ゴシック" panose="020B0609070205080204" pitchFamily="49" charset="-128"/>
              </a:defRPr>
            </a:lvl2pPr>
            <a:lvl3pPr marL="1143000" indent="-228600">
              <a:buFont typeface="Wingdings" panose="05000000000000000000" pitchFamily="2" charset="2"/>
              <a:buChar char="u"/>
              <a:defRPr sz="1800" baseline="0">
                <a:latin typeface="Arial" panose="020B0604020202020204" pitchFamily="34" charset="0"/>
                <a:ea typeface="ＭＳ ゴシック" panose="020B0609070205080204" pitchFamily="49" charset="-128"/>
              </a:defRPr>
            </a:lvl3pPr>
            <a:lvl4pPr marL="1600200" indent="-228600">
              <a:buFont typeface="Wingdings" panose="05000000000000000000" pitchFamily="2" charset="2"/>
              <a:buChar char="u"/>
              <a:defRPr sz="1600" baseline="0">
                <a:latin typeface="Arial" panose="020B0604020202020204" pitchFamily="34" charset="0"/>
                <a:ea typeface="ＭＳ ゴシック" panose="020B0609070205080204" pitchFamily="49" charset="-128"/>
              </a:defRPr>
            </a:lvl4pPr>
            <a:lvl5pPr marL="2057400" indent="-228600">
              <a:buFont typeface="Wingdings" panose="05000000000000000000" pitchFamily="2" charset="2"/>
              <a:buChar char="u"/>
              <a:defRPr sz="1400" baseline="0">
                <a:latin typeface="Arial" panose="020B0604020202020204" pitchFamily="34" charset="0"/>
                <a:ea typeface="ＭＳ ゴシック" panose="020B0609070205080204" pitchFamily="49"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8944AE99-AEDF-42DB-AB5B-A954FBF141D9}" type="datetime1">
              <a:rPr kumimoji="1" lang="ja-JP" altLang="en-US" smtClean="0"/>
              <a:t>2020/11/2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a:xfrm>
            <a:off x="7086600" y="6563360"/>
            <a:ext cx="2057400" cy="294640"/>
          </a:xfrm>
        </p:spPr>
        <p:txBody>
          <a:bodyPr/>
          <a:lstStyle>
            <a:lvl1pPr>
              <a:defRPr sz="1600" b="1">
                <a:solidFill>
                  <a:schemeClr val="bg1"/>
                </a:solidFill>
              </a:defRPr>
            </a:lvl1pPr>
          </a:lstStyle>
          <a:p>
            <a:fld id="{62668789-62FB-4EEF-AD27-C48D0269F50B}" type="slidenum">
              <a:rPr kumimoji="1" lang="ja-JP" altLang="en-US" smtClean="0"/>
              <a:pPr/>
              <a:t>‹#›</a:t>
            </a:fld>
            <a:endParaRPr kumimoji="1" lang="ja-JP" altLang="en-US" dirty="0"/>
          </a:p>
        </p:txBody>
      </p:sp>
      <p:sp>
        <p:nvSpPr>
          <p:cNvPr id="7" name="正方形/長方形 6"/>
          <p:cNvSpPr/>
          <p:nvPr userDrawn="1"/>
        </p:nvSpPr>
        <p:spPr>
          <a:xfrm>
            <a:off x="0" y="681037"/>
            <a:ext cx="9144000" cy="13788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dirty="0"/>
          </a:p>
        </p:txBody>
      </p:sp>
    </p:spTree>
    <p:extLst>
      <p:ext uri="{BB962C8B-B14F-4D97-AF65-F5344CB8AC3E}">
        <p14:creationId xmlns:p14="http://schemas.microsoft.com/office/powerpoint/2010/main" val="1774204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257300" y="5929"/>
            <a:ext cx="7886700" cy="2852737"/>
          </a:xfrm>
        </p:spPr>
        <p:txBody>
          <a:bodyPr anchor="b">
            <a:normAutofit/>
          </a:bodyPr>
          <a:lstStyle>
            <a:lvl1pPr>
              <a:defRPr sz="4400"/>
            </a:lvl1p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normAutofit/>
          </a:bodyPr>
          <a:lstStyle>
            <a:lvl1pPr marL="0" indent="0">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dirty="0"/>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668789-62FB-4EEF-AD27-C48D0269F50B}" type="slidenum">
              <a:rPr kumimoji="1" lang="ja-JP" altLang="en-US" smtClean="0"/>
              <a:t>‹#›</a:t>
            </a:fld>
            <a:endParaRPr kumimoji="1" lang="ja-JP" altLang="en-US" dirty="0"/>
          </a:p>
        </p:txBody>
      </p:sp>
      <p:sp>
        <p:nvSpPr>
          <p:cNvPr id="7" name="正方形/長方形 6">
            <a:extLst>
              <a:ext uri="{FF2B5EF4-FFF2-40B4-BE49-F238E27FC236}">
                <a16:creationId xmlns:a16="http://schemas.microsoft.com/office/drawing/2014/main" id="{F6C655E2-1D4B-4469-8F7D-71115E6EDC58}"/>
              </a:ext>
            </a:extLst>
          </p:cNvPr>
          <p:cNvSpPr/>
          <p:nvPr userDrawn="1"/>
        </p:nvSpPr>
        <p:spPr>
          <a:xfrm>
            <a:off x="1257300" y="2858665"/>
            <a:ext cx="7886700" cy="16740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dirty="0"/>
          </a:p>
        </p:txBody>
      </p:sp>
    </p:spTree>
    <p:extLst>
      <p:ext uri="{BB962C8B-B14F-4D97-AF65-F5344CB8AC3E}">
        <p14:creationId xmlns:p14="http://schemas.microsoft.com/office/powerpoint/2010/main" val="398079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AC387F8-EFC0-49E8-BE26-1D739D43E650}" type="datetime1">
              <a:rPr kumimoji="1" lang="ja-JP" altLang="en-US" smtClean="0"/>
              <a:t>2020/11/2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62668789-62FB-4EEF-AD27-C48D0269F50B}" type="slidenum">
              <a:rPr kumimoji="1" lang="ja-JP" altLang="en-US" smtClean="0"/>
              <a:t>‹#›</a:t>
            </a:fld>
            <a:endParaRPr kumimoji="1" lang="ja-JP" altLang="en-US" dirty="0"/>
          </a:p>
        </p:txBody>
      </p:sp>
    </p:spTree>
    <p:extLst>
      <p:ext uri="{BB962C8B-B14F-4D97-AF65-F5344CB8AC3E}">
        <p14:creationId xmlns:p14="http://schemas.microsoft.com/office/powerpoint/2010/main" val="2686743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72E4485-828D-4881-9A9E-87E47D4D438E}" type="datetime1">
              <a:rPr kumimoji="1" lang="ja-JP" altLang="en-US" smtClean="0"/>
              <a:t>2020/11/2</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62668789-62FB-4EEF-AD27-C48D0269F50B}" type="slidenum">
              <a:rPr kumimoji="1" lang="ja-JP" altLang="en-US" smtClean="0"/>
              <a:t>‹#›</a:t>
            </a:fld>
            <a:endParaRPr kumimoji="1" lang="ja-JP" altLang="en-US" dirty="0"/>
          </a:p>
        </p:txBody>
      </p:sp>
    </p:spTree>
    <p:extLst>
      <p:ext uri="{BB962C8B-B14F-4D97-AF65-F5344CB8AC3E}">
        <p14:creationId xmlns:p14="http://schemas.microsoft.com/office/powerpoint/2010/main" val="3348130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AE9A593-0A59-4750-A051-26991BD49923}" type="datetime1">
              <a:rPr kumimoji="1" lang="ja-JP" altLang="en-US" smtClean="0"/>
              <a:t>2020/11/2</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62668789-62FB-4EEF-AD27-C48D0269F50B}" type="slidenum">
              <a:rPr kumimoji="1" lang="ja-JP" altLang="en-US" smtClean="0"/>
              <a:t>‹#›</a:t>
            </a:fld>
            <a:endParaRPr kumimoji="1" lang="ja-JP" altLang="en-US" dirty="0"/>
          </a:p>
        </p:txBody>
      </p:sp>
    </p:spTree>
    <p:extLst>
      <p:ext uri="{BB962C8B-B14F-4D97-AF65-F5344CB8AC3E}">
        <p14:creationId xmlns:p14="http://schemas.microsoft.com/office/powerpoint/2010/main" val="3473156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4E540826-AC70-4AC5-8DB8-FAC051289030}"/>
              </a:ext>
            </a:extLst>
          </p:cNvPr>
          <p:cNvSpPr txBox="1">
            <a:spLocks/>
          </p:cNvSpPr>
          <p:nvPr userDrawn="1"/>
        </p:nvSpPr>
        <p:spPr>
          <a:xfrm>
            <a:off x="7086600" y="6563360"/>
            <a:ext cx="2057400" cy="294640"/>
          </a:xfrm>
          <a:prstGeom prst="rect">
            <a:avLst/>
          </a:prstGeom>
        </p:spPr>
        <p:txBody>
          <a:bodyPr vert="horz" lIns="91440" tIns="45720" rIns="91440" bIns="45720" rtlCol="0" anchor="ctr"/>
          <a:lstStyle>
            <a:defPPr>
              <a:defRPr lang="en-US"/>
            </a:defPPr>
            <a:lvl1pPr marL="0" algn="r" defTabSz="457200" rtl="0" eaLnBrk="1" latinLnBrk="0" hangingPunct="1">
              <a:defRPr sz="1600" b="1"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668789-62FB-4EEF-AD27-C48D0269F50B}" type="slidenum">
              <a:rPr kumimoji="1" lang="ja-JP" altLang="en-US" smtClean="0"/>
              <a:pPr/>
              <a:t>‹#›</a:t>
            </a:fld>
            <a:endParaRPr kumimoji="1" lang="ja-JP" altLang="en-US" dirty="0"/>
          </a:p>
        </p:txBody>
      </p:sp>
    </p:spTree>
    <p:extLst>
      <p:ext uri="{BB962C8B-B14F-4D97-AF65-F5344CB8AC3E}">
        <p14:creationId xmlns:p14="http://schemas.microsoft.com/office/powerpoint/2010/main" val="2328631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162E6D-D2B3-4AF4-AAC7-908EB6BCED48}" type="datetime1">
              <a:rPr kumimoji="1" lang="ja-JP" altLang="en-US" smtClean="0"/>
              <a:t>2020/11/2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62668789-62FB-4EEF-AD27-C48D0269F50B}" type="slidenum">
              <a:rPr kumimoji="1" lang="ja-JP" altLang="en-US" smtClean="0"/>
              <a:t>‹#›</a:t>
            </a:fld>
            <a:endParaRPr kumimoji="1" lang="ja-JP" altLang="en-US" dirty="0"/>
          </a:p>
        </p:txBody>
      </p:sp>
    </p:spTree>
    <p:extLst>
      <p:ext uri="{BB962C8B-B14F-4D97-AF65-F5344CB8AC3E}">
        <p14:creationId xmlns:p14="http://schemas.microsoft.com/office/powerpoint/2010/main" val="1959640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dirty="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58F5F2E-D05D-45EF-9203-B4E7F5A08159}" type="datetime1">
              <a:rPr kumimoji="1" lang="ja-JP" altLang="en-US" smtClean="0"/>
              <a:t>2020/11/2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62668789-62FB-4EEF-AD27-C48D0269F50B}" type="slidenum">
              <a:rPr kumimoji="1" lang="ja-JP" altLang="en-US" smtClean="0"/>
              <a:t>‹#›</a:t>
            </a:fld>
            <a:endParaRPr kumimoji="1" lang="ja-JP" altLang="en-US" dirty="0"/>
          </a:p>
        </p:txBody>
      </p:sp>
    </p:spTree>
    <p:extLst>
      <p:ext uri="{BB962C8B-B14F-4D97-AF65-F5344CB8AC3E}">
        <p14:creationId xmlns:p14="http://schemas.microsoft.com/office/powerpoint/2010/main" val="1993606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668789-62FB-4EEF-AD27-C48D0269F50B}" type="slidenum">
              <a:rPr lang="ja-JP" altLang="en-US" smtClean="0"/>
              <a:pPr/>
              <a:t>‹#›</a:t>
            </a:fld>
            <a:endParaRPr lang="ja-JP" altLang="en-US" dirty="0"/>
          </a:p>
        </p:txBody>
      </p:sp>
      <p:sp>
        <p:nvSpPr>
          <p:cNvPr id="7" name="テキスト ボックス 6"/>
          <p:cNvSpPr txBox="1"/>
          <p:nvPr userDrawn="1"/>
        </p:nvSpPr>
        <p:spPr>
          <a:xfrm>
            <a:off x="0" y="6519446"/>
            <a:ext cx="9144000" cy="338554"/>
          </a:xfrm>
          <a:prstGeom prst="rect">
            <a:avLst/>
          </a:prstGeom>
          <a:solidFill>
            <a:schemeClr val="accent4"/>
          </a:solidFill>
        </p:spPr>
        <p:txBody>
          <a:bodyPr wrap="square" rtlCol="0">
            <a:spAutoFit/>
          </a:bodyPr>
          <a:lstStyle/>
          <a:p>
            <a:pPr algn="ctr"/>
            <a:endParaRPr kumimoji="1" lang="ja-JP" altLang="en-US" sz="1600" dirty="0">
              <a:solidFill>
                <a:schemeClr val="bg1"/>
              </a:solidFill>
            </a:endParaRPr>
          </a:p>
        </p:txBody>
      </p:sp>
    </p:spTree>
    <p:extLst>
      <p:ext uri="{BB962C8B-B14F-4D97-AF65-F5344CB8AC3E}">
        <p14:creationId xmlns:p14="http://schemas.microsoft.com/office/powerpoint/2010/main" val="20592713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lnSpc>
          <a:spcPct val="90000"/>
        </a:lnSpc>
        <a:spcBef>
          <a:spcPct val="0"/>
        </a:spcBef>
        <a:buNone/>
        <a:defRPr kumimoji="1" sz="3600" kern="1200" baseline="0">
          <a:solidFill>
            <a:schemeClr val="tx1"/>
          </a:solidFill>
          <a:latin typeface="Arial" panose="020B0604020202020204" pitchFamily="34" charset="0"/>
          <a:ea typeface="ＭＳ ゴシック" panose="020B0609070205080204" pitchFamily="49" charset="-128"/>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l"/>
        <a:defRPr kumimoji="1" sz="2800" kern="1200" baseline="0">
          <a:solidFill>
            <a:schemeClr val="tx1"/>
          </a:solidFill>
          <a:latin typeface="Arial" panose="020B0604020202020204" pitchFamily="34" charset="0"/>
          <a:ea typeface="ＭＳ ゴシック" panose="020B0609070205080204" pitchFamily="49" charset="-128"/>
          <a:cs typeface="+mn-cs"/>
        </a:defRPr>
      </a:lvl1pPr>
      <a:lvl2pPr marL="685800" indent="-228600" algn="l" defTabSz="914400" rtl="0" eaLnBrk="1" latinLnBrk="0" hangingPunct="1">
        <a:lnSpc>
          <a:spcPct val="90000"/>
        </a:lnSpc>
        <a:spcBef>
          <a:spcPts val="500"/>
        </a:spcBef>
        <a:buFont typeface="Wingdings" panose="05000000000000000000" pitchFamily="2" charset="2"/>
        <a:buChar char="l"/>
        <a:defRPr kumimoji="1" sz="2400" kern="1200" baseline="0">
          <a:solidFill>
            <a:schemeClr val="tx1"/>
          </a:solidFill>
          <a:latin typeface="Arial" panose="020B0604020202020204" pitchFamily="34" charset="0"/>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Wingdings" panose="05000000000000000000" pitchFamily="2" charset="2"/>
        <a:buChar char="l"/>
        <a:defRPr kumimoji="1" sz="2000" kern="1200" baseline="0">
          <a:solidFill>
            <a:schemeClr val="tx1"/>
          </a:solidFill>
          <a:latin typeface="Arial" panose="020B0604020202020204" pitchFamily="34" charset="0"/>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Wingdings" panose="05000000000000000000" pitchFamily="2" charset="2"/>
        <a:buChar char="l"/>
        <a:defRPr kumimoji="1" sz="1800" kern="1200" baseline="0">
          <a:solidFill>
            <a:schemeClr val="tx1"/>
          </a:solidFill>
          <a:latin typeface="Arial" panose="020B0604020202020204" pitchFamily="34" charset="0"/>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Wingdings" panose="05000000000000000000" pitchFamily="2" charset="2"/>
        <a:buChar char="l"/>
        <a:defRPr kumimoji="1" sz="1800" kern="1200" baseline="0">
          <a:solidFill>
            <a:schemeClr val="tx1"/>
          </a:solidFill>
          <a:latin typeface="Arial" panose="020B0604020202020204" pitchFamily="34" charset="0"/>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am.ics.keio.ac.jp/parthenon/" TargetMode="External"/><Relationship Id="rId2" Type="http://schemas.openxmlformats.org/officeDocument/2006/relationships/hyperlink" Target="http://www7b.biglobe.ne.jp/~yizawa/design_cpu/index.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1C6752-7D65-4601-A4AB-CD2A78D1773C}"/>
              </a:ext>
            </a:extLst>
          </p:cNvPr>
          <p:cNvSpPr>
            <a:spLocks noGrp="1"/>
          </p:cNvSpPr>
          <p:nvPr>
            <p:ph type="title"/>
          </p:nvPr>
        </p:nvSpPr>
        <p:spPr>
          <a:xfrm>
            <a:off x="404037" y="5929"/>
            <a:ext cx="8739963" cy="2852737"/>
          </a:xfrm>
        </p:spPr>
        <p:txBody>
          <a:bodyPr/>
          <a:lstStyle/>
          <a:p>
            <a:r>
              <a:rPr lang="en-US" altLang="ja-JP" dirty="0"/>
              <a:t>	RISC</a:t>
            </a:r>
            <a:r>
              <a:rPr lang="ja-JP" altLang="en-US" dirty="0"/>
              <a:t>プロセッサの設計</a:t>
            </a:r>
            <a:endParaRPr kumimoji="1" lang="ja-JP" altLang="en-US" dirty="0"/>
          </a:p>
        </p:txBody>
      </p:sp>
      <p:sp>
        <p:nvSpPr>
          <p:cNvPr id="3" name="テキスト プレースホルダー 2">
            <a:extLst>
              <a:ext uri="{FF2B5EF4-FFF2-40B4-BE49-F238E27FC236}">
                <a16:creationId xmlns:a16="http://schemas.microsoft.com/office/drawing/2014/main" id="{B7A4B110-0FDD-491C-95A1-03D71879564D}"/>
              </a:ext>
            </a:extLst>
          </p:cNvPr>
          <p:cNvSpPr>
            <a:spLocks noGrp="1"/>
          </p:cNvSpPr>
          <p:nvPr>
            <p:ph type="body" idx="1"/>
          </p:nvPr>
        </p:nvSpPr>
        <p:spPr/>
        <p:txBody>
          <a:bodyPr/>
          <a:lstStyle/>
          <a:p>
            <a:pPr algn="r"/>
            <a:r>
              <a:rPr kumimoji="1" lang="ja-JP" altLang="en-US" dirty="0"/>
              <a:t>杉浦 創</a:t>
            </a:r>
          </a:p>
        </p:txBody>
      </p:sp>
    </p:spTree>
    <p:extLst>
      <p:ext uri="{BB962C8B-B14F-4D97-AF65-F5344CB8AC3E}">
        <p14:creationId xmlns:p14="http://schemas.microsoft.com/office/powerpoint/2010/main" val="700978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122A143-074A-4268-ABFA-A22506D8D7D8}"/>
              </a:ext>
            </a:extLst>
          </p:cNvPr>
          <p:cNvSpPr/>
          <p:nvPr/>
        </p:nvSpPr>
        <p:spPr>
          <a:xfrm>
            <a:off x="12167" y="845106"/>
            <a:ext cx="9083615" cy="5622503"/>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u="sng" dirty="0">
                <a:solidFill>
                  <a:schemeClr val="tx1"/>
                </a:solidFill>
              </a:rPr>
              <a:t>top</a:t>
            </a:r>
          </a:p>
          <a:p>
            <a:endParaRPr kumimoji="1" lang="en-US" altLang="ja-JP" dirty="0">
              <a:solidFill>
                <a:schemeClr val="tx1"/>
              </a:solidFill>
            </a:endParaRPr>
          </a:p>
          <a:p>
            <a:endParaRPr kumimoji="1" lang="en-US" altLang="ja-JP" dirty="0">
              <a:solidFill>
                <a:schemeClr val="tx1"/>
              </a:solidFill>
            </a:endParaRPr>
          </a:p>
          <a:p>
            <a:pPr algn="r"/>
            <a:endParaRPr kumimoji="1" lang="en-US" altLang="ja-JP" dirty="0">
              <a:solidFill>
                <a:schemeClr val="tx1"/>
              </a:solidFill>
            </a:endParaRPr>
          </a:p>
          <a:p>
            <a:endParaRPr kumimoji="1" lang="ja-JP" altLang="en-US" dirty="0">
              <a:solidFill>
                <a:schemeClr val="tx1"/>
              </a:solidFill>
            </a:endParaRPr>
          </a:p>
        </p:txBody>
      </p:sp>
      <p:sp>
        <p:nvSpPr>
          <p:cNvPr id="33" name="正方形/長方形 32">
            <a:extLst>
              <a:ext uri="{FF2B5EF4-FFF2-40B4-BE49-F238E27FC236}">
                <a16:creationId xmlns:a16="http://schemas.microsoft.com/office/drawing/2014/main" id="{0122A143-074A-4268-ABFA-A22506D8D7D8}"/>
              </a:ext>
            </a:extLst>
          </p:cNvPr>
          <p:cNvSpPr/>
          <p:nvPr/>
        </p:nvSpPr>
        <p:spPr>
          <a:xfrm>
            <a:off x="1054976" y="1026701"/>
            <a:ext cx="6962239" cy="5352831"/>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t"/>
          <a:lstStyle/>
          <a:p>
            <a:r>
              <a:rPr kumimoji="1" lang="en-US" altLang="ja-JP" sz="1200" u="sng" dirty="0">
                <a:solidFill>
                  <a:schemeClr val="tx1"/>
                </a:solidFill>
              </a:rPr>
              <a:t>ASCA16CORE</a:t>
            </a:r>
          </a:p>
          <a:p>
            <a:endParaRPr kumimoji="1" lang="en-US" altLang="ja-JP" dirty="0">
              <a:solidFill>
                <a:schemeClr val="tx1"/>
              </a:solidFill>
            </a:endParaRPr>
          </a:p>
          <a:p>
            <a:endParaRPr kumimoji="1" lang="en-US" altLang="ja-JP" dirty="0">
              <a:solidFill>
                <a:schemeClr val="tx1"/>
              </a:solidFill>
            </a:endParaRPr>
          </a:p>
          <a:p>
            <a:pPr algn="r"/>
            <a:endParaRPr kumimoji="1" lang="en-US" altLang="ja-JP" dirty="0">
              <a:solidFill>
                <a:schemeClr val="tx1"/>
              </a:solidFill>
            </a:endParaRPr>
          </a:p>
          <a:p>
            <a:endParaRPr kumimoji="1" lang="ja-JP" altLang="en-US" dirty="0">
              <a:solidFill>
                <a:schemeClr val="tx1"/>
              </a:solidFill>
            </a:endParaRPr>
          </a:p>
        </p:txBody>
      </p:sp>
      <p:cxnSp>
        <p:nvCxnSpPr>
          <p:cNvPr id="91" name="カギ線コネクタ 90"/>
          <p:cNvCxnSpPr>
            <a:stCxn id="227" idx="2"/>
          </p:cNvCxnSpPr>
          <p:nvPr/>
        </p:nvCxnSpPr>
        <p:spPr>
          <a:xfrm rot="16200000" flipH="1">
            <a:off x="6089924" y="3548563"/>
            <a:ext cx="999230" cy="3315996"/>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118" name="正方形/長方形 117"/>
          <p:cNvSpPr/>
          <p:nvPr/>
        </p:nvSpPr>
        <p:spPr>
          <a:xfrm>
            <a:off x="5158919" y="2694946"/>
            <a:ext cx="2413871" cy="3271148"/>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exec</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cxnSp>
        <p:nvCxnSpPr>
          <p:cNvPr id="52" name="カギ線コネクタ 51"/>
          <p:cNvCxnSpPr/>
          <p:nvPr/>
        </p:nvCxnSpPr>
        <p:spPr>
          <a:xfrm flipV="1">
            <a:off x="2538330" y="5362451"/>
            <a:ext cx="3621170" cy="994224"/>
          </a:xfrm>
          <a:prstGeom prst="bentConnector3">
            <a:avLst>
              <a:gd name="adj1" fmla="val 23"/>
            </a:avLst>
          </a:prstGeom>
          <a:ln w="19050">
            <a:tailEnd type="triangle"/>
          </a:ln>
        </p:spPr>
        <p:style>
          <a:lnRef idx="1">
            <a:schemeClr val="dk1"/>
          </a:lnRef>
          <a:fillRef idx="0">
            <a:schemeClr val="dk1"/>
          </a:fillRef>
          <a:effectRef idx="0">
            <a:schemeClr val="dk1"/>
          </a:effectRef>
          <a:fontRef idx="minor">
            <a:schemeClr val="tx1"/>
          </a:fontRef>
        </p:style>
      </p:cxnSp>
      <p:sp>
        <p:nvSpPr>
          <p:cNvPr id="3" name="正方形/長方形 2"/>
          <p:cNvSpPr/>
          <p:nvPr/>
        </p:nvSpPr>
        <p:spPr>
          <a:xfrm>
            <a:off x="5163701" y="1308779"/>
            <a:ext cx="2413871" cy="1070353"/>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instrctl</a:t>
            </a:r>
            <a:endParaRPr kumimoji="1" lang="ja-JP" altLang="en-US" sz="1050" u="sng" dirty="0">
              <a:solidFill>
                <a:schemeClr val="tx1"/>
              </a:solidFill>
            </a:endParaRPr>
          </a:p>
        </p:txBody>
      </p:sp>
      <p:sp>
        <p:nvSpPr>
          <p:cNvPr id="47" name="正方形/長方形 46"/>
          <p:cNvSpPr/>
          <p:nvPr/>
        </p:nvSpPr>
        <p:spPr>
          <a:xfrm>
            <a:off x="2916839" y="2683051"/>
            <a:ext cx="600566" cy="3271148"/>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decode</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sp>
        <p:nvSpPr>
          <p:cNvPr id="199" name="正方形/長方形 198"/>
          <p:cNvSpPr/>
          <p:nvPr/>
        </p:nvSpPr>
        <p:spPr>
          <a:xfrm>
            <a:off x="6929170" y="4152544"/>
            <a:ext cx="543266" cy="92067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u="sng" dirty="0">
              <a:solidFill>
                <a:schemeClr val="tx1"/>
              </a:solidFill>
            </a:endParaRPr>
          </a:p>
          <a:p>
            <a:pPr algn="r"/>
            <a:endParaRPr kumimoji="1" lang="en-US" altLang="ja-JP" sz="1050" u="sng" dirty="0">
              <a:solidFill>
                <a:schemeClr val="tx1"/>
              </a:solidFill>
            </a:endParaRPr>
          </a:p>
        </p:txBody>
      </p:sp>
      <p:sp>
        <p:nvSpPr>
          <p:cNvPr id="2" name="タイトル 1">
            <a:extLst>
              <a:ext uri="{FF2B5EF4-FFF2-40B4-BE49-F238E27FC236}">
                <a16:creationId xmlns:a16="http://schemas.microsoft.com/office/drawing/2014/main" id="{EAD621A3-F279-4D81-B5D0-419A2F2D9A85}"/>
              </a:ext>
            </a:extLst>
          </p:cNvPr>
          <p:cNvSpPr>
            <a:spLocks noGrp="1"/>
          </p:cNvSpPr>
          <p:nvPr>
            <p:ph type="title"/>
          </p:nvPr>
        </p:nvSpPr>
        <p:spPr>
          <a:xfrm>
            <a:off x="0" y="32892"/>
            <a:ext cx="8952614" cy="696158"/>
          </a:xfrm>
        </p:spPr>
        <p:txBody>
          <a:bodyPr>
            <a:normAutofit/>
          </a:bodyPr>
          <a:lstStyle/>
          <a:p>
            <a:r>
              <a:rPr lang="en-US" altLang="ja-JP" dirty="0"/>
              <a:t>16</a:t>
            </a:r>
            <a:r>
              <a:rPr lang="ja-JP" altLang="en-US" dirty="0"/>
              <a:t>ビット</a:t>
            </a:r>
            <a:r>
              <a:rPr lang="en-US" altLang="ja-JP" dirty="0"/>
              <a:t>CPU</a:t>
            </a:r>
            <a:r>
              <a:rPr lang="ja-JP" altLang="en-US" dirty="0"/>
              <a:t> の設計試作</a:t>
            </a:r>
            <a:r>
              <a:rPr lang="en-US" altLang="ja-JP" dirty="0"/>
              <a:t>4</a:t>
            </a:r>
            <a:endParaRPr kumimoji="1" lang="ja-JP" altLang="en-US" dirty="0"/>
          </a:p>
        </p:txBody>
      </p:sp>
      <p:sp>
        <p:nvSpPr>
          <p:cNvPr id="4" name="スライド番号プレースホルダー 3">
            <a:extLst>
              <a:ext uri="{FF2B5EF4-FFF2-40B4-BE49-F238E27FC236}">
                <a16:creationId xmlns:a16="http://schemas.microsoft.com/office/drawing/2014/main" id="{3D867E40-826E-4E13-BD41-3671ACBAB171}"/>
              </a:ext>
            </a:extLst>
          </p:cNvPr>
          <p:cNvSpPr>
            <a:spLocks noGrp="1"/>
          </p:cNvSpPr>
          <p:nvPr>
            <p:ph type="sldNum" sz="quarter" idx="12"/>
          </p:nvPr>
        </p:nvSpPr>
        <p:spPr/>
        <p:txBody>
          <a:bodyPr/>
          <a:lstStyle/>
          <a:p>
            <a:fld id="{62668789-62FB-4EEF-AD27-C48D0269F50B}" type="slidenum">
              <a:rPr kumimoji="1" lang="ja-JP" altLang="en-US" smtClean="0"/>
              <a:pPr/>
              <a:t>9</a:t>
            </a:fld>
            <a:endParaRPr kumimoji="1" lang="ja-JP" altLang="en-US" dirty="0"/>
          </a:p>
        </p:txBody>
      </p:sp>
      <p:sp>
        <p:nvSpPr>
          <p:cNvPr id="35" name="正方形/長方形 34"/>
          <p:cNvSpPr/>
          <p:nvPr/>
        </p:nvSpPr>
        <p:spPr>
          <a:xfrm>
            <a:off x="129585" y="1418360"/>
            <a:ext cx="711200" cy="45865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ROM</a:t>
            </a:r>
          </a:p>
          <a:p>
            <a:endParaRPr kumimoji="1" lang="en-US" altLang="ja-JP" sz="800" u="sng" dirty="0">
              <a:solidFill>
                <a:schemeClr val="tx1"/>
              </a:solidFill>
            </a:endParaRPr>
          </a:p>
          <a:p>
            <a:r>
              <a:rPr kumimoji="1" lang="en-US" altLang="ja-JP" sz="800" u="sng" dirty="0">
                <a:solidFill>
                  <a:schemeClr val="tx1"/>
                </a:solidFill>
              </a:rPr>
              <a:t>#0</a:t>
            </a:r>
          </a:p>
          <a:p>
            <a:r>
              <a:rPr kumimoji="1" lang="en-US" altLang="ja-JP" sz="800" dirty="0">
                <a:solidFill>
                  <a:schemeClr val="tx1"/>
                </a:solidFill>
              </a:rPr>
              <a:t>4AFF</a:t>
            </a:r>
          </a:p>
          <a:p>
            <a:r>
              <a:rPr kumimoji="1" lang="en-US" altLang="ja-JP" sz="800" dirty="0">
                <a:solidFill>
                  <a:schemeClr val="tx1"/>
                </a:solidFill>
              </a:rPr>
              <a:t>4BEE</a:t>
            </a:r>
          </a:p>
          <a:p>
            <a:r>
              <a:rPr kumimoji="1" lang="en-US" altLang="ja-JP" sz="800" dirty="0">
                <a:solidFill>
                  <a:schemeClr val="tx1"/>
                </a:solidFill>
              </a:rPr>
              <a:t>3A2A</a:t>
            </a:r>
            <a:endParaRPr kumimoji="1" lang="en-US" altLang="ja-JP" sz="800" u="sng" dirty="0">
              <a:solidFill>
                <a:schemeClr val="tx1"/>
              </a:solidFill>
            </a:endParaRPr>
          </a:p>
          <a:p>
            <a:r>
              <a:rPr kumimoji="1" lang="en-US" altLang="ja-JP" sz="800" b="1" dirty="0">
                <a:solidFill>
                  <a:schemeClr val="tx1"/>
                </a:solidFill>
              </a:rPr>
              <a:t>:</a:t>
            </a:r>
          </a:p>
          <a:p>
            <a:r>
              <a:rPr kumimoji="1" lang="en-US" altLang="ja-JP" sz="800" b="1" dirty="0">
                <a:solidFill>
                  <a:schemeClr val="tx1"/>
                </a:solidFill>
              </a:rPr>
              <a:t>:</a:t>
            </a: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r>
              <a:rPr kumimoji="1" lang="en-US" altLang="ja-JP" sz="800" b="1" dirty="0">
                <a:solidFill>
                  <a:schemeClr val="tx1"/>
                </a:solidFill>
              </a:rPr>
              <a:t>:</a:t>
            </a:r>
          </a:p>
          <a:p>
            <a:r>
              <a:rPr kumimoji="1" lang="en-US" altLang="ja-JP" sz="800" u="sng" dirty="0">
                <a:solidFill>
                  <a:schemeClr val="tx1"/>
                </a:solidFill>
              </a:rPr>
              <a:t>#65535</a:t>
            </a:r>
          </a:p>
          <a:p>
            <a:endParaRPr kumimoji="1" lang="en-US" altLang="ja-JP" sz="800" dirty="0">
              <a:solidFill>
                <a:schemeClr val="tx1"/>
              </a:solidFill>
            </a:endParaRPr>
          </a:p>
        </p:txBody>
      </p:sp>
      <p:cxnSp>
        <p:nvCxnSpPr>
          <p:cNvPr id="60" name="直線コネクタ 59"/>
          <p:cNvCxnSpPr/>
          <p:nvPr/>
        </p:nvCxnSpPr>
        <p:spPr>
          <a:xfrm>
            <a:off x="1016967" y="3217304"/>
            <a:ext cx="110065" cy="125046"/>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sp>
        <p:nvSpPr>
          <p:cNvPr id="68" name="テキスト ボックス 67"/>
          <p:cNvSpPr txBox="1"/>
          <p:nvPr/>
        </p:nvSpPr>
        <p:spPr>
          <a:xfrm>
            <a:off x="803398" y="3295668"/>
            <a:ext cx="571593" cy="215444"/>
          </a:xfrm>
          <a:prstGeom prst="rect">
            <a:avLst/>
          </a:prstGeom>
          <a:noFill/>
        </p:spPr>
        <p:txBody>
          <a:bodyPr wrap="square" rtlCol="0">
            <a:spAutoFit/>
          </a:bodyPr>
          <a:lstStyle/>
          <a:p>
            <a:r>
              <a:rPr kumimoji="1" lang="en-US" altLang="ja-JP" sz="800" dirty="0"/>
              <a:t>op[15:0]</a:t>
            </a:r>
            <a:endParaRPr kumimoji="1" lang="ja-JP" altLang="en-US" sz="800" dirty="0"/>
          </a:p>
        </p:txBody>
      </p:sp>
      <p:sp>
        <p:nvSpPr>
          <p:cNvPr id="82" name="正方形/長方形 81"/>
          <p:cNvSpPr/>
          <p:nvPr/>
        </p:nvSpPr>
        <p:spPr>
          <a:xfrm>
            <a:off x="8256214" y="1426178"/>
            <a:ext cx="711200" cy="46446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RAM</a:t>
            </a:r>
          </a:p>
          <a:p>
            <a:endParaRPr kumimoji="1" lang="en-US" altLang="ja-JP" sz="800" u="sng" dirty="0">
              <a:solidFill>
                <a:schemeClr val="tx1"/>
              </a:solidFill>
            </a:endParaRPr>
          </a:p>
          <a:p>
            <a:r>
              <a:rPr kumimoji="1" lang="en-US" altLang="ja-JP" sz="800" u="sng" dirty="0">
                <a:solidFill>
                  <a:schemeClr val="tx1"/>
                </a:solidFill>
              </a:rPr>
              <a:t>#0</a:t>
            </a:r>
          </a:p>
          <a:p>
            <a:r>
              <a:rPr kumimoji="1" lang="en-US" altLang="ja-JP" sz="800" dirty="0">
                <a:solidFill>
                  <a:schemeClr val="tx1"/>
                </a:solidFill>
              </a:rPr>
              <a:t>3CAA</a:t>
            </a:r>
          </a:p>
          <a:p>
            <a:r>
              <a:rPr kumimoji="1" lang="en-US" altLang="ja-JP" sz="800" dirty="0">
                <a:solidFill>
                  <a:schemeClr val="tx1"/>
                </a:solidFill>
              </a:rPr>
              <a:t>03FF</a:t>
            </a:r>
          </a:p>
          <a:p>
            <a:r>
              <a:rPr kumimoji="1" lang="en-US" altLang="ja-JP" sz="800" dirty="0">
                <a:solidFill>
                  <a:schemeClr val="tx1"/>
                </a:solidFill>
              </a:rPr>
              <a:t>35FF</a:t>
            </a:r>
            <a:endParaRPr kumimoji="1" lang="en-US" altLang="ja-JP" sz="800" u="sng" dirty="0">
              <a:solidFill>
                <a:schemeClr val="tx1"/>
              </a:solidFill>
            </a:endParaRPr>
          </a:p>
          <a:p>
            <a:r>
              <a:rPr kumimoji="1" lang="en-US" altLang="ja-JP" sz="800" b="1" dirty="0">
                <a:solidFill>
                  <a:schemeClr val="tx1"/>
                </a:solidFill>
              </a:rPr>
              <a:t>:</a:t>
            </a:r>
          </a:p>
          <a:p>
            <a:r>
              <a:rPr kumimoji="1" lang="en-US" altLang="ja-JP" sz="800" b="1" dirty="0">
                <a:solidFill>
                  <a:schemeClr val="tx1"/>
                </a:solidFill>
              </a:rPr>
              <a:t>:</a:t>
            </a: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r>
              <a:rPr kumimoji="1" lang="en-US" altLang="ja-JP" sz="800" b="1" dirty="0">
                <a:solidFill>
                  <a:schemeClr val="tx1"/>
                </a:solidFill>
              </a:rPr>
              <a:t>:</a:t>
            </a:r>
            <a:endParaRPr kumimoji="1" lang="en-US" altLang="ja-JP" sz="800" dirty="0">
              <a:solidFill>
                <a:schemeClr val="tx1"/>
              </a:solidFill>
            </a:endParaRPr>
          </a:p>
          <a:p>
            <a:r>
              <a:rPr kumimoji="1" lang="en-US" altLang="ja-JP" sz="800" u="sng" dirty="0">
                <a:solidFill>
                  <a:schemeClr val="tx1"/>
                </a:solidFill>
              </a:rPr>
              <a:t>#65535</a:t>
            </a:r>
          </a:p>
        </p:txBody>
      </p:sp>
      <p:sp>
        <p:nvSpPr>
          <p:cNvPr id="117" name="テキスト ボックス 116"/>
          <p:cNvSpPr txBox="1"/>
          <p:nvPr/>
        </p:nvSpPr>
        <p:spPr>
          <a:xfrm>
            <a:off x="1770141" y="849368"/>
            <a:ext cx="328353" cy="215444"/>
          </a:xfrm>
          <a:prstGeom prst="rect">
            <a:avLst/>
          </a:prstGeom>
          <a:noFill/>
        </p:spPr>
        <p:txBody>
          <a:bodyPr wrap="square" rtlCol="0">
            <a:spAutoFit/>
          </a:bodyPr>
          <a:lstStyle/>
          <a:p>
            <a:r>
              <a:rPr kumimoji="1" lang="en-US" altLang="ja-JP" sz="800" dirty="0"/>
              <a:t>clk</a:t>
            </a:r>
            <a:endParaRPr kumimoji="1" lang="ja-JP" altLang="en-US" sz="800" dirty="0"/>
          </a:p>
        </p:txBody>
      </p:sp>
      <p:cxnSp>
        <p:nvCxnSpPr>
          <p:cNvPr id="155" name="直線矢印コネクタ 154"/>
          <p:cNvCxnSpPr/>
          <p:nvPr/>
        </p:nvCxnSpPr>
        <p:spPr>
          <a:xfrm>
            <a:off x="8825135" y="877438"/>
            <a:ext cx="0" cy="548740"/>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158" name="正方形/長方形 157"/>
          <p:cNvSpPr/>
          <p:nvPr/>
        </p:nvSpPr>
        <p:spPr>
          <a:xfrm>
            <a:off x="1752808" y="823612"/>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p:cNvSpPr/>
          <p:nvPr/>
        </p:nvSpPr>
        <p:spPr>
          <a:xfrm>
            <a:off x="8796076" y="815718"/>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1" name="直線矢印コネクタ 160"/>
          <p:cNvCxnSpPr>
            <a:stCxn id="162" idx="2"/>
            <a:endCxn id="35" idx="0"/>
          </p:cNvCxnSpPr>
          <p:nvPr/>
        </p:nvCxnSpPr>
        <p:spPr>
          <a:xfrm>
            <a:off x="485183" y="883207"/>
            <a:ext cx="2" cy="535153"/>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162" name="正方形/長方形 161"/>
          <p:cNvSpPr/>
          <p:nvPr/>
        </p:nvSpPr>
        <p:spPr>
          <a:xfrm>
            <a:off x="462323" y="837488"/>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テキスト ボックス 163"/>
          <p:cNvSpPr txBox="1"/>
          <p:nvPr/>
        </p:nvSpPr>
        <p:spPr>
          <a:xfrm>
            <a:off x="8771874" y="1204125"/>
            <a:ext cx="415882" cy="215444"/>
          </a:xfrm>
          <a:prstGeom prst="rect">
            <a:avLst/>
          </a:prstGeom>
          <a:noFill/>
        </p:spPr>
        <p:txBody>
          <a:bodyPr wrap="square" rtlCol="0">
            <a:spAutoFit/>
          </a:bodyPr>
          <a:lstStyle/>
          <a:p>
            <a:r>
              <a:rPr kumimoji="1" lang="en-US" altLang="ja-JP" sz="800" dirty="0"/>
              <a:t>cen</a:t>
            </a:r>
            <a:endParaRPr kumimoji="1" lang="ja-JP" altLang="en-US" sz="800" dirty="0"/>
          </a:p>
        </p:txBody>
      </p:sp>
      <p:sp>
        <p:nvSpPr>
          <p:cNvPr id="165" name="テキスト ボックス 164"/>
          <p:cNvSpPr txBox="1"/>
          <p:nvPr/>
        </p:nvSpPr>
        <p:spPr>
          <a:xfrm>
            <a:off x="187765" y="1209525"/>
            <a:ext cx="415882" cy="215444"/>
          </a:xfrm>
          <a:prstGeom prst="rect">
            <a:avLst/>
          </a:prstGeom>
          <a:noFill/>
        </p:spPr>
        <p:txBody>
          <a:bodyPr wrap="square" rtlCol="0">
            <a:spAutoFit/>
          </a:bodyPr>
          <a:lstStyle/>
          <a:p>
            <a:r>
              <a:rPr kumimoji="1" lang="en-US" altLang="ja-JP" sz="800" dirty="0"/>
              <a:t>cen</a:t>
            </a:r>
            <a:endParaRPr kumimoji="1" lang="ja-JP" altLang="en-US" sz="800" dirty="0"/>
          </a:p>
        </p:txBody>
      </p:sp>
      <p:sp>
        <p:nvSpPr>
          <p:cNvPr id="109" name="正方形/長方形 108"/>
          <p:cNvSpPr/>
          <p:nvPr/>
        </p:nvSpPr>
        <p:spPr>
          <a:xfrm>
            <a:off x="6990779" y="4237304"/>
            <a:ext cx="307674" cy="60693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p:cNvSpPr/>
          <p:nvPr/>
        </p:nvSpPr>
        <p:spPr>
          <a:xfrm>
            <a:off x="7028706" y="4271688"/>
            <a:ext cx="307674" cy="60693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p:cNvSpPr/>
          <p:nvPr/>
        </p:nvSpPr>
        <p:spPr>
          <a:xfrm>
            <a:off x="7065777" y="4315262"/>
            <a:ext cx="307674" cy="60693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フローチャート : 抜出し 144"/>
          <p:cNvSpPr/>
          <p:nvPr/>
        </p:nvSpPr>
        <p:spPr>
          <a:xfrm rot="5400000">
            <a:off x="7043830" y="4745584"/>
            <a:ext cx="100337" cy="56444"/>
          </a:xfrm>
          <a:prstGeom prst="flowChartExtra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フローチャート: 手作業 5"/>
          <p:cNvSpPr/>
          <p:nvPr/>
        </p:nvSpPr>
        <p:spPr>
          <a:xfrm rot="16200000">
            <a:off x="5134599" y="4096708"/>
            <a:ext cx="796554" cy="227464"/>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テキスト ボックス 80"/>
          <p:cNvSpPr txBox="1"/>
          <p:nvPr/>
        </p:nvSpPr>
        <p:spPr>
          <a:xfrm>
            <a:off x="5348233" y="4317480"/>
            <a:ext cx="369285" cy="215444"/>
          </a:xfrm>
          <a:prstGeom prst="rect">
            <a:avLst/>
          </a:prstGeom>
          <a:noFill/>
        </p:spPr>
        <p:txBody>
          <a:bodyPr wrap="square" rtlCol="0">
            <a:spAutoFit/>
          </a:bodyPr>
          <a:lstStyle/>
          <a:p>
            <a:r>
              <a:rPr kumimoji="1" lang="en-US" altLang="ja-JP" sz="800" dirty="0"/>
              <a:t>ALU</a:t>
            </a:r>
            <a:endParaRPr kumimoji="1" lang="ja-JP" altLang="en-US" sz="800" dirty="0"/>
          </a:p>
        </p:txBody>
      </p:sp>
      <p:sp>
        <p:nvSpPr>
          <p:cNvPr id="46" name="二等辺三角形 45"/>
          <p:cNvSpPr/>
          <p:nvPr/>
        </p:nvSpPr>
        <p:spPr>
          <a:xfrm rot="5400000">
            <a:off x="5325998" y="4167148"/>
            <a:ext cx="300023" cy="113732"/>
          </a:xfrm>
          <a:prstGeom prst="triangl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9" name="直線コネクタ 48"/>
          <p:cNvCxnSpPr>
            <a:stCxn id="46" idx="2"/>
            <a:endCxn id="46" idx="4"/>
          </p:cNvCxnSpPr>
          <p:nvPr/>
        </p:nvCxnSpPr>
        <p:spPr>
          <a:xfrm>
            <a:off x="5419144" y="4074003"/>
            <a:ext cx="0" cy="300023"/>
          </a:xfrm>
          <a:prstGeom prst="line">
            <a:avLst/>
          </a:prstGeom>
          <a:ln w="9525">
            <a:solidFill>
              <a:schemeClr val="accent6">
                <a:lumMod val="40000"/>
                <a:lumOff val="60000"/>
              </a:schemeClr>
            </a:solidFill>
          </a:ln>
        </p:spPr>
        <p:style>
          <a:lnRef idx="1">
            <a:schemeClr val="dk1"/>
          </a:lnRef>
          <a:fillRef idx="0">
            <a:schemeClr val="dk1"/>
          </a:fillRef>
          <a:effectRef idx="0">
            <a:schemeClr val="dk1"/>
          </a:effectRef>
          <a:fontRef idx="minor">
            <a:schemeClr val="tx1"/>
          </a:fontRef>
        </p:style>
      </p:cxnSp>
      <p:sp>
        <p:nvSpPr>
          <p:cNvPr id="156" name="正方形/長方形 155"/>
          <p:cNvSpPr/>
          <p:nvPr/>
        </p:nvSpPr>
        <p:spPr>
          <a:xfrm>
            <a:off x="1385493" y="2674579"/>
            <a:ext cx="518397" cy="3278565"/>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fetch</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cxnSp>
        <p:nvCxnSpPr>
          <p:cNvPr id="202" name="直線矢印コネクタ 201"/>
          <p:cNvCxnSpPr/>
          <p:nvPr/>
        </p:nvCxnSpPr>
        <p:spPr>
          <a:xfrm>
            <a:off x="6445758" y="4640065"/>
            <a:ext cx="485030" cy="74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7" name="直線矢印コネクタ 206"/>
          <p:cNvCxnSpPr/>
          <p:nvPr/>
        </p:nvCxnSpPr>
        <p:spPr>
          <a:xfrm>
            <a:off x="6443401" y="4924598"/>
            <a:ext cx="47156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8" name="直線コネクタ 207"/>
          <p:cNvCxnSpPr/>
          <p:nvPr/>
        </p:nvCxnSpPr>
        <p:spPr>
          <a:xfrm>
            <a:off x="6458170" y="4579507"/>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09" name="直線コネクタ 208"/>
          <p:cNvCxnSpPr/>
          <p:nvPr/>
        </p:nvCxnSpPr>
        <p:spPr>
          <a:xfrm>
            <a:off x="6455443" y="4878618"/>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13" name="カギ線コネクタ 212"/>
          <p:cNvCxnSpPr>
            <a:stCxn id="199" idx="3"/>
            <a:endCxn id="69" idx="1"/>
          </p:cNvCxnSpPr>
          <p:nvPr/>
        </p:nvCxnSpPr>
        <p:spPr>
          <a:xfrm flipH="1" flipV="1">
            <a:off x="2916835" y="3841684"/>
            <a:ext cx="4555601" cy="771197"/>
          </a:xfrm>
          <a:prstGeom prst="bentConnector5">
            <a:avLst>
              <a:gd name="adj1" fmla="val -5018"/>
              <a:gd name="adj2" fmla="val 271300"/>
              <a:gd name="adj3" fmla="val 105018"/>
            </a:avLst>
          </a:prstGeom>
          <a:ln w="19050">
            <a:tailEnd type="triangle"/>
          </a:ln>
        </p:spPr>
        <p:style>
          <a:lnRef idx="1">
            <a:schemeClr val="dk1"/>
          </a:lnRef>
          <a:fillRef idx="0">
            <a:schemeClr val="dk1"/>
          </a:fillRef>
          <a:effectRef idx="0">
            <a:schemeClr val="dk1"/>
          </a:effectRef>
          <a:fontRef idx="minor">
            <a:schemeClr val="tx1"/>
          </a:fontRef>
        </p:style>
      </p:cxnSp>
      <p:sp>
        <p:nvSpPr>
          <p:cNvPr id="219" name="テキスト ボックス 218"/>
          <p:cNvSpPr txBox="1"/>
          <p:nvPr/>
        </p:nvSpPr>
        <p:spPr>
          <a:xfrm>
            <a:off x="7428020" y="5176506"/>
            <a:ext cx="691571" cy="215444"/>
          </a:xfrm>
          <a:prstGeom prst="rect">
            <a:avLst/>
          </a:prstGeom>
          <a:noFill/>
        </p:spPr>
        <p:txBody>
          <a:bodyPr wrap="square" rtlCol="0">
            <a:spAutoFit/>
          </a:bodyPr>
          <a:lstStyle/>
          <a:p>
            <a:r>
              <a:rPr kumimoji="1" lang="en-US" altLang="ja-JP" sz="800" dirty="0"/>
              <a:t>ram_wen</a:t>
            </a:r>
            <a:endParaRPr kumimoji="1" lang="ja-JP" altLang="en-US" sz="800" dirty="0"/>
          </a:p>
        </p:txBody>
      </p:sp>
      <p:sp>
        <p:nvSpPr>
          <p:cNvPr id="220" name="テキスト ボックス 219"/>
          <p:cNvSpPr txBox="1"/>
          <p:nvPr/>
        </p:nvSpPr>
        <p:spPr>
          <a:xfrm>
            <a:off x="7413773" y="4937016"/>
            <a:ext cx="937135" cy="215444"/>
          </a:xfrm>
          <a:prstGeom prst="rect">
            <a:avLst/>
          </a:prstGeom>
          <a:noFill/>
        </p:spPr>
        <p:txBody>
          <a:bodyPr wrap="square" rtlCol="0">
            <a:spAutoFit/>
          </a:bodyPr>
          <a:lstStyle/>
          <a:p>
            <a:r>
              <a:rPr kumimoji="1" lang="en-US" altLang="ja-JP" sz="800" dirty="0"/>
              <a:t>ram_data[15:0]</a:t>
            </a:r>
            <a:endParaRPr kumimoji="1" lang="ja-JP" altLang="en-US" sz="800" dirty="0"/>
          </a:p>
        </p:txBody>
      </p:sp>
      <p:cxnSp>
        <p:nvCxnSpPr>
          <p:cNvPr id="242" name="カギ線コネクタ 241"/>
          <p:cNvCxnSpPr>
            <a:stCxn id="264" idx="2"/>
          </p:cNvCxnSpPr>
          <p:nvPr/>
        </p:nvCxnSpPr>
        <p:spPr>
          <a:xfrm>
            <a:off x="4393126" y="4508197"/>
            <a:ext cx="1766374" cy="483718"/>
          </a:xfrm>
          <a:prstGeom prst="bentConnector3">
            <a:avLst>
              <a:gd name="adj1" fmla="val 18005"/>
            </a:avLst>
          </a:prstGeom>
          <a:ln w="19050">
            <a:tailEnd type="triangle"/>
          </a:ln>
        </p:spPr>
        <p:style>
          <a:lnRef idx="1">
            <a:schemeClr val="dk1"/>
          </a:lnRef>
          <a:fillRef idx="0">
            <a:schemeClr val="dk1"/>
          </a:fillRef>
          <a:effectRef idx="0">
            <a:schemeClr val="dk1"/>
          </a:effectRef>
          <a:fontRef idx="minor">
            <a:schemeClr val="tx1"/>
          </a:fontRef>
        </p:style>
      </p:cxnSp>
      <p:sp>
        <p:nvSpPr>
          <p:cNvPr id="259" name="テキスト ボックス 258"/>
          <p:cNvSpPr txBox="1"/>
          <p:nvPr/>
        </p:nvSpPr>
        <p:spPr>
          <a:xfrm>
            <a:off x="2860272" y="4135808"/>
            <a:ext cx="212382" cy="276999"/>
          </a:xfrm>
          <a:prstGeom prst="rect">
            <a:avLst/>
          </a:prstGeom>
          <a:noFill/>
        </p:spPr>
        <p:txBody>
          <a:bodyPr wrap="square" rtlCol="0">
            <a:spAutoFit/>
          </a:bodyPr>
          <a:lstStyle/>
          <a:p>
            <a:r>
              <a:rPr kumimoji="1" lang="en-US" altLang="ja-JP" sz="1200" b="1" dirty="0"/>
              <a:t>:</a:t>
            </a:r>
          </a:p>
        </p:txBody>
      </p:sp>
      <p:cxnSp>
        <p:nvCxnSpPr>
          <p:cNvPr id="263" name="カギ線コネクタ 262"/>
          <p:cNvCxnSpPr>
            <a:stCxn id="199" idx="3"/>
            <a:endCxn id="251" idx="1"/>
          </p:cNvCxnSpPr>
          <p:nvPr/>
        </p:nvCxnSpPr>
        <p:spPr>
          <a:xfrm flipH="1" flipV="1">
            <a:off x="2916835" y="4056655"/>
            <a:ext cx="4555601" cy="556226"/>
          </a:xfrm>
          <a:prstGeom prst="bentConnector5">
            <a:avLst>
              <a:gd name="adj1" fmla="val -5018"/>
              <a:gd name="adj2" fmla="val 375090"/>
              <a:gd name="adj3" fmla="val 105018"/>
            </a:avLst>
          </a:prstGeom>
          <a:ln w="19050">
            <a:tailEnd type="triangle"/>
          </a:ln>
        </p:spPr>
        <p:style>
          <a:lnRef idx="1">
            <a:schemeClr val="dk1"/>
          </a:lnRef>
          <a:fillRef idx="0">
            <a:schemeClr val="dk1"/>
          </a:fillRef>
          <a:effectRef idx="0">
            <a:schemeClr val="dk1"/>
          </a:effectRef>
          <a:fontRef idx="minor">
            <a:schemeClr val="tx1"/>
          </a:fontRef>
        </p:style>
      </p:cxnSp>
      <p:cxnSp>
        <p:nvCxnSpPr>
          <p:cNvPr id="268" name="カギ線コネクタ 267"/>
          <p:cNvCxnSpPr>
            <a:stCxn id="199" idx="3"/>
            <a:endCxn id="258" idx="1"/>
          </p:cNvCxnSpPr>
          <p:nvPr/>
        </p:nvCxnSpPr>
        <p:spPr>
          <a:xfrm flipH="1" flipV="1">
            <a:off x="2916835" y="4465330"/>
            <a:ext cx="4555601" cy="147551"/>
          </a:xfrm>
          <a:prstGeom prst="bentConnector5">
            <a:avLst>
              <a:gd name="adj1" fmla="val -5018"/>
              <a:gd name="adj2" fmla="val 1413705"/>
              <a:gd name="adj3" fmla="val 105018"/>
            </a:avLst>
          </a:prstGeom>
          <a:ln w="19050">
            <a:tailEnd type="triangle"/>
          </a:ln>
        </p:spPr>
        <p:style>
          <a:lnRef idx="1">
            <a:schemeClr val="dk1"/>
          </a:lnRef>
          <a:fillRef idx="0">
            <a:schemeClr val="dk1"/>
          </a:fillRef>
          <a:effectRef idx="0">
            <a:schemeClr val="dk1"/>
          </a:effectRef>
          <a:fontRef idx="minor">
            <a:schemeClr val="tx1"/>
          </a:fontRef>
        </p:style>
      </p:cxnSp>
      <p:sp>
        <p:nvSpPr>
          <p:cNvPr id="270" name="テキスト ボックス 269"/>
          <p:cNvSpPr txBox="1"/>
          <p:nvPr/>
        </p:nvSpPr>
        <p:spPr>
          <a:xfrm>
            <a:off x="2647890" y="4144776"/>
            <a:ext cx="212382" cy="276999"/>
          </a:xfrm>
          <a:prstGeom prst="rect">
            <a:avLst/>
          </a:prstGeom>
          <a:noFill/>
        </p:spPr>
        <p:txBody>
          <a:bodyPr wrap="square" rtlCol="0">
            <a:spAutoFit/>
          </a:bodyPr>
          <a:lstStyle/>
          <a:p>
            <a:r>
              <a:rPr kumimoji="1" lang="en-US" altLang="ja-JP" sz="1200" b="1" dirty="0"/>
              <a:t>:</a:t>
            </a:r>
          </a:p>
        </p:txBody>
      </p:sp>
      <p:cxnSp>
        <p:nvCxnSpPr>
          <p:cNvPr id="294" name="直線矢印コネクタ 293"/>
          <p:cNvCxnSpPr>
            <a:stCxn id="303" idx="2"/>
          </p:cNvCxnSpPr>
          <p:nvPr/>
        </p:nvCxnSpPr>
        <p:spPr>
          <a:xfrm>
            <a:off x="3147320" y="3319653"/>
            <a:ext cx="633" cy="415058"/>
          </a:xfrm>
          <a:prstGeom prst="straightConnector1">
            <a:avLst/>
          </a:prstGeom>
          <a:ln w="19050">
            <a:solidFill>
              <a:srgbClr val="FF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300" name="直線矢印コネクタ 299"/>
          <p:cNvCxnSpPr/>
          <p:nvPr/>
        </p:nvCxnSpPr>
        <p:spPr>
          <a:xfrm>
            <a:off x="5590215" y="2959699"/>
            <a:ext cx="3" cy="984892"/>
          </a:xfrm>
          <a:prstGeom prst="straightConnector1">
            <a:avLst/>
          </a:prstGeom>
          <a:ln w="19050">
            <a:solidFill>
              <a:srgbClr val="FF0000"/>
            </a:solidFill>
            <a:prstDash val="sysDash"/>
            <a:tailEnd type="triangle"/>
          </a:ln>
        </p:spPr>
        <p:style>
          <a:lnRef idx="1">
            <a:schemeClr val="dk1"/>
          </a:lnRef>
          <a:fillRef idx="0">
            <a:schemeClr val="dk1"/>
          </a:fillRef>
          <a:effectRef idx="0">
            <a:schemeClr val="dk1"/>
          </a:effectRef>
          <a:fontRef idx="minor">
            <a:schemeClr val="tx1"/>
          </a:fontRef>
        </p:style>
      </p:cxnSp>
      <p:sp>
        <p:nvSpPr>
          <p:cNvPr id="309" name="テキスト ボックス 308"/>
          <p:cNvSpPr txBox="1"/>
          <p:nvPr/>
        </p:nvSpPr>
        <p:spPr>
          <a:xfrm>
            <a:off x="1895045" y="3021731"/>
            <a:ext cx="662670" cy="215444"/>
          </a:xfrm>
          <a:prstGeom prst="rect">
            <a:avLst/>
          </a:prstGeom>
          <a:noFill/>
        </p:spPr>
        <p:txBody>
          <a:bodyPr wrap="square" rtlCol="0">
            <a:spAutoFit/>
          </a:bodyPr>
          <a:lstStyle/>
          <a:p>
            <a:r>
              <a:rPr kumimoji="1" lang="en-US" altLang="ja-JP" sz="800" dirty="0"/>
              <a:t>op[15:11]</a:t>
            </a:r>
            <a:endParaRPr kumimoji="1" lang="ja-JP" altLang="en-US" sz="800" dirty="0"/>
          </a:p>
        </p:txBody>
      </p:sp>
      <p:sp>
        <p:nvSpPr>
          <p:cNvPr id="310" name="テキスト ボックス 309"/>
          <p:cNvSpPr txBox="1"/>
          <p:nvPr/>
        </p:nvSpPr>
        <p:spPr>
          <a:xfrm>
            <a:off x="1903963" y="3295016"/>
            <a:ext cx="662670" cy="215444"/>
          </a:xfrm>
          <a:prstGeom prst="rect">
            <a:avLst/>
          </a:prstGeom>
          <a:noFill/>
        </p:spPr>
        <p:txBody>
          <a:bodyPr wrap="square" rtlCol="0">
            <a:spAutoFit/>
          </a:bodyPr>
          <a:lstStyle/>
          <a:p>
            <a:r>
              <a:rPr kumimoji="1" lang="en-US" altLang="ja-JP" sz="800" dirty="0"/>
              <a:t>op[10:3]</a:t>
            </a:r>
            <a:endParaRPr kumimoji="1" lang="ja-JP" altLang="en-US" sz="800" dirty="0"/>
          </a:p>
        </p:txBody>
      </p:sp>
      <p:sp>
        <p:nvSpPr>
          <p:cNvPr id="69" name="テキスト ボックス 68"/>
          <p:cNvSpPr txBox="1"/>
          <p:nvPr/>
        </p:nvSpPr>
        <p:spPr>
          <a:xfrm>
            <a:off x="2916835" y="3733962"/>
            <a:ext cx="262473" cy="215444"/>
          </a:xfrm>
          <a:prstGeom prst="rect">
            <a:avLst/>
          </a:prstGeom>
          <a:noFill/>
        </p:spPr>
        <p:txBody>
          <a:bodyPr wrap="square" lIns="0" rIns="0" rtlCol="0">
            <a:spAutoFit/>
          </a:bodyPr>
          <a:lstStyle/>
          <a:p>
            <a:r>
              <a:rPr kumimoji="1" lang="en-US" altLang="ja-JP" sz="800" dirty="0"/>
              <a:t>R0</a:t>
            </a:r>
            <a:endParaRPr kumimoji="1" lang="ja-JP" altLang="en-US" sz="800" dirty="0"/>
          </a:p>
        </p:txBody>
      </p:sp>
      <p:sp>
        <p:nvSpPr>
          <p:cNvPr id="251" name="テキスト ボックス 250"/>
          <p:cNvSpPr txBox="1"/>
          <p:nvPr/>
        </p:nvSpPr>
        <p:spPr>
          <a:xfrm>
            <a:off x="2916835" y="3948933"/>
            <a:ext cx="262473" cy="215444"/>
          </a:xfrm>
          <a:prstGeom prst="rect">
            <a:avLst/>
          </a:prstGeom>
          <a:noFill/>
        </p:spPr>
        <p:txBody>
          <a:bodyPr wrap="square" lIns="0" rIns="0" rtlCol="0">
            <a:spAutoFit/>
          </a:bodyPr>
          <a:lstStyle/>
          <a:p>
            <a:r>
              <a:rPr kumimoji="1" lang="en-US" altLang="ja-JP" sz="800" dirty="0"/>
              <a:t>R1</a:t>
            </a:r>
            <a:endParaRPr kumimoji="1" lang="ja-JP" altLang="en-US" sz="800" dirty="0"/>
          </a:p>
        </p:txBody>
      </p:sp>
      <p:sp>
        <p:nvSpPr>
          <p:cNvPr id="258" name="テキスト ボックス 257"/>
          <p:cNvSpPr txBox="1"/>
          <p:nvPr/>
        </p:nvSpPr>
        <p:spPr>
          <a:xfrm>
            <a:off x="2916835" y="4357608"/>
            <a:ext cx="262471" cy="215444"/>
          </a:xfrm>
          <a:prstGeom prst="rect">
            <a:avLst/>
          </a:prstGeom>
          <a:noFill/>
        </p:spPr>
        <p:txBody>
          <a:bodyPr wrap="square" lIns="0" rIns="0" rtlCol="0">
            <a:spAutoFit/>
          </a:bodyPr>
          <a:lstStyle/>
          <a:p>
            <a:r>
              <a:rPr kumimoji="1" lang="en-US" altLang="ja-JP" sz="800" dirty="0"/>
              <a:t>R15</a:t>
            </a:r>
            <a:endParaRPr kumimoji="1" lang="ja-JP" altLang="en-US" sz="800" dirty="0"/>
          </a:p>
        </p:txBody>
      </p:sp>
      <p:sp>
        <p:nvSpPr>
          <p:cNvPr id="319" name="テキスト ボックス 318"/>
          <p:cNvSpPr txBox="1"/>
          <p:nvPr/>
        </p:nvSpPr>
        <p:spPr>
          <a:xfrm>
            <a:off x="1903963" y="3562344"/>
            <a:ext cx="662670" cy="215444"/>
          </a:xfrm>
          <a:prstGeom prst="rect">
            <a:avLst/>
          </a:prstGeom>
          <a:noFill/>
        </p:spPr>
        <p:txBody>
          <a:bodyPr wrap="square" rtlCol="0">
            <a:spAutoFit/>
          </a:bodyPr>
          <a:lstStyle/>
          <a:p>
            <a:r>
              <a:rPr kumimoji="1" lang="en-US" altLang="ja-JP" sz="800" dirty="0"/>
              <a:t>op[7:0]</a:t>
            </a:r>
            <a:endParaRPr kumimoji="1" lang="ja-JP" altLang="en-US" sz="800" dirty="0"/>
          </a:p>
        </p:txBody>
      </p:sp>
      <p:cxnSp>
        <p:nvCxnSpPr>
          <p:cNvPr id="321" name="直線コネクタ 320"/>
          <p:cNvCxnSpPr/>
          <p:nvPr/>
        </p:nvCxnSpPr>
        <p:spPr>
          <a:xfrm>
            <a:off x="1934318" y="2959699"/>
            <a:ext cx="110065" cy="125046"/>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cxnSp>
        <p:nvCxnSpPr>
          <p:cNvPr id="322" name="直線コネクタ 321"/>
          <p:cNvCxnSpPr/>
          <p:nvPr/>
        </p:nvCxnSpPr>
        <p:spPr>
          <a:xfrm>
            <a:off x="1945226" y="3213162"/>
            <a:ext cx="110065" cy="125046"/>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cxnSp>
        <p:nvCxnSpPr>
          <p:cNvPr id="324" name="直線コネクタ 323"/>
          <p:cNvCxnSpPr/>
          <p:nvPr/>
        </p:nvCxnSpPr>
        <p:spPr>
          <a:xfrm>
            <a:off x="1955524" y="3470494"/>
            <a:ext cx="102471" cy="116622"/>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cxnSp>
        <p:nvCxnSpPr>
          <p:cNvPr id="335" name="直線矢印コネクタ 334"/>
          <p:cNvCxnSpPr/>
          <p:nvPr/>
        </p:nvCxnSpPr>
        <p:spPr>
          <a:xfrm>
            <a:off x="6458168" y="5139082"/>
            <a:ext cx="179804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36" name="直線矢印コネクタ 335"/>
          <p:cNvCxnSpPr/>
          <p:nvPr/>
        </p:nvCxnSpPr>
        <p:spPr>
          <a:xfrm>
            <a:off x="6451661" y="5362452"/>
            <a:ext cx="1804553" cy="0"/>
          </a:xfrm>
          <a:prstGeom prst="straightConnector1">
            <a:avLst/>
          </a:prstGeom>
          <a:ln w="9525">
            <a:prstDash val="dash"/>
            <a:tailEnd type="triangle"/>
          </a:ln>
        </p:spPr>
        <p:style>
          <a:lnRef idx="1">
            <a:schemeClr val="dk1"/>
          </a:lnRef>
          <a:fillRef idx="0">
            <a:schemeClr val="dk1"/>
          </a:fillRef>
          <a:effectRef idx="0">
            <a:schemeClr val="dk1"/>
          </a:effectRef>
          <a:fontRef idx="minor">
            <a:schemeClr val="tx1"/>
          </a:fontRef>
        </p:style>
      </p:cxnSp>
      <p:cxnSp>
        <p:nvCxnSpPr>
          <p:cNvPr id="338" name="直線コネクタ 337"/>
          <p:cNvCxnSpPr/>
          <p:nvPr/>
        </p:nvCxnSpPr>
        <p:spPr>
          <a:xfrm>
            <a:off x="7658077" y="4468535"/>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339" name="テキスト ボックス 338"/>
          <p:cNvSpPr txBox="1"/>
          <p:nvPr/>
        </p:nvSpPr>
        <p:spPr>
          <a:xfrm>
            <a:off x="7303404" y="4586986"/>
            <a:ext cx="819410" cy="430887"/>
          </a:xfrm>
          <a:prstGeom prst="rect">
            <a:avLst/>
          </a:prstGeom>
          <a:noFill/>
        </p:spPr>
        <p:txBody>
          <a:bodyPr wrap="square" rtlCol="0">
            <a:spAutoFit/>
          </a:bodyPr>
          <a:lstStyle/>
          <a:p>
            <a:r>
              <a:rPr kumimoji="1" lang="en-US" altLang="ja-JP" sz="800" dirty="0"/>
              <a:t>reg_out[15:0]</a:t>
            </a:r>
          </a:p>
          <a:p>
            <a:r>
              <a:rPr kumimoji="1" lang="en-US" altLang="ja-JP" sz="1400" dirty="0"/>
              <a:t>×14</a:t>
            </a:r>
            <a:endParaRPr kumimoji="1" lang="ja-JP" altLang="en-US" sz="1400" dirty="0"/>
          </a:p>
        </p:txBody>
      </p:sp>
      <p:sp>
        <p:nvSpPr>
          <p:cNvPr id="352" name="テキスト ボックス 351"/>
          <p:cNvSpPr txBox="1"/>
          <p:nvPr/>
        </p:nvSpPr>
        <p:spPr>
          <a:xfrm>
            <a:off x="7411758" y="5474821"/>
            <a:ext cx="836432" cy="215444"/>
          </a:xfrm>
          <a:prstGeom prst="rect">
            <a:avLst/>
          </a:prstGeom>
          <a:noFill/>
        </p:spPr>
        <p:txBody>
          <a:bodyPr wrap="square" rtlCol="0">
            <a:spAutoFit/>
          </a:bodyPr>
          <a:lstStyle/>
          <a:p>
            <a:r>
              <a:rPr kumimoji="1" lang="en-US" altLang="ja-JP" sz="800" dirty="0"/>
              <a:t>ram_addr[15:0]</a:t>
            </a:r>
            <a:endParaRPr kumimoji="1" lang="ja-JP" altLang="en-US" sz="800" dirty="0"/>
          </a:p>
        </p:txBody>
      </p:sp>
      <p:sp>
        <p:nvSpPr>
          <p:cNvPr id="41" name="テキスト ボックス 40"/>
          <p:cNvSpPr txBox="1"/>
          <p:nvPr/>
        </p:nvSpPr>
        <p:spPr>
          <a:xfrm>
            <a:off x="1056693" y="1524394"/>
            <a:ext cx="820671" cy="215444"/>
          </a:xfrm>
          <a:prstGeom prst="rect">
            <a:avLst/>
          </a:prstGeom>
          <a:noFill/>
        </p:spPr>
        <p:txBody>
          <a:bodyPr wrap="square" rtlCol="0">
            <a:spAutoFit/>
          </a:bodyPr>
          <a:lstStyle/>
          <a:p>
            <a:r>
              <a:rPr kumimoji="1" lang="en-US" altLang="ja-JP" sz="800" dirty="0"/>
              <a:t>pc_out[15:0]</a:t>
            </a:r>
            <a:endParaRPr kumimoji="1" lang="ja-JP" altLang="en-US" sz="800" dirty="0"/>
          </a:p>
        </p:txBody>
      </p:sp>
      <p:sp>
        <p:nvSpPr>
          <p:cNvPr id="364" name="二等辺三角形 363"/>
          <p:cNvSpPr/>
          <p:nvPr/>
        </p:nvSpPr>
        <p:spPr>
          <a:xfrm rot="5400000">
            <a:off x="1363219" y="5753825"/>
            <a:ext cx="106673" cy="621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4" name="正方形/長方形 403"/>
          <p:cNvSpPr/>
          <p:nvPr/>
        </p:nvSpPr>
        <p:spPr>
          <a:xfrm>
            <a:off x="2180661" y="828078"/>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6" name="テキスト ボックス 405"/>
          <p:cNvSpPr txBox="1"/>
          <p:nvPr/>
        </p:nvSpPr>
        <p:spPr>
          <a:xfrm>
            <a:off x="2160070" y="847326"/>
            <a:ext cx="432146" cy="215444"/>
          </a:xfrm>
          <a:prstGeom prst="rect">
            <a:avLst/>
          </a:prstGeom>
          <a:noFill/>
        </p:spPr>
        <p:txBody>
          <a:bodyPr wrap="square" rtlCol="0">
            <a:spAutoFit/>
          </a:bodyPr>
          <a:lstStyle/>
          <a:p>
            <a:r>
              <a:rPr kumimoji="1" lang="en-US" altLang="ja-JP" sz="800" dirty="0"/>
              <a:t>rst_n</a:t>
            </a:r>
            <a:endParaRPr kumimoji="1" lang="ja-JP" altLang="en-US" sz="800" dirty="0"/>
          </a:p>
        </p:txBody>
      </p:sp>
      <p:cxnSp>
        <p:nvCxnSpPr>
          <p:cNvPr id="412" name="直線コネクタ 411"/>
          <p:cNvCxnSpPr/>
          <p:nvPr/>
        </p:nvCxnSpPr>
        <p:spPr>
          <a:xfrm flipV="1">
            <a:off x="1644690" y="5958751"/>
            <a:ext cx="0" cy="92353"/>
          </a:xfrm>
          <a:prstGeom prst="line">
            <a:avLst/>
          </a:prstGeom>
          <a:ln w="6350"/>
        </p:spPr>
        <p:style>
          <a:lnRef idx="1">
            <a:schemeClr val="dk1"/>
          </a:lnRef>
          <a:fillRef idx="0">
            <a:schemeClr val="dk1"/>
          </a:fillRef>
          <a:effectRef idx="0">
            <a:schemeClr val="dk1"/>
          </a:effectRef>
          <a:fontRef idx="minor">
            <a:schemeClr val="tx1"/>
          </a:fontRef>
        </p:style>
      </p:cxnSp>
      <p:cxnSp>
        <p:nvCxnSpPr>
          <p:cNvPr id="423" name="直線矢印コネクタ 422"/>
          <p:cNvCxnSpPr/>
          <p:nvPr/>
        </p:nvCxnSpPr>
        <p:spPr>
          <a:xfrm>
            <a:off x="8439926" y="877438"/>
            <a:ext cx="0" cy="548740"/>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424" name="正方形/長方形 423"/>
          <p:cNvSpPr/>
          <p:nvPr/>
        </p:nvSpPr>
        <p:spPr>
          <a:xfrm>
            <a:off x="8410867" y="815718"/>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6" name="テキスト ボックス 425"/>
          <p:cNvSpPr txBox="1"/>
          <p:nvPr/>
        </p:nvSpPr>
        <p:spPr>
          <a:xfrm>
            <a:off x="7928177" y="1210734"/>
            <a:ext cx="627557" cy="215444"/>
          </a:xfrm>
          <a:prstGeom prst="rect">
            <a:avLst/>
          </a:prstGeom>
          <a:noFill/>
        </p:spPr>
        <p:txBody>
          <a:bodyPr wrap="square" rtlCol="0">
            <a:spAutoFit/>
          </a:bodyPr>
          <a:lstStyle/>
          <a:p>
            <a:r>
              <a:rPr kumimoji="1" lang="en-US" altLang="ja-JP" sz="800" dirty="0"/>
              <a:t>ren=1’b1</a:t>
            </a:r>
            <a:endParaRPr kumimoji="1" lang="ja-JP" altLang="en-US" sz="800" dirty="0"/>
          </a:p>
        </p:txBody>
      </p:sp>
      <p:sp>
        <p:nvSpPr>
          <p:cNvPr id="435" name="正方形/長方形 434"/>
          <p:cNvSpPr/>
          <p:nvPr/>
        </p:nvSpPr>
        <p:spPr>
          <a:xfrm>
            <a:off x="5567358" y="2878330"/>
            <a:ext cx="45719" cy="81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30" name="直線コネクタ 129"/>
          <p:cNvCxnSpPr/>
          <p:nvPr/>
        </p:nvCxnSpPr>
        <p:spPr>
          <a:xfrm>
            <a:off x="3541730" y="3871537"/>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32" name="直線コネクタ 131"/>
          <p:cNvCxnSpPr/>
          <p:nvPr/>
        </p:nvCxnSpPr>
        <p:spPr>
          <a:xfrm flipH="1">
            <a:off x="8555734" y="6020259"/>
            <a:ext cx="123590" cy="11969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136" name="テキスト ボックス 135"/>
          <p:cNvSpPr txBox="1"/>
          <p:nvPr/>
        </p:nvSpPr>
        <p:spPr>
          <a:xfrm>
            <a:off x="8204687" y="6168813"/>
            <a:ext cx="891095" cy="215444"/>
          </a:xfrm>
          <a:prstGeom prst="rect">
            <a:avLst/>
          </a:prstGeom>
          <a:noFill/>
        </p:spPr>
        <p:txBody>
          <a:bodyPr wrap="square" rtlCol="0">
            <a:spAutoFit/>
          </a:bodyPr>
          <a:lstStyle/>
          <a:p>
            <a:r>
              <a:rPr kumimoji="1" lang="en-US" altLang="ja-JP" sz="800" dirty="0"/>
              <a:t>RAM_OUT[15:0]</a:t>
            </a:r>
            <a:endParaRPr kumimoji="1" lang="ja-JP" altLang="en-US" sz="800" dirty="0"/>
          </a:p>
        </p:txBody>
      </p:sp>
      <p:cxnSp>
        <p:nvCxnSpPr>
          <p:cNvPr id="36" name="直線矢印コネクタ 35"/>
          <p:cNvCxnSpPr/>
          <p:nvPr/>
        </p:nvCxnSpPr>
        <p:spPr>
          <a:xfrm>
            <a:off x="3522250" y="5531810"/>
            <a:ext cx="263725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6" name="直線矢印コネクタ 125"/>
          <p:cNvCxnSpPr/>
          <p:nvPr/>
        </p:nvCxnSpPr>
        <p:spPr>
          <a:xfrm>
            <a:off x="1211291" y="5784889"/>
            <a:ext cx="174201" cy="0"/>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120" name="テキスト ボックス 119"/>
          <p:cNvSpPr txBox="1"/>
          <p:nvPr/>
        </p:nvSpPr>
        <p:spPr>
          <a:xfrm>
            <a:off x="6458168" y="2075776"/>
            <a:ext cx="295897" cy="215444"/>
          </a:xfrm>
          <a:prstGeom prst="rect">
            <a:avLst/>
          </a:prstGeom>
          <a:solidFill>
            <a:srgbClr val="92D050"/>
          </a:solidFill>
          <a:ln w="6350">
            <a:solidFill>
              <a:schemeClr val="tx1"/>
            </a:solidFill>
          </a:ln>
        </p:spPr>
        <p:txBody>
          <a:bodyPr wrap="square" rtlCol="0">
            <a:spAutoFit/>
          </a:bodyPr>
          <a:lstStyle/>
          <a:p>
            <a:r>
              <a:rPr kumimoji="1" lang="en-US" altLang="ja-JP" sz="800" dirty="0"/>
              <a:t>PC</a:t>
            </a:r>
            <a:endParaRPr kumimoji="1" lang="ja-JP" altLang="en-US" sz="800" dirty="0"/>
          </a:p>
        </p:txBody>
      </p:sp>
      <p:sp>
        <p:nvSpPr>
          <p:cNvPr id="122" name="テキスト ボックス 121"/>
          <p:cNvSpPr txBox="1"/>
          <p:nvPr/>
        </p:nvSpPr>
        <p:spPr>
          <a:xfrm>
            <a:off x="7156506" y="3309174"/>
            <a:ext cx="359747" cy="215444"/>
          </a:xfrm>
          <a:prstGeom prst="rect">
            <a:avLst/>
          </a:prstGeom>
          <a:solidFill>
            <a:srgbClr val="92D050"/>
          </a:solidFill>
          <a:ln w="6350">
            <a:solidFill>
              <a:schemeClr val="tx1"/>
            </a:solidFill>
          </a:ln>
        </p:spPr>
        <p:txBody>
          <a:bodyPr wrap="square" rtlCol="0">
            <a:spAutoFit/>
          </a:bodyPr>
          <a:lstStyle/>
          <a:p>
            <a:r>
              <a:rPr kumimoji="1" lang="en-US" altLang="ja-JP" sz="800" dirty="0"/>
              <a:t>PSR</a:t>
            </a:r>
            <a:endParaRPr kumimoji="1" lang="ja-JP" altLang="en-US" sz="800" dirty="0"/>
          </a:p>
        </p:txBody>
      </p:sp>
      <p:sp>
        <p:nvSpPr>
          <p:cNvPr id="123" name="テキスト ボックス 122"/>
          <p:cNvSpPr txBox="1"/>
          <p:nvPr/>
        </p:nvSpPr>
        <p:spPr>
          <a:xfrm>
            <a:off x="6807490" y="3302070"/>
            <a:ext cx="295897" cy="215444"/>
          </a:xfrm>
          <a:prstGeom prst="rect">
            <a:avLst/>
          </a:prstGeom>
          <a:solidFill>
            <a:srgbClr val="92D050"/>
          </a:solidFill>
          <a:ln w="6350">
            <a:solidFill>
              <a:schemeClr val="tx1"/>
            </a:solidFill>
          </a:ln>
        </p:spPr>
        <p:txBody>
          <a:bodyPr wrap="square" rtlCol="0">
            <a:spAutoFit/>
          </a:bodyPr>
          <a:lstStyle/>
          <a:p>
            <a:r>
              <a:rPr kumimoji="1" lang="en-US" altLang="ja-JP" sz="800" dirty="0"/>
              <a:t>LR</a:t>
            </a:r>
            <a:endParaRPr kumimoji="1" lang="ja-JP" altLang="en-US" sz="800" dirty="0"/>
          </a:p>
        </p:txBody>
      </p:sp>
      <p:cxnSp>
        <p:nvCxnSpPr>
          <p:cNvPr id="146" name="直線矢印コネクタ 145"/>
          <p:cNvCxnSpPr/>
          <p:nvPr/>
        </p:nvCxnSpPr>
        <p:spPr>
          <a:xfrm>
            <a:off x="2798020" y="5771345"/>
            <a:ext cx="118819" cy="0"/>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148" name="二等辺三角形 147"/>
          <p:cNvSpPr/>
          <p:nvPr/>
        </p:nvSpPr>
        <p:spPr>
          <a:xfrm rot="5400000">
            <a:off x="5141430" y="5769917"/>
            <a:ext cx="106673" cy="621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51" name="直線矢印コネクタ 150"/>
          <p:cNvCxnSpPr/>
          <p:nvPr/>
        </p:nvCxnSpPr>
        <p:spPr>
          <a:xfrm>
            <a:off x="4989502" y="5793361"/>
            <a:ext cx="174201" cy="0"/>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410" name="円/楕円 409"/>
          <p:cNvSpPr/>
          <p:nvPr/>
        </p:nvSpPr>
        <p:spPr>
          <a:xfrm>
            <a:off x="1612425" y="5945727"/>
            <a:ext cx="64530" cy="59201"/>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8" name="直線コネクタ 167"/>
          <p:cNvCxnSpPr/>
          <p:nvPr/>
        </p:nvCxnSpPr>
        <p:spPr>
          <a:xfrm flipV="1">
            <a:off x="3318206" y="5959603"/>
            <a:ext cx="0" cy="92353"/>
          </a:xfrm>
          <a:prstGeom prst="line">
            <a:avLst/>
          </a:prstGeom>
          <a:ln w="6350"/>
        </p:spPr>
        <p:style>
          <a:lnRef idx="1">
            <a:schemeClr val="dk1"/>
          </a:lnRef>
          <a:fillRef idx="0">
            <a:schemeClr val="dk1"/>
          </a:fillRef>
          <a:effectRef idx="0">
            <a:schemeClr val="dk1"/>
          </a:effectRef>
          <a:fontRef idx="minor">
            <a:schemeClr val="tx1"/>
          </a:fontRef>
        </p:style>
      </p:cxnSp>
      <p:sp>
        <p:nvSpPr>
          <p:cNvPr id="169" name="円/楕円 168"/>
          <p:cNvSpPr/>
          <p:nvPr/>
        </p:nvSpPr>
        <p:spPr>
          <a:xfrm>
            <a:off x="3285941" y="5946579"/>
            <a:ext cx="64530" cy="59201"/>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テキスト ボックス 180"/>
          <p:cNvSpPr txBox="1"/>
          <p:nvPr/>
        </p:nvSpPr>
        <p:spPr>
          <a:xfrm>
            <a:off x="6469369" y="3303914"/>
            <a:ext cx="284696" cy="215444"/>
          </a:xfrm>
          <a:prstGeom prst="rect">
            <a:avLst/>
          </a:prstGeom>
          <a:solidFill>
            <a:srgbClr val="92D050"/>
          </a:solidFill>
          <a:ln w="6350">
            <a:solidFill>
              <a:schemeClr val="tx1"/>
            </a:solidFill>
          </a:ln>
        </p:spPr>
        <p:txBody>
          <a:bodyPr wrap="square" rtlCol="0">
            <a:spAutoFit/>
          </a:bodyPr>
          <a:lstStyle/>
          <a:p>
            <a:r>
              <a:rPr kumimoji="1" lang="en-US" altLang="ja-JP" sz="800" dirty="0"/>
              <a:t>SP</a:t>
            </a:r>
          </a:p>
        </p:txBody>
      </p:sp>
      <p:cxnSp>
        <p:nvCxnSpPr>
          <p:cNvPr id="54" name="カギ線コネクタ 53"/>
          <p:cNvCxnSpPr>
            <a:stCxn id="82" idx="2"/>
          </p:cNvCxnSpPr>
          <p:nvPr/>
        </p:nvCxnSpPr>
        <p:spPr>
          <a:xfrm rot="5400000" flipH="1">
            <a:off x="5494840" y="2953806"/>
            <a:ext cx="538970" cy="5694979"/>
          </a:xfrm>
          <a:prstGeom prst="bentConnector4">
            <a:avLst>
              <a:gd name="adj1" fmla="val -22184"/>
              <a:gd name="adj2" fmla="val 103761"/>
            </a:avLst>
          </a:prstGeom>
          <a:ln w="19050">
            <a:tailEnd type="triangle"/>
          </a:ln>
        </p:spPr>
        <p:style>
          <a:lnRef idx="1">
            <a:schemeClr val="dk1"/>
          </a:lnRef>
          <a:fillRef idx="0">
            <a:schemeClr val="dk1"/>
          </a:fillRef>
          <a:effectRef idx="0">
            <a:schemeClr val="dk1"/>
          </a:effectRef>
          <a:fontRef idx="minor">
            <a:schemeClr val="tx1"/>
          </a:fontRef>
        </p:style>
      </p:cxnSp>
      <p:sp>
        <p:nvSpPr>
          <p:cNvPr id="223" name="正方形/長方形 222"/>
          <p:cNvSpPr/>
          <p:nvPr/>
        </p:nvSpPr>
        <p:spPr>
          <a:xfrm>
            <a:off x="1165571" y="3238848"/>
            <a:ext cx="45719" cy="81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1" name="テキスト ボックス 350"/>
          <p:cNvSpPr txBox="1"/>
          <p:nvPr/>
        </p:nvSpPr>
        <p:spPr>
          <a:xfrm>
            <a:off x="5158919" y="1645389"/>
            <a:ext cx="798741" cy="215444"/>
          </a:xfrm>
          <a:prstGeom prst="rect">
            <a:avLst/>
          </a:prstGeom>
          <a:noFill/>
        </p:spPr>
        <p:txBody>
          <a:bodyPr wrap="square" rtlCol="0">
            <a:spAutoFit/>
          </a:bodyPr>
          <a:lstStyle/>
          <a:p>
            <a:r>
              <a:rPr kumimoji="1" lang="en-US" altLang="ja-JP" sz="800" dirty="0"/>
              <a:t>op_in[15:0]</a:t>
            </a:r>
            <a:endParaRPr kumimoji="1" lang="ja-JP" altLang="en-US" sz="800" dirty="0"/>
          </a:p>
        </p:txBody>
      </p:sp>
      <p:cxnSp>
        <p:nvCxnSpPr>
          <p:cNvPr id="325" name="カギ線コネクタ 324"/>
          <p:cNvCxnSpPr>
            <a:stCxn id="223" idx="0"/>
            <a:endCxn id="245" idx="1"/>
          </p:cNvCxnSpPr>
          <p:nvPr/>
        </p:nvCxnSpPr>
        <p:spPr>
          <a:xfrm rot="5400000" flipH="1" flipV="1">
            <a:off x="1986175" y="1016328"/>
            <a:ext cx="1424777" cy="3020264"/>
          </a:xfrm>
          <a:prstGeom prst="bentConnector2">
            <a:avLst/>
          </a:prstGeom>
          <a:ln w="19050">
            <a:solidFill>
              <a:srgbClr val="FF0000"/>
            </a:solidFill>
            <a:prstDash val="sysDash"/>
            <a:tailEnd type="triangle"/>
          </a:ln>
        </p:spPr>
        <p:style>
          <a:lnRef idx="1">
            <a:schemeClr val="dk1"/>
          </a:lnRef>
          <a:fillRef idx="0">
            <a:schemeClr val="dk1"/>
          </a:fillRef>
          <a:effectRef idx="0">
            <a:schemeClr val="dk1"/>
          </a:effectRef>
          <a:fontRef idx="minor">
            <a:schemeClr val="tx1"/>
          </a:fontRef>
        </p:style>
      </p:cxnSp>
      <p:sp>
        <p:nvSpPr>
          <p:cNvPr id="361" name="フローチャート: 手作業 360"/>
          <p:cNvSpPr/>
          <p:nvPr/>
        </p:nvSpPr>
        <p:spPr>
          <a:xfrm rot="16200000">
            <a:off x="2244397" y="2845329"/>
            <a:ext cx="482520" cy="141022"/>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sp>
        <p:nvSpPr>
          <p:cNvPr id="365" name="テキスト ボックス 364"/>
          <p:cNvSpPr txBox="1"/>
          <p:nvPr/>
        </p:nvSpPr>
        <p:spPr>
          <a:xfrm>
            <a:off x="2407880" y="2719265"/>
            <a:ext cx="89168" cy="215444"/>
          </a:xfrm>
          <a:prstGeom prst="rect">
            <a:avLst/>
          </a:prstGeom>
          <a:noFill/>
        </p:spPr>
        <p:txBody>
          <a:bodyPr wrap="square" rtlCol="0">
            <a:spAutoFit/>
          </a:bodyPr>
          <a:lstStyle/>
          <a:p>
            <a:r>
              <a:rPr kumimoji="1" lang="en-US" altLang="ja-JP" sz="800" dirty="0"/>
              <a:t>1</a:t>
            </a:r>
            <a:endParaRPr kumimoji="1" lang="ja-JP" altLang="en-US" sz="800" dirty="0"/>
          </a:p>
        </p:txBody>
      </p:sp>
      <p:sp>
        <p:nvSpPr>
          <p:cNvPr id="367" name="テキスト ボックス 366"/>
          <p:cNvSpPr txBox="1"/>
          <p:nvPr/>
        </p:nvSpPr>
        <p:spPr>
          <a:xfrm>
            <a:off x="2407880" y="2909946"/>
            <a:ext cx="93029" cy="215444"/>
          </a:xfrm>
          <a:prstGeom prst="rect">
            <a:avLst/>
          </a:prstGeom>
          <a:noFill/>
        </p:spPr>
        <p:txBody>
          <a:bodyPr wrap="square" rtlCol="0">
            <a:spAutoFit/>
          </a:bodyPr>
          <a:lstStyle/>
          <a:p>
            <a:r>
              <a:rPr kumimoji="1" lang="en-US" altLang="ja-JP" sz="800" dirty="0"/>
              <a:t>0</a:t>
            </a:r>
            <a:endParaRPr kumimoji="1" lang="ja-JP" altLang="en-US" sz="800" dirty="0"/>
          </a:p>
        </p:txBody>
      </p:sp>
      <p:sp>
        <p:nvSpPr>
          <p:cNvPr id="371" name="テキスト ボックス 370"/>
          <p:cNvSpPr txBox="1"/>
          <p:nvPr/>
        </p:nvSpPr>
        <p:spPr>
          <a:xfrm>
            <a:off x="1729982" y="2722832"/>
            <a:ext cx="575537" cy="215444"/>
          </a:xfrm>
          <a:prstGeom prst="rect">
            <a:avLst/>
          </a:prstGeom>
          <a:noFill/>
        </p:spPr>
        <p:txBody>
          <a:bodyPr wrap="square" rtlCol="0">
            <a:spAutoFit/>
          </a:bodyPr>
          <a:lstStyle/>
          <a:p>
            <a:r>
              <a:rPr kumimoji="1" lang="en-US" altLang="ja-JP" sz="800" dirty="0"/>
              <a:t>5’b00000</a:t>
            </a:r>
            <a:endParaRPr kumimoji="1" lang="ja-JP" altLang="en-US" sz="800" dirty="0"/>
          </a:p>
        </p:txBody>
      </p:sp>
      <p:cxnSp>
        <p:nvCxnSpPr>
          <p:cNvPr id="346" name="直線矢印コネクタ 345"/>
          <p:cNvCxnSpPr>
            <a:stCxn id="241" idx="3"/>
            <a:endCxn id="367" idx="1"/>
          </p:cNvCxnSpPr>
          <p:nvPr/>
        </p:nvCxnSpPr>
        <p:spPr>
          <a:xfrm flipV="1">
            <a:off x="1835766" y="3017668"/>
            <a:ext cx="572114" cy="4815"/>
          </a:xfrm>
          <a:prstGeom prst="straightConnector1">
            <a:avLst/>
          </a:prstGeom>
          <a:ln w="19050">
            <a:solidFill>
              <a:srgbClr val="FF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348" name="カギ線コネクタ 347"/>
          <p:cNvCxnSpPr>
            <a:endCxn id="12" idx="0"/>
          </p:cNvCxnSpPr>
          <p:nvPr/>
        </p:nvCxnSpPr>
        <p:spPr>
          <a:xfrm>
            <a:off x="2566633" y="2924727"/>
            <a:ext cx="3734818" cy="417623"/>
          </a:xfrm>
          <a:prstGeom prst="bentConnector2">
            <a:avLst/>
          </a:prstGeom>
          <a:ln w="19050">
            <a:solidFill>
              <a:srgbClr val="FF0000"/>
            </a:solidFill>
            <a:prstDash val="sysDash"/>
            <a:tailEnd type="triangle"/>
          </a:ln>
        </p:spPr>
        <p:style>
          <a:lnRef idx="1">
            <a:schemeClr val="dk1"/>
          </a:lnRef>
          <a:fillRef idx="0">
            <a:schemeClr val="dk1"/>
          </a:fillRef>
          <a:effectRef idx="0">
            <a:schemeClr val="dk1"/>
          </a:effectRef>
          <a:fontRef idx="minor">
            <a:schemeClr val="tx1"/>
          </a:fontRef>
        </p:style>
      </p:cxnSp>
      <p:sp>
        <p:nvSpPr>
          <p:cNvPr id="385" name="テキスト ボックス 384"/>
          <p:cNvSpPr txBox="1"/>
          <p:nvPr/>
        </p:nvSpPr>
        <p:spPr>
          <a:xfrm>
            <a:off x="5165305" y="1818651"/>
            <a:ext cx="541448" cy="215444"/>
          </a:xfrm>
          <a:prstGeom prst="rect">
            <a:avLst/>
          </a:prstGeom>
          <a:noFill/>
        </p:spPr>
        <p:txBody>
          <a:bodyPr wrap="square" rtlCol="0">
            <a:spAutoFit/>
          </a:bodyPr>
          <a:lstStyle/>
          <a:p>
            <a:r>
              <a:rPr kumimoji="1" lang="en-US" altLang="ja-JP" sz="800" dirty="0"/>
              <a:t>nop_en</a:t>
            </a:r>
            <a:endParaRPr kumimoji="1" lang="ja-JP" altLang="en-US" sz="800" dirty="0"/>
          </a:p>
        </p:txBody>
      </p:sp>
      <p:cxnSp>
        <p:nvCxnSpPr>
          <p:cNvPr id="368" name="カギ線コネクタ 367"/>
          <p:cNvCxnSpPr>
            <a:stCxn id="385" idx="1"/>
            <a:endCxn id="361" idx="3"/>
          </p:cNvCxnSpPr>
          <p:nvPr/>
        </p:nvCxnSpPr>
        <p:spPr>
          <a:xfrm rot="10800000" flipV="1">
            <a:off x="2485657" y="1926372"/>
            <a:ext cx="2679648" cy="796459"/>
          </a:xfrm>
          <a:prstGeom prst="bentConnector2">
            <a:avLst/>
          </a:prstGeom>
          <a:ln w="6350">
            <a:prstDash val="dash"/>
            <a:tailEnd type="triangle"/>
          </a:ln>
        </p:spPr>
        <p:style>
          <a:lnRef idx="1">
            <a:schemeClr val="dk1"/>
          </a:lnRef>
          <a:fillRef idx="0">
            <a:schemeClr val="dk1"/>
          </a:fillRef>
          <a:effectRef idx="0">
            <a:schemeClr val="dk1"/>
          </a:effectRef>
          <a:fontRef idx="minor">
            <a:schemeClr val="tx1"/>
          </a:fontRef>
        </p:style>
      </p:cxnSp>
      <p:cxnSp>
        <p:nvCxnSpPr>
          <p:cNvPr id="247" name="直線矢印コネクタ 246"/>
          <p:cNvCxnSpPr/>
          <p:nvPr/>
        </p:nvCxnSpPr>
        <p:spPr>
          <a:xfrm flipV="1">
            <a:off x="4398091" y="4504573"/>
            <a:ext cx="1055418" cy="139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06" name="直線矢印コネクタ 305"/>
          <p:cNvCxnSpPr>
            <a:stCxn id="122" idx="0"/>
          </p:cNvCxnSpPr>
          <p:nvPr/>
        </p:nvCxnSpPr>
        <p:spPr>
          <a:xfrm flipH="1" flipV="1">
            <a:off x="7336379" y="2383113"/>
            <a:ext cx="1" cy="92606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15" name="テキスト ボックス 314"/>
          <p:cNvSpPr txBox="1"/>
          <p:nvPr/>
        </p:nvSpPr>
        <p:spPr>
          <a:xfrm>
            <a:off x="6929170" y="4899208"/>
            <a:ext cx="543266" cy="215444"/>
          </a:xfrm>
          <a:prstGeom prst="rect">
            <a:avLst/>
          </a:prstGeom>
          <a:noFill/>
        </p:spPr>
        <p:txBody>
          <a:bodyPr wrap="square" rtlCol="0">
            <a:spAutoFit/>
          </a:bodyPr>
          <a:lstStyle/>
          <a:p>
            <a:r>
              <a:rPr kumimoji="1" lang="en-US" altLang="ja-JP" sz="800" dirty="0"/>
              <a:t>R0 ~ R13</a:t>
            </a:r>
            <a:endParaRPr kumimoji="1" lang="ja-JP" altLang="en-US" sz="800" dirty="0"/>
          </a:p>
        </p:txBody>
      </p:sp>
      <p:sp>
        <p:nvSpPr>
          <p:cNvPr id="166" name="二等辺三角形 165"/>
          <p:cNvSpPr/>
          <p:nvPr/>
        </p:nvSpPr>
        <p:spPr>
          <a:xfrm rot="10800000">
            <a:off x="7413773" y="1308723"/>
            <a:ext cx="104683" cy="7947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円/楕円 166"/>
          <p:cNvSpPr/>
          <p:nvPr/>
        </p:nvSpPr>
        <p:spPr>
          <a:xfrm>
            <a:off x="7099502" y="1249933"/>
            <a:ext cx="64530" cy="59201"/>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72" name="直線コネクタ 171"/>
          <p:cNvCxnSpPr/>
          <p:nvPr/>
        </p:nvCxnSpPr>
        <p:spPr>
          <a:xfrm flipV="1">
            <a:off x="7131767" y="1157580"/>
            <a:ext cx="0" cy="92353"/>
          </a:xfrm>
          <a:prstGeom prst="line">
            <a:avLst/>
          </a:prstGeom>
          <a:ln w="6350"/>
        </p:spPr>
        <p:style>
          <a:lnRef idx="1">
            <a:schemeClr val="dk1"/>
          </a:lnRef>
          <a:fillRef idx="0">
            <a:schemeClr val="dk1"/>
          </a:fillRef>
          <a:effectRef idx="0">
            <a:schemeClr val="dk1"/>
          </a:effectRef>
          <a:fontRef idx="minor">
            <a:schemeClr val="tx1"/>
          </a:fontRef>
        </p:style>
      </p:cxnSp>
      <p:cxnSp>
        <p:nvCxnSpPr>
          <p:cNvPr id="173" name="直線矢印コネクタ 172"/>
          <p:cNvCxnSpPr/>
          <p:nvPr/>
        </p:nvCxnSpPr>
        <p:spPr>
          <a:xfrm>
            <a:off x="7466114" y="1128137"/>
            <a:ext cx="0" cy="175242"/>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178" name="正方形/長方形 177"/>
          <p:cNvSpPr/>
          <p:nvPr/>
        </p:nvSpPr>
        <p:spPr>
          <a:xfrm>
            <a:off x="4694521" y="4482928"/>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3" name="テキスト ボックス 272"/>
          <p:cNvSpPr txBox="1"/>
          <p:nvPr/>
        </p:nvSpPr>
        <p:spPr>
          <a:xfrm>
            <a:off x="3206137" y="3685265"/>
            <a:ext cx="652589" cy="215444"/>
          </a:xfrm>
          <a:prstGeom prst="rect">
            <a:avLst/>
          </a:prstGeom>
          <a:noFill/>
        </p:spPr>
        <p:txBody>
          <a:bodyPr wrap="square" rtlCol="0">
            <a:spAutoFit/>
          </a:bodyPr>
          <a:lstStyle/>
          <a:p>
            <a:r>
              <a:rPr kumimoji="1" lang="en-US" altLang="ja-JP" sz="800" dirty="0"/>
              <a:t>regB[15:0]</a:t>
            </a:r>
            <a:endParaRPr kumimoji="1" lang="ja-JP" altLang="en-US" sz="800" dirty="0"/>
          </a:p>
        </p:txBody>
      </p:sp>
      <p:sp>
        <p:nvSpPr>
          <p:cNvPr id="274" name="テキスト ボックス 273"/>
          <p:cNvSpPr txBox="1"/>
          <p:nvPr/>
        </p:nvSpPr>
        <p:spPr>
          <a:xfrm>
            <a:off x="2253329" y="6139951"/>
            <a:ext cx="304386" cy="215444"/>
          </a:xfrm>
          <a:prstGeom prst="rect">
            <a:avLst/>
          </a:prstGeom>
          <a:noFill/>
        </p:spPr>
        <p:txBody>
          <a:bodyPr wrap="square" rtlCol="0">
            <a:spAutoFit/>
          </a:bodyPr>
          <a:lstStyle/>
          <a:p>
            <a:r>
              <a:rPr kumimoji="1" lang="en-US" altLang="ja-JP" sz="800" dirty="0"/>
              <a:t>16</a:t>
            </a:r>
            <a:endParaRPr kumimoji="1" lang="ja-JP" altLang="en-US" sz="800" dirty="0"/>
          </a:p>
        </p:txBody>
      </p:sp>
      <p:cxnSp>
        <p:nvCxnSpPr>
          <p:cNvPr id="269" name="直線矢印コネクタ 268"/>
          <p:cNvCxnSpPr>
            <a:stCxn id="238" idx="3"/>
          </p:cNvCxnSpPr>
          <p:nvPr/>
        </p:nvCxnSpPr>
        <p:spPr>
          <a:xfrm>
            <a:off x="1835766" y="3536347"/>
            <a:ext cx="4330243" cy="0"/>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84" name="テキスト ボックス 183"/>
          <p:cNvSpPr txBox="1"/>
          <p:nvPr/>
        </p:nvSpPr>
        <p:spPr>
          <a:xfrm>
            <a:off x="5165305" y="1952227"/>
            <a:ext cx="541448" cy="215444"/>
          </a:xfrm>
          <a:prstGeom prst="rect">
            <a:avLst/>
          </a:prstGeom>
          <a:noFill/>
        </p:spPr>
        <p:txBody>
          <a:bodyPr wrap="square" rtlCol="0">
            <a:spAutoFit/>
          </a:bodyPr>
          <a:lstStyle/>
          <a:p>
            <a:r>
              <a:rPr kumimoji="1" lang="en-US" altLang="ja-JP" sz="800" dirty="0"/>
              <a:t>fwd_en</a:t>
            </a:r>
            <a:endParaRPr kumimoji="1" lang="ja-JP" altLang="en-US" sz="800" dirty="0"/>
          </a:p>
        </p:txBody>
      </p:sp>
      <p:sp>
        <p:nvSpPr>
          <p:cNvPr id="224" name="テキスト ボックス 223"/>
          <p:cNvSpPr txBox="1"/>
          <p:nvPr/>
        </p:nvSpPr>
        <p:spPr>
          <a:xfrm>
            <a:off x="5161759" y="1462912"/>
            <a:ext cx="798741" cy="215444"/>
          </a:xfrm>
          <a:prstGeom prst="rect">
            <a:avLst/>
          </a:prstGeom>
          <a:noFill/>
        </p:spPr>
        <p:txBody>
          <a:bodyPr wrap="square" rtlCol="0">
            <a:spAutoFit/>
          </a:bodyPr>
          <a:lstStyle/>
          <a:p>
            <a:r>
              <a:rPr kumimoji="1" lang="en-US" altLang="ja-JP" sz="800" dirty="0"/>
              <a:t>pc_out[15:0]</a:t>
            </a:r>
            <a:endParaRPr kumimoji="1" lang="ja-JP" altLang="en-US" sz="800" dirty="0"/>
          </a:p>
        </p:txBody>
      </p:sp>
      <p:cxnSp>
        <p:nvCxnSpPr>
          <p:cNvPr id="225" name="直線コネクタ 224"/>
          <p:cNvCxnSpPr/>
          <p:nvPr/>
        </p:nvCxnSpPr>
        <p:spPr>
          <a:xfrm flipH="1">
            <a:off x="4982880" y="1450942"/>
            <a:ext cx="123590" cy="11969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77" name="直線矢印コネクタ 76"/>
          <p:cNvCxnSpPr/>
          <p:nvPr/>
        </p:nvCxnSpPr>
        <p:spPr>
          <a:xfrm flipH="1">
            <a:off x="859311" y="1501679"/>
            <a:ext cx="430244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 name="直線矢印コネクタ 7"/>
          <p:cNvCxnSpPr/>
          <p:nvPr/>
        </p:nvCxnSpPr>
        <p:spPr>
          <a:xfrm flipV="1">
            <a:off x="6261402" y="2370868"/>
            <a:ext cx="0" cy="16120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p:cNvCxnSpPr/>
          <p:nvPr/>
        </p:nvCxnSpPr>
        <p:spPr>
          <a:xfrm flipV="1">
            <a:off x="2197616" y="2817810"/>
            <a:ext cx="222784" cy="1401"/>
          </a:xfrm>
          <a:prstGeom prst="straightConnector1">
            <a:avLst/>
          </a:prstGeom>
          <a:ln w="19050">
            <a:solidFill>
              <a:srgbClr val="FF0000"/>
            </a:solidFill>
            <a:prstDash val="sysDash"/>
            <a:tailEnd type="triangle"/>
          </a:ln>
        </p:spPr>
        <p:style>
          <a:lnRef idx="1">
            <a:schemeClr val="dk1"/>
          </a:lnRef>
          <a:fillRef idx="0">
            <a:schemeClr val="dk1"/>
          </a:fillRef>
          <a:effectRef idx="0">
            <a:schemeClr val="dk1"/>
          </a:effectRef>
          <a:fontRef idx="minor">
            <a:schemeClr val="tx1"/>
          </a:fontRef>
        </p:style>
      </p:cxnSp>
      <p:sp>
        <p:nvSpPr>
          <p:cNvPr id="95" name="テキスト ボックス 94"/>
          <p:cNvSpPr txBox="1"/>
          <p:nvPr/>
        </p:nvSpPr>
        <p:spPr>
          <a:xfrm>
            <a:off x="5675161" y="2216880"/>
            <a:ext cx="429917" cy="215444"/>
          </a:xfrm>
          <a:prstGeom prst="rect">
            <a:avLst/>
          </a:prstGeom>
          <a:noFill/>
        </p:spPr>
        <p:txBody>
          <a:bodyPr wrap="square" rtlCol="0">
            <a:spAutoFit/>
          </a:bodyPr>
          <a:lstStyle/>
          <a:p>
            <a:r>
              <a:rPr kumimoji="1" lang="en-US" altLang="ja-JP" sz="800" dirty="0"/>
              <a:t>set_lr</a:t>
            </a:r>
            <a:endParaRPr kumimoji="1" lang="ja-JP" altLang="en-US" sz="800" dirty="0"/>
          </a:p>
        </p:txBody>
      </p:sp>
      <p:cxnSp>
        <p:nvCxnSpPr>
          <p:cNvPr id="98" name="直線矢印コネクタ 97"/>
          <p:cNvCxnSpPr>
            <a:stCxn id="123" idx="0"/>
          </p:cNvCxnSpPr>
          <p:nvPr/>
        </p:nvCxnSpPr>
        <p:spPr>
          <a:xfrm flipH="1" flipV="1">
            <a:off x="6952484" y="2532077"/>
            <a:ext cx="2955" cy="76999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92" name="フローチャート: 手作業 191"/>
          <p:cNvSpPr/>
          <p:nvPr/>
        </p:nvSpPr>
        <p:spPr>
          <a:xfrm rot="16200000">
            <a:off x="4518019" y="3816505"/>
            <a:ext cx="482520" cy="129512"/>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sp>
        <p:nvSpPr>
          <p:cNvPr id="194" name="テキスト ボックス 193"/>
          <p:cNvSpPr txBox="1"/>
          <p:nvPr/>
        </p:nvSpPr>
        <p:spPr>
          <a:xfrm>
            <a:off x="4694521" y="3636874"/>
            <a:ext cx="143925" cy="215444"/>
          </a:xfrm>
          <a:prstGeom prst="rect">
            <a:avLst/>
          </a:prstGeom>
          <a:noFill/>
        </p:spPr>
        <p:txBody>
          <a:bodyPr wrap="square" lIns="0" rIns="0" rtlCol="0">
            <a:spAutoFit/>
          </a:bodyPr>
          <a:lstStyle/>
          <a:p>
            <a:r>
              <a:rPr kumimoji="1" lang="en-US" altLang="ja-JP" sz="800" dirty="0"/>
              <a:t>01</a:t>
            </a:r>
            <a:endParaRPr kumimoji="1" lang="ja-JP" altLang="en-US" sz="800" dirty="0"/>
          </a:p>
        </p:txBody>
      </p:sp>
      <p:sp>
        <p:nvSpPr>
          <p:cNvPr id="195" name="テキスト ボックス 194"/>
          <p:cNvSpPr txBox="1"/>
          <p:nvPr/>
        </p:nvSpPr>
        <p:spPr>
          <a:xfrm>
            <a:off x="4590485" y="4055149"/>
            <a:ext cx="318196" cy="215444"/>
          </a:xfrm>
          <a:prstGeom prst="rect">
            <a:avLst/>
          </a:prstGeom>
          <a:noFill/>
        </p:spPr>
        <p:txBody>
          <a:bodyPr wrap="square" lIns="0" rIns="0" rtlCol="0">
            <a:spAutoFit/>
          </a:bodyPr>
          <a:lstStyle/>
          <a:p>
            <a:r>
              <a:rPr kumimoji="1" lang="en-US" altLang="ja-JP" sz="800" dirty="0"/>
              <a:t>default</a:t>
            </a:r>
            <a:endParaRPr kumimoji="1" lang="ja-JP" altLang="en-US" sz="800" dirty="0"/>
          </a:p>
        </p:txBody>
      </p:sp>
      <p:cxnSp>
        <p:nvCxnSpPr>
          <p:cNvPr id="57" name="直線矢印コネクタ 56"/>
          <p:cNvCxnSpPr>
            <a:stCxn id="192" idx="2"/>
          </p:cNvCxnSpPr>
          <p:nvPr/>
        </p:nvCxnSpPr>
        <p:spPr>
          <a:xfrm>
            <a:off x="4824035" y="3881261"/>
            <a:ext cx="401796"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211" name="正方形/長方形 210"/>
          <p:cNvSpPr/>
          <p:nvPr/>
        </p:nvSpPr>
        <p:spPr>
          <a:xfrm flipH="1">
            <a:off x="3898239" y="2889841"/>
            <a:ext cx="67311" cy="4843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3" name="直線矢印コネクタ 72"/>
          <p:cNvCxnSpPr/>
          <p:nvPr/>
        </p:nvCxnSpPr>
        <p:spPr>
          <a:xfrm>
            <a:off x="4759279" y="3403390"/>
            <a:ext cx="0" cy="258104"/>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cxnSp>
        <p:nvCxnSpPr>
          <p:cNvPr id="80" name="カギ線コネクタ 79"/>
          <p:cNvCxnSpPr/>
          <p:nvPr/>
        </p:nvCxnSpPr>
        <p:spPr>
          <a:xfrm>
            <a:off x="4929850" y="3867248"/>
            <a:ext cx="1229650" cy="812879"/>
          </a:xfrm>
          <a:prstGeom prst="bentConnector3">
            <a:avLst>
              <a:gd name="adj1" fmla="val -91"/>
            </a:avLst>
          </a:prstGeom>
          <a:ln w="19050">
            <a:tailEnd type="triangle"/>
          </a:ln>
        </p:spPr>
        <p:style>
          <a:lnRef idx="1">
            <a:schemeClr val="dk1"/>
          </a:lnRef>
          <a:fillRef idx="0">
            <a:schemeClr val="dk1"/>
          </a:fillRef>
          <a:effectRef idx="0">
            <a:schemeClr val="dk1"/>
          </a:effectRef>
          <a:fontRef idx="minor">
            <a:schemeClr val="tx1"/>
          </a:fontRef>
        </p:style>
      </p:cxnSp>
      <p:sp>
        <p:nvSpPr>
          <p:cNvPr id="227" name="正方形/長方形 226"/>
          <p:cNvSpPr/>
          <p:nvPr/>
        </p:nvSpPr>
        <p:spPr>
          <a:xfrm>
            <a:off x="4908681" y="4653309"/>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27" name="直線矢印コネクタ 126"/>
          <p:cNvCxnSpPr/>
          <p:nvPr/>
        </p:nvCxnSpPr>
        <p:spPr>
          <a:xfrm>
            <a:off x="3202168" y="3932095"/>
            <a:ext cx="819802" cy="317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14" name="正方形/長方形 213"/>
          <p:cNvSpPr/>
          <p:nvPr/>
        </p:nvSpPr>
        <p:spPr>
          <a:xfrm>
            <a:off x="4906990" y="3850120"/>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テキスト ボックス 251"/>
          <p:cNvSpPr txBox="1"/>
          <p:nvPr/>
        </p:nvSpPr>
        <p:spPr>
          <a:xfrm>
            <a:off x="3447984" y="4813791"/>
            <a:ext cx="212382" cy="276999"/>
          </a:xfrm>
          <a:prstGeom prst="rect">
            <a:avLst/>
          </a:prstGeom>
          <a:noFill/>
        </p:spPr>
        <p:txBody>
          <a:bodyPr wrap="square" rtlCol="0">
            <a:spAutoFit/>
          </a:bodyPr>
          <a:lstStyle/>
          <a:p>
            <a:r>
              <a:rPr kumimoji="1" lang="en-US" altLang="ja-JP" sz="1200" b="1" dirty="0"/>
              <a:t>:</a:t>
            </a:r>
          </a:p>
        </p:txBody>
      </p:sp>
      <p:sp>
        <p:nvSpPr>
          <p:cNvPr id="253" name="テキスト ボックス 252"/>
          <p:cNvSpPr txBox="1"/>
          <p:nvPr/>
        </p:nvSpPr>
        <p:spPr>
          <a:xfrm>
            <a:off x="3447984" y="4411945"/>
            <a:ext cx="314255" cy="215444"/>
          </a:xfrm>
          <a:prstGeom prst="rect">
            <a:avLst/>
          </a:prstGeom>
          <a:noFill/>
        </p:spPr>
        <p:txBody>
          <a:bodyPr wrap="square" rtlCol="0">
            <a:spAutoFit/>
          </a:bodyPr>
          <a:lstStyle/>
          <a:p>
            <a:r>
              <a:rPr kumimoji="1" lang="en-US" altLang="ja-JP" sz="800" dirty="0"/>
              <a:t>R0</a:t>
            </a:r>
            <a:endParaRPr kumimoji="1" lang="ja-JP" altLang="en-US" sz="800" dirty="0"/>
          </a:p>
        </p:txBody>
      </p:sp>
      <p:sp>
        <p:nvSpPr>
          <p:cNvPr id="254" name="テキスト ボックス 253"/>
          <p:cNvSpPr txBox="1"/>
          <p:nvPr/>
        </p:nvSpPr>
        <p:spPr>
          <a:xfrm>
            <a:off x="3447984" y="4626916"/>
            <a:ext cx="346243" cy="215444"/>
          </a:xfrm>
          <a:prstGeom prst="rect">
            <a:avLst/>
          </a:prstGeom>
          <a:noFill/>
        </p:spPr>
        <p:txBody>
          <a:bodyPr wrap="square" rtlCol="0">
            <a:spAutoFit/>
          </a:bodyPr>
          <a:lstStyle/>
          <a:p>
            <a:r>
              <a:rPr kumimoji="1" lang="en-US" altLang="ja-JP" sz="800" dirty="0"/>
              <a:t>R1</a:t>
            </a:r>
            <a:endParaRPr kumimoji="1" lang="ja-JP" altLang="en-US" sz="800" dirty="0"/>
          </a:p>
        </p:txBody>
      </p:sp>
      <p:sp>
        <p:nvSpPr>
          <p:cNvPr id="255" name="テキスト ボックス 254"/>
          <p:cNvSpPr txBox="1"/>
          <p:nvPr/>
        </p:nvSpPr>
        <p:spPr>
          <a:xfrm>
            <a:off x="3447982" y="5035591"/>
            <a:ext cx="346244" cy="215444"/>
          </a:xfrm>
          <a:prstGeom prst="rect">
            <a:avLst/>
          </a:prstGeom>
          <a:noFill/>
        </p:spPr>
        <p:txBody>
          <a:bodyPr wrap="square" rtlCol="0">
            <a:spAutoFit/>
          </a:bodyPr>
          <a:lstStyle/>
          <a:p>
            <a:r>
              <a:rPr kumimoji="1" lang="en-US" altLang="ja-JP" sz="800" dirty="0"/>
              <a:t>R15</a:t>
            </a:r>
            <a:endParaRPr kumimoji="1" lang="ja-JP" altLang="en-US" sz="800" dirty="0"/>
          </a:p>
        </p:txBody>
      </p:sp>
      <p:sp>
        <p:nvSpPr>
          <p:cNvPr id="256" name="フローチャート: 手作業 255"/>
          <p:cNvSpPr/>
          <p:nvPr/>
        </p:nvSpPr>
        <p:spPr>
          <a:xfrm rot="16200000">
            <a:off x="3841169" y="3959031"/>
            <a:ext cx="482520" cy="141022"/>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sp>
        <p:nvSpPr>
          <p:cNvPr id="257" name="テキスト ボックス 256"/>
          <p:cNvSpPr txBox="1"/>
          <p:nvPr/>
        </p:nvSpPr>
        <p:spPr>
          <a:xfrm>
            <a:off x="4004652" y="3832967"/>
            <a:ext cx="89168" cy="215444"/>
          </a:xfrm>
          <a:prstGeom prst="rect">
            <a:avLst/>
          </a:prstGeom>
          <a:noFill/>
        </p:spPr>
        <p:txBody>
          <a:bodyPr wrap="square" rtlCol="0">
            <a:spAutoFit/>
          </a:bodyPr>
          <a:lstStyle/>
          <a:p>
            <a:r>
              <a:rPr kumimoji="1" lang="en-US" altLang="ja-JP" sz="800" dirty="0"/>
              <a:t>0</a:t>
            </a:r>
            <a:endParaRPr kumimoji="1" lang="ja-JP" altLang="en-US" sz="800" dirty="0"/>
          </a:p>
        </p:txBody>
      </p:sp>
      <p:sp>
        <p:nvSpPr>
          <p:cNvPr id="260" name="テキスト ボックス 259"/>
          <p:cNvSpPr txBox="1"/>
          <p:nvPr/>
        </p:nvSpPr>
        <p:spPr>
          <a:xfrm>
            <a:off x="4004652" y="4023648"/>
            <a:ext cx="93029" cy="215444"/>
          </a:xfrm>
          <a:prstGeom prst="rect">
            <a:avLst/>
          </a:prstGeom>
          <a:noFill/>
        </p:spPr>
        <p:txBody>
          <a:bodyPr wrap="square" rtlCol="0">
            <a:spAutoFit/>
          </a:bodyPr>
          <a:lstStyle/>
          <a:p>
            <a:r>
              <a:rPr kumimoji="1" lang="en-US" altLang="ja-JP" sz="800" dirty="0"/>
              <a:t>1</a:t>
            </a:r>
            <a:endParaRPr kumimoji="1" lang="ja-JP" altLang="en-US" sz="800" dirty="0"/>
          </a:p>
        </p:txBody>
      </p:sp>
      <p:cxnSp>
        <p:nvCxnSpPr>
          <p:cNvPr id="108" name="直線コネクタ 107"/>
          <p:cNvCxnSpPr/>
          <p:nvPr/>
        </p:nvCxnSpPr>
        <p:spPr>
          <a:xfrm>
            <a:off x="3818788" y="4640720"/>
            <a:ext cx="85501"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2" name="カギ線コネクタ 111"/>
          <p:cNvCxnSpPr/>
          <p:nvPr/>
        </p:nvCxnSpPr>
        <p:spPr>
          <a:xfrm rot="5400000" flipH="1" flipV="1">
            <a:off x="3706781" y="4324877"/>
            <a:ext cx="512697" cy="117680"/>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264" name="フローチャート: 手作業 263"/>
          <p:cNvSpPr/>
          <p:nvPr/>
        </p:nvSpPr>
        <p:spPr>
          <a:xfrm rot="16200000">
            <a:off x="4081355" y="4437686"/>
            <a:ext cx="482520" cy="141022"/>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cxnSp>
        <p:nvCxnSpPr>
          <p:cNvPr id="125" name="直線矢印コネクタ 124"/>
          <p:cNvCxnSpPr/>
          <p:nvPr/>
        </p:nvCxnSpPr>
        <p:spPr>
          <a:xfrm flipV="1">
            <a:off x="3202168" y="4327096"/>
            <a:ext cx="1042670" cy="342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77" name="直線コネクタ 276"/>
          <p:cNvCxnSpPr/>
          <p:nvPr/>
        </p:nvCxnSpPr>
        <p:spPr>
          <a:xfrm>
            <a:off x="3817795" y="5001135"/>
            <a:ext cx="19665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40" name="カギ線コネクタ 139"/>
          <p:cNvCxnSpPr/>
          <p:nvPr/>
        </p:nvCxnSpPr>
        <p:spPr>
          <a:xfrm rot="5400000" flipH="1" flipV="1">
            <a:off x="3943040" y="4691813"/>
            <a:ext cx="388255" cy="230391"/>
          </a:xfrm>
          <a:prstGeom prst="bentConnector3">
            <a:avLst>
              <a:gd name="adj1" fmla="val 100292"/>
            </a:avLst>
          </a:prstGeom>
          <a:ln w="19050">
            <a:tailEnd type="triangle"/>
          </a:ln>
        </p:spPr>
        <p:style>
          <a:lnRef idx="1">
            <a:schemeClr val="dk1"/>
          </a:lnRef>
          <a:fillRef idx="0">
            <a:schemeClr val="dk1"/>
          </a:fillRef>
          <a:effectRef idx="0">
            <a:schemeClr val="dk1"/>
          </a:effectRef>
          <a:fontRef idx="minor">
            <a:schemeClr val="tx1"/>
          </a:fontRef>
        </p:style>
      </p:cxnSp>
      <p:cxnSp>
        <p:nvCxnSpPr>
          <p:cNvPr id="149" name="直線矢印コネクタ 148"/>
          <p:cNvCxnSpPr>
            <a:stCxn id="256" idx="2"/>
          </p:cNvCxnSpPr>
          <p:nvPr/>
        </p:nvCxnSpPr>
        <p:spPr>
          <a:xfrm>
            <a:off x="4152940" y="4029542"/>
            <a:ext cx="54158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02" name="直線コネクタ 301"/>
          <p:cNvCxnSpPr/>
          <p:nvPr/>
        </p:nvCxnSpPr>
        <p:spPr>
          <a:xfrm>
            <a:off x="2480653" y="6182907"/>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303" name="正方形/長方形 302"/>
          <p:cNvSpPr/>
          <p:nvPr/>
        </p:nvSpPr>
        <p:spPr>
          <a:xfrm>
            <a:off x="3124460" y="3267657"/>
            <a:ext cx="45719" cy="5199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33" name="カギ線コネクタ 232"/>
          <p:cNvCxnSpPr>
            <a:stCxn id="184" idx="1"/>
            <a:endCxn id="256" idx="3"/>
          </p:cNvCxnSpPr>
          <p:nvPr/>
        </p:nvCxnSpPr>
        <p:spPr>
          <a:xfrm rot="10800000" flipV="1">
            <a:off x="4082429" y="2059948"/>
            <a:ext cx="1082876" cy="1776585"/>
          </a:xfrm>
          <a:prstGeom prst="bentConnector2">
            <a:avLst/>
          </a:prstGeom>
          <a:ln w="3175">
            <a:prstDash val="dash"/>
            <a:tailEnd type="triangle"/>
          </a:ln>
        </p:spPr>
        <p:style>
          <a:lnRef idx="1">
            <a:schemeClr val="dk1"/>
          </a:lnRef>
          <a:fillRef idx="0">
            <a:schemeClr val="dk1"/>
          </a:fillRef>
          <a:effectRef idx="0">
            <a:schemeClr val="dk1"/>
          </a:effectRef>
          <a:fontRef idx="minor">
            <a:schemeClr val="tx1"/>
          </a:fontRef>
        </p:style>
      </p:cxnSp>
      <p:cxnSp>
        <p:nvCxnSpPr>
          <p:cNvPr id="262" name="カギ線コネクタ 261"/>
          <p:cNvCxnSpPr>
            <a:stCxn id="184" idx="1"/>
            <a:endCxn id="264" idx="3"/>
          </p:cNvCxnSpPr>
          <p:nvPr/>
        </p:nvCxnSpPr>
        <p:spPr>
          <a:xfrm rot="10800000" flipV="1">
            <a:off x="4322615" y="2059949"/>
            <a:ext cx="842690" cy="2255240"/>
          </a:xfrm>
          <a:prstGeom prst="bentConnector2">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320" name="正方形/長方形 319"/>
          <p:cNvSpPr/>
          <p:nvPr/>
        </p:nvSpPr>
        <p:spPr>
          <a:xfrm>
            <a:off x="4306983" y="2035919"/>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フローチャート: 手作業 203"/>
          <p:cNvSpPr/>
          <p:nvPr/>
        </p:nvSpPr>
        <p:spPr>
          <a:xfrm rot="16200000">
            <a:off x="5081898" y="3935744"/>
            <a:ext cx="352803" cy="85765"/>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cxnSp>
        <p:nvCxnSpPr>
          <p:cNvPr id="226" name="直線矢印コネクタ 225"/>
          <p:cNvCxnSpPr/>
          <p:nvPr/>
        </p:nvCxnSpPr>
        <p:spPr>
          <a:xfrm flipH="1">
            <a:off x="5250622" y="2912151"/>
            <a:ext cx="3491" cy="931495"/>
          </a:xfrm>
          <a:prstGeom prst="straightConnector1">
            <a:avLst/>
          </a:prstGeom>
          <a:ln w="19050">
            <a:solidFill>
              <a:srgbClr val="FF0000"/>
            </a:solidFill>
            <a:prstDash val="sysDash"/>
            <a:tailEnd type="triangle"/>
          </a:ln>
        </p:spPr>
        <p:style>
          <a:lnRef idx="1">
            <a:schemeClr val="dk1"/>
          </a:lnRef>
          <a:fillRef idx="0">
            <a:schemeClr val="dk1"/>
          </a:fillRef>
          <a:effectRef idx="0">
            <a:schemeClr val="dk1"/>
          </a:effectRef>
          <a:fontRef idx="minor">
            <a:schemeClr val="tx1"/>
          </a:fontRef>
        </p:style>
      </p:cxnSp>
      <p:sp>
        <p:nvSpPr>
          <p:cNvPr id="228" name="正方形/長方形 227"/>
          <p:cNvSpPr/>
          <p:nvPr/>
        </p:nvSpPr>
        <p:spPr>
          <a:xfrm>
            <a:off x="5227762" y="2891764"/>
            <a:ext cx="45719" cy="81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9" name="正方形/長方形 228"/>
          <p:cNvSpPr/>
          <p:nvPr/>
        </p:nvSpPr>
        <p:spPr>
          <a:xfrm>
            <a:off x="5057631" y="3510349"/>
            <a:ext cx="45719" cy="5199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5" name="直線矢印コネクタ 64"/>
          <p:cNvCxnSpPr>
            <a:stCxn id="204" idx="2"/>
          </p:cNvCxnSpPr>
          <p:nvPr/>
        </p:nvCxnSpPr>
        <p:spPr>
          <a:xfrm>
            <a:off x="5301182" y="3978626"/>
            <a:ext cx="152327"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p:cNvCxnSpPr/>
          <p:nvPr/>
        </p:nvCxnSpPr>
        <p:spPr>
          <a:xfrm flipV="1">
            <a:off x="5645026" y="4347203"/>
            <a:ext cx="512892"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8" name="フローチャート : 手操作入力 77"/>
          <p:cNvSpPr/>
          <p:nvPr/>
        </p:nvSpPr>
        <p:spPr>
          <a:xfrm>
            <a:off x="3809450" y="3465247"/>
            <a:ext cx="253717" cy="142200"/>
          </a:xfrm>
          <a:prstGeom prst="flowChartManualInpu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EXT</a:t>
            </a:r>
            <a:endParaRPr kumimoji="1" lang="ja-JP" altLang="en-US" sz="800" dirty="0">
              <a:solidFill>
                <a:schemeClr val="tx1"/>
              </a:solidFill>
            </a:endParaRPr>
          </a:p>
        </p:txBody>
      </p:sp>
      <p:cxnSp>
        <p:nvCxnSpPr>
          <p:cNvPr id="85" name="直線矢印コネクタ 84"/>
          <p:cNvCxnSpPr>
            <a:stCxn id="211" idx="2"/>
            <a:endCxn id="78" idx="0"/>
          </p:cNvCxnSpPr>
          <p:nvPr/>
        </p:nvCxnSpPr>
        <p:spPr>
          <a:xfrm>
            <a:off x="3931894" y="2938276"/>
            <a:ext cx="4415" cy="541191"/>
          </a:xfrm>
          <a:prstGeom prst="straightConnector1">
            <a:avLst/>
          </a:prstGeom>
          <a:ln w="19050">
            <a:solidFill>
              <a:srgbClr val="FF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90" name="カギ線コネクタ 89"/>
          <p:cNvCxnSpPr>
            <a:stCxn id="237" idx="3"/>
          </p:cNvCxnSpPr>
          <p:nvPr/>
        </p:nvCxnSpPr>
        <p:spPr>
          <a:xfrm>
            <a:off x="1833800" y="3287404"/>
            <a:ext cx="1928440" cy="1115121"/>
          </a:xfrm>
          <a:prstGeom prst="bentConnector2">
            <a:avLst/>
          </a:prstGeom>
          <a:ln w="19050">
            <a:solidFill>
              <a:srgbClr val="FF0000"/>
            </a:solidFill>
            <a:prstDash val="sysDash"/>
            <a:tailEnd type="triangle"/>
          </a:ln>
        </p:spPr>
        <p:style>
          <a:lnRef idx="1">
            <a:schemeClr val="dk1"/>
          </a:lnRef>
          <a:fillRef idx="0">
            <a:schemeClr val="dk1"/>
          </a:fillRef>
          <a:effectRef idx="0">
            <a:schemeClr val="dk1"/>
          </a:effectRef>
          <a:fontRef idx="minor">
            <a:schemeClr val="tx1"/>
          </a:fontRef>
        </p:style>
      </p:cxnSp>
      <p:sp>
        <p:nvSpPr>
          <p:cNvPr id="272" name="テキスト ボックス 271"/>
          <p:cNvSpPr txBox="1"/>
          <p:nvPr/>
        </p:nvSpPr>
        <p:spPr>
          <a:xfrm>
            <a:off x="9144000" y="4887116"/>
            <a:ext cx="1853198" cy="1223412"/>
          </a:xfrm>
          <a:prstGeom prst="rect">
            <a:avLst/>
          </a:prstGeom>
          <a:noFill/>
        </p:spPr>
        <p:txBody>
          <a:bodyPr wrap="square" rtlCol="0">
            <a:spAutoFit/>
          </a:bodyPr>
          <a:lstStyle/>
          <a:p>
            <a:r>
              <a:rPr kumimoji="1" lang="en-US" altLang="ja-JP" sz="1050" dirty="0"/>
              <a:t>Control Signal</a:t>
            </a:r>
          </a:p>
          <a:p>
            <a:endParaRPr kumimoji="1" lang="en-US" altLang="ja-JP" sz="1050" dirty="0"/>
          </a:p>
          <a:p>
            <a:r>
              <a:rPr kumimoji="1" lang="en-US" altLang="ja-JP" sz="1050" dirty="0"/>
              <a:t>Data Signal</a:t>
            </a:r>
          </a:p>
          <a:p>
            <a:endParaRPr kumimoji="1" lang="en-US" altLang="ja-JP" sz="1050" dirty="0"/>
          </a:p>
          <a:p>
            <a:r>
              <a:rPr kumimoji="1" lang="en-US" altLang="ja-JP" sz="1050" dirty="0"/>
              <a:t>Instruction Control Signal</a:t>
            </a:r>
          </a:p>
          <a:p>
            <a:endParaRPr kumimoji="1" lang="en-US" altLang="ja-JP" sz="1050" dirty="0"/>
          </a:p>
          <a:p>
            <a:r>
              <a:rPr kumimoji="1" lang="en-US" altLang="ja-JP" sz="1050" dirty="0"/>
              <a:t>Instruction Data Signal</a:t>
            </a:r>
            <a:endParaRPr kumimoji="1" lang="ja-JP" altLang="en-US" sz="1050" dirty="0"/>
          </a:p>
        </p:txBody>
      </p:sp>
      <p:cxnSp>
        <p:nvCxnSpPr>
          <p:cNvPr id="275" name="直線矢印コネクタ 274"/>
          <p:cNvCxnSpPr/>
          <p:nvPr/>
        </p:nvCxnSpPr>
        <p:spPr>
          <a:xfrm>
            <a:off x="10804641" y="4991915"/>
            <a:ext cx="385115" cy="0"/>
          </a:xfrm>
          <a:prstGeom prst="straightConnector1">
            <a:avLst/>
          </a:prstGeom>
          <a:ln w="19050">
            <a:prstDash val="sysDash"/>
            <a:tailEnd type="arrow"/>
          </a:ln>
        </p:spPr>
        <p:style>
          <a:lnRef idx="1">
            <a:schemeClr val="dk1"/>
          </a:lnRef>
          <a:fillRef idx="0">
            <a:schemeClr val="dk1"/>
          </a:fillRef>
          <a:effectRef idx="0">
            <a:schemeClr val="dk1"/>
          </a:effectRef>
          <a:fontRef idx="minor">
            <a:schemeClr val="tx1"/>
          </a:fontRef>
        </p:style>
      </p:cxnSp>
      <p:cxnSp>
        <p:nvCxnSpPr>
          <p:cNvPr id="276" name="直線矢印コネクタ 275"/>
          <p:cNvCxnSpPr/>
          <p:nvPr/>
        </p:nvCxnSpPr>
        <p:spPr>
          <a:xfrm>
            <a:off x="10804641" y="5307243"/>
            <a:ext cx="385115"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78" name="直線矢印コネクタ 277"/>
          <p:cNvCxnSpPr/>
          <p:nvPr/>
        </p:nvCxnSpPr>
        <p:spPr>
          <a:xfrm>
            <a:off x="10804641" y="5636972"/>
            <a:ext cx="385115" cy="0"/>
          </a:xfrm>
          <a:prstGeom prst="straightConnector1">
            <a:avLst/>
          </a:prstGeom>
          <a:ln w="19050">
            <a:solidFill>
              <a:srgbClr val="FF0000"/>
            </a:solidFill>
            <a:prstDash val="sysDash"/>
            <a:tailEnd type="arrow"/>
          </a:ln>
        </p:spPr>
        <p:style>
          <a:lnRef idx="1">
            <a:schemeClr val="dk1"/>
          </a:lnRef>
          <a:fillRef idx="0">
            <a:schemeClr val="dk1"/>
          </a:fillRef>
          <a:effectRef idx="0">
            <a:schemeClr val="dk1"/>
          </a:effectRef>
          <a:fontRef idx="minor">
            <a:schemeClr val="tx1"/>
          </a:fontRef>
        </p:style>
      </p:cxnSp>
      <p:cxnSp>
        <p:nvCxnSpPr>
          <p:cNvPr id="279" name="直線矢印コネクタ 278"/>
          <p:cNvCxnSpPr/>
          <p:nvPr/>
        </p:nvCxnSpPr>
        <p:spPr>
          <a:xfrm>
            <a:off x="10804641" y="5957379"/>
            <a:ext cx="385115" cy="0"/>
          </a:xfrm>
          <a:prstGeom prst="straightConnector1">
            <a:avLst/>
          </a:prstGeom>
          <a:ln w="19050">
            <a:solidFill>
              <a:srgbClr val="FF0000"/>
            </a:solidFill>
            <a:tailEnd type="arrow"/>
          </a:ln>
        </p:spPr>
        <p:style>
          <a:lnRef idx="1">
            <a:schemeClr val="dk1"/>
          </a:lnRef>
          <a:fillRef idx="0">
            <a:schemeClr val="dk1"/>
          </a:fillRef>
          <a:effectRef idx="0">
            <a:schemeClr val="dk1"/>
          </a:effectRef>
          <a:fontRef idx="minor">
            <a:schemeClr val="tx1"/>
          </a:fontRef>
        </p:style>
      </p:cxnSp>
      <p:sp>
        <p:nvSpPr>
          <p:cNvPr id="239" name="テキスト ボックス 238"/>
          <p:cNvSpPr txBox="1"/>
          <p:nvPr/>
        </p:nvSpPr>
        <p:spPr>
          <a:xfrm>
            <a:off x="4252104" y="4304223"/>
            <a:ext cx="89168" cy="215444"/>
          </a:xfrm>
          <a:prstGeom prst="rect">
            <a:avLst/>
          </a:prstGeom>
          <a:noFill/>
        </p:spPr>
        <p:txBody>
          <a:bodyPr wrap="square" rtlCol="0">
            <a:spAutoFit/>
          </a:bodyPr>
          <a:lstStyle/>
          <a:p>
            <a:r>
              <a:rPr kumimoji="1" lang="en-US" altLang="ja-JP" sz="800" dirty="0"/>
              <a:t>0</a:t>
            </a:r>
            <a:endParaRPr kumimoji="1" lang="ja-JP" altLang="en-US" sz="800" dirty="0"/>
          </a:p>
        </p:txBody>
      </p:sp>
      <p:sp>
        <p:nvSpPr>
          <p:cNvPr id="240" name="テキスト ボックス 239"/>
          <p:cNvSpPr txBox="1"/>
          <p:nvPr/>
        </p:nvSpPr>
        <p:spPr>
          <a:xfrm>
            <a:off x="4252104" y="4494904"/>
            <a:ext cx="93029" cy="215444"/>
          </a:xfrm>
          <a:prstGeom prst="rect">
            <a:avLst/>
          </a:prstGeom>
          <a:noFill/>
        </p:spPr>
        <p:txBody>
          <a:bodyPr wrap="square" rtlCol="0">
            <a:spAutoFit/>
          </a:bodyPr>
          <a:lstStyle/>
          <a:p>
            <a:r>
              <a:rPr kumimoji="1" lang="en-US" altLang="ja-JP" sz="800" dirty="0"/>
              <a:t>1</a:t>
            </a:r>
            <a:endParaRPr kumimoji="1" lang="ja-JP" altLang="en-US" sz="800" dirty="0"/>
          </a:p>
        </p:txBody>
      </p:sp>
      <p:sp>
        <p:nvSpPr>
          <p:cNvPr id="43" name="正方形/長方形 42"/>
          <p:cNvSpPr/>
          <p:nvPr/>
        </p:nvSpPr>
        <p:spPr>
          <a:xfrm>
            <a:off x="3244686" y="4283521"/>
            <a:ext cx="211569" cy="14848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32" name="正方形/長方形 231"/>
          <p:cNvSpPr/>
          <p:nvPr/>
        </p:nvSpPr>
        <p:spPr>
          <a:xfrm>
            <a:off x="3245075" y="3870349"/>
            <a:ext cx="211569" cy="14848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34" name="正方形/長方形 233"/>
          <p:cNvSpPr/>
          <p:nvPr/>
        </p:nvSpPr>
        <p:spPr>
          <a:xfrm>
            <a:off x="3242924" y="3462540"/>
            <a:ext cx="211569" cy="14848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35" name="正方形/長方形 234"/>
          <p:cNvSpPr/>
          <p:nvPr/>
        </p:nvSpPr>
        <p:spPr>
          <a:xfrm>
            <a:off x="3244686" y="3205585"/>
            <a:ext cx="211569" cy="14848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36" name="正方形/長方形 235"/>
          <p:cNvSpPr/>
          <p:nvPr/>
        </p:nvSpPr>
        <p:spPr>
          <a:xfrm>
            <a:off x="3245075" y="2875084"/>
            <a:ext cx="211569" cy="14848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37" name="正方形/長方形 236"/>
          <p:cNvSpPr/>
          <p:nvPr/>
        </p:nvSpPr>
        <p:spPr>
          <a:xfrm>
            <a:off x="1622231" y="3213162"/>
            <a:ext cx="211569" cy="14848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38" name="正方形/長方形 237"/>
          <p:cNvSpPr/>
          <p:nvPr/>
        </p:nvSpPr>
        <p:spPr>
          <a:xfrm>
            <a:off x="1624197" y="3462105"/>
            <a:ext cx="211569" cy="14848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41" name="正方形/長方形 240"/>
          <p:cNvSpPr/>
          <p:nvPr/>
        </p:nvSpPr>
        <p:spPr>
          <a:xfrm>
            <a:off x="1624197" y="2948241"/>
            <a:ext cx="211569" cy="14848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cxnSp>
        <p:nvCxnSpPr>
          <p:cNvPr id="61" name="直線矢印コネクタ 60"/>
          <p:cNvCxnSpPr>
            <a:endCxn id="237" idx="1"/>
          </p:cNvCxnSpPr>
          <p:nvPr/>
        </p:nvCxnSpPr>
        <p:spPr>
          <a:xfrm>
            <a:off x="891846" y="3287404"/>
            <a:ext cx="730385" cy="0"/>
          </a:xfrm>
          <a:prstGeom prst="straightConnector1">
            <a:avLst/>
          </a:prstGeom>
          <a:ln w="19050">
            <a:solidFill>
              <a:srgbClr val="FF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76" name="カギ線コネクタ 75"/>
          <p:cNvCxnSpPr>
            <a:endCxn id="241" idx="1"/>
          </p:cNvCxnSpPr>
          <p:nvPr/>
        </p:nvCxnSpPr>
        <p:spPr>
          <a:xfrm flipV="1">
            <a:off x="859311" y="3022483"/>
            <a:ext cx="764886" cy="262462"/>
          </a:xfrm>
          <a:prstGeom prst="bentConnector3">
            <a:avLst>
              <a:gd name="adj1" fmla="val 73909"/>
            </a:avLst>
          </a:prstGeom>
          <a:ln w="19050">
            <a:solidFill>
              <a:srgbClr val="FF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92" name="カギ線コネクタ 91"/>
          <p:cNvCxnSpPr>
            <a:endCxn id="238" idx="1"/>
          </p:cNvCxnSpPr>
          <p:nvPr/>
        </p:nvCxnSpPr>
        <p:spPr>
          <a:xfrm>
            <a:off x="840785" y="3284945"/>
            <a:ext cx="783412" cy="251402"/>
          </a:xfrm>
          <a:prstGeom prst="bentConnector3">
            <a:avLst>
              <a:gd name="adj1" fmla="val 73344"/>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44" name="フローチャート: 手作業 243"/>
          <p:cNvSpPr/>
          <p:nvPr/>
        </p:nvSpPr>
        <p:spPr>
          <a:xfrm rot="16200000">
            <a:off x="4059509" y="1710229"/>
            <a:ext cx="352803" cy="85765"/>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sp>
        <p:nvSpPr>
          <p:cNvPr id="245" name="テキスト ボックス 244"/>
          <p:cNvSpPr txBox="1"/>
          <p:nvPr/>
        </p:nvSpPr>
        <p:spPr>
          <a:xfrm>
            <a:off x="4208695" y="1706349"/>
            <a:ext cx="93029" cy="215444"/>
          </a:xfrm>
          <a:prstGeom prst="rect">
            <a:avLst/>
          </a:prstGeom>
          <a:noFill/>
        </p:spPr>
        <p:txBody>
          <a:bodyPr wrap="square" lIns="0" rtlCol="0">
            <a:spAutoFit/>
          </a:bodyPr>
          <a:lstStyle/>
          <a:p>
            <a:r>
              <a:rPr kumimoji="1" lang="en-US" altLang="ja-JP" sz="800" dirty="0"/>
              <a:t>0</a:t>
            </a:r>
            <a:endParaRPr kumimoji="1" lang="ja-JP" altLang="en-US" sz="800" dirty="0"/>
          </a:p>
        </p:txBody>
      </p:sp>
      <p:sp>
        <p:nvSpPr>
          <p:cNvPr id="246" name="テキスト ボックス 245"/>
          <p:cNvSpPr txBox="1"/>
          <p:nvPr/>
        </p:nvSpPr>
        <p:spPr>
          <a:xfrm>
            <a:off x="4208695" y="1569024"/>
            <a:ext cx="93029" cy="215444"/>
          </a:xfrm>
          <a:prstGeom prst="rect">
            <a:avLst/>
          </a:prstGeom>
          <a:noFill/>
        </p:spPr>
        <p:txBody>
          <a:bodyPr wrap="square" lIns="0" rtlCol="0">
            <a:spAutoFit/>
          </a:bodyPr>
          <a:lstStyle/>
          <a:p>
            <a:r>
              <a:rPr kumimoji="1" lang="en-US" altLang="ja-JP" sz="800" dirty="0"/>
              <a:t>1</a:t>
            </a:r>
            <a:endParaRPr kumimoji="1" lang="ja-JP" altLang="en-US" sz="800" dirty="0"/>
          </a:p>
        </p:txBody>
      </p:sp>
      <p:sp>
        <p:nvSpPr>
          <p:cNvPr id="265" name="正方形/長方形 264"/>
          <p:cNvSpPr/>
          <p:nvPr/>
        </p:nvSpPr>
        <p:spPr>
          <a:xfrm>
            <a:off x="3825481" y="1003843"/>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8" name="カギ線コネクタ 17"/>
          <p:cNvCxnSpPr>
            <a:stCxn id="265" idx="2"/>
            <a:endCxn id="246" idx="1"/>
          </p:cNvCxnSpPr>
          <p:nvPr/>
        </p:nvCxnSpPr>
        <p:spPr>
          <a:xfrm rot="16200000" flipH="1">
            <a:off x="3714926" y="1182977"/>
            <a:ext cx="627184" cy="360354"/>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266" name="正方形/長方形 265"/>
          <p:cNvSpPr/>
          <p:nvPr/>
        </p:nvSpPr>
        <p:spPr>
          <a:xfrm>
            <a:off x="4203079" y="1003842"/>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0" name="直線矢印コネクタ 19"/>
          <p:cNvCxnSpPr/>
          <p:nvPr/>
        </p:nvCxnSpPr>
        <p:spPr>
          <a:xfrm>
            <a:off x="4226830" y="1044849"/>
            <a:ext cx="0" cy="575302"/>
          </a:xfrm>
          <a:prstGeom prst="straightConnector1">
            <a:avLst/>
          </a:prstGeom>
          <a:ln w="3175">
            <a:prstDash val="dash"/>
            <a:tailEnd type="triangle"/>
          </a:ln>
        </p:spPr>
        <p:style>
          <a:lnRef idx="1">
            <a:schemeClr val="dk1"/>
          </a:lnRef>
          <a:fillRef idx="0">
            <a:schemeClr val="dk1"/>
          </a:fillRef>
          <a:effectRef idx="0">
            <a:schemeClr val="dk1"/>
          </a:effectRef>
          <a:fontRef idx="minor">
            <a:schemeClr val="tx1"/>
          </a:fontRef>
        </p:style>
      </p:cxnSp>
      <p:cxnSp>
        <p:nvCxnSpPr>
          <p:cNvPr id="280" name="直線コネクタ 279"/>
          <p:cNvCxnSpPr/>
          <p:nvPr/>
        </p:nvCxnSpPr>
        <p:spPr>
          <a:xfrm>
            <a:off x="3788174" y="1094642"/>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281" name="テキスト ボックス 280"/>
          <p:cNvSpPr txBox="1"/>
          <p:nvPr/>
        </p:nvSpPr>
        <p:spPr>
          <a:xfrm>
            <a:off x="3358351" y="1004211"/>
            <a:ext cx="489379" cy="215444"/>
          </a:xfrm>
          <a:prstGeom prst="rect">
            <a:avLst/>
          </a:prstGeom>
          <a:noFill/>
        </p:spPr>
        <p:txBody>
          <a:bodyPr wrap="square" lIns="0" rIns="0" rtlCol="0">
            <a:spAutoFit/>
          </a:bodyPr>
          <a:lstStyle/>
          <a:p>
            <a:r>
              <a:rPr kumimoji="1" lang="en-US" altLang="ja-JP" sz="800" dirty="0"/>
              <a:t>ir_in[15:0]</a:t>
            </a:r>
            <a:endParaRPr kumimoji="1" lang="ja-JP" altLang="en-US" sz="800" dirty="0"/>
          </a:p>
        </p:txBody>
      </p:sp>
      <p:sp>
        <p:nvSpPr>
          <p:cNvPr id="282" name="テキスト ボックス 281"/>
          <p:cNvSpPr txBox="1"/>
          <p:nvPr/>
        </p:nvSpPr>
        <p:spPr>
          <a:xfrm>
            <a:off x="4257310" y="993634"/>
            <a:ext cx="309075" cy="215444"/>
          </a:xfrm>
          <a:prstGeom prst="rect">
            <a:avLst/>
          </a:prstGeom>
          <a:noFill/>
        </p:spPr>
        <p:txBody>
          <a:bodyPr wrap="square" rtlCol="0">
            <a:spAutoFit/>
          </a:bodyPr>
          <a:lstStyle/>
          <a:p>
            <a:r>
              <a:rPr kumimoji="1" lang="en-US" altLang="ja-JP" sz="800" dirty="0"/>
              <a:t>irq</a:t>
            </a:r>
            <a:endParaRPr kumimoji="1" lang="ja-JP" altLang="en-US" sz="800" dirty="0"/>
          </a:p>
        </p:txBody>
      </p:sp>
      <p:cxnSp>
        <p:nvCxnSpPr>
          <p:cNvPr id="28" name="直線矢印コネクタ 27"/>
          <p:cNvCxnSpPr/>
          <p:nvPr/>
        </p:nvCxnSpPr>
        <p:spPr>
          <a:xfrm>
            <a:off x="4288782" y="1753111"/>
            <a:ext cx="85719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83" name="正方形/長方形 282"/>
          <p:cNvSpPr/>
          <p:nvPr/>
        </p:nvSpPr>
        <p:spPr>
          <a:xfrm>
            <a:off x="4203079" y="1165340"/>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2" name="カギ線コネクタ 41"/>
          <p:cNvCxnSpPr>
            <a:stCxn id="283" idx="3"/>
          </p:cNvCxnSpPr>
          <p:nvPr/>
        </p:nvCxnSpPr>
        <p:spPr>
          <a:xfrm>
            <a:off x="4248798" y="1192159"/>
            <a:ext cx="1577227" cy="125088"/>
          </a:xfrm>
          <a:prstGeom prst="bentConnector3">
            <a:avLst>
              <a:gd name="adj1" fmla="val 100012"/>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284" name="テキスト ボックス 283"/>
          <p:cNvSpPr txBox="1"/>
          <p:nvPr/>
        </p:nvSpPr>
        <p:spPr>
          <a:xfrm>
            <a:off x="5676333" y="1282652"/>
            <a:ext cx="309075" cy="215444"/>
          </a:xfrm>
          <a:prstGeom prst="rect">
            <a:avLst/>
          </a:prstGeom>
          <a:noFill/>
        </p:spPr>
        <p:txBody>
          <a:bodyPr wrap="square" rtlCol="0">
            <a:spAutoFit/>
          </a:bodyPr>
          <a:lstStyle/>
          <a:p>
            <a:r>
              <a:rPr kumimoji="1" lang="en-US" altLang="ja-JP" sz="800" dirty="0"/>
              <a:t>irq</a:t>
            </a:r>
            <a:endParaRPr kumimoji="1" lang="ja-JP" altLang="en-US" sz="800" dirty="0"/>
          </a:p>
        </p:txBody>
      </p:sp>
      <p:sp>
        <p:nvSpPr>
          <p:cNvPr id="285" name="正方形/長方形 284"/>
          <p:cNvSpPr/>
          <p:nvPr/>
        </p:nvSpPr>
        <p:spPr>
          <a:xfrm>
            <a:off x="3739379" y="3270165"/>
            <a:ext cx="45719" cy="5199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9" name="正方形/長方形 288"/>
          <p:cNvSpPr/>
          <p:nvPr/>
        </p:nvSpPr>
        <p:spPr>
          <a:xfrm>
            <a:off x="4902940" y="6356675"/>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7" name="直線矢印コネクタ 26"/>
          <p:cNvCxnSpPr>
            <a:stCxn id="227" idx="2"/>
            <a:endCxn id="289" idx="0"/>
          </p:cNvCxnSpPr>
          <p:nvPr/>
        </p:nvCxnSpPr>
        <p:spPr>
          <a:xfrm flipH="1">
            <a:off x="4925800" y="4706946"/>
            <a:ext cx="5741" cy="164972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90" name="正方形/長方形 289"/>
          <p:cNvSpPr/>
          <p:nvPr/>
        </p:nvSpPr>
        <p:spPr>
          <a:xfrm>
            <a:off x="4908681" y="5677915"/>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1" name="正方形/長方形 290"/>
          <p:cNvSpPr/>
          <p:nvPr/>
        </p:nvSpPr>
        <p:spPr>
          <a:xfrm>
            <a:off x="6641029" y="6356674"/>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2" name="直線矢印コネクタ 31"/>
          <p:cNvCxnSpPr>
            <a:endCxn id="291" idx="0"/>
          </p:cNvCxnSpPr>
          <p:nvPr/>
        </p:nvCxnSpPr>
        <p:spPr>
          <a:xfrm>
            <a:off x="6660357" y="5143313"/>
            <a:ext cx="3532" cy="121336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92" name="正方形/長方形 291"/>
          <p:cNvSpPr/>
          <p:nvPr/>
        </p:nvSpPr>
        <p:spPr>
          <a:xfrm>
            <a:off x="6637497" y="5122869"/>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3" name="正方形/長方形 292"/>
          <p:cNvSpPr/>
          <p:nvPr/>
        </p:nvSpPr>
        <p:spPr>
          <a:xfrm>
            <a:off x="7041752" y="5335633"/>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5" name="正方形/長方形 294"/>
          <p:cNvSpPr/>
          <p:nvPr/>
        </p:nvSpPr>
        <p:spPr>
          <a:xfrm>
            <a:off x="7041751" y="6356673"/>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9" name="直線矢印コネクタ 38"/>
          <p:cNvCxnSpPr>
            <a:stCxn id="293" idx="2"/>
          </p:cNvCxnSpPr>
          <p:nvPr/>
        </p:nvCxnSpPr>
        <p:spPr>
          <a:xfrm>
            <a:off x="7064612" y="5389270"/>
            <a:ext cx="0" cy="967403"/>
          </a:xfrm>
          <a:prstGeom prst="straightConnector1">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298" name="正方形/長方形 297"/>
          <p:cNvSpPr/>
          <p:nvPr/>
        </p:nvSpPr>
        <p:spPr>
          <a:xfrm>
            <a:off x="2515629" y="6361895"/>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9" name="テキスト ボックス 298"/>
          <p:cNvSpPr txBox="1"/>
          <p:nvPr/>
        </p:nvSpPr>
        <p:spPr>
          <a:xfrm>
            <a:off x="4931541" y="6186950"/>
            <a:ext cx="645145" cy="215444"/>
          </a:xfrm>
          <a:prstGeom prst="rect">
            <a:avLst/>
          </a:prstGeom>
          <a:noFill/>
        </p:spPr>
        <p:txBody>
          <a:bodyPr wrap="square" rtlCol="0">
            <a:spAutoFit/>
          </a:bodyPr>
          <a:lstStyle/>
          <a:p>
            <a:r>
              <a:rPr kumimoji="1" lang="en-US" altLang="ja-JP" sz="800" dirty="0"/>
              <a:t>To AHB/IF</a:t>
            </a:r>
            <a:endParaRPr kumimoji="1" lang="ja-JP" altLang="en-US" sz="800" dirty="0"/>
          </a:p>
        </p:txBody>
      </p:sp>
      <p:sp>
        <p:nvSpPr>
          <p:cNvPr id="304" name="テキスト ボックス 303"/>
          <p:cNvSpPr txBox="1"/>
          <p:nvPr/>
        </p:nvSpPr>
        <p:spPr>
          <a:xfrm>
            <a:off x="5960971" y="6196301"/>
            <a:ext cx="645145" cy="215444"/>
          </a:xfrm>
          <a:prstGeom prst="rect">
            <a:avLst/>
          </a:prstGeom>
          <a:noFill/>
        </p:spPr>
        <p:txBody>
          <a:bodyPr wrap="square" rtlCol="0">
            <a:spAutoFit/>
          </a:bodyPr>
          <a:lstStyle/>
          <a:p>
            <a:r>
              <a:rPr kumimoji="1" lang="en-US" altLang="ja-JP" sz="800" dirty="0"/>
              <a:t>To AHB/IF</a:t>
            </a:r>
            <a:endParaRPr kumimoji="1" lang="ja-JP" altLang="en-US" sz="800" dirty="0"/>
          </a:p>
        </p:txBody>
      </p:sp>
      <p:sp>
        <p:nvSpPr>
          <p:cNvPr id="305" name="テキスト ボックス 304"/>
          <p:cNvSpPr txBox="1"/>
          <p:nvPr/>
        </p:nvSpPr>
        <p:spPr>
          <a:xfrm>
            <a:off x="7064612" y="6182907"/>
            <a:ext cx="645145" cy="215444"/>
          </a:xfrm>
          <a:prstGeom prst="rect">
            <a:avLst/>
          </a:prstGeom>
          <a:noFill/>
        </p:spPr>
        <p:txBody>
          <a:bodyPr wrap="square" rtlCol="0">
            <a:spAutoFit/>
          </a:bodyPr>
          <a:lstStyle/>
          <a:p>
            <a:r>
              <a:rPr kumimoji="1" lang="en-US" altLang="ja-JP" sz="800" dirty="0"/>
              <a:t>To AHB/IF</a:t>
            </a:r>
            <a:endParaRPr kumimoji="1" lang="ja-JP" altLang="en-US" sz="800" dirty="0"/>
          </a:p>
        </p:txBody>
      </p:sp>
      <p:sp>
        <p:nvSpPr>
          <p:cNvPr id="307" name="テキスト ボックス 306"/>
          <p:cNvSpPr txBox="1"/>
          <p:nvPr/>
        </p:nvSpPr>
        <p:spPr>
          <a:xfrm>
            <a:off x="2561348" y="6192175"/>
            <a:ext cx="742304" cy="215444"/>
          </a:xfrm>
          <a:prstGeom prst="rect">
            <a:avLst/>
          </a:prstGeom>
          <a:noFill/>
        </p:spPr>
        <p:txBody>
          <a:bodyPr wrap="square" rtlCol="0">
            <a:spAutoFit/>
          </a:bodyPr>
          <a:lstStyle/>
          <a:p>
            <a:r>
              <a:rPr kumimoji="1" lang="en-US" altLang="ja-JP" sz="800" dirty="0"/>
              <a:t>From AHB/IF</a:t>
            </a:r>
            <a:endParaRPr kumimoji="1" lang="ja-JP" altLang="en-US" sz="800" dirty="0"/>
          </a:p>
        </p:txBody>
      </p:sp>
      <p:cxnSp>
        <p:nvCxnSpPr>
          <p:cNvPr id="286" name="直線コネクタ 285"/>
          <p:cNvCxnSpPr/>
          <p:nvPr/>
        </p:nvCxnSpPr>
        <p:spPr>
          <a:xfrm flipV="1">
            <a:off x="5611662" y="5962574"/>
            <a:ext cx="0" cy="92353"/>
          </a:xfrm>
          <a:prstGeom prst="line">
            <a:avLst/>
          </a:prstGeom>
          <a:ln w="6350"/>
        </p:spPr>
        <p:style>
          <a:lnRef idx="1">
            <a:schemeClr val="dk1"/>
          </a:lnRef>
          <a:fillRef idx="0">
            <a:schemeClr val="dk1"/>
          </a:fillRef>
          <a:effectRef idx="0">
            <a:schemeClr val="dk1"/>
          </a:effectRef>
          <a:fontRef idx="minor">
            <a:schemeClr val="tx1"/>
          </a:fontRef>
        </p:style>
      </p:cxnSp>
      <p:sp>
        <p:nvSpPr>
          <p:cNvPr id="171" name="円/楕円 170"/>
          <p:cNvSpPr/>
          <p:nvPr/>
        </p:nvSpPr>
        <p:spPr>
          <a:xfrm>
            <a:off x="5580496" y="5946579"/>
            <a:ext cx="64530" cy="59201"/>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8" name="二等辺三角形 287"/>
          <p:cNvSpPr/>
          <p:nvPr/>
        </p:nvSpPr>
        <p:spPr>
          <a:xfrm rot="5400000">
            <a:off x="2894566" y="5745658"/>
            <a:ext cx="106673" cy="621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7" name="正方形/長方形 286"/>
          <p:cNvSpPr/>
          <p:nvPr/>
        </p:nvSpPr>
        <p:spPr>
          <a:xfrm flipH="1">
            <a:off x="3183466" y="1789853"/>
            <a:ext cx="67311" cy="4843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6" name="テキスト ボックス 295"/>
          <p:cNvSpPr txBox="1"/>
          <p:nvPr/>
        </p:nvSpPr>
        <p:spPr>
          <a:xfrm>
            <a:off x="2644150" y="1003843"/>
            <a:ext cx="531417" cy="215444"/>
          </a:xfrm>
          <a:prstGeom prst="rect">
            <a:avLst/>
          </a:prstGeom>
          <a:noFill/>
        </p:spPr>
        <p:txBody>
          <a:bodyPr wrap="square" lIns="0" rIns="0" rtlCol="0">
            <a:spAutoFit/>
          </a:bodyPr>
          <a:lstStyle/>
          <a:p>
            <a:r>
              <a:rPr kumimoji="1" lang="en-US" altLang="ja-JP" sz="800" dirty="0"/>
              <a:t>ir_out[15:0]</a:t>
            </a:r>
            <a:endParaRPr kumimoji="1" lang="ja-JP" altLang="en-US" sz="800" dirty="0"/>
          </a:p>
        </p:txBody>
      </p:sp>
      <p:sp>
        <p:nvSpPr>
          <p:cNvPr id="308" name="正方形/長方形 307"/>
          <p:cNvSpPr/>
          <p:nvPr/>
        </p:nvSpPr>
        <p:spPr>
          <a:xfrm>
            <a:off x="3194261" y="1003843"/>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 name="直線矢印コネクタ 15"/>
          <p:cNvCxnSpPr>
            <a:stCxn id="158" idx="2"/>
          </p:cNvCxnSpPr>
          <p:nvPr/>
        </p:nvCxnSpPr>
        <p:spPr>
          <a:xfrm flipH="1">
            <a:off x="1775667" y="869331"/>
            <a:ext cx="1" cy="175518"/>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a:stCxn id="404" idx="2"/>
          </p:cNvCxnSpPr>
          <p:nvPr/>
        </p:nvCxnSpPr>
        <p:spPr>
          <a:xfrm flipH="1">
            <a:off x="2203520" y="873797"/>
            <a:ext cx="1" cy="171052"/>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p:cNvCxnSpPr>
            <a:stCxn id="287" idx="0"/>
            <a:endCxn id="308" idx="2"/>
          </p:cNvCxnSpPr>
          <p:nvPr/>
        </p:nvCxnSpPr>
        <p:spPr>
          <a:xfrm flipV="1">
            <a:off x="3217121" y="1049562"/>
            <a:ext cx="0" cy="740291"/>
          </a:xfrm>
          <a:prstGeom prst="straightConnector1">
            <a:avLst/>
          </a:prstGeom>
          <a:ln w="19050">
            <a:solidFill>
              <a:srgbClr val="FF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87" name="カギ線コネクタ 86"/>
          <p:cNvCxnSpPr/>
          <p:nvPr/>
        </p:nvCxnSpPr>
        <p:spPr>
          <a:xfrm>
            <a:off x="4460153" y="3706884"/>
            <a:ext cx="236823" cy="169617"/>
          </a:xfrm>
          <a:prstGeom prst="bentConnector3">
            <a:avLst>
              <a:gd name="adj1" fmla="val 1736"/>
            </a:avLst>
          </a:prstGeom>
          <a:ln w="19050">
            <a:tailEnd type="triangle"/>
          </a:ln>
        </p:spPr>
        <p:style>
          <a:lnRef idx="1">
            <a:schemeClr val="dk1"/>
          </a:lnRef>
          <a:fillRef idx="0">
            <a:schemeClr val="dk1"/>
          </a:fillRef>
          <a:effectRef idx="0">
            <a:schemeClr val="dk1"/>
          </a:effectRef>
          <a:fontRef idx="minor">
            <a:schemeClr val="tx1"/>
          </a:fontRef>
        </p:style>
      </p:cxnSp>
      <p:sp>
        <p:nvSpPr>
          <p:cNvPr id="94" name="円/楕円 93"/>
          <p:cNvSpPr/>
          <p:nvPr/>
        </p:nvSpPr>
        <p:spPr>
          <a:xfrm>
            <a:off x="4374617" y="3791693"/>
            <a:ext cx="166165" cy="17668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+1</a:t>
            </a:r>
            <a:endParaRPr kumimoji="1" lang="ja-JP" altLang="en-US" sz="800" dirty="0">
              <a:solidFill>
                <a:schemeClr val="tx1"/>
              </a:solidFill>
            </a:endParaRPr>
          </a:p>
        </p:txBody>
      </p:sp>
      <p:sp>
        <p:nvSpPr>
          <p:cNvPr id="312" name="テキスト ボックス 311"/>
          <p:cNvSpPr txBox="1"/>
          <p:nvPr/>
        </p:nvSpPr>
        <p:spPr>
          <a:xfrm>
            <a:off x="4694596" y="3759526"/>
            <a:ext cx="143925" cy="215444"/>
          </a:xfrm>
          <a:prstGeom prst="rect">
            <a:avLst/>
          </a:prstGeom>
          <a:noFill/>
        </p:spPr>
        <p:txBody>
          <a:bodyPr wrap="square" lIns="0" rIns="0" rtlCol="0">
            <a:spAutoFit/>
          </a:bodyPr>
          <a:lstStyle/>
          <a:p>
            <a:r>
              <a:rPr kumimoji="1" lang="en-US" altLang="ja-JP" sz="800" dirty="0"/>
              <a:t>10</a:t>
            </a:r>
            <a:endParaRPr kumimoji="1" lang="ja-JP" altLang="en-US" sz="800" dirty="0"/>
          </a:p>
        </p:txBody>
      </p:sp>
      <p:sp>
        <p:nvSpPr>
          <p:cNvPr id="313" name="正方形/長方形 312"/>
          <p:cNvSpPr/>
          <p:nvPr/>
        </p:nvSpPr>
        <p:spPr>
          <a:xfrm>
            <a:off x="4446906" y="3698043"/>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16" name="直線コネクタ 315"/>
          <p:cNvCxnSpPr/>
          <p:nvPr/>
        </p:nvCxnSpPr>
        <p:spPr>
          <a:xfrm>
            <a:off x="4703719" y="3432650"/>
            <a:ext cx="77552" cy="58376"/>
          </a:xfrm>
          <a:prstGeom prst="line">
            <a:avLst/>
          </a:prstGeom>
          <a:ln w="19050">
            <a:solidFill>
              <a:schemeClr val="tx1"/>
            </a:solidFill>
            <a:prstDash val="solid"/>
          </a:ln>
        </p:spPr>
        <p:style>
          <a:lnRef idx="1">
            <a:schemeClr val="dk1"/>
          </a:lnRef>
          <a:fillRef idx="0">
            <a:schemeClr val="dk1"/>
          </a:fillRef>
          <a:effectRef idx="0">
            <a:schemeClr val="dk1"/>
          </a:effectRef>
          <a:fontRef idx="minor">
            <a:schemeClr val="tx1"/>
          </a:fontRef>
        </p:style>
      </p:cxnSp>
      <p:sp>
        <p:nvSpPr>
          <p:cNvPr id="104" name="テキスト ボックス 103"/>
          <p:cNvSpPr txBox="1"/>
          <p:nvPr/>
        </p:nvSpPr>
        <p:spPr>
          <a:xfrm>
            <a:off x="4783529" y="3367805"/>
            <a:ext cx="94785" cy="215444"/>
          </a:xfrm>
          <a:prstGeom prst="rect">
            <a:avLst/>
          </a:prstGeom>
          <a:noFill/>
        </p:spPr>
        <p:txBody>
          <a:bodyPr wrap="square" rtlCol="0">
            <a:spAutoFit/>
          </a:bodyPr>
          <a:lstStyle/>
          <a:p>
            <a:r>
              <a:rPr kumimoji="1" lang="en-US" altLang="ja-JP" sz="800" dirty="0"/>
              <a:t>2</a:t>
            </a:r>
            <a:endParaRPr kumimoji="1" lang="ja-JP" altLang="en-US" sz="800" dirty="0"/>
          </a:p>
        </p:txBody>
      </p:sp>
      <p:sp>
        <p:nvSpPr>
          <p:cNvPr id="317" name="テキスト ボックス 316"/>
          <p:cNvSpPr txBox="1"/>
          <p:nvPr/>
        </p:nvSpPr>
        <p:spPr>
          <a:xfrm>
            <a:off x="5165304" y="2075776"/>
            <a:ext cx="665565" cy="215444"/>
          </a:xfrm>
          <a:prstGeom prst="rect">
            <a:avLst/>
          </a:prstGeom>
          <a:noFill/>
        </p:spPr>
        <p:txBody>
          <a:bodyPr wrap="square" rtlCol="0">
            <a:spAutoFit/>
          </a:bodyPr>
          <a:lstStyle/>
          <a:p>
            <a:r>
              <a:rPr kumimoji="1" lang="en-US" altLang="ja-JP" sz="800" dirty="0"/>
              <a:t>lr_recoven</a:t>
            </a:r>
            <a:endParaRPr kumimoji="1" lang="ja-JP" altLang="en-US" sz="800" dirty="0"/>
          </a:p>
        </p:txBody>
      </p:sp>
      <p:sp>
        <p:nvSpPr>
          <p:cNvPr id="318" name="テキスト ボックス 317"/>
          <p:cNvSpPr txBox="1"/>
          <p:nvPr/>
        </p:nvSpPr>
        <p:spPr>
          <a:xfrm>
            <a:off x="5165303" y="2183498"/>
            <a:ext cx="665565" cy="215444"/>
          </a:xfrm>
          <a:prstGeom prst="rect">
            <a:avLst/>
          </a:prstGeom>
          <a:noFill/>
        </p:spPr>
        <p:txBody>
          <a:bodyPr wrap="square" rIns="0" rtlCol="0">
            <a:spAutoFit/>
          </a:bodyPr>
          <a:lstStyle/>
          <a:p>
            <a:r>
              <a:rPr kumimoji="1" lang="en-US" altLang="ja-JP" sz="800" dirty="0"/>
              <a:t>lr_seten</a:t>
            </a:r>
            <a:endParaRPr kumimoji="1" lang="ja-JP" altLang="en-US" sz="800" dirty="0"/>
          </a:p>
        </p:txBody>
      </p:sp>
      <p:cxnSp>
        <p:nvCxnSpPr>
          <p:cNvPr id="110" name="カギ線コネクタ 109"/>
          <p:cNvCxnSpPr>
            <a:stCxn id="318" idx="1"/>
          </p:cNvCxnSpPr>
          <p:nvPr/>
        </p:nvCxnSpPr>
        <p:spPr>
          <a:xfrm rot="10800000" flipV="1">
            <a:off x="4989503" y="2291220"/>
            <a:ext cx="175800" cy="726448"/>
          </a:xfrm>
          <a:prstGeom prst="bentConnector2">
            <a:avLst/>
          </a:prstGeom>
          <a:ln w="3175">
            <a:prstDash val="dash"/>
            <a:tailEnd type="triangle"/>
          </a:ln>
        </p:spPr>
        <p:style>
          <a:lnRef idx="1">
            <a:schemeClr val="dk1"/>
          </a:lnRef>
          <a:fillRef idx="0">
            <a:schemeClr val="dk1"/>
          </a:fillRef>
          <a:effectRef idx="0">
            <a:schemeClr val="dk1"/>
          </a:effectRef>
          <a:fontRef idx="minor">
            <a:schemeClr val="tx1"/>
          </a:fontRef>
        </p:style>
      </p:cxnSp>
      <p:cxnSp>
        <p:nvCxnSpPr>
          <p:cNvPr id="115" name="カギ線コネクタ 114"/>
          <p:cNvCxnSpPr>
            <a:stCxn id="317" idx="1"/>
          </p:cNvCxnSpPr>
          <p:nvPr/>
        </p:nvCxnSpPr>
        <p:spPr>
          <a:xfrm rot="10800000" flipV="1">
            <a:off x="4749584" y="2183498"/>
            <a:ext cx="415721" cy="834170"/>
          </a:xfrm>
          <a:prstGeom prst="bentConnector2">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349" name="正方形/長方形 348"/>
          <p:cNvSpPr/>
          <p:nvPr/>
        </p:nvSpPr>
        <p:spPr>
          <a:xfrm>
            <a:off x="4966643" y="2730410"/>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0" name="テキスト ボックス 379"/>
          <p:cNvSpPr txBox="1"/>
          <p:nvPr/>
        </p:nvSpPr>
        <p:spPr>
          <a:xfrm>
            <a:off x="3208949" y="4083666"/>
            <a:ext cx="652589" cy="215444"/>
          </a:xfrm>
          <a:prstGeom prst="rect">
            <a:avLst/>
          </a:prstGeom>
          <a:noFill/>
        </p:spPr>
        <p:txBody>
          <a:bodyPr wrap="square" rtlCol="0">
            <a:spAutoFit/>
          </a:bodyPr>
          <a:lstStyle/>
          <a:p>
            <a:r>
              <a:rPr kumimoji="1" lang="en-US" altLang="ja-JP" sz="800" dirty="0"/>
              <a:t>regA[15:0]</a:t>
            </a:r>
            <a:endParaRPr kumimoji="1" lang="ja-JP" altLang="en-US" sz="800" dirty="0"/>
          </a:p>
        </p:txBody>
      </p:sp>
      <p:cxnSp>
        <p:nvCxnSpPr>
          <p:cNvPr id="381" name="直線コネクタ 380"/>
          <p:cNvCxnSpPr/>
          <p:nvPr/>
        </p:nvCxnSpPr>
        <p:spPr>
          <a:xfrm>
            <a:off x="3541730" y="4270802"/>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456" name="直線コネクタ 455"/>
          <p:cNvCxnSpPr/>
          <p:nvPr/>
        </p:nvCxnSpPr>
        <p:spPr>
          <a:xfrm>
            <a:off x="6461751" y="5085050"/>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16" name="直線コネクタ 515"/>
          <p:cNvCxnSpPr/>
          <p:nvPr/>
        </p:nvCxnSpPr>
        <p:spPr>
          <a:xfrm>
            <a:off x="6482282" y="3789684"/>
            <a:ext cx="98814" cy="9009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18" name="直線コネクタ 517"/>
          <p:cNvCxnSpPr/>
          <p:nvPr/>
        </p:nvCxnSpPr>
        <p:spPr>
          <a:xfrm>
            <a:off x="6482996" y="3909074"/>
            <a:ext cx="98814" cy="9009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19" name="直線コネクタ 518"/>
          <p:cNvCxnSpPr/>
          <p:nvPr/>
        </p:nvCxnSpPr>
        <p:spPr>
          <a:xfrm>
            <a:off x="6482996" y="4041292"/>
            <a:ext cx="98814" cy="9009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520" name="テキスト ボックス 519"/>
          <p:cNvSpPr txBox="1"/>
          <p:nvPr/>
        </p:nvSpPr>
        <p:spPr>
          <a:xfrm>
            <a:off x="6632423" y="3758149"/>
            <a:ext cx="143125" cy="123111"/>
          </a:xfrm>
          <a:prstGeom prst="rect">
            <a:avLst/>
          </a:prstGeom>
          <a:noFill/>
        </p:spPr>
        <p:txBody>
          <a:bodyPr wrap="square" lIns="0" tIns="0" rIns="0" bIns="0" rtlCol="0">
            <a:spAutoFit/>
          </a:bodyPr>
          <a:lstStyle/>
          <a:p>
            <a:r>
              <a:rPr kumimoji="1" lang="en-US" altLang="ja-JP" sz="800" dirty="0"/>
              <a:t>16</a:t>
            </a:r>
            <a:endParaRPr kumimoji="1" lang="ja-JP" altLang="en-US" sz="800" dirty="0"/>
          </a:p>
        </p:txBody>
      </p:sp>
      <p:sp>
        <p:nvSpPr>
          <p:cNvPr id="526" name="テキスト ボックス 525"/>
          <p:cNvSpPr txBox="1"/>
          <p:nvPr/>
        </p:nvSpPr>
        <p:spPr>
          <a:xfrm>
            <a:off x="6979096" y="3843646"/>
            <a:ext cx="143125" cy="123111"/>
          </a:xfrm>
          <a:prstGeom prst="rect">
            <a:avLst/>
          </a:prstGeom>
          <a:noFill/>
        </p:spPr>
        <p:txBody>
          <a:bodyPr wrap="square" lIns="0" tIns="0" rIns="0" bIns="0" rtlCol="0">
            <a:spAutoFit/>
          </a:bodyPr>
          <a:lstStyle/>
          <a:p>
            <a:r>
              <a:rPr kumimoji="1" lang="en-US" altLang="ja-JP" sz="800" dirty="0"/>
              <a:t>16</a:t>
            </a:r>
            <a:endParaRPr kumimoji="1" lang="ja-JP" altLang="en-US" sz="800" dirty="0"/>
          </a:p>
        </p:txBody>
      </p:sp>
      <p:sp>
        <p:nvSpPr>
          <p:cNvPr id="529" name="テキスト ボックス 528"/>
          <p:cNvSpPr txBox="1"/>
          <p:nvPr/>
        </p:nvSpPr>
        <p:spPr>
          <a:xfrm>
            <a:off x="7375224" y="3966757"/>
            <a:ext cx="90890" cy="123111"/>
          </a:xfrm>
          <a:prstGeom prst="rect">
            <a:avLst/>
          </a:prstGeom>
          <a:noFill/>
        </p:spPr>
        <p:txBody>
          <a:bodyPr wrap="square" lIns="0" tIns="0" rIns="0" bIns="0" rtlCol="0">
            <a:spAutoFit/>
          </a:bodyPr>
          <a:lstStyle/>
          <a:p>
            <a:r>
              <a:rPr kumimoji="1" lang="en-US" altLang="ja-JP" sz="800" dirty="0"/>
              <a:t>4</a:t>
            </a:r>
            <a:endParaRPr kumimoji="1" lang="ja-JP" altLang="en-US" sz="800" dirty="0"/>
          </a:p>
        </p:txBody>
      </p:sp>
      <p:cxnSp>
        <p:nvCxnSpPr>
          <p:cNvPr id="546" name="カギ線コネクタ 545"/>
          <p:cNvCxnSpPr>
            <a:stCxn id="349" idx="3"/>
          </p:cNvCxnSpPr>
          <p:nvPr/>
        </p:nvCxnSpPr>
        <p:spPr>
          <a:xfrm>
            <a:off x="5012362" y="2757229"/>
            <a:ext cx="1363703" cy="580979"/>
          </a:xfrm>
          <a:prstGeom prst="bentConnector3">
            <a:avLst>
              <a:gd name="adj1" fmla="val 99941"/>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562" name="正方形/長方形 561"/>
          <p:cNvSpPr/>
          <p:nvPr/>
        </p:nvSpPr>
        <p:spPr>
          <a:xfrm>
            <a:off x="5453509" y="3256404"/>
            <a:ext cx="45719" cy="81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64" name="直線矢印コネクタ 563"/>
          <p:cNvCxnSpPr>
            <a:stCxn id="562" idx="2"/>
          </p:cNvCxnSpPr>
          <p:nvPr/>
        </p:nvCxnSpPr>
        <p:spPr>
          <a:xfrm flipH="1">
            <a:off x="5476368" y="3338364"/>
            <a:ext cx="1" cy="500223"/>
          </a:xfrm>
          <a:prstGeom prst="straightConnector1">
            <a:avLst/>
          </a:prstGeom>
          <a:ln w="19050">
            <a:solidFill>
              <a:srgbClr val="FF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566" name="カギ線コネクタ 565"/>
          <p:cNvCxnSpPr>
            <a:stCxn id="562" idx="0"/>
          </p:cNvCxnSpPr>
          <p:nvPr/>
        </p:nvCxnSpPr>
        <p:spPr>
          <a:xfrm rot="16200000" flipH="1">
            <a:off x="5799372" y="2933401"/>
            <a:ext cx="81804" cy="727810"/>
          </a:xfrm>
          <a:prstGeom prst="bentConnector4">
            <a:avLst>
              <a:gd name="adj1" fmla="val -279448"/>
              <a:gd name="adj2" fmla="val 99993"/>
            </a:avLst>
          </a:prstGeom>
          <a:ln w="19050">
            <a:solidFill>
              <a:srgbClr val="FF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581" name="直線コネクタ 580"/>
          <p:cNvCxnSpPr>
            <a:stCxn id="285" idx="3"/>
            <a:endCxn id="562" idx="1"/>
          </p:cNvCxnSpPr>
          <p:nvPr/>
        </p:nvCxnSpPr>
        <p:spPr>
          <a:xfrm>
            <a:off x="3785098" y="3296163"/>
            <a:ext cx="1668411" cy="1221"/>
          </a:xfrm>
          <a:prstGeom prst="line">
            <a:avLst/>
          </a:prstGeom>
          <a:ln w="19050">
            <a:solidFill>
              <a:srgbClr val="FF0000"/>
            </a:solidFill>
            <a:prstDash val="sysDash"/>
          </a:ln>
        </p:spPr>
        <p:style>
          <a:lnRef idx="1">
            <a:schemeClr val="dk1"/>
          </a:lnRef>
          <a:fillRef idx="0">
            <a:schemeClr val="dk1"/>
          </a:fillRef>
          <a:effectRef idx="0">
            <a:schemeClr val="dk1"/>
          </a:effectRef>
          <a:fontRef idx="minor">
            <a:schemeClr val="tx1"/>
          </a:fontRef>
        </p:style>
      </p:cxnSp>
      <p:sp>
        <p:nvSpPr>
          <p:cNvPr id="267" name="テキスト ボックス 266"/>
          <p:cNvSpPr txBox="1"/>
          <p:nvPr/>
        </p:nvSpPr>
        <p:spPr>
          <a:xfrm>
            <a:off x="4611950" y="3029192"/>
            <a:ext cx="490075" cy="369332"/>
          </a:xfrm>
          <a:prstGeom prst="rect">
            <a:avLst/>
          </a:prstGeom>
          <a:solidFill>
            <a:srgbClr val="FFC000"/>
          </a:solidFill>
          <a:ln w="6350">
            <a:solidFill>
              <a:schemeClr val="tx1"/>
            </a:solidFill>
          </a:ln>
        </p:spPr>
        <p:txBody>
          <a:bodyPr wrap="square" lIns="36000" tIns="0" rIns="36000" bIns="0" rtlCol="0">
            <a:spAutoFit/>
          </a:bodyPr>
          <a:lstStyle/>
          <a:p>
            <a:r>
              <a:rPr kumimoji="1" lang="en-US" altLang="ja-JP" sz="800" dirty="0"/>
              <a:t>stackctl</a:t>
            </a:r>
          </a:p>
          <a:p>
            <a:endParaRPr kumimoji="1" lang="en-US" altLang="ja-JP" sz="800" dirty="0"/>
          </a:p>
          <a:p>
            <a:endParaRPr kumimoji="1" lang="en-US" altLang="ja-JP" sz="800" dirty="0"/>
          </a:p>
        </p:txBody>
      </p:sp>
      <p:sp>
        <p:nvSpPr>
          <p:cNvPr id="587" name="テキスト ボックス 586"/>
          <p:cNvSpPr txBox="1"/>
          <p:nvPr/>
        </p:nvSpPr>
        <p:spPr>
          <a:xfrm>
            <a:off x="9631801" y="3297987"/>
            <a:ext cx="1541595" cy="1231106"/>
          </a:xfrm>
          <a:prstGeom prst="rect">
            <a:avLst/>
          </a:prstGeom>
          <a:solidFill>
            <a:srgbClr val="FFC000"/>
          </a:solidFill>
          <a:ln w="6350">
            <a:solidFill>
              <a:schemeClr val="tx1"/>
            </a:solidFill>
          </a:ln>
        </p:spPr>
        <p:txBody>
          <a:bodyPr wrap="square" lIns="36000" tIns="0" rIns="36000" bIns="0" rtlCol="0">
            <a:spAutoFit/>
          </a:bodyPr>
          <a:lstStyle/>
          <a:p>
            <a:r>
              <a:rPr kumimoji="1" lang="en-US" altLang="ja-JP" sz="800" dirty="0"/>
              <a:t>stackctl</a:t>
            </a:r>
          </a:p>
          <a:p>
            <a:endParaRPr kumimoji="1" lang="en-US" altLang="ja-JP" sz="800" dirty="0"/>
          </a:p>
          <a:p>
            <a:endParaRPr kumimoji="1" lang="en-US" altLang="ja-JP" sz="800" dirty="0"/>
          </a:p>
          <a:p>
            <a:endParaRPr kumimoji="1" lang="en-US" altLang="ja-JP" sz="800" dirty="0"/>
          </a:p>
          <a:p>
            <a:endParaRPr kumimoji="1" lang="en-US" altLang="ja-JP" sz="800" dirty="0"/>
          </a:p>
          <a:p>
            <a:endParaRPr kumimoji="1" lang="en-US" altLang="ja-JP" sz="800" dirty="0"/>
          </a:p>
          <a:p>
            <a:endParaRPr kumimoji="1" lang="en-US" altLang="ja-JP" sz="800" dirty="0"/>
          </a:p>
          <a:p>
            <a:endParaRPr kumimoji="1" lang="en-US" altLang="ja-JP" sz="800" dirty="0"/>
          </a:p>
          <a:p>
            <a:endParaRPr kumimoji="1" lang="en-US" altLang="ja-JP" sz="800" dirty="0"/>
          </a:p>
          <a:p>
            <a:r>
              <a:rPr kumimoji="1" lang="en-US" altLang="ja-JP" sz="800" dirty="0"/>
              <a:t>                         {pop_en,  push_en}</a:t>
            </a:r>
          </a:p>
        </p:txBody>
      </p:sp>
      <p:cxnSp>
        <p:nvCxnSpPr>
          <p:cNvPr id="590" name="直線矢印コネクタ 589"/>
          <p:cNvCxnSpPr/>
          <p:nvPr/>
        </p:nvCxnSpPr>
        <p:spPr>
          <a:xfrm>
            <a:off x="10614777" y="4525442"/>
            <a:ext cx="0" cy="258104"/>
          </a:xfrm>
          <a:prstGeom prst="straightConnector1">
            <a:avLst/>
          </a:prstGeom>
          <a:ln w="3175">
            <a:prstDash val="sysDash"/>
            <a:tailEnd type="arrow"/>
          </a:ln>
        </p:spPr>
        <p:style>
          <a:lnRef idx="1">
            <a:schemeClr val="dk1"/>
          </a:lnRef>
          <a:fillRef idx="0">
            <a:schemeClr val="dk1"/>
          </a:fillRef>
          <a:effectRef idx="0">
            <a:schemeClr val="dk1"/>
          </a:effectRef>
          <a:fontRef idx="minor">
            <a:schemeClr val="tx1"/>
          </a:fontRef>
        </p:style>
      </p:cxnSp>
      <p:cxnSp>
        <p:nvCxnSpPr>
          <p:cNvPr id="591" name="直線コネクタ 590"/>
          <p:cNvCxnSpPr/>
          <p:nvPr/>
        </p:nvCxnSpPr>
        <p:spPr>
          <a:xfrm>
            <a:off x="10568226" y="4562966"/>
            <a:ext cx="77552" cy="58376"/>
          </a:xfrm>
          <a:prstGeom prst="line">
            <a:avLst/>
          </a:prstGeom>
          <a:ln w="3175">
            <a:solidFill>
              <a:schemeClr val="tx1"/>
            </a:solidFill>
            <a:prstDash val="sysDot"/>
          </a:ln>
        </p:spPr>
        <p:style>
          <a:lnRef idx="1">
            <a:schemeClr val="dk1"/>
          </a:lnRef>
          <a:fillRef idx="0">
            <a:schemeClr val="dk1"/>
          </a:fillRef>
          <a:effectRef idx="0">
            <a:schemeClr val="dk1"/>
          </a:effectRef>
          <a:fontRef idx="minor">
            <a:schemeClr val="tx1"/>
          </a:fontRef>
        </p:style>
      </p:cxnSp>
      <p:sp>
        <p:nvSpPr>
          <p:cNvPr id="592" name="テキスト ボックス 591"/>
          <p:cNvSpPr txBox="1"/>
          <p:nvPr/>
        </p:nvSpPr>
        <p:spPr>
          <a:xfrm>
            <a:off x="10648036" y="4498121"/>
            <a:ext cx="94785" cy="215444"/>
          </a:xfrm>
          <a:prstGeom prst="rect">
            <a:avLst/>
          </a:prstGeom>
          <a:noFill/>
        </p:spPr>
        <p:txBody>
          <a:bodyPr wrap="square" rtlCol="0">
            <a:spAutoFit/>
          </a:bodyPr>
          <a:lstStyle/>
          <a:p>
            <a:r>
              <a:rPr kumimoji="1" lang="en-US" altLang="ja-JP" sz="800" dirty="0"/>
              <a:t>2</a:t>
            </a:r>
            <a:endParaRPr kumimoji="1" lang="ja-JP" altLang="en-US" sz="800" dirty="0"/>
          </a:p>
        </p:txBody>
      </p:sp>
      <p:sp>
        <p:nvSpPr>
          <p:cNvPr id="594" name="正方形/長方形 593"/>
          <p:cNvSpPr/>
          <p:nvPr/>
        </p:nvSpPr>
        <p:spPr>
          <a:xfrm>
            <a:off x="4462239" y="2876783"/>
            <a:ext cx="45719" cy="81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98" name="カギ線コネクタ 597"/>
          <p:cNvCxnSpPr/>
          <p:nvPr/>
        </p:nvCxnSpPr>
        <p:spPr>
          <a:xfrm rot="16200000" flipH="1">
            <a:off x="4420967" y="2960142"/>
            <a:ext cx="255115" cy="126851"/>
          </a:xfrm>
          <a:prstGeom prst="bentConnector2">
            <a:avLst/>
          </a:prstGeom>
          <a:ln w="19050">
            <a:solidFill>
              <a:srgbClr val="FF0000"/>
            </a:solidFill>
            <a:prstDash val="sysDash"/>
            <a:tailEnd type="triangle"/>
          </a:ln>
        </p:spPr>
        <p:style>
          <a:lnRef idx="1">
            <a:schemeClr val="dk1"/>
          </a:lnRef>
          <a:fillRef idx="0">
            <a:schemeClr val="dk1"/>
          </a:fillRef>
          <a:effectRef idx="0">
            <a:schemeClr val="dk1"/>
          </a:effectRef>
          <a:fontRef idx="minor">
            <a:schemeClr val="tx1"/>
          </a:fontRef>
        </p:style>
      </p:cxnSp>
      <p:sp>
        <p:nvSpPr>
          <p:cNvPr id="599" name="月 598"/>
          <p:cNvSpPr/>
          <p:nvPr/>
        </p:nvSpPr>
        <p:spPr>
          <a:xfrm rot="16200000">
            <a:off x="10296320" y="4057002"/>
            <a:ext cx="222463" cy="294248"/>
          </a:xfrm>
          <a:prstGeom prst="moon">
            <a:avLst>
              <a:gd name="adj" fmla="val 6899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0" name="テキスト ボックス 599"/>
          <p:cNvSpPr txBox="1"/>
          <p:nvPr/>
        </p:nvSpPr>
        <p:spPr>
          <a:xfrm>
            <a:off x="9836131" y="3470443"/>
            <a:ext cx="354601" cy="246221"/>
          </a:xfrm>
          <a:prstGeom prst="rect">
            <a:avLst/>
          </a:prstGeom>
          <a:noFill/>
          <a:ln>
            <a:solidFill>
              <a:schemeClr val="tx1"/>
            </a:solidFill>
          </a:ln>
        </p:spPr>
        <p:txBody>
          <a:bodyPr wrap="square" lIns="36000" tIns="0" rIns="36000" bIns="0" rtlCol="0">
            <a:spAutoFit/>
          </a:bodyPr>
          <a:lstStyle/>
          <a:p>
            <a:r>
              <a:rPr kumimoji="1" lang="en-US" altLang="ja-JP" sz="800" dirty="0"/>
              <a:t>push ? </a:t>
            </a:r>
          </a:p>
          <a:p>
            <a:r>
              <a:rPr kumimoji="1" lang="en-US" altLang="ja-JP" sz="800" dirty="0"/>
              <a:t>1 : 0</a:t>
            </a:r>
            <a:endParaRPr kumimoji="1" lang="ja-JP" altLang="en-US" sz="800" dirty="0"/>
          </a:p>
        </p:txBody>
      </p:sp>
      <p:sp>
        <p:nvSpPr>
          <p:cNvPr id="601" name="テキスト ボックス 600"/>
          <p:cNvSpPr txBox="1"/>
          <p:nvPr/>
        </p:nvSpPr>
        <p:spPr>
          <a:xfrm>
            <a:off x="9843597" y="3897264"/>
            <a:ext cx="330351" cy="246221"/>
          </a:xfrm>
          <a:prstGeom prst="rect">
            <a:avLst/>
          </a:prstGeom>
          <a:noFill/>
          <a:ln>
            <a:solidFill>
              <a:schemeClr val="tx1"/>
            </a:solidFill>
          </a:ln>
        </p:spPr>
        <p:txBody>
          <a:bodyPr wrap="square" lIns="36000" tIns="0" rIns="36000" bIns="0" rtlCol="0">
            <a:spAutoFit/>
          </a:bodyPr>
          <a:lstStyle/>
          <a:p>
            <a:r>
              <a:rPr kumimoji="1" lang="en-US" altLang="ja-JP" sz="800" dirty="0"/>
              <a:t>pop ? </a:t>
            </a:r>
          </a:p>
          <a:p>
            <a:r>
              <a:rPr kumimoji="1" lang="en-US" altLang="ja-JP" sz="800" dirty="0"/>
              <a:t>1 : 0</a:t>
            </a:r>
            <a:endParaRPr kumimoji="1" lang="ja-JP" altLang="en-US" sz="800" dirty="0"/>
          </a:p>
        </p:txBody>
      </p:sp>
      <p:sp>
        <p:nvSpPr>
          <p:cNvPr id="602" name="テキスト ボックス 601"/>
          <p:cNvSpPr txBox="1"/>
          <p:nvPr/>
        </p:nvSpPr>
        <p:spPr>
          <a:xfrm>
            <a:off x="9222225" y="3531997"/>
            <a:ext cx="409575" cy="123111"/>
          </a:xfrm>
          <a:prstGeom prst="rect">
            <a:avLst/>
          </a:prstGeom>
          <a:noFill/>
        </p:spPr>
        <p:txBody>
          <a:bodyPr wrap="square" lIns="0" tIns="0" rIns="0" bIns="0" rtlCol="0">
            <a:spAutoFit/>
          </a:bodyPr>
          <a:lstStyle/>
          <a:p>
            <a:r>
              <a:rPr kumimoji="1" lang="en-US" altLang="ja-JP" sz="800" dirty="0"/>
              <a:t>op[15:11]</a:t>
            </a:r>
            <a:endParaRPr kumimoji="1" lang="ja-JP" altLang="en-US" sz="800" dirty="0"/>
          </a:p>
        </p:txBody>
      </p:sp>
      <p:cxnSp>
        <p:nvCxnSpPr>
          <p:cNvPr id="604" name="直線矢印コネクタ 603"/>
          <p:cNvCxnSpPr>
            <a:stCxn id="602" idx="3"/>
            <a:endCxn id="600" idx="1"/>
          </p:cNvCxnSpPr>
          <p:nvPr/>
        </p:nvCxnSpPr>
        <p:spPr>
          <a:xfrm>
            <a:off x="9631800" y="3593553"/>
            <a:ext cx="204331" cy="1"/>
          </a:xfrm>
          <a:prstGeom prst="straightConnector1">
            <a:avLst/>
          </a:prstGeom>
          <a:ln w="19050">
            <a:solidFill>
              <a:srgbClr val="FF0000"/>
            </a:solidFill>
            <a:prstDash val="sysDash"/>
            <a:tailEnd type="arrow"/>
          </a:ln>
        </p:spPr>
        <p:style>
          <a:lnRef idx="1">
            <a:schemeClr val="dk1"/>
          </a:lnRef>
          <a:fillRef idx="0">
            <a:schemeClr val="dk1"/>
          </a:fillRef>
          <a:effectRef idx="0">
            <a:schemeClr val="dk1"/>
          </a:effectRef>
          <a:fontRef idx="minor">
            <a:schemeClr val="tx1"/>
          </a:fontRef>
        </p:style>
      </p:cxnSp>
      <p:cxnSp>
        <p:nvCxnSpPr>
          <p:cNvPr id="606" name="カギ線コネクタ 605"/>
          <p:cNvCxnSpPr>
            <a:endCxn id="601" idx="1"/>
          </p:cNvCxnSpPr>
          <p:nvPr/>
        </p:nvCxnSpPr>
        <p:spPr>
          <a:xfrm rot="16200000" flipH="1">
            <a:off x="9552068" y="3728845"/>
            <a:ext cx="426823" cy="156236"/>
          </a:xfrm>
          <a:prstGeom prst="bentConnector2">
            <a:avLst/>
          </a:prstGeom>
          <a:ln w="19050">
            <a:solidFill>
              <a:srgbClr val="FF0000"/>
            </a:solidFill>
            <a:prstDash val="sysDash"/>
            <a:tailEnd type="arrow"/>
          </a:ln>
        </p:spPr>
        <p:style>
          <a:lnRef idx="1">
            <a:schemeClr val="dk1"/>
          </a:lnRef>
          <a:fillRef idx="0">
            <a:schemeClr val="dk1"/>
          </a:fillRef>
          <a:effectRef idx="0">
            <a:schemeClr val="dk1"/>
          </a:effectRef>
          <a:fontRef idx="minor">
            <a:schemeClr val="tx1"/>
          </a:fontRef>
        </p:style>
      </p:cxnSp>
      <p:sp>
        <p:nvSpPr>
          <p:cNvPr id="607" name="月 606"/>
          <p:cNvSpPr/>
          <p:nvPr/>
        </p:nvSpPr>
        <p:spPr>
          <a:xfrm rot="16200000">
            <a:off x="10697210" y="4059124"/>
            <a:ext cx="222463" cy="294248"/>
          </a:xfrm>
          <a:prstGeom prst="moon">
            <a:avLst>
              <a:gd name="adj" fmla="val 6899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11" name="カギ線コネクタ 610"/>
          <p:cNvCxnSpPr>
            <a:stCxn id="601" idx="3"/>
          </p:cNvCxnSpPr>
          <p:nvPr/>
        </p:nvCxnSpPr>
        <p:spPr>
          <a:xfrm>
            <a:off x="10173948" y="4020375"/>
            <a:ext cx="172958" cy="123110"/>
          </a:xfrm>
          <a:prstGeom prst="bentConnector3">
            <a:avLst>
              <a:gd name="adj1" fmla="val 101400"/>
            </a:avLst>
          </a:prstGeom>
          <a:ln w="3175"/>
        </p:spPr>
        <p:style>
          <a:lnRef idx="1">
            <a:schemeClr val="dk1"/>
          </a:lnRef>
          <a:fillRef idx="0">
            <a:schemeClr val="dk1"/>
          </a:fillRef>
          <a:effectRef idx="0">
            <a:schemeClr val="dk1"/>
          </a:effectRef>
          <a:fontRef idx="minor">
            <a:schemeClr val="tx1"/>
          </a:fontRef>
        </p:style>
      </p:cxnSp>
      <p:cxnSp>
        <p:nvCxnSpPr>
          <p:cNvPr id="615" name="カギ線コネクタ 614"/>
          <p:cNvCxnSpPr>
            <a:stCxn id="600" idx="3"/>
          </p:cNvCxnSpPr>
          <p:nvPr/>
        </p:nvCxnSpPr>
        <p:spPr>
          <a:xfrm>
            <a:off x="10190732" y="3593554"/>
            <a:ext cx="548770" cy="549931"/>
          </a:xfrm>
          <a:prstGeom prst="bentConnector2">
            <a:avLst/>
          </a:prstGeom>
          <a:ln w="3175"/>
        </p:spPr>
        <p:style>
          <a:lnRef idx="1">
            <a:schemeClr val="dk1"/>
          </a:lnRef>
          <a:fillRef idx="0">
            <a:schemeClr val="dk1"/>
          </a:fillRef>
          <a:effectRef idx="0">
            <a:schemeClr val="dk1"/>
          </a:effectRef>
          <a:fontRef idx="minor">
            <a:schemeClr val="tx1"/>
          </a:fontRef>
        </p:style>
      </p:cxnSp>
      <p:sp>
        <p:nvSpPr>
          <p:cNvPr id="619" name="テキスト ボックス 618"/>
          <p:cNvSpPr txBox="1"/>
          <p:nvPr/>
        </p:nvSpPr>
        <p:spPr>
          <a:xfrm>
            <a:off x="10225502" y="3183128"/>
            <a:ext cx="455885" cy="123111"/>
          </a:xfrm>
          <a:prstGeom prst="rect">
            <a:avLst/>
          </a:prstGeom>
          <a:noFill/>
        </p:spPr>
        <p:txBody>
          <a:bodyPr wrap="square" lIns="0" tIns="0" rIns="0" bIns="0" rtlCol="0">
            <a:spAutoFit/>
          </a:bodyPr>
          <a:lstStyle/>
          <a:p>
            <a:r>
              <a:rPr kumimoji="1" lang="en-US" altLang="ja-JP" sz="800" dirty="0"/>
              <a:t>lr_recoven</a:t>
            </a:r>
            <a:endParaRPr kumimoji="1" lang="ja-JP" altLang="en-US" sz="800" dirty="0"/>
          </a:p>
        </p:txBody>
      </p:sp>
      <p:sp>
        <p:nvSpPr>
          <p:cNvPr id="620" name="テキスト ボックス 619"/>
          <p:cNvSpPr txBox="1"/>
          <p:nvPr/>
        </p:nvSpPr>
        <p:spPr>
          <a:xfrm>
            <a:off x="10759608" y="3178959"/>
            <a:ext cx="377161" cy="123111"/>
          </a:xfrm>
          <a:prstGeom prst="rect">
            <a:avLst/>
          </a:prstGeom>
          <a:noFill/>
        </p:spPr>
        <p:txBody>
          <a:bodyPr wrap="square" lIns="0" tIns="0" rIns="0" bIns="0" rtlCol="0">
            <a:spAutoFit/>
          </a:bodyPr>
          <a:lstStyle/>
          <a:p>
            <a:r>
              <a:rPr kumimoji="1" lang="en-US" altLang="ja-JP" sz="800" dirty="0"/>
              <a:t>lr_seten</a:t>
            </a:r>
            <a:endParaRPr kumimoji="1" lang="ja-JP" altLang="en-US" sz="800" dirty="0"/>
          </a:p>
        </p:txBody>
      </p:sp>
      <p:cxnSp>
        <p:nvCxnSpPr>
          <p:cNvPr id="626" name="直線コネクタ 625"/>
          <p:cNvCxnSpPr>
            <a:stCxn id="619" idx="2"/>
          </p:cNvCxnSpPr>
          <p:nvPr/>
        </p:nvCxnSpPr>
        <p:spPr>
          <a:xfrm flipH="1">
            <a:off x="10453444" y="3306239"/>
            <a:ext cx="1" cy="837246"/>
          </a:xfrm>
          <a:prstGeom prst="line">
            <a:avLst/>
          </a:prstGeom>
          <a:ln w="3175"/>
        </p:spPr>
        <p:style>
          <a:lnRef idx="1">
            <a:schemeClr val="dk1"/>
          </a:lnRef>
          <a:fillRef idx="0">
            <a:schemeClr val="dk1"/>
          </a:fillRef>
          <a:effectRef idx="0">
            <a:schemeClr val="dk1"/>
          </a:effectRef>
          <a:fontRef idx="minor">
            <a:schemeClr val="tx1"/>
          </a:fontRef>
        </p:style>
      </p:cxnSp>
      <p:cxnSp>
        <p:nvCxnSpPr>
          <p:cNvPr id="629" name="直線コネクタ 628"/>
          <p:cNvCxnSpPr/>
          <p:nvPr/>
        </p:nvCxnSpPr>
        <p:spPr>
          <a:xfrm flipH="1">
            <a:off x="10877892" y="3306239"/>
            <a:ext cx="1" cy="837246"/>
          </a:xfrm>
          <a:prstGeom prst="line">
            <a:avLst/>
          </a:prstGeom>
          <a:ln w="3175"/>
        </p:spPr>
        <p:style>
          <a:lnRef idx="1">
            <a:schemeClr val="dk1"/>
          </a:lnRef>
          <a:fillRef idx="0">
            <a:schemeClr val="dk1"/>
          </a:fillRef>
          <a:effectRef idx="0">
            <a:schemeClr val="dk1"/>
          </a:effectRef>
          <a:fontRef idx="minor">
            <a:schemeClr val="tx1"/>
          </a:fontRef>
        </p:style>
      </p:cxnSp>
      <p:cxnSp>
        <p:nvCxnSpPr>
          <p:cNvPr id="635" name="直線コネクタ 634"/>
          <p:cNvCxnSpPr>
            <a:endCxn id="587" idx="2"/>
          </p:cNvCxnSpPr>
          <p:nvPr/>
        </p:nvCxnSpPr>
        <p:spPr>
          <a:xfrm>
            <a:off x="10402058" y="4317480"/>
            <a:ext cx="541" cy="211613"/>
          </a:xfrm>
          <a:prstGeom prst="line">
            <a:avLst/>
          </a:prstGeom>
          <a:ln w="3175"/>
        </p:spPr>
        <p:style>
          <a:lnRef idx="1">
            <a:schemeClr val="dk1"/>
          </a:lnRef>
          <a:fillRef idx="0">
            <a:schemeClr val="dk1"/>
          </a:fillRef>
          <a:effectRef idx="0">
            <a:schemeClr val="dk1"/>
          </a:effectRef>
          <a:fontRef idx="minor">
            <a:schemeClr val="tx1"/>
          </a:fontRef>
        </p:style>
      </p:cxnSp>
      <p:cxnSp>
        <p:nvCxnSpPr>
          <p:cNvPr id="638" name="直線コネクタ 637"/>
          <p:cNvCxnSpPr/>
          <p:nvPr/>
        </p:nvCxnSpPr>
        <p:spPr>
          <a:xfrm>
            <a:off x="10813030" y="4320080"/>
            <a:ext cx="541" cy="211613"/>
          </a:xfrm>
          <a:prstGeom prst="line">
            <a:avLst/>
          </a:prstGeom>
          <a:ln w="3175"/>
        </p:spPr>
        <p:style>
          <a:lnRef idx="1">
            <a:schemeClr val="dk1"/>
          </a:lnRef>
          <a:fillRef idx="0">
            <a:schemeClr val="dk1"/>
          </a:fillRef>
          <a:effectRef idx="0">
            <a:schemeClr val="dk1"/>
          </a:effectRef>
          <a:fontRef idx="minor">
            <a:schemeClr val="tx1"/>
          </a:fontRef>
        </p:style>
      </p:cxnSp>
      <p:cxnSp>
        <p:nvCxnSpPr>
          <p:cNvPr id="745" name="カギ線コネクタ 744"/>
          <p:cNvCxnSpPr>
            <a:endCxn id="181" idx="2"/>
          </p:cNvCxnSpPr>
          <p:nvPr/>
        </p:nvCxnSpPr>
        <p:spPr>
          <a:xfrm rot="5400000" flipH="1" flipV="1">
            <a:off x="6366308" y="3604711"/>
            <a:ext cx="330762" cy="160056"/>
          </a:xfrm>
          <a:prstGeom prst="bentConnector3">
            <a:avLst>
              <a:gd name="adj1" fmla="val 2005"/>
            </a:avLst>
          </a:prstGeom>
          <a:ln w="19050">
            <a:tailEnd type="triangle"/>
          </a:ln>
        </p:spPr>
        <p:style>
          <a:lnRef idx="1">
            <a:schemeClr val="dk1"/>
          </a:lnRef>
          <a:fillRef idx="0">
            <a:schemeClr val="dk1"/>
          </a:fillRef>
          <a:effectRef idx="0">
            <a:schemeClr val="dk1"/>
          </a:effectRef>
          <a:fontRef idx="minor">
            <a:schemeClr val="tx1"/>
          </a:fontRef>
        </p:style>
      </p:cxnSp>
      <p:cxnSp>
        <p:nvCxnSpPr>
          <p:cNvPr id="748" name="カギ線コネクタ 747"/>
          <p:cNvCxnSpPr>
            <a:endCxn id="123" idx="2"/>
          </p:cNvCxnSpPr>
          <p:nvPr/>
        </p:nvCxnSpPr>
        <p:spPr>
          <a:xfrm flipV="1">
            <a:off x="6445758" y="3517514"/>
            <a:ext cx="509681" cy="441814"/>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750" name="カギ線コネクタ 749"/>
          <p:cNvCxnSpPr>
            <a:endCxn id="122" idx="2"/>
          </p:cNvCxnSpPr>
          <p:nvPr/>
        </p:nvCxnSpPr>
        <p:spPr>
          <a:xfrm flipV="1">
            <a:off x="6451661" y="3524618"/>
            <a:ext cx="884719" cy="571357"/>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752" name="カギ線コネクタ 751"/>
          <p:cNvCxnSpPr>
            <a:stCxn id="181" idx="0"/>
          </p:cNvCxnSpPr>
          <p:nvPr/>
        </p:nvCxnSpPr>
        <p:spPr>
          <a:xfrm rot="16200000" flipH="1" flipV="1">
            <a:off x="5442645" y="2555790"/>
            <a:ext cx="420948" cy="1917196"/>
          </a:xfrm>
          <a:prstGeom prst="bentConnector4">
            <a:avLst>
              <a:gd name="adj1" fmla="val -161409"/>
              <a:gd name="adj2" fmla="val 115980"/>
            </a:avLst>
          </a:prstGeom>
          <a:ln w="19050">
            <a:tailEnd type="triangle"/>
          </a:ln>
        </p:spPr>
        <p:style>
          <a:lnRef idx="1">
            <a:schemeClr val="dk1"/>
          </a:lnRef>
          <a:fillRef idx="0">
            <a:schemeClr val="dk1"/>
          </a:fillRef>
          <a:effectRef idx="0">
            <a:schemeClr val="dk1"/>
          </a:effectRef>
          <a:fontRef idx="minor">
            <a:schemeClr val="tx1"/>
          </a:fontRef>
        </p:style>
      </p:cxnSp>
      <p:cxnSp>
        <p:nvCxnSpPr>
          <p:cNvPr id="813" name="カギ線コネクタ 812"/>
          <p:cNvCxnSpPr/>
          <p:nvPr/>
        </p:nvCxnSpPr>
        <p:spPr>
          <a:xfrm rot="16200000" flipH="1">
            <a:off x="4870231" y="3230398"/>
            <a:ext cx="2136556" cy="441982"/>
          </a:xfrm>
          <a:prstGeom prst="bentConnector3">
            <a:avLst>
              <a:gd name="adj1" fmla="val 99931"/>
            </a:avLst>
          </a:prstGeom>
          <a:ln w="19050">
            <a:tailEnd type="triangle"/>
          </a:ln>
        </p:spPr>
        <p:style>
          <a:lnRef idx="1">
            <a:schemeClr val="dk1"/>
          </a:lnRef>
          <a:fillRef idx="0">
            <a:schemeClr val="dk1"/>
          </a:fillRef>
          <a:effectRef idx="0">
            <a:schemeClr val="dk1"/>
          </a:effectRef>
          <a:fontRef idx="minor">
            <a:schemeClr val="tx1"/>
          </a:fontRef>
        </p:style>
      </p:cxnSp>
      <p:sp>
        <p:nvSpPr>
          <p:cNvPr id="12" name="正方形/長方形 11"/>
          <p:cNvSpPr/>
          <p:nvPr/>
        </p:nvSpPr>
        <p:spPr>
          <a:xfrm>
            <a:off x="6159500" y="3342350"/>
            <a:ext cx="283901" cy="245894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1" name="テキスト ボックス 220"/>
          <p:cNvSpPr txBox="1"/>
          <p:nvPr/>
        </p:nvSpPr>
        <p:spPr>
          <a:xfrm>
            <a:off x="6171364" y="4396851"/>
            <a:ext cx="851115" cy="215444"/>
          </a:xfrm>
          <a:prstGeom prst="rect">
            <a:avLst/>
          </a:prstGeom>
          <a:noFill/>
        </p:spPr>
        <p:txBody>
          <a:bodyPr wrap="square" rtlCol="0">
            <a:spAutoFit/>
          </a:bodyPr>
          <a:lstStyle/>
          <a:p>
            <a:r>
              <a:rPr kumimoji="1" lang="en-US" altLang="ja-JP" sz="800" dirty="0"/>
              <a:t>reg_sel[3:0]</a:t>
            </a:r>
            <a:endParaRPr kumimoji="1" lang="ja-JP" altLang="en-US" sz="800" dirty="0"/>
          </a:p>
        </p:txBody>
      </p:sp>
      <p:sp>
        <p:nvSpPr>
          <p:cNvPr id="222" name="テキスト ボックス 221"/>
          <p:cNvSpPr txBox="1"/>
          <p:nvPr/>
        </p:nvSpPr>
        <p:spPr>
          <a:xfrm>
            <a:off x="6163981" y="4706069"/>
            <a:ext cx="851115" cy="215444"/>
          </a:xfrm>
          <a:prstGeom prst="rect">
            <a:avLst/>
          </a:prstGeom>
          <a:noFill/>
        </p:spPr>
        <p:txBody>
          <a:bodyPr wrap="square" rtlCol="0">
            <a:spAutoFit/>
          </a:bodyPr>
          <a:lstStyle/>
          <a:p>
            <a:r>
              <a:rPr kumimoji="1" lang="en-US" altLang="ja-JP" sz="800" dirty="0"/>
              <a:t>reg_data[15:0]</a:t>
            </a:r>
            <a:endParaRPr kumimoji="1" lang="ja-JP" altLang="en-US" sz="800" dirty="0"/>
          </a:p>
        </p:txBody>
      </p:sp>
      <p:sp>
        <p:nvSpPr>
          <p:cNvPr id="21" name="テキスト ボックス 20"/>
          <p:cNvSpPr txBox="1"/>
          <p:nvPr/>
        </p:nvSpPr>
        <p:spPr>
          <a:xfrm>
            <a:off x="5790161" y="3641562"/>
            <a:ext cx="145135" cy="123111"/>
          </a:xfrm>
          <a:prstGeom prst="rect">
            <a:avLst/>
          </a:prstGeom>
          <a:noFill/>
        </p:spPr>
        <p:txBody>
          <a:bodyPr wrap="square" lIns="0" tIns="0" rIns="0" bIns="0" rtlCol="0">
            <a:spAutoFit/>
          </a:bodyPr>
          <a:lstStyle/>
          <a:p>
            <a:r>
              <a:rPr kumimoji="1" lang="en-US" altLang="ja-JP" sz="800" dirty="0"/>
              <a:t>SP</a:t>
            </a:r>
            <a:endParaRPr kumimoji="1" lang="ja-JP" altLang="en-US" sz="800" dirty="0"/>
          </a:p>
        </p:txBody>
      </p:sp>
      <p:sp>
        <p:nvSpPr>
          <p:cNvPr id="301" name="テキスト ボックス 300"/>
          <p:cNvSpPr txBox="1"/>
          <p:nvPr/>
        </p:nvSpPr>
        <p:spPr>
          <a:xfrm>
            <a:off x="5793374" y="3883035"/>
            <a:ext cx="145135" cy="123111"/>
          </a:xfrm>
          <a:prstGeom prst="rect">
            <a:avLst/>
          </a:prstGeom>
          <a:noFill/>
        </p:spPr>
        <p:txBody>
          <a:bodyPr wrap="square" lIns="0" tIns="0" rIns="0" bIns="0" rtlCol="0">
            <a:spAutoFit/>
          </a:bodyPr>
          <a:lstStyle/>
          <a:p>
            <a:r>
              <a:rPr kumimoji="1" lang="en-US" altLang="ja-JP" sz="800" dirty="0"/>
              <a:t>LR</a:t>
            </a:r>
            <a:endParaRPr kumimoji="1" lang="ja-JP" altLang="en-US" sz="800" dirty="0"/>
          </a:p>
        </p:txBody>
      </p:sp>
      <p:sp>
        <p:nvSpPr>
          <p:cNvPr id="311" name="テキスト ボックス 310"/>
          <p:cNvSpPr txBox="1"/>
          <p:nvPr/>
        </p:nvSpPr>
        <p:spPr>
          <a:xfrm>
            <a:off x="5763311" y="4096826"/>
            <a:ext cx="170803" cy="123111"/>
          </a:xfrm>
          <a:prstGeom prst="rect">
            <a:avLst/>
          </a:prstGeom>
          <a:noFill/>
        </p:spPr>
        <p:txBody>
          <a:bodyPr wrap="square" lIns="0" tIns="0" rIns="0" bIns="0" rtlCol="0">
            <a:spAutoFit/>
          </a:bodyPr>
          <a:lstStyle/>
          <a:p>
            <a:r>
              <a:rPr kumimoji="1" lang="en-US" altLang="ja-JP" sz="800" dirty="0"/>
              <a:t>PSR</a:t>
            </a:r>
            <a:endParaRPr kumimoji="1" lang="ja-JP" altLang="en-US" sz="800" dirty="0"/>
          </a:p>
        </p:txBody>
      </p:sp>
      <p:cxnSp>
        <p:nvCxnSpPr>
          <p:cNvPr id="38" name="カギ線コネクタ 37"/>
          <p:cNvCxnSpPr>
            <a:stCxn id="229" idx="2"/>
          </p:cNvCxnSpPr>
          <p:nvPr/>
        </p:nvCxnSpPr>
        <p:spPr>
          <a:xfrm rot="16200000" flipH="1">
            <a:off x="4868168" y="3774668"/>
            <a:ext cx="559572" cy="134926"/>
          </a:xfrm>
          <a:prstGeom prst="bentConnector3">
            <a:avLst>
              <a:gd name="adj1" fmla="val 100215"/>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p:cNvCxnSpPr>
            <a:stCxn id="21" idx="3"/>
          </p:cNvCxnSpPr>
          <p:nvPr/>
        </p:nvCxnSpPr>
        <p:spPr>
          <a:xfrm flipV="1">
            <a:off x="5935296" y="3703117"/>
            <a:ext cx="224204"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6" name="直線矢印コネクタ 65"/>
          <p:cNvCxnSpPr>
            <a:stCxn id="301" idx="3"/>
          </p:cNvCxnSpPr>
          <p:nvPr/>
        </p:nvCxnSpPr>
        <p:spPr>
          <a:xfrm flipV="1">
            <a:off x="5938509" y="3944590"/>
            <a:ext cx="219409"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23" name="直線矢印コネクタ 322"/>
          <p:cNvCxnSpPr/>
          <p:nvPr/>
        </p:nvCxnSpPr>
        <p:spPr>
          <a:xfrm flipV="1">
            <a:off x="5937693" y="4152414"/>
            <a:ext cx="219409"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 name="正方形/長方形 6"/>
          <p:cNvSpPr/>
          <p:nvPr/>
        </p:nvSpPr>
        <p:spPr>
          <a:xfrm>
            <a:off x="3074421" y="3751681"/>
            <a:ext cx="134527" cy="81128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4" name="正方形/長方形 313"/>
          <p:cNvSpPr/>
          <p:nvPr/>
        </p:nvSpPr>
        <p:spPr>
          <a:xfrm>
            <a:off x="3713814" y="4398632"/>
            <a:ext cx="134527" cy="81128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7" name="テキスト ボックス 296"/>
          <p:cNvSpPr txBox="1"/>
          <p:nvPr/>
        </p:nvSpPr>
        <p:spPr>
          <a:xfrm>
            <a:off x="4135179" y="3329824"/>
            <a:ext cx="161509" cy="215444"/>
          </a:xfrm>
          <a:prstGeom prst="rect">
            <a:avLst/>
          </a:prstGeom>
          <a:noFill/>
        </p:spPr>
        <p:txBody>
          <a:bodyPr wrap="square" lIns="0" rIns="0" rtlCol="0">
            <a:spAutoFit/>
          </a:bodyPr>
          <a:lstStyle/>
          <a:p>
            <a:r>
              <a:rPr kumimoji="1" lang="en-US" altLang="ja-JP" sz="800" dirty="0"/>
              <a:t>16</a:t>
            </a:r>
            <a:endParaRPr kumimoji="1" lang="ja-JP" altLang="en-US" sz="800" dirty="0"/>
          </a:p>
        </p:txBody>
      </p:sp>
      <p:cxnSp>
        <p:nvCxnSpPr>
          <p:cNvPr id="326" name="直線コネクタ 325"/>
          <p:cNvCxnSpPr/>
          <p:nvPr/>
        </p:nvCxnSpPr>
        <p:spPr>
          <a:xfrm>
            <a:off x="4137968" y="3485039"/>
            <a:ext cx="110065" cy="121116"/>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70198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980C8-692C-4184-914F-223C338AB322}"/>
              </a:ext>
            </a:extLst>
          </p:cNvPr>
          <p:cNvSpPr>
            <a:spLocks noGrp="1"/>
          </p:cNvSpPr>
          <p:nvPr>
            <p:ph type="title"/>
          </p:nvPr>
        </p:nvSpPr>
        <p:spPr>
          <a:xfrm>
            <a:off x="0" y="32892"/>
            <a:ext cx="8839200" cy="696158"/>
          </a:xfrm>
        </p:spPr>
        <p:txBody>
          <a:bodyPr>
            <a:normAutofit/>
          </a:bodyPr>
          <a:lstStyle/>
          <a:p>
            <a:r>
              <a:rPr lang="ja-JP" altLang="en-US" dirty="0"/>
              <a:t>教育用マイクロプロセッサの設計試作</a:t>
            </a:r>
            <a:endParaRPr kumimoji="1" lang="ja-JP" altLang="en-US" dirty="0"/>
          </a:p>
        </p:txBody>
      </p:sp>
      <p:sp>
        <p:nvSpPr>
          <p:cNvPr id="3" name="コンテンツ プレースホルダー 2">
            <a:extLst>
              <a:ext uri="{FF2B5EF4-FFF2-40B4-BE49-F238E27FC236}">
                <a16:creationId xmlns:a16="http://schemas.microsoft.com/office/drawing/2014/main" id="{FAE7EB82-62C7-4DF8-8696-99B787BFDD23}"/>
              </a:ext>
            </a:extLst>
          </p:cNvPr>
          <p:cNvSpPr>
            <a:spLocks noGrp="1"/>
          </p:cNvSpPr>
          <p:nvPr>
            <p:ph idx="1"/>
          </p:nvPr>
        </p:nvSpPr>
        <p:spPr/>
        <p:txBody>
          <a:bodyPr/>
          <a:lstStyle/>
          <a:p>
            <a:r>
              <a:rPr kumimoji="1" lang="ja-JP" altLang="en-US" dirty="0"/>
              <a:t>シンプルな回路構造</a:t>
            </a:r>
            <a:endParaRPr kumimoji="1" lang="en-US" altLang="ja-JP" dirty="0"/>
          </a:p>
          <a:p>
            <a:pPr lvl="1"/>
            <a:r>
              <a:rPr lang="ja-JP" altLang="en-US" dirty="0"/>
              <a:t>汎用的な命令はなるべく同じデータパスを用いる</a:t>
            </a:r>
            <a:endParaRPr lang="en-US" altLang="ja-JP" dirty="0"/>
          </a:p>
          <a:p>
            <a:pPr lvl="1"/>
            <a:r>
              <a:rPr lang="ja-JP" altLang="en-US" dirty="0"/>
              <a:t>関数のように割込みハンドラを扱う</a:t>
            </a:r>
            <a:endParaRPr lang="en-US" altLang="ja-JP" dirty="0"/>
          </a:p>
          <a:p>
            <a:pPr lvl="1"/>
            <a:r>
              <a:rPr lang="ja-JP" altLang="en-US" dirty="0"/>
              <a:t>メモリマップト</a:t>
            </a:r>
            <a:r>
              <a:rPr lang="en-US" altLang="ja-JP" dirty="0"/>
              <a:t>I/O</a:t>
            </a:r>
          </a:p>
          <a:p>
            <a:pPr lvl="1"/>
            <a:r>
              <a:rPr kumimoji="1" lang="en-US" altLang="ja-JP" dirty="0"/>
              <a:t>3</a:t>
            </a:r>
            <a:r>
              <a:rPr kumimoji="1" lang="ja-JP" altLang="en-US" dirty="0"/>
              <a:t>段パイプライン</a:t>
            </a:r>
            <a:endParaRPr kumimoji="1" lang="en-US" altLang="ja-JP" dirty="0"/>
          </a:p>
          <a:p>
            <a:pPr lvl="1"/>
            <a:r>
              <a:rPr lang="ja-JP" altLang="en-US" dirty="0"/>
              <a:t>ハーバードアーキテクチャ</a:t>
            </a:r>
            <a:endParaRPr lang="en-US" altLang="ja-JP" dirty="0"/>
          </a:p>
          <a:p>
            <a:pPr lvl="1"/>
            <a:r>
              <a:rPr kumimoji="1" lang="ja-JP" altLang="en-US" dirty="0"/>
              <a:t>固定命令長</a:t>
            </a:r>
            <a:endParaRPr kumimoji="1" lang="en-US" altLang="ja-JP" dirty="0"/>
          </a:p>
          <a:p>
            <a:pPr lvl="1"/>
            <a:r>
              <a:rPr lang="ja-JP" altLang="en-US" dirty="0"/>
              <a:t>コンテキスト切り替えはコントローラで一元管理</a:t>
            </a:r>
            <a:endParaRPr lang="en-US" altLang="ja-JP" dirty="0"/>
          </a:p>
          <a:p>
            <a:pPr marL="457200" lvl="1" indent="0">
              <a:buNone/>
            </a:pPr>
            <a:endParaRPr kumimoji="1" lang="en-US" altLang="ja-JP" dirty="0"/>
          </a:p>
          <a:p>
            <a:r>
              <a:rPr kumimoji="1" lang="ja-JP" altLang="en-US" dirty="0"/>
              <a:t>コンパイラ負担軽減のための妥協</a:t>
            </a:r>
            <a:endParaRPr kumimoji="1" lang="en-US" altLang="ja-JP" dirty="0"/>
          </a:p>
          <a:p>
            <a:pPr lvl="1"/>
            <a:r>
              <a:rPr kumimoji="1" lang="ja-JP" altLang="en-US" dirty="0"/>
              <a:t>ハードウェアによる自動処理でコンパイラ負担を軽減</a:t>
            </a:r>
            <a:endParaRPr kumimoji="1" lang="en-US" altLang="ja-JP" dirty="0"/>
          </a:p>
          <a:p>
            <a:pPr marL="457200" lvl="1" indent="0">
              <a:buNone/>
            </a:pPr>
            <a:r>
              <a:rPr lang="ja-JP" altLang="en-US" dirty="0"/>
              <a:t>　</a:t>
            </a:r>
            <a:r>
              <a:rPr lang="en-US" altLang="ja-JP" dirty="0"/>
              <a:t>(</a:t>
            </a:r>
            <a:r>
              <a:rPr lang="ja-JP" altLang="en-US" dirty="0"/>
              <a:t>コンパイラ設計での制約を減らすこと</a:t>
            </a:r>
            <a:r>
              <a:rPr lang="en-US" altLang="ja-JP" dirty="0"/>
              <a:t>)</a:t>
            </a:r>
          </a:p>
          <a:p>
            <a:pPr lvl="1"/>
            <a:r>
              <a:rPr lang="en-US" altLang="ja-JP" dirty="0"/>
              <a:t>PSR </a:t>
            </a:r>
            <a:r>
              <a:rPr lang="ja-JP" altLang="en-US" dirty="0"/>
              <a:t>は</a:t>
            </a:r>
            <a:r>
              <a:rPr lang="en-US" altLang="ja-JP" dirty="0"/>
              <a:t>CMP</a:t>
            </a:r>
            <a:r>
              <a:rPr lang="ja-JP" altLang="en-US" dirty="0"/>
              <a:t>でのみ変更可能</a:t>
            </a:r>
            <a:endParaRPr lang="en-US" altLang="ja-JP" dirty="0"/>
          </a:p>
          <a:p>
            <a:pPr lvl="1"/>
            <a:r>
              <a:rPr lang="en-US" altLang="ja-JP" dirty="0"/>
              <a:t>SP</a:t>
            </a:r>
            <a:r>
              <a:rPr lang="ja-JP" altLang="en-US" dirty="0"/>
              <a:t>は</a:t>
            </a:r>
            <a:r>
              <a:rPr lang="en-US" altLang="ja-JP" dirty="0"/>
              <a:t>PUSH/POP/BL/BLX</a:t>
            </a:r>
            <a:r>
              <a:rPr lang="ja-JP" altLang="en-US" dirty="0"/>
              <a:t>でのみ変更可能</a:t>
            </a:r>
            <a:endParaRPr lang="en-US" altLang="ja-JP" dirty="0"/>
          </a:p>
          <a:p>
            <a:pPr lvl="1"/>
            <a:r>
              <a:rPr lang="ja-JP" altLang="en-US" dirty="0"/>
              <a:t>ただし</a:t>
            </a:r>
            <a:r>
              <a:rPr lang="en-US" altLang="ja-JP" dirty="0"/>
              <a:t>BL/BLX</a:t>
            </a:r>
            <a:r>
              <a:rPr lang="ja-JP" altLang="en-US" dirty="0"/>
              <a:t>による分岐は自動で</a:t>
            </a:r>
            <a:r>
              <a:rPr lang="en-US" altLang="ja-JP" dirty="0"/>
              <a:t>LR</a:t>
            </a:r>
            <a:r>
              <a:rPr lang="ja-JP" altLang="en-US" dirty="0"/>
              <a:t>がスタックに保存される</a:t>
            </a:r>
            <a:endParaRPr lang="en-US" altLang="ja-JP" dirty="0"/>
          </a:p>
        </p:txBody>
      </p:sp>
      <p:sp>
        <p:nvSpPr>
          <p:cNvPr id="4" name="スライド番号プレースホルダー 3">
            <a:extLst>
              <a:ext uri="{FF2B5EF4-FFF2-40B4-BE49-F238E27FC236}">
                <a16:creationId xmlns:a16="http://schemas.microsoft.com/office/drawing/2014/main" id="{5D00ABD8-16C8-450E-A3CE-EDBD100E28E8}"/>
              </a:ext>
            </a:extLst>
          </p:cNvPr>
          <p:cNvSpPr>
            <a:spLocks noGrp="1"/>
          </p:cNvSpPr>
          <p:nvPr>
            <p:ph type="sldNum" sz="quarter" idx="12"/>
          </p:nvPr>
        </p:nvSpPr>
        <p:spPr/>
        <p:txBody>
          <a:bodyPr/>
          <a:lstStyle/>
          <a:p>
            <a:fld id="{62668789-62FB-4EEF-AD27-C48D0269F50B}" type="slidenum">
              <a:rPr kumimoji="1" lang="ja-JP" altLang="en-US" smtClean="0"/>
              <a:pPr/>
              <a:t>10</a:t>
            </a:fld>
            <a:endParaRPr kumimoji="1" lang="ja-JP" altLang="en-US" dirty="0"/>
          </a:p>
        </p:txBody>
      </p:sp>
    </p:spTree>
    <p:extLst>
      <p:ext uri="{BB962C8B-B14F-4D97-AF65-F5344CB8AC3E}">
        <p14:creationId xmlns:p14="http://schemas.microsoft.com/office/powerpoint/2010/main" val="3777337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ASCA16  </a:t>
            </a:r>
            <a:r>
              <a:rPr lang="ja-JP" altLang="en-US" dirty="0"/>
              <a:t>命令セット</a:t>
            </a:r>
            <a:endParaRPr kumimoji="1" lang="ja-JP" altLang="en-US" dirty="0"/>
          </a:p>
        </p:txBody>
      </p:sp>
      <p:sp>
        <p:nvSpPr>
          <p:cNvPr id="3" name="コンテンツ プレースホルダー 2"/>
          <p:cNvSpPr>
            <a:spLocks noGrp="1"/>
          </p:cNvSpPr>
          <p:nvPr>
            <p:ph idx="1"/>
          </p:nvPr>
        </p:nvSpPr>
        <p:spPr>
          <a:xfrm>
            <a:off x="-1" y="825207"/>
            <a:ext cx="9143999" cy="2034951"/>
          </a:xfrm>
        </p:spPr>
        <p:txBody>
          <a:bodyPr/>
          <a:lstStyle/>
          <a:p>
            <a:r>
              <a:rPr lang="en-US" altLang="ja-JP" dirty="0"/>
              <a:t>00*** : </a:t>
            </a:r>
            <a:r>
              <a:rPr lang="ja-JP" altLang="en-US" dirty="0"/>
              <a:t>即値命令・</a:t>
            </a:r>
            <a:r>
              <a:rPr lang="en-US" altLang="ja-JP" dirty="0"/>
              <a:t>NOP</a:t>
            </a:r>
            <a:r>
              <a:rPr lang="ja-JP" altLang="en-US" dirty="0"/>
              <a:t>命令 </a:t>
            </a:r>
            <a:r>
              <a:rPr lang="en-US" altLang="ja-JP" dirty="0"/>
              <a:t>---</a:t>
            </a:r>
            <a:r>
              <a:rPr lang="ja-JP" altLang="en-US" dirty="0"/>
              <a:t>何もしない</a:t>
            </a:r>
            <a:r>
              <a:rPr lang="en-US" altLang="ja-JP" dirty="0"/>
              <a:t>(</a:t>
            </a:r>
            <a:r>
              <a:rPr lang="ja-JP" altLang="en-US" dirty="0"/>
              <a:t>命令フラッシュ用</a:t>
            </a:r>
            <a:r>
              <a:rPr lang="en-US" altLang="ja-JP" dirty="0"/>
              <a:t>)</a:t>
            </a:r>
          </a:p>
          <a:p>
            <a:r>
              <a:rPr lang="en-US" altLang="ja-JP" dirty="0"/>
              <a:t>01*** :</a:t>
            </a:r>
            <a:r>
              <a:rPr lang="ja-JP" altLang="en-US" dirty="0"/>
              <a:t>レジスタを用いた算術論理演算</a:t>
            </a:r>
            <a:endParaRPr lang="en-US" altLang="ja-JP" dirty="0"/>
          </a:p>
          <a:p>
            <a:r>
              <a:rPr lang="en-US" altLang="ja-JP" dirty="0"/>
              <a:t>10*** : </a:t>
            </a:r>
            <a:r>
              <a:rPr lang="ja-JP" altLang="en-US" dirty="0"/>
              <a:t>メモリアクセス命令</a:t>
            </a:r>
            <a:endParaRPr lang="en-US" altLang="ja-JP" dirty="0"/>
          </a:p>
          <a:p>
            <a:r>
              <a:rPr lang="en-US" altLang="ja-JP" dirty="0"/>
              <a:t>11*** : </a:t>
            </a:r>
            <a:r>
              <a:rPr lang="ja-JP" altLang="en-US" dirty="0"/>
              <a:t>分岐命令</a:t>
            </a:r>
            <a:r>
              <a:rPr lang="en-US" altLang="ja-JP" dirty="0"/>
              <a:t>(B</a:t>
            </a:r>
            <a:r>
              <a:rPr lang="ja-JP" altLang="en-US" dirty="0"/>
              <a:t>系</a:t>
            </a:r>
            <a:r>
              <a:rPr lang="en-US" altLang="ja-JP" dirty="0"/>
              <a:t>)</a:t>
            </a:r>
            <a:r>
              <a:rPr lang="ja-JP" altLang="en-US" dirty="0"/>
              <a:t>  </a:t>
            </a:r>
            <a:r>
              <a:rPr lang="en-US" altLang="ja-JP" dirty="0"/>
              <a:t>op[13:11]</a:t>
            </a:r>
            <a:r>
              <a:rPr lang="ja-JP" altLang="en-US" dirty="0"/>
              <a:t>で分岐条件指定</a:t>
            </a:r>
            <a:endParaRPr lang="en-US" altLang="ja-JP" dirty="0"/>
          </a:p>
        </p:txBody>
      </p:sp>
      <p:sp>
        <p:nvSpPr>
          <p:cNvPr id="4" name="スライド番号プレースホルダー 3"/>
          <p:cNvSpPr>
            <a:spLocks noGrp="1"/>
          </p:cNvSpPr>
          <p:nvPr>
            <p:ph type="sldNum" sz="quarter" idx="12"/>
          </p:nvPr>
        </p:nvSpPr>
        <p:spPr/>
        <p:txBody>
          <a:bodyPr/>
          <a:lstStyle/>
          <a:p>
            <a:fld id="{62668789-62FB-4EEF-AD27-C48D0269F50B}" type="slidenum">
              <a:rPr kumimoji="1" lang="ja-JP" altLang="en-US" smtClean="0"/>
              <a:pPr/>
              <a:t>11</a:t>
            </a:fld>
            <a:endParaRPr kumimoji="1" lang="ja-JP" altLang="en-US" dirty="0"/>
          </a:p>
        </p:txBody>
      </p:sp>
      <p:graphicFrame>
        <p:nvGraphicFramePr>
          <p:cNvPr id="5" name="コンテンツ プレースホルダー 4"/>
          <p:cNvGraphicFramePr>
            <a:graphicFrameLocks/>
          </p:cNvGraphicFramePr>
          <p:nvPr>
            <p:extLst>
              <p:ext uri="{D42A27DB-BD31-4B8C-83A1-F6EECF244321}">
                <p14:modId xmlns:p14="http://schemas.microsoft.com/office/powerpoint/2010/main" val="4112934507"/>
              </p:ext>
            </p:extLst>
          </p:nvPr>
        </p:nvGraphicFramePr>
        <p:xfrm>
          <a:off x="291751" y="3025668"/>
          <a:ext cx="8557405" cy="3182920"/>
        </p:xfrm>
        <a:graphic>
          <a:graphicData uri="http://schemas.openxmlformats.org/drawingml/2006/table">
            <a:tbl>
              <a:tblPr firstRow="1" bandRow="1">
                <a:tableStyleId>{21E4AEA4-8DFA-4A89-87EB-49C32662AFE0}</a:tableStyleId>
              </a:tblPr>
              <a:tblGrid>
                <a:gridCol w="1009291">
                  <a:extLst>
                    <a:ext uri="{9D8B030D-6E8A-4147-A177-3AD203B41FA5}">
                      <a16:colId xmlns:a16="http://schemas.microsoft.com/office/drawing/2014/main" val="20000"/>
                    </a:ext>
                  </a:extLst>
                </a:gridCol>
                <a:gridCol w="886203">
                  <a:extLst>
                    <a:ext uri="{9D8B030D-6E8A-4147-A177-3AD203B41FA5}">
                      <a16:colId xmlns:a16="http://schemas.microsoft.com/office/drawing/2014/main" val="20001"/>
                    </a:ext>
                  </a:extLst>
                </a:gridCol>
                <a:gridCol w="209351">
                  <a:extLst>
                    <a:ext uri="{9D8B030D-6E8A-4147-A177-3AD203B41FA5}">
                      <a16:colId xmlns:a16="http://schemas.microsoft.com/office/drawing/2014/main" val="20002"/>
                    </a:ext>
                  </a:extLst>
                </a:gridCol>
                <a:gridCol w="1000665">
                  <a:extLst>
                    <a:ext uri="{9D8B030D-6E8A-4147-A177-3AD203B41FA5}">
                      <a16:colId xmlns:a16="http://schemas.microsoft.com/office/drawing/2014/main" val="20003"/>
                    </a:ext>
                  </a:extLst>
                </a:gridCol>
                <a:gridCol w="983411">
                  <a:extLst>
                    <a:ext uri="{9D8B030D-6E8A-4147-A177-3AD203B41FA5}">
                      <a16:colId xmlns:a16="http://schemas.microsoft.com/office/drawing/2014/main" val="20004"/>
                    </a:ext>
                  </a:extLst>
                </a:gridCol>
                <a:gridCol w="4468484">
                  <a:extLst>
                    <a:ext uri="{9D8B030D-6E8A-4147-A177-3AD203B41FA5}">
                      <a16:colId xmlns:a16="http://schemas.microsoft.com/office/drawing/2014/main" val="20005"/>
                    </a:ext>
                  </a:extLst>
                </a:gridCol>
              </a:tblGrid>
              <a:tr h="474800">
                <a:tc>
                  <a:txBody>
                    <a:bodyPr/>
                    <a:lstStyle/>
                    <a:p>
                      <a:r>
                        <a:rPr kumimoji="1" lang="en-US" altLang="ja-JP" sz="1400" dirty="0"/>
                        <a:t>op[15:11]</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kumimoji="1" lang="en-US" altLang="ja-JP" sz="1400" dirty="0"/>
                        <a:t>op[10:7]</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r>
                        <a:rPr kumimoji="1" lang="en-US" altLang="ja-JP" sz="1400" dirty="0"/>
                        <a:t>op[6:3]</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a:t>op[2:0]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a:t>命令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3903">
                <a:tc>
                  <a:txBody>
                    <a:bodyPr/>
                    <a:lstStyle/>
                    <a:p>
                      <a:r>
                        <a:rPr kumimoji="1" lang="en-US" altLang="ja-JP" sz="1400" dirty="0"/>
                        <a:t>00000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gridSpan="2">
                  <a:txBody>
                    <a:bodyPr/>
                    <a:lstStyle/>
                    <a:p>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solidFill>
                      <a:srgbClr val="92D050"/>
                    </a:solidFill>
                  </a:tcPr>
                </a:tc>
                <a:tc>
                  <a:txBody>
                    <a:bodyPr/>
                    <a:lstStyle/>
                    <a:p>
                      <a:r>
                        <a:rPr kumimoji="1" lang="en-US" altLang="ja-JP" sz="1400" dirty="0"/>
                        <a:t>NOP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93405">
                <a:tc>
                  <a:txBody>
                    <a:bodyPr/>
                    <a:lstStyle/>
                    <a:p>
                      <a:r>
                        <a:rPr kumimoji="1" lang="en-US" altLang="ja-JP" sz="1400" dirty="0"/>
                        <a:t>00***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a:t>regA</a:t>
                      </a:r>
                    </a:p>
                    <a:p>
                      <a:r>
                        <a:rPr kumimoji="1" lang="en-US" altLang="ja-JP" sz="1400" dirty="0"/>
                        <a:t>(3bit)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r>
                        <a:rPr kumimoji="1" lang="en-US" altLang="ja-JP" sz="1400" dirty="0"/>
                        <a:t>imm(8bit)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sz="1400" dirty="0"/>
                    </a:p>
                  </a:txBody>
                  <a:tcPr>
                    <a:solidFill>
                      <a:srgbClr val="92D050"/>
                    </a:solidFill>
                  </a:tcPr>
                </a:tc>
                <a:tc hMerge="1">
                  <a:txBody>
                    <a:bodyPr/>
                    <a:lstStyle/>
                    <a:p>
                      <a:endParaRPr kumimoji="1" lang="ja-JP" altLang="en-US" sz="1400" dirty="0"/>
                    </a:p>
                  </a:txBody>
                  <a:tcPr>
                    <a:solidFill>
                      <a:srgbClr val="92D050"/>
                    </a:solidFill>
                  </a:tcPr>
                </a:tc>
                <a:tc>
                  <a:txBody>
                    <a:bodyPr/>
                    <a:lstStyle/>
                    <a:p>
                      <a:r>
                        <a:rPr kumimoji="1" lang="en-US" altLang="ja-JP" sz="1400" baseline="0" dirty="0"/>
                        <a:t>LSR, LSL, ASR, </a:t>
                      </a:r>
                      <a:r>
                        <a:rPr kumimoji="1" lang="en-US" altLang="ja-JP" sz="1400" dirty="0"/>
                        <a:t>LDRH,</a:t>
                      </a:r>
                      <a:r>
                        <a:rPr kumimoji="1" lang="ja-JP" altLang="en-US" sz="1400" baseline="0" dirty="0"/>
                        <a:t> </a:t>
                      </a:r>
                      <a:r>
                        <a:rPr kumimoji="1" lang="en-US" altLang="ja-JP" sz="1400" baseline="0" dirty="0"/>
                        <a:t>LDRL,</a:t>
                      </a:r>
                      <a:r>
                        <a:rPr kumimoji="1" lang="en-US" altLang="ja-JP" sz="1400" dirty="0"/>
                        <a:t> ADDI</a:t>
                      </a:r>
                      <a:r>
                        <a:rPr kumimoji="1" lang="en-US" altLang="ja-JP" sz="1400" baseline="0" dirty="0"/>
                        <a:t>, RESERVED</a:t>
                      </a:r>
                    </a:p>
                    <a:p>
                      <a:r>
                        <a:rPr kumimoji="1" lang="ja-JP" altLang="en-US" sz="1400" baseline="0" dirty="0"/>
                        <a:t>即値命令は </a:t>
                      </a:r>
                      <a:r>
                        <a:rPr kumimoji="1" lang="en-US" altLang="ja-JP" sz="1400" baseline="0" dirty="0"/>
                        <a:t>“</a:t>
                      </a:r>
                      <a:r>
                        <a:rPr kumimoji="1" lang="ja-JP" altLang="en-US" sz="1400" baseline="0" dirty="0"/>
                        <a:t>レジスタ</a:t>
                      </a:r>
                      <a:r>
                        <a:rPr kumimoji="1" lang="en-US" altLang="ja-JP" sz="1400" baseline="0" dirty="0"/>
                        <a:t>0</a:t>
                      </a:r>
                      <a:r>
                        <a:rPr kumimoji="1" lang="ja-JP" altLang="en-US" sz="1400" baseline="0" dirty="0"/>
                        <a:t>～</a:t>
                      </a:r>
                      <a:r>
                        <a:rPr kumimoji="1" lang="en-US" altLang="ja-JP" sz="1400" baseline="0" dirty="0"/>
                        <a:t>7” </a:t>
                      </a:r>
                      <a:r>
                        <a:rPr kumimoji="1" lang="ja-JP" altLang="en-US" sz="1400" baseline="0" dirty="0"/>
                        <a:t>のみ使用可</a:t>
                      </a:r>
                      <a:r>
                        <a:rPr kumimoji="1" lang="en-US" altLang="ja-JP" sz="1400" baseline="0" dirty="0"/>
                        <a:t> </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86855">
                <a:tc>
                  <a:txBody>
                    <a:bodyPr/>
                    <a:lstStyle/>
                    <a:p>
                      <a:r>
                        <a:rPr kumimoji="1" lang="en-US" altLang="ja-JP" sz="1400"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kumimoji="1" lang="en-US" altLang="ja-JP" sz="1400" dirty="0"/>
                        <a:t>regA</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r>
                        <a:rPr kumimoji="1" lang="en-US" altLang="ja-JP" sz="1400" dirty="0"/>
                        <a:t>regB</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a:t>ADD, MUL, AND, ORR, XOR, NOT,</a:t>
                      </a:r>
                      <a:r>
                        <a:rPr kumimoji="1" lang="en-US" altLang="ja-JP" sz="1400" baseline="0" dirty="0"/>
                        <a:t> MOV, CMP </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71475">
                <a:tc>
                  <a:txBody>
                    <a:bodyPr/>
                    <a:lstStyle/>
                    <a:p>
                      <a:r>
                        <a:rPr kumimoji="1" lang="en-US" altLang="ja-JP" sz="1400" dirty="0"/>
                        <a:t>10***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kumimoji="1" lang="en-US" altLang="ja-JP" sz="1400" dirty="0"/>
                        <a:t>regA</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r>
                        <a:rPr kumimoji="1" lang="en-US" altLang="ja-JP" sz="1400" dirty="0"/>
                        <a:t>regB</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baseline="0" dirty="0"/>
                        <a:t>LDR, STR ,PUSH, POP</a:t>
                      </a:r>
                    </a:p>
                    <a:p>
                      <a:r>
                        <a:rPr kumimoji="1" lang="en-US" altLang="ja-JP" sz="1400" baseline="0" dirty="0"/>
                        <a:t>RESERVED, RESERVED, RESERVED, RESERVED </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50521">
                <a:tc rowSpan="2">
                  <a:txBody>
                    <a:bodyPr/>
                    <a:lstStyle/>
                    <a:p>
                      <a:r>
                        <a:rPr kumimoji="1" lang="en-US" altLang="ja-JP" sz="1400" dirty="0"/>
                        <a:t>11000</a:t>
                      </a:r>
                    </a:p>
                    <a:p>
                      <a:r>
                        <a:rPr kumimoji="1" lang="en-US" altLang="ja-JP" sz="1400" dirty="0"/>
                        <a:t>11***</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kumimoji="1" lang="en-US" altLang="ja-JP" sz="1400" dirty="0"/>
                        <a:t>regA</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gridSpan="2">
                  <a:txBody>
                    <a:bodyPr/>
                    <a:lstStyle/>
                    <a:p>
                      <a:r>
                        <a:rPr kumimoji="1" lang="ja-JP" altLang="en-US" sz="1400" dirty="0"/>
                        <a:t>相対アドレス</a:t>
                      </a:r>
                      <a:r>
                        <a:rPr kumimoji="1" lang="en-US" altLang="ja-JP" sz="1400" dirty="0"/>
                        <a:t>7bit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sz="1400" dirty="0"/>
                    </a:p>
                  </a:txBody>
                  <a:tcPr/>
                </a:tc>
                <a:tc>
                  <a:txBody>
                    <a:bodyPr/>
                    <a:lstStyle/>
                    <a:p>
                      <a:r>
                        <a:rPr kumimoji="1" lang="en-US" altLang="ja-JP" sz="1400" dirty="0"/>
                        <a:t>BLX</a:t>
                      </a:r>
                      <a:r>
                        <a:rPr kumimoji="1" lang="en-US" altLang="ja-JP" sz="1400" baseline="0" dirty="0"/>
                        <a:t> (</a:t>
                      </a:r>
                      <a:r>
                        <a:rPr kumimoji="1" lang="ja-JP" altLang="en-US" sz="1400" baseline="0" dirty="0"/>
                        <a:t>関数呼び出し</a:t>
                      </a:r>
                      <a:r>
                        <a:rPr kumimoji="1" lang="en-US" altLang="ja-JP" sz="1400" baseline="0" dirty="0"/>
                        <a:t>) ※regA = LR</a:t>
                      </a:r>
                      <a:r>
                        <a:rPr kumimoji="1" lang="ja-JP" altLang="en-US" sz="1400" baseline="0" dirty="0"/>
                        <a:t>のとき相対アドレス</a:t>
                      </a:r>
                      <a:r>
                        <a:rPr kumimoji="1" lang="en-US" altLang="ja-JP" sz="1400" baseline="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50521">
                <a:tc vMerge="1">
                  <a:txBody>
                    <a:bodyPr/>
                    <a:lstStyle/>
                    <a:p>
                      <a:endParaRPr kumimoji="1" lang="ja-JP" altLang="en-US" sz="1400" dirty="0"/>
                    </a:p>
                  </a:txBody>
                  <a:tcPr>
                    <a:solidFill>
                      <a:srgbClr val="92D050"/>
                    </a:solidFill>
                  </a:tcPr>
                </a:tc>
                <a:tc gridSpan="4">
                  <a:txBody>
                    <a:bodyPr/>
                    <a:lstStyle/>
                    <a:p>
                      <a:r>
                        <a:rPr kumimoji="1" lang="ja-JP" altLang="en-US" sz="1400" dirty="0"/>
                        <a:t>相対アドレス</a:t>
                      </a:r>
                      <a:r>
                        <a:rPr kumimoji="1" lang="en-US" altLang="ja-JP" sz="1400" dirty="0"/>
                        <a:t>11bit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sz="1400" dirty="0"/>
                    </a:p>
                  </a:txBody>
                  <a:tcPr>
                    <a:solidFill>
                      <a:srgbClr val="92D050"/>
                    </a:solidFill>
                  </a:tcPr>
                </a:tc>
                <a:tc hMerge="1">
                  <a:txBody>
                    <a:bodyPr/>
                    <a:lstStyle/>
                    <a:p>
                      <a:endParaRPr kumimoji="1" lang="ja-JP" altLang="en-US" sz="1400" dirty="0"/>
                    </a:p>
                  </a:txBody>
                  <a:tcPr/>
                </a:tc>
                <a:tc>
                  <a:txBody>
                    <a:bodyPr/>
                    <a:lstStyle/>
                    <a:p>
                      <a:r>
                        <a:rPr kumimoji="1" lang="en-US" altLang="ja-JP" sz="1400" dirty="0"/>
                        <a:t>BL</a:t>
                      </a:r>
                      <a:r>
                        <a:rPr kumimoji="1" lang="en-US" altLang="ja-JP" sz="1400" baseline="0" dirty="0"/>
                        <a:t>(</a:t>
                      </a:r>
                      <a:r>
                        <a:rPr kumimoji="1" lang="ja-JP" altLang="en-US" sz="1400" baseline="0" dirty="0"/>
                        <a:t>関数呼び出し</a:t>
                      </a:r>
                      <a:r>
                        <a:rPr kumimoji="1" lang="en-US" altLang="ja-JP" sz="1400" baseline="0" dirty="0"/>
                        <a:t>) , B, </a:t>
                      </a:r>
                      <a:r>
                        <a:rPr kumimoji="1" lang="en-US" altLang="ja-JP" sz="1400" dirty="0"/>
                        <a:t>BEQ,</a:t>
                      </a:r>
                      <a:r>
                        <a:rPr kumimoji="1" lang="en-US" altLang="ja-JP" sz="1400" baseline="0" dirty="0"/>
                        <a:t> BNE, BLE, BLT, RESERVED</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6" name="テキスト ボックス 5"/>
          <p:cNvSpPr txBox="1"/>
          <p:nvPr/>
        </p:nvSpPr>
        <p:spPr>
          <a:xfrm>
            <a:off x="5571067" y="308464"/>
            <a:ext cx="3572933" cy="369332"/>
          </a:xfrm>
          <a:prstGeom prst="rect">
            <a:avLst/>
          </a:prstGeom>
          <a:noFill/>
        </p:spPr>
        <p:txBody>
          <a:bodyPr wrap="square" rtlCol="0">
            <a:spAutoFit/>
          </a:bodyPr>
          <a:lstStyle/>
          <a:p>
            <a:r>
              <a:rPr kumimoji="1" lang="en-US" altLang="ja-JP" dirty="0">
                <a:solidFill>
                  <a:srgbClr val="FF0000"/>
                </a:solidFill>
              </a:rPr>
              <a:t>A</a:t>
            </a:r>
            <a:r>
              <a:rPr kumimoji="1" lang="en-US" altLang="ja-JP" dirty="0"/>
              <a:t>rm-like </a:t>
            </a:r>
            <a:r>
              <a:rPr kumimoji="1" lang="en-US" altLang="ja-JP" dirty="0">
                <a:solidFill>
                  <a:srgbClr val="FF0000"/>
                </a:solidFill>
              </a:rPr>
              <a:t>S</a:t>
            </a:r>
            <a:r>
              <a:rPr kumimoji="1" lang="en-US" altLang="ja-JP" dirty="0"/>
              <a:t>imple </a:t>
            </a:r>
            <a:r>
              <a:rPr kumimoji="1" lang="en-US" altLang="ja-JP" dirty="0">
                <a:solidFill>
                  <a:srgbClr val="FF0000"/>
                </a:solidFill>
              </a:rPr>
              <a:t>C</a:t>
            </a:r>
            <a:r>
              <a:rPr kumimoji="1" lang="en-US" altLang="ja-JP" dirty="0"/>
              <a:t>PU </a:t>
            </a:r>
            <a:r>
              <a:rPr kumimoji="1" lang="en-US" altLang="ja-JP" dirty="0">
                <a:solidFill>
                  <a:srgbClr val="FF0000"/>
                </a:solidFill>
              </a:rPr>
              <a:t>A</a:t>
            </a:r>
            <a:r>
              <a:rPr kumimoji="1" lang="en-US" altLang="ja-JP" dirty="0"/>
              <a:t>rchitecture </a:t>
            </a:r>
            <a:endParaRPr kumimoji="1" lang="ja-JP" altLang="en-US" dirty="0"/>
          </a:p>
        </p:txBody>
      </p:sp>
    </p:spTree>
    <p:extLst>
      <p:ext uri="{BB962C8B-B14F-4D97-AF65-F5344CB8AC3E}">
        <p14:creationId xmlns:p14="http://schemas.microsoft.com/office/powerpoint/2010/main" val="423053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コンテンツ プレースホルダー 4">
            <a:extLst>
              <a:ext uri="{FF2B5EF4-FFF2-40B4-BE49-F238E27FC236}">
                <a16:creationId xmlns:a16="http://schemas.microsoft.com/office/drawing/2014/main" id="{6D4A71E0-C39B-4002-94EB-BBA92ECDE955}"/>
              </a:ext>
            </a:extLst>
          </p:cNvPr>
          <p:cNvGraphicFramePr>
            <a:graphicFrameLocks/>
          </p:cNvGraphicFramePr>
          <p:nvPr>
            <p:extLst>
              <p:ext uri="{D42A27DB-BD31-4B8C-83A1-F6EECF244321}">
                <p14:modId xmlns:p14="http://schemas.microsoft.com/office/powerpoint/2010/main" val="3767713825"/>
              </p:ext>
            </p:extLst>
          </p:nvPr>
        </p:nvGraphicFramePr>
        <p:xfrm>
          <a:off x="293298" y="-12700"/>
          <a:ext cx="8557404" cy="9039680"/>
        </p:xfrm>
        <a:graphic>
          <a:graphicData uri="http://schemas.openxmlformats.org/drawingml/2006/table">
            <a:tbl>
              <a:tblPr firstRow="1" bandRow="1">
                <a:tableStyleId>{21E4AEA4-8DFA-4A89-87EB-49C32662AFE0}</a:tableStyleId>
              </a:tblPr>
              <a:tblGrid>
                <a:gridCol w="1119043">
                  <a:extLst>
                    <a:ext uri="{9D8B030D-6E8A-4147-A177-3AD203B41FA5}">
                      <a16:colId xmlns:a16="http://schemas.microsoft.com/office/drawing/2014/main" val="20000"/>
                    </a:ext>
                  </a:extLst>
                </a:gridCol>
                <a:gridCol w="805758">
                  <a:extLst>
                    <a:ext uri="{9D8B030D-6E8A-4147-A177-3AD203B41FA5}">
                      <a16:colId xmlns:a16="http://schemas.microsoft.com/office/drawing/2014/main" val="20001"/>
                    </a:ext>
                  </a:extLst>
                </a:gridCol>
                <a:gridCol w="172016">
                  <a:extLst>
                    <a:ext uri="{9D8B030D-6E8A-4147-A177-3AD203B41FA5}">
                      <a16:colId xmlns:a16="http://schemas.microsoft.com/office/drawing/2014/main" val="20002"/>
                    </a:ext>
                  </a:extLst>
                </a:gridCol>
                <a:gridCol w="941560">
                  <a:extLst>
                    <a:ext uri="{9D8B030D-6E8A-4147-A177-3AD203B41FA5}">
                      <a16:colId xmlns:a16="http://schemas.microsoft.com/office/drawing/2014/main" val="2755739919"/>
                    </a:ext>
                  </a:extLst>
                </a:gridCol>
                <a:gridCol w="742384">
                  <a:extLst>
                    <a:ext uri="{9D8B030D-6E8A-4147-A177-3AD203B41FA5}">
                      <a16:colId xmlns:a16="http://schemas.microsoft.com/office/drawing/2014/main" val="784479502"/>
                    </a:ext>
                  </a:extLst>
                </a:gridCol>
                <a:gridCol w="787652">
                  <a:extLst>
                    <a:ext uri="{9D8B030D-6E8A-4147-A177-3AD203B41FA5}">
                      <a16:colId xmlns:a16="http://schemas.microsoft.com/office/drawing/2014/main" val="20005"/>
                    </a:ext>
                  </a:extLst>
                </a:gridCol>
                <a:gridCol w="3988991">
                  <a:extLst>
                    <a:ext uri="{9D8B030D-6E8A-4147-A177-3AD203B41FA5}">
                      <a16:colId xmlns:a16="http://schemas.microsoft.com/office/drawing/2014/main" val="3981285135"/>
                    </a:ext>
                  </a:extLst>
                </a:gridCol>
              </a:tblGrid>
              <a:tr h="474800">
                <a:tc>
                  <a:txBody>
                    <a:bodyPr/>
                    <a:lstStyle/>
                    <a:p>
                      <a:r>
                        <a:rPr kumimoji="1" lang="en-US" altLang="ja-JP" sz="1400" dirty="0"/>
                        <a:t>op[15:11]</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kumimoji="1" lang="en-US" altLang="ja-JP" sz="1400" dirty="0"/>
                        <a:t>op[10:7]</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r>
                        <a:rPr kumimoji="1" lang="en-US" altLang="ja-JP" sz="1400" dirty="0"/>
                        <a:t>op[6:3]</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a:t>op[2:0]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a:t>命令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a:t>説明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3903">
                <a:tc>
                  <a:txBody>
                    <a:bodyPr/>
                    <a:lstStyle/>
                    <a:p>
                      <a:pPr algn="l"/>
                      <a:r>
                        <a:rPr kumimoji="1" lang="en-US" altLang="ja-JP" sz="1400" dirty="0"/>
                        <a:t>00000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dirty="0"/>
                    </a:p>
                  </a:txBody>
                  <a:tcPr/>
                </a:tc>
                <a:tc gridSpan="2">
                  <a:txBody>
                    <a:bodyPr/>
                    <a:lstStyle/>
                    <a:p>
                      <a:pPr algn="l"/>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kumimoji="1" lang="en-US" altLang="ja-JP" sz="1400" dirty="0"/>
                        <a:t>NOP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何も行わない命令</a:t>
                      </a:r>
                      <a:r>
                        <a:rPr kumimoji="1" lang="en-US" altLang="ja-JP" sz="1400" dirty="0"/>
                        <a:t>, </a:t>
                      </a:r>
                      <a:r>
                        <a:rPr kumimoji="1" lang="ja-JP" altLang="en-US" sz="1400" dirty="0"/>
                        <a:t>命令パイプラインを</a:t>
                      </a:r>
                      <a:endParaRPr kumimoji="1" lang="en-US" altLang="ja-JP" sz="14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フラッシュする際に用いる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59080">
                <a:tc>
                  <a:txBody>
                    <a:bodyPr/>
                    <a:lstStyle/>
                    <a:p>
                      <a:pPr algn="l"/>
                      <a:r>
                        <a:rPr kumimoji="1" lang="en-US" altLang="ja-JP" sz="1400" dirty="0"/>
                        <a:t>00001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6">
                  <a:txBody>
                    <a:bodyPr/>
                    <a:lstStyle/>
                    <a:p>
                      <a:pPr algn="l"/>
                      <a:r>
                        <a:rPr kumimoji="1" lang="en-US" altLang="ja-JP" sz="1400" dirty="0"/>
                        <a:t>regA</a:t>
                      </a:r>
                    </a:p>
                    <a:p>
                      <a:pPr algn="l"/>
                      <a:r>
                        <a:rPr kumimoji="1" lang="en-US" altLang="ja-JP" sz="1400" dirty="0"/>
                        <a:t>(3bit)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6" gridSpan="3">
                  <a:txBody>
                    <a:bodyPr/>
                    <a:lstStyle/>
                    <a:p>
                      <a:pPr algn="l"/>
                      <a:r>
                        <a:rPr kumimoji="1" lang="en-US" altLang="ja-JP" sz="1400" dirty="0"/>
                        <a:t>imm(8bit)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6" hMerge="1">
                  <a:txBody>
                    <a:bodyPr/>
                    <a:lstStyle/>
                    <a:p>
                      <a:endParaRPr kumimoji="1" lang="ja-JP" altLang="en-US"/>
                    </a:p>
                  </a:txBody>
                  <a:tcPr/>
                </a:tc>
                <a:tc rowSpan="6" hMerge="1">
                  <a:txBody>
                    <a:bodyPr/>
                    <a:lstStyle/>
                    <a:p>
                      <a:endParaRPr kumimoji="1" lang="ja-JP" altLang="en-US"/>
                    </a:p>
                  </a:txBody>
                  <a:tcPr>
                    <a:lnL w="12700" cap="flat" cmpd="sng" algn="ctr">
                      <a:solidFill>
                        <a:schemeClr val="tx1"/>
                      </a:solidFill>
                      <a:prstDash val="solid"/>
                      <a:round/>
                      <a:headEnd type="none" w="med" len="med"/>
                      <a:tailEnd type="none" w="med" len="med"/>
                    </a:lnL>
                  </a:tcPr>
                </a:tc>
                <a:tc>
                  <a:txBody>
                    <a:bodyPr/>
                    <a:lstStyle/>
                    <a:p>
                      <a:r>
                        <a:rPr kumimoji="1" lang="en-US" altLang="ja-JP" sz="1400" dirty="0"/>
                        <a:t>LSR</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a:t>regA(R0</a:t>
                      </a:r>
                      <a:r>
                        <a:rPr kumimoji="1" lang="ja-JP" altLang="en-US" sz="1400" dirty="0"/>
                        <a:t>～</a:t>
                      </a:r>
                      <a:r>
                        <a:rPr kumimoji="1" lang="en-US" altLang="ja-JP" sz="1400" dirty="0"/>
                        <a:t>R7)</a:t>
                      </a:r>
                      <a:r>
                        <a:rPr kumimoji="1" lang="ja-JP" altLang="en-US" sz="1400" dirty="0"/>
                        <a:t>を論理右シフトする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l"/>
                      <a:r>
                        <a:rPr kumimoji="1" lang="en-US" altLang="ja-JP" sz="1400" dirty="0"/>
                        <a:t>00010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kumimoji="1" lang="ja-JP" altLang="en-US"/>
                    </a:p>
                  </a:txBody>
                  <a:tcPr/>
                </a:tc>
                <a:tc gridSpan="3" vMerge="1">
                  <a:txBody>
                    <a:bodyPr/>
                    <a:lstStyle/>
                    <a:p>
                      <a:endParaRPr kumimoji="1" lang="ja-JP" altLang="en-US"/>
                    </a:p>
                  </a:txBody>
                  <a:tcPr>
                    <a:lnT w="12700" cap="flat" cmpd="sng" algn="ctr">
                      <a:solidFill>
                        <a:schemeClr val="tx1"/>
                      </a:solidFill>
                      <a:prstDash val="solid"/>
                      <a:round/>
                      <a:headEnd type="none" w="med" len="med"/>
                      <a:tailEnd type="none" w="med" len="med"/>
                    </a:lnT>
                  </a:tcPr>
                </a:tc>
                <a:tc hMerge="1" vMerge="1">
                  <a:txBody>
                    <a:bodyPr/>
                    <a:lstStyle/>
                    <a:p>
                      <a:endParaRPr kumimoji="1" lang="ja-JP" altLang="en-US"/>
                    </a:p>
                  </a:txBody>
                  <a:tcPr/>
                </a:tc>
                <a:tc hMerge="1" vMerge="1">
                  <a:txBody>
                    <a:bodyPr/>
                    <a:lstStyle/>
                    <a:p>
                      <a:endParaRPr kumimoji="1" lang="ja-JP" altLang="en-US"/>
                    </a:p>
                  </a:txBody>
                  <a:tcPr/>
                </a:tc>
                <a:tc>
                  <a:txBody>
                    <a:bodyPr/>
                    <a:lstStyle/>
                    <a:p>
                      <a:r>
                        <a:rPr kumimoji="1" lang="en-US" altLang="ja-JP" sz="1400" dirty="0"/>
                        <a:t>LSL</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a:t>regA(R0</a:t>
                      </a:r>
                      <a:r>
                        <a:rPr kumimoji="1" lang="ja-JP" altLang="en-US" sz="1400" dirty="0"/>
                        <a:t>～</a:t>
                      </a:r>
                      <a:r>
                        <a:rPr kumimoji="1" lang="en-US" altLang="ja-JP" sz="1400" dirty="0"/>
                        <a:t>R7)</a:t>
                      </a:r>
                      <a:r>
                        <a:rPr kumimoji="1" lang="ja-JP" altLang="en-US" sz="1400" dirty="0"/>
                        <a:t>を論理左シフトする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9095334"/>
                  </a:ext>
                </a:extLst>
              </a:tr>
              <a:tr h="254000">
                <a:tc>
                  <a:txBody>
                    <a:bodyPr/>
                    <a:lstStyle/>
                    <a:p>
                      <a:pPr algn="l"/>
                      <a:r>
                        <a:rPr kumimoji="1" lang="en-US" altLang="ja-JP" sz="1400" dirty="0"/>
                        <a:t>00011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kumimoji="1" lang="ja-JP" altLang="en-US"/>
                    </a:p>
                  </a:txBody>
                  <a:tcPr/>
                </a:tc>
                <a:tc gridSpan="3" vMerge="1">
                  <a:txBody>
                    <a:bodyPr/>
                    <a:lstStyle/>
                    <a:p>
                      <a:endParaRPr kumimoji="1" lang="ja-JP" altLang="en-US"/>
                    </a:p>
                  </a:txBody>
                  <a:tcPr/>
                </a:tc>
                <a:tc hMerge="1" vMerge="1">
                  <a:txBody>
                    <a:bodyPr/>
                    <a:lstStyle/>
                    <a:p>
                      <a:endParaRPr kumimoji="1" lang="ja-JP" altLang="en-US"/>
                    </a:p>
                  </a:txBody>
                  <a:tcPr/>
                </a:tc>
                <a:tc hMerge="1" vMerge="1">
                  <a:txBody>
                    <a:bodyPr/>
                    <a:lstStyle/>
                    <a:p>
                      <a:endParaRPr kumimoji="1" lang="ja-JP" altLang="en-US"/>
                    </a:p>
                  </a:txBody>
                  <a:tcPr/>
                </a:tc>
                <a:tc>
                  <a:txBody>
                    <a:bodyPr/>
                    <a:lstStyle/>
                    <a:p>
                      <a:r>
                        <a:rPr kumimoji="1" lang="en-US" altLang="ja-JP" sz="1400" dirty="0"/>
                        <a:t>ASR</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regA(R0</a:t>
                      </a:r>
                      <a:r>
                        <a:rPr kumimoji="1" lang="ja-JP" altLang="en-US" sz="1400" dirty="0"/>
                        <a:t>～</a:t>
                      </a:r>
                      <a:r>
                        <a:rPr kumimoji="1" lang="en-US" altLang="ja-JP" sz="1400" dirty="0"/>
                        <a:t>R7)</a:t>
                      </a:r>
                      <a:r>
                        <a:rPr kumimoji="1" lang="ja-JP" altLang="en-US" sz="1400" dirty="0"/>
                        <a:t>を算術右シフトする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1771845"/>
                  </a:ext>
                </a:extLst>
              </a:tr>
              <a:tr h="203200">
                <a:tc>
                  <a:txBody>
                    <a:bodyPr/>
                    <a:lstStyle/>
                    <a:p>
                      <a:pPr algn="l"/>
                      <a:r>
                        <a:rPr kumimoji="1" lang="en-US" altLang="ja-JP" sz="1400" dirty="0"/>
                        <a:t>00100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kumimoji="1" lang="ja-JP" altLang="en-US"/>
                    </a:p>
                  </a:txBody>
                  <a:tcPr/>
                </a:tc>
                <a:tc gridSpan="3" vMerge="1">
                  <a:txBody>
                    <a:bodyPr/>
                    <a:lstStyle/>
                    <a:p>
                      <a:endParaRPr kumimoji="1" lang="ja-JP" altLang="en-US"/>
                    </a:p>
                  </a:txBody>
                  <a:tcPr/>
                </a:tc>
                <a:tc hMerge="1" vMerge="1">
                  <a:txBody>
                    <a:bodyPr/>
                    <a:lstStyle/>
                    <a:p>
                      <a:endParaRPr kumimoji="1" lang="ja-JP" altLang="en-US"/>
                    </a:p>
                  </a:txBody>
                  <a:tcPr/>
                </a:tc>
                <a:tc hMerge="1" vMerge="1">
                  <a:txBody>
                    <a:bodyPr/>
                    <a:lstStyle/>
                    <a:p>
                      <a:endParaRPr kumimoji="1" lang="ja-JP" altLang="en-US"/>
                    </a:p>
                  </a:txBody>
                  <a:tcPr/>
                </a:tc>
                <a:tc>
                  <a:txBody>
                    <a:bodyPr/>
                    <a:lstStyle/>
                    <a:p>
                      <a:r>
                        <a:rPr kumimoji="1" lang="en-US" altLang="ja-JP" sz="1400" dirty="0"/>
                        <a:t>LDRH</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a:t>regA(R0</a:t>
                      </a:r>
                      <a:r>
                        <a:rPr kumimoji="1" lang="ja-JP" altLang="en-US" sz="1400" dirty="0"/>
                        <a:t>～</a:t>
                      </a:r>
                      <a:r>
                        <a:rPr kumimoji="1" lang="en-US" altLang="ja-JP" sz="1400" dirty="0"/>
                        <a:t>R7) </a:t>
                      </a:r>
                      <a:r>
                        <a:rPr kumimoji="1" lang="ja-JP" altLang="en-US" sz="1400" dirty="0"/>
                        <a:t>の上位</a:t>
                      </a:r>
                      <a:r>
                        <a:rPr kumimoji="1" lang="en-US" altLang="ja-JP" sz="1400" dirty="0"/>
                        <a:t>8</a:t>
                      </a:r>
                      <a:r>
                        <a:rPr kumimoji="1" lang="ja-JP" altLang="en-US" sz="1400" dirty="0"/>
                        <a:t>ビットに定数を格納する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631541"/>
                  </a:ext>
                </a:extLst>
              </a:tr>
              <a:tr h="152400">
                <a:tc>
                  <a:txBody>
                    <a:bodyPr/>
                    <a:lstStyle/>
                    <a:p>
                      <a:pPr algn="l"/>
                      <a:r>
                        <a:rPr kumimoji="1" lang="en-US" altLang="ja-JP" sz="1400" dirty="0"/>
                        <a:t>00101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kumimoji="1" lang="ja-JP" altLang="en-US"/>
                    </a:p>
                  </a:txBody>
                  <a:tcPr/>
                </a:tc>
                <a:tc gridSpan="3" vMerge="1">
                  <a:txBody>
                    <a:bodyPr/>
                    <a:lstStyle/>
                    <a:p>
                      <a:endParaRPr kumimoji="1" lang="ja-JP" altLang="en-US"/>
                    </a:p>
                  </a:txBody>
                  <a:tcPr/>
                </a:tc>
                <a:tc hMerge="1" vMerge="1">
                  <a:txBody>
                    <a:bodyPr/>
                    <a:lstStyle/>
                    <a:p>
                      <a:endParaRPr kumimoji="1" lang="ja-JP" altLang="en-US"/>
                    </a:p>
                  </a:txBody>
                  <a:tcPr/>
                </a:tc>
                <a:tc hMerge="1" vMerge="1">
                  <a:txBody>
                    <a:bodyPr/>
                    <a:lstStyle/>
                    <a:p>
                      <a:endParaRPr kumimoji="1" lang="ja-JP" altLang="en-US"/>
                    </a:p>
                  </a:txBody>
                  <a:tcPr/>
                </a:tc>
                <a:tc>
                  <a:txBody>
                    <a:bodyPr/>
                    <a:lstStyle/>
                    <a:p>
                      <a:r>
                        <a:rPr kumimoji="1" lang="en-US" altLang="ja-JP" sz="1400" dirty="0"/>
                        <a:t>LDRL</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regA(R0</a:t>
                      </a:r>
                      <a:r>
                        <a:rPr kumimoji="1" lang="ja-JP" altLang="en-US" sz="1400" dirty="0"/>
                        <a:t>～</a:t>
                      </a:r>
                      <a:r>
                        <a:rPr kumimoji="1" lang="en-US" altLang="ja-JP" sz="1400" dirty="0"/>
                        <a:t>R7) </a:t>
                      </a:r>
                      <a:r>
                        <a:rPr kumimoji="1" lang="ja-JP" altLang="en-US" sz="1400" dirty="0"/>
                        <a:t>の下位</a:t>
                      </a:r>
                      <a:r>
                        <a:rPr kumimoji="1" lang="en-US" altLang="ja-JP" sz="1400" dirty="0"/>
                        <a:t>8</a:t>
                      </a:r>
                      <a:r>
                        <a:rPr kumimoji="1" lang="ja-JP" altLang="en-US" sz="1400" dirty="0"/>
                        <a:t>ビットに定数を格納する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9462808"/>
                  </a:ext>
                </a:extLst>
              </a:tr>
              <a:tr h="152400">
                <a:tc>
                  <a:txBody>
                    <a:bodyPr/>
                    <a:lstStyle/>
                    <a:p>
                      <a:pPr algn="l"/>
                      <a:r>
                        <a:rPr kumimoji="1" lang="en-US" altLang="ja-JP" sz="1400" dirty="0"/>
                        <a:t>00110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l"/>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vMerge="1">
                  <a:txBody>
                    <a:bodyPr/>
                    <a:lstStyle/>
                    <a:p>
                      <a:pPr algn="l"/>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endParaRPr kumimoji="1" lang="ja-JP" altLang="en-US"/>
                    </a:p>
                  </a:txBody>
                  <a:tcPr/>
                </a:tc>
                <a:tc hMerge="1" vMerge="1">
                  <a:txBody>
                    <a:bodyPr/>
                    <a:lstStyle/>
                    <a:p>
                      <a:endParaRPr kumimoji="1" lang="ja-JP" altLang="en-US"/>
                    </a:p>
                  </a:txBody>
                  <a:tcPr/>
                </a:tc>
                <a:tc>
                  <a:txBody>
                    <a:bodyPr/>
                    <a:lstStyle/>
                    <a:p>
                      <a:r>
                        <a:rPr kumimoji="1" lang="en-US" altLang="ja-JP" sz="1400" dirty="0"/>
                        <a:t>ADDI</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regA &lt;- regA + imm</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6757085"/>
                  </a:ext>
                </a:extLst>
              </a:tr>
              <a:tr h="0">
                <a:tc>
                  <a:txBody>
                    <a:bodyPr/>
                    <a:lstStyle/>
                    <a:p>
                      <a:pPr algn="l"/>
                      <a:r>
                        <a:rPr kumimoji="1" lang="en-US" altLang="ja-JP" sz="1400" dirty="0"/>
                        <a:t>01000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12" gridSpan="2">
                  <a:txBody>
                    <a:bodyPr/>
                    <a:lstStyle/>
                    <a:p>
                      <a:pPr algn="l"/>
                      <a:r>
                        <a:rPr kumimoji="1" lang="en-US" altLang="ja-JP" sz="1400" dirty="0"/>
                        <a:t>regA</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12" hMerge="1">
                  <a:txBody>
                    <a:bodyPr/>
                    <a:lstStyle/>
                    <a:p>
                      <a:endParaRPr kumimoji="1" lang="ja-JP" altLang="en-US"/>
                    </a:p>
                  </a:txBody>
                  <a:tcPr/>
                </a:tc>
                <a:tc rowSpan="12">
                  <a:txBody>
                    <a:bodyPr/>
                    <a:lstStyle/>
                    <a:p>
                      <a:pPr algn="l"/>
                      <a:r>
                        <a:rPr kumimoji="1" lang="en-US" altLang="ja-JP" sz="1400" dirty="0"/>
                        <a:t>regB</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12">
                  <a:txBody>
                    <a:bodyPr/>
                    <a:lstStyle/>
                    <a:p>
                      <a:pPr algn="l"/>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a:t>ADD</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a:t>regA &lt;- regA + regB</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l"/>
                      <a:r>
                        <a:rPr kumimoji="1" lang="en-US" altLang="ja-JP" sz="1400" dirty="0"/>
                        <a:t>01001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vMerge="1">
                  <a:txBody>
                    <a:bodyPr/>
                    <a:lstStyle/>
                    <a:p>
                      <a:endParaRPr kumimoji="1" lang="ja-JP" altLang="en-US"/>
                    </a:p>
                  </a:txBody>
                  <a:tcPr/>
                </a:tc>
                <a:tc hMerge="1"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r>
                        <a:rPr kumimoji="1" lang="en-US" altLang="ja-JP" sz="1400" dirty="0"/>
                        <a:t>MUL</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a:t>regA &lt;- regA * regB</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0802363"/>
                  </a:ext>
                </a:extLst>
              </a:tr>
              <a:tr h="0">
                <a:tc>
                  <a:txBody>
                    <a:bodyPr/>
                    <a:lstStyle/>
                    <a:p>
                      <a:pPr algn="l"/>
                      <a:r>
                        <a:rPr kumimoji="1" lang="en-US" altLang="ja-JP" sz="1400" dirty="0"/>
                        <a:t>01010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vMerge="1">
                  <a:txBody>
                    <a:bodyPr/>
                    <a:lstStyle/>
                    <a:p>
                      <a:endParaRPr kumimoji="1" lang="ja-JP" altLang="en-US"/>
                    </a:p>
                  </a:txBody>
                  <a:tcPr/>
                </a:tc>
                <a:tc hMerge="1"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r>
                        <a:rPr kumimoji="1" lang="en-US" altLang="ja-JP" sz="1400" dirty="0"/>
                        <a:t>AND</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a:t>regA &lt;- regA &amp; regB</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9304284"/>
                  </a:ext>
                </a:extLst>
              </a:tr>
              <a:tr h="240324">
                <a:tc>
                  <a:txBody>
                    <a:bodyPr/>
                    <a:lstStyle/>
                    <a:p>
                      <a:pPr algn="l"/>
                      <a:r>
                        <a:rPr kumimoji="1" lang="en-US" altLang="ja-JP" sz="1400" dirty="0"/>
                        <a:t>01011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vMerge="1">
                  <a:txBody>
                    <a:bodyPr/>
                    <a:lstStyle/>
                    <a:p>
                      <a:endParaRPr kumimoji="1" lang="ja-JP" altLang="en-US"/>
                    </a:p>
                  </a:txBody>
                  <a:tcPr/>
                </a:tc>
                <a:tc hMerge="1"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r>
                        <a:rPr kumimoji="1" lang="en-US" altLang="ja-JP" sz="1400" dirty="0"/>
                        <a:t>ORR</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regA &lt;- regA | regB</a:t>
                      </a:r>
                      <a:endPar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7777742"/>
                  </a:ext>
                </a:extLst>
              </a:tr>
              <a:tr h="175848">
                <a:tc>
                  <a:txBody>
                    <a:bodyPr/>
                    <a:lstStyle/>
                    <a:p>
                      <a:pPr algn="l"/>
                      <a:r>
                        <a:rPr kumimoji="1" lang="en-US" altLang="ja-JP" sz="1400" dirty="0"/>
                        <a:t>01100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vMerge="1">
                  <a:txBody>
                    <a:bodyPr/>
                    <a:lstStyle/>
                    <a:p>
                      <a:endParaRPr kumimoji="1" lang="ja-JP" altLang="en-US"/>
                    </a:p>
                  </a:txBody>
                  <a:tcPr/>
                </a:tc>
                <a:tc hMerge="1"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r>
                        <a:rPr kumimoji="1" lang="en-US" altLang="ja-JP" sz="1400" dirty="0"/>
                        <a:t>XOR</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regA &lt;- regA ^ regB</a:t>
                      </a:r>
                      <a:endPar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427490"/>
                  </a:ext>
                </a:extLst>
              </a:tr>
              <a:tr h="0">
                <a:tc>
                  <a:txBody>
                    <a:bodyPr/>
                    <a:lstStyle/>
                    <a:p>
                      <a:pPr algn="l"/>
                      <a:r>
                        <a:rPr kumimoji="1" lang="en-US" altLang="ja-JP" sz="1400" dirty="0"/>
                        <a:t>01101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vMerge="1">
                  <a:txBody>
                    <a:bodyPr/>
                    <a:lstStyle/>
                    <a:p>
                      <a:endParaRPr kumimoji="1" lang="ja-JP" altLang="en-US"/>
                    </a:p>
                  </a:txBody>
                  <a:tcPr/>
                </a:tc>
                <a:tc hMerge="1"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r>
                        <a:rPr kumimoji="1" lang="en-US" altLang="ja-JP" sz="1400" dirty="0"/>
                        <a:t>NOT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regA &lt;- ~regA </a:t>
                      </a:r>
                      <a:endPar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7155342"/>
                  </a:ext>
                </a:extLst>
              </a:tr>
              <a:tr h="0">
                <a:tc>
                  <a:txBody>
                    <a:bodyPr/>
                    <a:lstStyle/>
                    <a:p>
                      <a:pPr algn="l"/>
                      <a:r>
                        <a:rPr kumimoji="1" lang="en-US" altLang="ja-JP" sz="1400" dirty="0"/>
                        <a:t>01110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vMerge="1">
                  <a:txBody>
                    <a:bodyPr/>
                    <a:lstStyle/>
                    <a:p>
                      <a:endParaRPr kumimoji="1" lang="ja-JP" altLang="en-US"/>
                    </a:p>
                  </a:txBody>
                  <a:tcPr/>
                </a:tc>
                <a:tc hMerge="1"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r>
                        <a:rPr kumimoji="1" lang="en-US" altLang="ja-JP" sz="1400" dirty="0"/>
                        <a:t>MOV</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regA &lt;- regB</a:t>
                      </a:r>
                      <a:endPar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3335513"/>
                  </a:ext>
                </a:extLst>
              </a:tr>
              <a:tr h="0">
                <a:tc>
                  <a:txBody>
                    <a:bodyPr/>
                    <a:lstStyle/>
                    <a:p>
                      <a:pPr algn="l"/>
                      <a:r>
                        <a:rPr kumimoji="1" lang="en-US" altLang="ja-JP" sz="1400" dirty="0"/>
                        <a:t>01111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vMerge="1">
                  <a:txBody>
                    <a:bodyPr/>
                    <a:lstStyle/>
                    <a:p>
                      <a:endParaRPr kumimoji="1" lang="ja-JP" altLang="en-US"/>
                    </a:p>
                  </a:txBody>
                  <a:tcPr/>
                </a:tc>
                <a:tc hMerge="1"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r>
                        <a:rPr kumimoji="1" lang="en-US" altLang="ja-JP" sz="1400" dirty="0"/>
                        <a:t>CMP</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a:t>regA – regB </a:t>
                      </a:r>
                      <a:r>
                        <a:rPr kumimoji="1" lang="ja-JP" altLang="en-US" sz="1400" dirty="0"/>
                        <a:t>の結果を</a:t>
                      </a:r>
                      <a:r>
                        <a:rPr kumimoji="1" lang="en-US" altLang="ja-JP" sz="1400" dirty="0"/>
                        <a:t>PSR</a:t>
                      </a:r>
                      <a:r>
                        <a:rPr kumimoji="1" lang="ja-JP" altLang="en-US" sz="1400" dirty="0"/>
                        <a:t>に格納する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5718730"/>
                  </a:ext>
                </a:extLst>
              </a:tr>
              <a:tr h="0">
                <a:tc>
                  <a:txBody>
                    <a:bodyPr/>
                    <a:lstStyle/>
                    <a:p>
                      <a:pPr algn="l"/>
                      <a:r>
                        <a:rPr kumimoji="1" lang="en-US" altLang="ja-JP" sz="1400" dirty="0"/>
                        <a:t>10000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vMerge="1">
                  <a:txBody>
                    <a:bodyPr/>
                    <a:lstStyle/>
                    <a:p>
                      <a:pPr algn="l"/>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endParaRPr kumimoji="1" lang="ja-JP" altLang="en-US"/>
                    </a:p>
                  </a:txBody>
                  <a:tcPr/>
                </a:tc>
                <a:tc vMerge="1">
                  <a:txBody>
                    <a:bodyPr/>
                    <a:lstStyle/>
                    <a:p>
                      <a:pPr algn="l"/>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l"/>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a:t>LDR</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a:t>regA &lt;- mem[regB]</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5182362"/>
                  </a:ext>
                </a:extLst>
              </a:tr>
              <a:tr h="0">
                <a:tc>
                  <a:txBody>
                    <a:bodyPr/>
                    <a:lstStyle/>
                    <a:p>
                      <a:pPr algn="l"/>
                      <a:r>
                        <a:rPr kumimoji="1" lang="en-US" altLang="ja-JP" sz="1400" dirty="0"/>
                        <a:t>10001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vMerge="1">
                  <a:txBody>
                    <a:bodyPr/>
                    <a:lstStyle/>
                    <a:p>
                      <a:pPr algn="l"/>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endParaRPr kumimoji="1" lang="ja-JP" altLang="en-US"/>
                    </a:p>
                  </a:txBody>
                  <a:tcPr/>
                </a:tc>
                <a:tc vMerge="1">
                  <a:txBody>
                    <a:bodyPr/>
                    <a:lstStyle/>
                    <a:p>
                      <a:pPr algn="l"/>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l"/>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a:t>STR</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a:t>regA -&gt; mem[regB]</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8376301"/>
                  </a:ext>
                </a:extLst>
              </a:tr>
              <a:tr h="0">
                <a:tc>
                  <a:txBody>
                    <a:bodyPr/>
                    <a:lstStyle/>
                    <a:p>
                      <a:pPr algn="l"/>
                      <a:r>
                        <a:rPr kumimoji="1" lang="en-US" altLang="ja-JP" sz="1400" dirty="0"/>
                        <a:t>10010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vMerge="1">
                  <a:txBody>
                    <a:bodyPr/>
                    <a:lstStyle/>
                    <a:p>
                      <a:pPr algn="l"/>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endParaRPr kumimoji="1" lang="ja-JP" altLang="en-US"/>
                    </a:p>
                  </a:txBody>
                  <a:tcPr/>
                </a:tc>
                <a:tc vMerge="1">
                  <a:txBody>
                    <a:bodyPr/>
                    <a:lstStyle/>
                    <a:p>
                      <a:pPr algn="l"/>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l"/>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a:t>PUSH</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a:t>mem[SP] &lt;- regA, SP--</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9656616"/>
                  </a:ext>
                </a:extLst>
              </a:tr>
              <a:tr h="0">
                <a:tc>
                  <a:txBody>
                    <a:bodyPr/>
                    <a:lstStyle/>
                    <a:p>
                      <a:pPr algn="l"/>
                      <a:r>
                        <a:rPr kumimoji="1" lang="en-US" altLang="ja-JP" sz="1400" dirty="0"/>
                        <a:t>10011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vMerge="1">
                  <a:txBody>
                    <a:bodyPr/>
                    <a:lstStyle/>
                    <a:p>
                      <a:pPr algn="l"/>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endParaRPr kumimoji="1" lang="ja-JP" altLang="en-US"/>
                    </a:p>
                  </a:txBody>
                  <a:tcPr/>
                </a:tc>
                <a:tc vMerge="1">
                  <a:txBody>
                    <a:bodyPr/>
                    <a:lstStyle/>
                    <a:p>
                      <a:pPr algn="l"/>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l"/>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a:t>POP</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mem[SP] -&gt; regA,</a:t>
                      </a: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 </a:t>
                      </a: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SP++</a:t>
                      </a:r>
                      <a:endPar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2928081"/>
                  </a:ext>
                </a:extLst>
              </a:tr>
              <a:tr h="0">
                <a:tc>
                  <a:txBody>
                    <a:bodyPr/>
                    <a:lstStyle/>
                    <a:p>
                      <a:pPr algn="l"/>
                      <a:r>
                        <a:rPr kumimoji="1" lang="en-US" altLang="ja-JP" sz="1400" dirty="0"/>
                        <a:t>11000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a:r>
                        <a:rPr kumimoji="1" lang="en-US" altLang="ja-JP" sz="1400" dirty="0"/>
                        <a:t>regA</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gridSpan="2">
                  <a:txBody>
                    <a:bodyPr/>
                    <a:lstStyle/>
                    <a:p>
                      <a:pPr algn="l"/>
                      <a:r>
                        <a:rPr kumimoji="1" lang="ja-JP" altLang="en-US" sz="1400" dirty="0"/>
                        <a:t>相対アドレス</a:t>
                      </a:r>
                      <a:r>
                        <a:rPr kumimoji="1" lang="en-US" altLang="ja-JP" sz="1400" dirty="0"/>
                        <a:t>7bit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a:t>BLX</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regA+</a:t>
                      </a: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相対アドレスに命令分岐する</a:t>
                      </a:r>
                      <a:endPar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実行していた命令アドレスを</a:t>
                      </a: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LR</a:t>
                      </a: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に退避させる</a:t>
                      </a:r>
                      <a:endPar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regA=LR</a:t>
                      </a: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の時は元の命令に復帰する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4916554"/>
                  </a:ext>
                </a:extLst>
              </a:tr>
              <a:tr h="0">
                <a:tc>
                  <a:txBody>
                    <a:bodyPr/>
                    <a:lstStyle/>
                    <a:p>
                      <a:pPr algn="l"/>
                      <a:r>
                        <a:rPr kumimoji="1" lang="en-US" altLang="ja-JP" sz="1400" dirty="0"/>
                        <a:t>11001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6" gridSpan="4">
                  <a:txBody>
                    <a:bodyPr/>
                    <a:lstStyle/>
                    <a:p>
                      <a:pPr algn="l"/>
                      <a:r>
                        <a:rPr kumimoji="1" lang="ja-JP" altLang="en-US" sz="1400" dirty="0"/>
                        <a:t>相対アドレス</a:t>
                      </a:r>
                      <a:r>
                        <a:rPr kumimoji="1" lang="en-US" altLang="ja-JP" sz="1400" dirty="0"/>
                        <a:t>11bit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6" hMerge="1">
                  <a:txBody>
                    <a:bodyPr/>
                    <a:lstStyle/>
                    <a:p>
                      <a:endParaRPr kumimoji="1" lang="ja-JP" altLang="en-US"/>
                    </a:p>
                  </a:txBody>
                  <a:tcPr/>
                </a:tc>
                <a:tc rowSpan="6" hMerge="1">
                  <a:txBody>
                    <a:bodyPr/>
                    <a:lstStyle/>
                    <a:p>
                      <a:pPr algn="l"/>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6" hMerge="1">
                  <a:txBody>
                    <a:bodyPr/>
                    <a:lstStyle/>
                    <a:p>
                      <a:endParaRPr kumimoji="1" lang="ja-JP" altLang="en-US"/>
                    </a:p>
                  </a:txBody>
                  <a:tcPr/>
                </a:tc>
                <a:tc>
                  <a:txBody>
                    <a:bodyPr/>
                    <a:lstStyle/>
                    <a:p>
                      <a:r>
                        <a:rPr kumimoji="1" lang="en-US" altLang="ja-JP" sz="1400" dirty="0"/>
                        <a:t>BL</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PC+</a:t>
                      </a: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相対アドレスに命令分岐する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2378454"/>
                  </a:ext>
                </a:extLst>
              </a:tr>
              <a:tr h="0">
                <a:tc>
                  <a:txBody>
                    <a:bodyPr/>
                    <a:lstStyle/>
                    <a:p>
                      <a:pPr algn="l"/>
                      <a:r>
                        <a:rPr kumimoji="1" lang="en-US" altLang="ja-JP" sz="1400" dirty="0"/>
                        <a:t>11010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vMerge="1">
                  <a:txBody>
                    <a:bodyPr/>
                    <a:lstStyle/>
                    <a:p>
                      <a:pPr algn="l"/>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endParaRPr kumimoji="1" lang="ja-JP" altLang="en-US"/>
                    </a:p>
                  </a:txBody>
                  <a:tcPr/>
                </a:tc>
                <a:tc hMerge="1" vMerge="1">
                  <a:txBody>
                    <a:bodyPr/>
                    <a:lstStyle/>
                    <a:p>
                      <a:pPr algn="l"/>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endParaRPr kumimoji="1" lang="ja-JP" altLang="en-US"/>
                    </a:p>
                  </a:txBody>
                  <a:tcPr/>
                </a:tc>
                <a:tc>
                  <a:txBody>
                    <a:bodyPr/>
                    <a:lstStyle/>
                    <a:p>
                      <a:r>
                        <a:rPr kumimoji="1" lang="en-US" altLang="ja-JP" sz="1400" dirty="0"/>
                        <a:t>B</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mn-lt"/>
                          <a:ea typeface="+mn-ea"/>
                          <a:cs typeface="+mn-cs"/>
                        </a:rPr>
                        <a:t>PC+</a:t>
                      </a:r>
                      <a:r>
                        <a:rPr kumimoji="1" lang="ja-JP" altLang="en-US" sz="1400" b="0" i="0" u="none" strike="noStrike" kern="1200" cap="none" spc="0" normalizeH="0" baseline="0" noProof="0" dirty="0">
                          <a:ln>
                            <a:noFill/>
                          </a:ln>
                          <a:solidFill>
                            <a:prstClr val="black"/>
                          </a:solidFill>
                          <a:effectLst/>
                          <a:uLnTx/>
                          <a:uFillTx/>
                          <a:latin typeface="+mn-lt"/>
                          <a:ea typeface="+mn-ea"/>
                          <a:cs typeface="+mn-cs"/>
                        </a:rPr>
                        <a:t>相対アドレスに無条件分岐する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5044020"/>
                  </a:ext>
                </a:extLst>
              </a:tr>
              <a:tr h="0">
                <a:tc>
                  <a:txBody>
                    <a:bodyPr/>
                    <a:lstStyle/>
                    <a:p>
                      <a:pPr algn="l"/>
                      <a:r>
                        <a:rPr kumimoji="1" lang="en-US" altLang="ja-JP" sz="1400" dirty="0"/>
                        <a:t>11011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vMerge="1">
                  <a:txBody>
                    <a:bodyPr/>
                    <a:lstStyle/>
                    <a:p>
                      <a:pPr algn="l"/>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endParaRPr kumimoji="1" lang="ja-JP" altLang="en-US"/>
                    </a:p>
                  </a:txBody>
                  <a:tcPr/>
                </a:tc>
                <a:tc hMerge="1" vMerge="1">
                  <a:txBody>
                    <a:bodyPr/>
                    <a:lstStyle/>
                    <a:p>
                      <a:pPr algn="l"/>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endParaRPr kumimoji="1" lang="ja-JP" altLang="en-US"/>
                    </a:p>
                  </a:txBody>
                  <a:tcPr/>
                </a:tc>
                <a:tc>
                  <a:txBody>
                    <a:bodyPr/>
                    <a:lstStyle/>
                    <a:p>
                      <a:r>
                        <a:rPr kumimoji="1" lang="en-US" altLang="ja-JP" sz="1400" dirty="0"/>
                        <a:t>BEQ</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mn-lt"/>
                          <a:ea typeface="+mn-ea"/>
                          <a:cs typeface="+mn-cs"/>
                        </a:rPr>
                        <a:t>PC+</a:t>
                      </a:r>
                      <a:r>
                        <a:rPr kumimoji="1" lang="ja-JP" altLang="en-US" sz="1400" b="0" i="0" u="none" strike="noStrike" kern="1200" cap="none" spc="0" normalizeH="0" baseline="0" noProof="0" dirty="0">
                          <a:ln>
                            <a:noFill/>
                          </a:ln>
                          <a:solidFill>
                            <a:prstClr val="black"/>
                          </a:solidFill>
                          <a:effectLst/>
                          <a:uLnTx/>
                          <a:uFillTx/>
                          <a:latin typeface="+mn-lt"/>
                          <a:ea typeface="+mn-ea"/>
                          <a:cs typeface="+mn-cs"/>
                        </a:rPr>
                        <a:t>相対アドレスに条件分岐する </a:t>
                      </a:r>
                      <a:r>
                        <a:rPr kumimoji="1" lang="en-US" altLang="ja-JP" sz="1400" b="0" i="0" u="none" strike="noStrike" kern="1200" cap="none" spc="0" normalizeH="0" baseline="0" noProof="0" dirty="0">
                          <a:ln>
                            <a:noFill/>
                          </a:ln>
                          <a:solidFill>
                            <a:prstClr val="black"/>
                          </a:solidFill>
                          <a:effectLst/>
                          <a:uLnTx/>
                          <a:uFillTx/>
                          <a:latin typeface="+mn-lt"/>
                          <a:ea typeface="+mn-ea"/>
                          <a:cs typeface="+mn-cs"/>
                        </a:rPr>
                        <a:t>(Z=1)</a:t>
                      </a:r>
                      <a:endParaRPr kumimoji="1" lang="ja-JP" altLang="en-US" sz="14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0712325"/>
                  </a:ext>
                </a:extLst>
              </a:tr>
              <a:tr h="0">
                <a:tc>
                  <a:txBody>
                    <a:bodyPr/>
                    <a:lstStyle/>
                    <a:p>
                      <a:pPr algn="l"/>
                      <a:r>
                        <a:rPr kumimoji="1" lang="en-US" altLang="ja-JP" sz="1400" dirty="0"/>
                        <a:t>11100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vMerge="1">
                  <a:txBody>
                    <a:bodyPr/>
                    <a:lstStyle/>
                    <a:p>
                      <a:pPr algn="l"/>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endParaRPr kumimoji="1" lang="ja-JP" altLang="en-US"/>
                    </a:p>
                  </a:txBody>
                  <a:tcPr/>
                </a:tc>
                <a:tc hMerge="1" vMerge="1">
                  <a:txBody>
                    <a:bodyPr/>
                    <a:lstStyle/>
                    <a:p>
                      <a:pPr algn="l"/>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endParaRPr kumimoji="1" lang="ja-JP" altLang="en-US"/>
                    </a:p>
                  </a:txBody>
                  <a:tcPr/>
                </a:tc>
                <a:tc>
                  <a:txBody>
                    <a:bodyPr/>
                    <a:lstStyle/>
                    <a:p>
                      <a:r>
                        <a:rPr kumimoji="1" lang="en-US" altLang="ja-JP" sz="1400" dirty="0"/>
                        <a:t>BNE</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mn-lt"/>
                          <a:ea typeface="+mn-ea"/>
                          <a:cs typeface="+mn-cs"/>
                        </a:rPr>
                        <a:t>PC+</a:t>
                      </a:r>
                      <a:r>
                        <a:rPr kumimoji="1" lang="ja-JP" altLang="en-US" sz="1400" b="0" i="0" u="none" strike="noStrike" kern="1200" cap="none" spc="0" normalizeH="0" baseline="0" noProof="0" dirty="0">
                          <a:ln>
                            <a:noFill/>
                          </a:ln>
                          <a:solidFill>
                            <a:prstClr val="black"/>
                          </a:solidFill>
                          <a:effectLst/>
                          <a:uLnTx/>
                          <a:uFillTx/>
                          <a:latin typeface="+mn-lt"/>
                          <a:ea typeface="+mn-ea"/>
                          <a:cs typeface="+mn-cs"/>
                        </a:rPr>
                        <a:t>相対アドレスに条件分岐する </a:t>
                      </a:r>
                      <a:r>
                        <a:rPr kumimoji="1" lang="en-US" altLang="ja-JP" sz="1400" b="0" i="0" u="none" strike="noStrike" kern="1200" cap="none" spc="0" normalizeH="0" baseline="0" noProof="0" dirty="0">
                          <a:ln>
                            <a:noFill/>
                          </a:ln>
                          <a:solidFill>
                            <a:prstClr val="black"/>
                          </a:solidFill>
                          <a:effectLst/>
                          <a:uLnTx/>
                          <a:uFillTx/>
                          <a:latin typeface="+mn-lt"/>
                          <a:ea typeface="+mn-ea"/>
                          <a:cs typeface="+mn-cs"/>
                        </a:rPr>
                        <a:t>(NZ=1)</a:t>
                      </a:r>
                      <a:endParaRPr kumimoji="1" lang="ja-JP" altLang="en-US" sz="14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7259026"/>
                  </a:ext>
                </a:extLst>
              </a:tr>
              <a:tr h="0">
                <a:tc>
                  <a:txBody>
                    <a:bodyPr/>
                    <a:lstStyle/>
                    <a:p>
                      <a:pPr algn="l"/>
                      <a:r>
                        <a:rPr kumimoji="1" lang="en-US" altLang="ja-JP" sz="1400" dirty="0"/>
                        <a:t>11101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vMerge="1">
                  <a:txBody>
                    <a:bodyPr/>
                    <a:lstStyle/>
                    <a:p>
                      <a:pPr algn="l"/>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endParaRPr kumimoji="1" lang="ja-JP" altLang="en-US"/>
                    </a:p>
                  </a:txBody>
                  <a:tcPr/>
                </a:tc>
                <a:tc hMerge="1" vMerge="1">
                  <a:txBody>
                    <a:bodyPr/>
                    <a:lstStyle/>
                    <a:p>
                      <a:pPr algn="l"/>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endParaRPr kumimoji="1" lang="ja-JP" altLang="en-US"/>
                    </a:p>
                  </a:txBody>
                  <a:tcPr/>
                </a:tc>
                <a:tc>
                  <a:txBody>
                    <a:bodyPr/>
                    <a:lstStyle/>
                    <a:p>
                      <a:r>
                        <a:rPr kumimoji="1" lang="en-US" altLang="ja-JP" sz="1400" dirty="0"/>
                        <a:t>BLE</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mn-lt"/>
                          <a:ea typeface="+mn-ea"/>
                          <a:cs typeface="+mn-cs"/>
                        </a:rPr>
                        <a:t>PC+</a:t>
                      </a:r>
                      <a:r>
                        <a:rPr kumimoji="1" lang="ja-JP" altLang="en-US" sz="1400" b="0" i="0" u="none" strike="noStrike" kern="1200" cap="none" spc="0" normalizeH="0" baseline="0" noProof="0" dirty="0">
                          <a:ln>
                            <a:noFill/>
                          </a:ln>
                          <a:solidFill>
                            <a:prstClr val="black"/>
                          </a:solidFill>
                          <a:effectLst/>
                          <a:uLnTx/>
                          <a:uFillTx/>
                          <a:latin typeface="+mn-lt"/>
                          <a:ea typeface="+mn-ea"/>
                          <a:cs typeface="+mn-cs"/>
                        </a:rPr>
                        <a:t>相対アドレスに条件分岐する </a:t>
                      </a:r>
                      <a:r>
                        <a:rPr kumimoji="1" lang="en-US" altLang="ja-JP" sz="1400" b="0" i="0" u="none" strike="noStrike" kern="1200" cap="none" spc="0" normalizeH="0" baseline="0" noProof="0" dirty="0">
                          <a:ln>
                            <a:noFill/>
                          </a:ln>
                          <a:solidFill>
                            <a:prstClr val="black"/>
                          </a:solidFill>
                          <a:effectLst/>
                          <a:uLnTx/>
                          <a:uFillTx/>
                          <a:latin typeface="+mn-lt"/>
                          <a:ea typeface="+mn-ea"/>
                          <a:cs typeface="+mn-cs"/>
                        </a:rPr>
                        <a:t>((N^V|Z)=1)</a:t>
                      </a:r>
                      <a:endParaRPr kumimoji="1" lang="ja-JP" altLang="en-US" sz="14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4415610"/>
                  </a:ext>
                </a:extLst>
              </a:tr>
              <a:tr h="0">
                <a:tc>
                  <a:txBody>
                    <a:bodyPr/>
                    <a:lstStyle/>
                    <a:p>
                      <a:pPr algn="l"/>
                      <a:r>
                        <a:rPr kumimoji="1" lang="en-US" altLang="ja-JP" sz="1400" dirty="0"/>
                        <a:t>11110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vMerge="1">
                  <a:txBody>
                    <a:bodyPr/>
                    <a:lstStyle/>
                    <a:p>
                      <a:pPr algn="l"/>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endParaRPr kumimoji="1" lang="ja-JP" altLang="en-US"/>
                    </a:p>
                  </a:txBody>
                  <a:tcPr/>
                </a:tc>
                <a:tc hMerge="1" vMerge="1">
                  <a:txBody>
                    <a:bodyPr/>
                    <a:lstStyle/>
                    <a:p>
                      <a:pPr algn="l"/>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endParaRPr kumimoji="1" lang="ja-JP" altLang="en-US"/>
                    </a:p>
                  </a:txBody>
                  <a:tcPr/>
                </a:tc>
                <a:tc>
                  <a:txBody>
                    <a:bodyPr/>
                    <a:lstStyle/>
                    <a:p>
                      <a:r>
                        <a:rPr kumimoji="1" lang="en-US" altLang="ja-JP" sz="1400" dirty="0"/>
                        <a:t>BLT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mn-lt"/>
                          <a:ea typeface="+mn-ea"/>
                          <a:cs typeface="+mn-cs"/>
                        </a:rPr>
                        <a:t>PC+</a:t>
                      </a:r>
                      <a:r>
                        <a:rPr kumimoji="1" lang="ja-JP" altLang="en-US" sz="1400" b="0" i="0" u="none" strike="noStrike" kern="1200" cap="none" spc="0" normalizeH="0" baseline="0" noProof="0" dirty="0">
                          <a:ln>
                            <a:noFill/>
                          </a:ln>
                          <a:solidFill>
                            <a:prstClr val="black"/>
                          </a:solidFill>
                          <a:effectLst/>
                          <a:uLnTx/>
                          <a:uFillTx/>
                          <a:latin typeface="+mn-lt"/>
                          <a:ea typeface="+mn-ea"/>
                          <a:cs typeface="+mn-cs"/>
                        </a:rPr>
                        <a:t>相対アドレスに条件分岐する </a:t>
                      </a:r>
                      <a:r>
                        <a:rPr kumimoji="1" lang="en-US" altLang="ja-JP" sz="1400" b="0" i="0" u="none" strike="noStrike" kern="1200" cap="none" spc="0" normalizeH="0" baseline="0" noProof="0" dirty="0">
                          <a:ln>
                            <a:noFill/>
                          </a:ln>
                          <a:solidFill>
                            <a:prstClr val="black"/>
                          </a:solidFill>
                          <a:effectLst/>
                          <a:uLnTx/>
                          <a:uFillTx/>
                          <a:latin typeface="+mn-lt"/>
                          <a:ea typeface="+mn-ea"/>
                          <a:cs typeface="+mn-cs"/>
                        </a:rPr>
                        <a:t>((N^V)=1)</a:t>
                      </a:r>
                      <a:endParaRPr kumimoji="1" lang="ja-JP" altLang="en-US" sz="14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9342617"/>
                  </a:ext>
                </a:extLst>
              </a:tr>
            </a:tbl>
          </a:graphicData>
        </a:graphic>
      </p:graphicFrame>
    </p:spTree>
    <p:extLst>
      <p:ext uri="{BB962C8B-B14F-4D97-AF65-F5344CB8AC3E}">
        <p14:creationId xmlns:p14="http://schemas.microsoft.com/office/powerpoint/2010/main" val="3980452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0B44D4-C60D-464A-BB2B-BE620432B5E3}"/>
              </a:ext>
            </a:extLst>
          </p:cNvPr>
          <p:cNvSpPr>
            <a:spLocks noGrp="1"/>
          </p:cNvSpPr>
          <p:nvPr>
            <p:ph type="title"/>
          </p:nvPr>
        </p:nvSpPr>
        <p:spPr/>
        <p:txBody>
          <a:bodyPr/>
          <a:lstStyle/>
          <a:p>
            <a:r>
              <a:rPr lang="ja-JP" altLang="en-US" dirty="0"/>
              <a:t>レジスタ構成</a:t>
            </a:r>
            <a:endParaRPr kumimoji="1" lang="ja-JP" altLang="en-US" dirty="0"/>
          </a:p>
        </p:txBody>
      </p:sp>
      <p:sp>
        <p:nvSpPr>
          <p:cNvPr id="4" name="スライド番号プレースホルダー 3">
            <a:extLst>
              <a:ext uri="{FF2B5EF4-FFF2-40B4-BE49-F238E27FC236}">
                <a16:creationId xmlns:a16="http://schemas.microsoft.com/office/drawing/2014/main" id="{E810CEC7-B95B-4278-A684-9DC3F7BD9BD0}"/>
              </a:ext>
            </a:extLst>
          </p:cNvPr>
          <p:cNvSpPr>
            <a:spLocks noGrp="1"/>
          </p:cNvSpPr>
          <p:nvPr>
            <p:ph type="sldNum" sz="quarter" idx="12"/>
          </p:nvPr>
        </p:nvSpPr>
        <p:spPr/>
        <p:txBody>
          <a:bodyPr/>
          <a:lstStyle/>
          <a:p>
            <a:fld id="{62668789-62FB-4EEF-AD27-C48D0269F50B}" type="slidenum">
              <a:rPr kumimoji="1" lang="ja-JP" altLang="en-US" smtClean="0"/>
              <a:pPr/>
              <a:t>13</a:t>
            </a:fld>
            <a:endParaRPr kumimoji="1" lang="ja-JP" altLang="en-US" dirty="0"/>
          </a:p>
        </p:txBody>
      </p:sp>
      <p:graphicFrame>
        <p:nvGraphicFramePr>
          <p:cNvPr id="5" name="表 5">
            <a:extLst>
              <a:ext uri="{FF2B5EF4-FFF2-40B4-BE49-F238E27FC236}">
                <a16:creationId xmlns:a16="http://schemas.microsoft.com/office/drawing/2014/main" id="{5A08C2E4-E687-4482-AA34-13BA98813E61}"/>
              </a:ext>
            </a:extLst>
          </p:cNvPr>
          <p:cNvGraphicFramePr>
            <a:graphicFrameLocks noGrp="1"/>
          </p:cNvGraphicFramePr>
          <p:nvPr>
            <p:extLst>
              <p:ext uri="{D42A27DB-BD31-4B8C-83A1-F6EECF244321}">
                <p14:modId xmlns:p14="http://schemas.microsoft.com/office/powerpoint/2010/main" val="3760030358"/>
              </p:ext>
            </p:extLst>
          </p:nvPr>
        </p:nvGraphicFramePr>
        <p:xfrm>
          <a:off x="851026" y="1651331"/>
          <a:ext cx="6596959" cy="2595880"/>
        </p:xfrm>
        <a:graphic>
          <a:graphicData uri="http://schemas.openxmlformats.org/drawingml/2006/table">
            <a:tbl>
              <a:tblPr firstRow="1" bandRow="1">
                <a:tableStyleId>{21E4AEA4-8DFA-4A89-87EB-49C32662AFE0}</a:tableStyleId>
              </a:tblPr>
              <a:tblGrid>
                <a:gridCol w="1329993">
                  <a:extLst>
                    <a:ext uri="{9D8B030D-6E8A-4147-A177-3AD203B41FA5}">
                      <a16:colId xmlns:a16="http://schemas.microsoft.com/office/drawing/2014/main" val="3260414590"/>
                    </a:ext>
                  </a:extLst>
                </a:gridCol>
                <a:gridCol w="1329993">
                  <a:extLst>
                    <a:ext uri="{9D8B030D-6E8A-4147-A177-3AD203B41FA5}">
                      <a16:colId xmlns:a16="http://schemas.microsoft.com/office/drawing/2014/main" val="3873524230"/>
                    </a:ext>
                  </a:extLst>
                </a:gridCol>
                <a:gridCol w="3936973">
                  <a:extLst>
                    <a:ext uri="{9D8B030D-6E8A-4147-A177-3AD203B41FA5}">
                      <a16:colId xmlns:a16="http://schemas.microsoft.com/office/drawing/2014/main" val="1182861944"/>
                    </a:ext>
                  </a:extLst>
                </a:gridCol>
              </a:tblGrid>
              <a:tr h="370840">
                <a:tc>
                  <a:txBody>
                    <a:bodyPr/>
                    <a:lstStyle/>
                    <a:p>
                      <a:r>
                        <a:rPr kumimoji="1" lang="ja-JP" altLang="en-US" sz="1400" dirty="0"/>
                        <a:t>レジスタ番号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a:t>ビット幅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a:t>説明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5235105"/>
                  </a:ext>
                </a:extLst>
              </a:tr>
              <a:tr h="370840">
                <a:tc>
                  <a:txBody>
                    <a:bodyPr/>
                    <a:lstStyle/>
                    <a:p>
                      <a:r>
                        <a:rPr kumimoji="1" lang="en-US" altLang="ja-JP" sz="1400" dirty="0"/>
                        <a:t>0x0</a:t>
                      </a:r>
                      <a:r>
                        <a:rPr kumimoji="1" lang="ja-JP" altLang="en-US" sz="1400" dirty="0"/>
                        <a:t>～</a:t>
                      </a:r>
                      <a:r>
                        <a:rPr kumimoji="1" lang="en-US" altLang="ja-JP" sz="1400" dirty="0"/>
                        <a:t>0x7</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a:t>[15:0]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a:t>R0</a:t>
                      </a:r>
                      <a:r>
                        <a:rPr kumimoji="1" lang="ja-JP" altLang="en-US" sz="1400" dirty="0"/>
                        <a:t>～</a:t>
                      </a:r>
                      <a:r>
                        <a:rPr kumimoji="1" lang="en-US" altLang="ja-JP" sz="1400" dirty="0"/>
                        <a:t>R7 </a:t>
                      </a:r>
                      <a:r>
                        <a:rPr kumimoji="1" lang="ja-JP" altLang="en-US" sz="1400" dirty="0"/>
                        <a:t>汎用レジスタ（即値命令使用可）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7344688"/>
                  </a:ext>
                </a:extLst>
              </a:tr>
              <a:tr h="370840">
                <a:tc>
                  <a:txBody>
                    <a:bodyPr/>
                    <a:lstStyle/>
                    <a:p>
                      <a:r>
                        <a:rPr kumimoji="1" lang="en-US" altLang="ja-JP" sz="1400" dirty="0"/>
                        <a:t>0x8</a:t>
                      </a:r>
                      <a:r>
                        <a:rPr kumimoji="1" lang="ja-JP" altLang="en-US" sz="1400" dirty="0"/>
                        <a:t>～</a:t>
                      </a:r>
                      <a:r>
                        <a:rPr kumimoji="1" lang="en-US" altLang="ja-JP" sz="1400" dirty="0"/>
                        <a:t>0xD</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a:t>R8</a:t>
                      </a:r>
                      <a:r>
                        <a:rPr kumimoji="1" lang="ja-JP" altLang="en-US" sz="1400" dirty="0"/>
                        <a:t>～</a:t>
                      </a:r>
                      <a:r>
                        <a:rPr kumimoji="1" lang="en-US" altLang="ja-JP" sz="1400" dirty="0"/>
                        <a:t>R13</a:t>
                      </a:r>
                      <a:r>
                        <a:rPr kumimoji="1" lang="ja-JP" altLang="en-US" sz="1400" dirty="0"/>
                        <a:t> 汎用レジスタ（即値命令使用不可）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9102388"/>
                  </a:ext>
                </a:extLst>
              </a:tr>
              <a:tr h="370840">
                <a:tc>
                  <a:txBody>
                    <a:bodyPr/>
                    <a:lstStyle/>
                    <a:p>
                      <a:r>
                        <a:rPr kumimoji="1" lang="en-US" altLang="ja-JP" sz="1400" dirty="0"/>
                        <a:t>0xE</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a:t>R14 </a:t>
                      </a:r>
                      <a:r>
                        <a:rPr kumimoji="1" lang="ja-JP" altLang="en-US" sz="1400" dirty="0"/>
                        <a:t>プログラムステータスレジスタ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485304"/>
                  </a:ext>
                </a:extLst>
              </a:tr>
              <a:tr h="370840">
                <a:tc>
                  <a:txBody>
                    <a:bodyPr/>
                    <a:lstStyle/>
                    <a:p>
                      <a:r>
                        <a:rPr kumimoji="1" lang="en-US" altLang="ja-JP" sz="1400" dirty="0"/>
                        <a:t>0xF</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400" dirty="0"/>
                        <a:t>R15 </a:t>
                      </a:r>
                      <a:r>
                        <a:rPr kumimoji="1" lang="ja-JP" altLang="en-US" sz="1400" dirty="0"/>
                        <a:t>リンクレジスタ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596500"/>
                  </a:ext>
                </a:extLst>
              </a:tr>
              <a:tr h="370840">
                <a:tc>
                  <a:txBody>
                    <a:bodyPr/>
                    <a:lstStyle/>
                    <a:p>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a:t>スタックポインタ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7812872"/>
                  </a:ext>
                </a:extLst>
              </a:tr>
              <a:tr h="370840">
                <a:tc>
                  <a:txBody>
                    <a:bodyPr/>
                    <a:lstStyle/>
                    <a:p>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a:t>プログラムカウンタ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0534794"/>
                  </a:ext>
                </a:extLst>
              </a:tr>
            </a:tbl>
          </a:graphicData>
        </a:graphic>
      </p:graphicFrame>
      <p:graphicFrame>
        <p:nvGraphicFramePr>
          <p:cNvPr id="7" name="表 7">
            <a:extLst>
              <a:ext uri="{FF2B5EF4-FFF2-40B4-BE49-F238E27FC236}">
                <a16:creationId xmlns:a16="http://schemas.microsoft.com/office/drawing/2014/main" id="{9069EA2C-0577-4500-A172-95590A5B53A3}"/>
              </a:ext>
            </a:extLst>
          </p:cNvPr>
          <p:cNvGraphicFramePr>
            <a:graphicFrameLocks noGrp="1"/>
          </p:cNvGraphicFramePr>
          <p:nvPr>
            <p:extLst>
              <p:ext uri="{D42A27DB-BD31-4B8C-83A1-F6EECF244321}">
                <p14:modId xmlns:p14="http://schemas.microsoft.com/office/powerpoint/2010/main" val="1674088333"/>
              </p:ext>
            </p:extLst>
          </p:nvPr>
        </p:nvGraphicFramePr>
        <p:xfrm>
          <a:off x="851028" y="4984072"/>
          <a:ext cx="6596960" cy="370840"/>
        </p:xfrm>
        <a:graphic>
          <a:graphicData uri="http://schemas.openxmlformats.org/drawingml/2006/table">
            <a:tbl>
              <a:tblPr firstRow="1" bandRow="1">
                <a:tableStyleId>{21E4AEA4-8DFA-4A89-87EB-49C32662AFE0}</a:tableStyleId>
              </a:tblPr>
              <a:tblGrid>
                <a:gridCol w="443620">
                  <a:extLst>
                    <a:ext uri="{9D8B030D-6E8A-4147-A177-3AD203B41FA5}">
                      <a16:colId xmlns:a16="http://schemas.microsoft.com/office/drawing/2014/main" val="2985480172"/>
                    </a:ext>
                  </a:extLst>
                </a:gridCol>
                <a:gridCol w="434566">
                  <a:extLst>
                    <a:ext uri="{9D8B030D-6E8A-4147-A177-3AD203B41FA5}">
                      <a16:colId xmlns:a16="http://schemas.microsoft.com/office/drawing/2014/main" val="3320551356"/>
                    </a:ext>
                  </a:extLst>
                </a:gridCol>
                <a:gridCol w="434566">
                  <a:extLst>
                    <a:ext uri="{9D8B030D-6E8A-4147-A177-3AD203B41FA5}">
                      <a16:colId xmlns:a16="http://schemas.microsoft.com/office/drawing/2014/main" val="1282890017"/>
                    </a:ext>
                  </a:extLst>
                </a:gridCol>
                <a:gridCol w="425513">
                  <a:extLst>
                    <a:ext uri="{9D8B030D-6E8A-4147-A177-3AD203B41FA5}">
                      <a16:colId xmlns:a16="http://schemas.microsoft.com/office/drawing/2014/main" val="2485458239"/>
                    </a:ext>
                  </a:extLst>
                </a:gridCol>
                <a:gridCol w="4858695">
                  <a:extLst>
                    <a:ext uri="{9D8B030D-6E8A-4147-A177-3AD203B41FA5}">
                      <a16:colId xmlns:a16="http://schemas.microsoft.com/office/drawing/2014/main" val="2445878411"/>
                    </a:ext>
                  </a:extLst>
                </a:gridCol>
              </a:tblGrid>
              <a:tr h="370840">
                <a:tc>
                  <a:txBody>
                    <a:bodyPr/>
                    <a:lstStyle/>
                    <a:p>
                      <a:pPr algn="ctr"/>
                      <a:r>
                        <a:rPr kumimoji="1" lang="en-US" altLang="ja-JP" sz="1600" dirty="0"/>
                        <a:t>N</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V</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Z</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NZ</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Reserved</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159631"/>
                  </a:ext>
                </a:extLst>
              </a:tr>
            </a:tbl>
          </a:graphicData>
        </a:graphic>
      </p:graphicFrame>
      <p:sp>
        <p:nvSpPr>
          <p:cNvPr id="9" name="テキスト ボックス 8">
            <a:extLst>
              <a:ext uri="{FF2B5EF4-FFF2-40B4-BE49-F238E27FC236}">
                <a16:creationId xmlns:a16="http://schemas.microsoft.com/office/drawing/2014/main" id="{5757E58E-3823-4F1D-95DC-0250DD4D8FB0}"/>
              </a:ext>
            </a:extLst>
          </p:cNvPr>
          <p:cNvSpPr txBox="1"/>
          <p:nvPr/>
        </p:nvSpPr>
        <p:spPr>
          <a:xfrm>
            <a:off x="851028" y="4768628"/>
            <a:ext cx="6596958" cy="215444"/>
          </a:xfrm>
          <a:prstGeom prst="rect">
            <a:avLst/>
          </a:prstGeom>
          <a:noFill/>
        </p:spPr>
        <p:txBody>
          <a:bodyPr wrap="square" lIns="0" rIns="0" rtlCol="0">
            <a:spAutoFit/>
          </a:bodyPr>
          <a:lstStyle/>
          <a:p>
            <a:r>
              <a:rPr kumimoji="1" lang="en-US" altLang="ja-JP" sz="800" dirty="0"/>
              <a:t>15           14              13                12               11                                                                                                                                                                                                                       0 </a:t>
            </a:r>
            <a:endParaRPr kumimoji="1" lang="ja-JP" altLang="en-US" sz="800" dirty="0"/>
          </a:p>
        </p:txBody>
      </p:sp>
      <p:sp>
        <p:nvSpPr>
          <p:cNvPr id="10" name="テキスト ボックス 9">
            <a:extLst>
              <a:ext uri="{FF2B5EF4-FFF2-40B4-BE49-F238E27FC236}">
                <a16:creationId xmlns:a16="http://schemas.microsoft.com/office/drawing/2014/main" id="{6697461F-842C-4EE2-9F42-EE57DD877581}"/>
              </a:ext>
            </a:extLst>
          </p:cNvPr>
          <p:cNvSpPr txBox="1"/>
          <p:nvPr/>
        </p:nvSpPr>
        <p:spPr>
          <a:xfrm>
            <a:off x="851026" y="4397788"/>
            <a:ext cx="5232907" cy="307777"/>
          </a:xfrm>
          <a:prstGeom prst="rect">
            <a:avLst/>
          </a:prstGeom>
          <a:noFill/>
        </p:spPr>
        <p:txBody>
          <a:bodyPr wrap="square" rtlCol="0">
            <a:spAutoFit/>
          </a:bodyPr>
          <a:lstStyle/>
          <a:p>
            <a:r>
              <a:rPr kumimoji="1" lang="en-US" altLang="ja-JP" sz="1400" dirty="0"/>
              <a:t>PSR (Program Status Register)</a:t>
            </a:r>
            <a:endParaRPr kumimoji="1" lang="ja-JP" altLang="en-US" sz="1400" dirty="0"/>
          </a:p>
        </p:txBody>
      </p:sp>
      <p:sp>
        <p:nvSpPr>
          <p:cNvPr id="11" name="テキスト ボックス 10">
            <a:extLst>
              <a:ext uri="{FF2B5EF4-FFF2-40B4-BE49-F238E27FC236}">
                <a16:creationId xmlns:a16="http://schemas.microsoft.com/office/drawing/2014/main" id="{1DDA3B7C-E5D9-42A6-AF18-E7E4C8CADF65}"/>
              </a:ext>
            </a:extLst>
          </p:cNvPr>
          <p:cNvSpPr txBox="1"/>
          <p:nvPr/>
        </p:nvSpPr>
        <p:spPr>
          <a:xfrm>
            <a:off x="851026" y="5547923"/>
            <a:ext cx="6596958" cy="461665"/>
          </a:xfrm>
          <a:prstGeom prst="rect">
            <a:avLst/>
          </a:prstGeom>
          <a:noFill/>
        </p:spPr>
        <p:txBody>
          <a:bodyPr wrap="square" rtlCol="0">
            <a:spAutoFit/>
          </a:bodyPr>
          <a:lstStyle/>
          <a:p>
            <a:r>
              <a:rPr kumimoji="1" lang="en-US" altLang="ja-JP" sz="1200" dirty="0"/>
              <a:t>PSR[15] : </a:t>
            </a:r>
            <a:r>
              <a:rPr kumimoji="1" lang="ja-JP" altLang="en-US" sz="1200" dirty="0"/>
              <a:t>負  </a:t>
            </a:r>
            <a:r>
              <a:rPr kumimoji="1" lang="en-US" altLang="ja-JP" sz="1200" dirty="0"/>
              <a:t>PSR[14]: </a:t>
            </a:r>
            <a:r>
              <a:rPr kumimoji="1" lang="ja-JP" altLang="en-US" sz="1200" dirty="0"/>
              <a:t>オーバーフロー</a:t>
            </a:r>
            <a:endParaRPr kumimoji="1" lang="en-US" altLang="ja-JP" sz="1200" dirty="0"/>
          </a:p>
          <a:p>
            <a:r>
              <a:rPr kumimoji="1" lang="en-US" altLang="ja-JP" sz="1200" dirty="0"/>
              <a:t>PSR[13] : </a:t>
            </a:r>
            <a:r>
              <a:rPr kumimoji="1" lang="ja-JP" altLang="en-US" sz="1200" dirty="0"/>
              <a:t>零  </a:t>
            </a:r>
            <a:r>
              <a:rPr kumimoji="1" lang="en-US" altLang="ja-JP" sz="1200" dirty="0"/>
              <a:t>PSR[12]: </a:t>
            </a:r>
            <a:r>
              <a:rPr kumimoji="1" lang="ja-JP" altLang="en-US" sz="1200" dirty="0"/>
              <a:t>非零</a:t>
            </a:r>
          </a:p>
        </p:txBody>
      </p:sp>
    </p:spTree>
    <p:extLst>
      <p:ext uri="{BB962C8B-B14F-4D97-AF65-F5344CB8AC3E}">
        <p14:creationId xmlns:p14="http://schemas.microsoft.com/office/powerpoint/2010/main" val="2106352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正方形/長方形 32">
            <a:extLst>
              <a:ext uri="{FF2B5EF4-FFF2-40B4-BE49-F238E27FC236}">
                <a16:creationId xmlns:a16="http://schemas.microsoft.com/office/drawing/2014/main" id="{0122A143-074A-4268-ABFA-A22506D8D7D8}"/>
              </a:ext>
            </a:extLst>
          </p:cNvPr>
          <p:cNvSpPr/>
          <p:nvPr/>
        </p:nvSpPr>
        <p:spPr>
          <a:xfrm>
            <a:off x="1504674" y="1469899"/>
            <a:ext cx="6007651" cy="4352611"/>
          </a:xfrm>
          <a:prstGeom prst="rect">
            <a:avLst/>
          </a:prstGeom>
          <a:solidFill>
            <a:schemeClr val="accent6">
              <a:lumMod val="75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t"/>
          <a:lstStyle/>
          <a:p>
            <a:r>
              <a:rPr kumimoji="1" lang="en-US" altLang="ja-JP" sz="1200" u="sng" dirty="0">
                <a:solidFill>
                  <a:schemeClr val="tx1"/>
                </a:solidFill>
              </a:rPr>
              <a:t>ASCA16CORE</a:t>
            </a:r>
          </a:p>
          <a:p>
            <a:endParaRPr kumimoji="1" lang="en-US" altLang="ja-JP" dirty="0">
              <a:solidFill>
                <a:schemeClr val="tx1"/>
              </a:solidFill>
            </a:endParaRPr>
          </a:p>
          <a:p>
            <a:endParaRPr kumimoji="1" lang="en-US" altLang="ja-JP" dirty="0">
              <a:solidFill>
                <a:schemeClr val="tx1"/>
              </a:solidFill>
            </a:endParaRPr>
          </a:p>
          <a:p>
            <a:pPr algn="r"/>
            <a:endParaRPr kumimoji="1" lang="en-US" altLang="ja-JP" dirty="0">
              <a:solidFill>
                <a:schemeClr val="tx1"/>
              </a:solidFill>
            </a:endParaRPr>
          </a:p>
          <a:p>
            <a:endParaRPr kumimoji="1" lang="ja-JP" altLang="en-US" dirty="0">
              <a:solidFill>
                <a:schemeClr val="tx1"/>
              </a:solidFill>
            </a:endParaRPr>
          </a:p>
        </p:txBody>
      </p:sp>
      <p:cxnSp>
        <p:nvCxnSpPr>
          <p:cNvPr id="105" name="コネクタ: カギ線 104">
            <a:extLst>
              <a:ext uri="{FF2B5EF4-FFF2-40B4-BE49-F238E27FC236}">
                <a16:creationId xmlns:a16="http://schemas.microsoft.com/office/drawing/2014/main" id="{0E5FEEF2-8790-4ECE-ACB0-8D7152E72C86}"/>
              </a:ext>
            </a:extLst>
          </p:cNvPr>
          <p:cNvCxnSpPr>
            <a:cxnSpLocks/>
            <a:stCxn id="82" idx="2"/>
          </p:cNvCxnSpPr>
          <p:nvPr/>
        </p:nvCxnSpPr>
        <p:spPr>
          <a:xfrm rot="5400000" flipH="1">
            <a:off x="6812349" y="3935024"/>
            <a:ext cx="51784" cy="2776080"/>
          </a:xfrm>
          <a:prstGeom prst="bentConnector4">
            <a:avLst>
              <a:gd name="adj1" fmla="val -1183170"/>
              <a:gd name="adj2" fmla="val 117250"/>
            </a:avLst>
          </a:prstGeom>
          <a:ln w="76200">
            <a:tailEnd type="triangle"/>
          </a:ln>
        </p:spPr>
        <p:style>
          <a:lnRef idx="1">
            <a:schemeClr val="dk1"/>
          </a:lnRef>
          <a:fillRef idx="0">
            <a:schemeClr val="dk1"/>
          </a:fillRef>
          <a:effectRef idx="0">
            <a:schemeClr val="dk1"/>
          </a:effectRef>
          <a:fontRef idx="minor">
            <a:schemeClr val="tx1"/>
          </a:fontRef>
        </p:style>
      </p:cxnSp>
      <p:cxnSp>
        <p:nvCxnSpPr>
          <p:cNvPr id="96" name="コネクタ: カギ線 95">
            <a:extLst>
              <a:ext uri="{FF2B5EF4-FFF2-40B4-BE49-F238E27FC236}">
                <a16:creationId xmlns:a16="http://schemas.microsoft.com/office/drawing/2014/main" id="{0696BE39-8C08-4647-96DA-E4BB995CF6DA}"/>
              </a:ext>
            </a:extLst>
          </p:cNvPr>
          <p:cNvCxnSpPr>
            <a:cxnSpLocks/>
          </p:cNvCxnSpPr>
          <p:nvPr/>
        </p:nvCxnSpPr>
        <p:spPr>
          <a:xfrm>
            <a:off x="4508497" y="4236800"/>
            <a:ext cx="3362184" cy="357521"/>
          </a:xfrm>
          <a:prstGeom prst="bentConnector3">
            <a:avLst>
              <a:gd name="adj1" fmla="val 100"/>
            </a:avLst>
          </a:prstGeom>
          <a:ln w="76200">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3" name="正方形/長方形 2"/>
          <p:cNvSpPr/>
          <p:nvPr/>
        </p:nvSpPr>
        <p:spPr>
          <a:xfrm>
            <a:off x="5459452" y="1671937"/>
            <a:ext cx="1467482" cy="125879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Instrctl</a:t>
            </a:r>
            <a:endParaRPr kumimoji="1" lang="ja-JP" altLang="en-US" sz="1050" u="sng" dirty="0">
              <a:solidFill>
                <a:schemeClr val="tx1"/>
              </a:solidFill>
            </a:endParaRPr>
          </a:p>
        </p:txBody>
      </p:sp>
      <p:sp>
        <p:nvSpPr>
          <p:cNvPr id="2" name="タイトル 1">
            <a:extLst>
              <a:ext uri="{FF2B5EF4-FFF2-40B4-BE49-F238E27FC236}">
                <a16:creationId xmlns:a16="http://schemas.microsoft.com/office/drawing/2014/main" id="{EAD621A3-F279-4D81-B5D0-419A2F2D9A85}"/>
              </a:ext>
            </a:extLst>
          </p:cNvPr>
          <p:cNvSpPr>
            <a:spLocks noGrp="1"/>
          </p:cNvSpPr>
          <p:nvPr>
            <p:ph type="title"/>
          </p:nvPr>
        </p:nvSpPr>
        <p:spPr>
          <a:xfrm>
            <a:off x="0" y="32892"/>
            <a:ext cx="8952614" cy="696158"/>
          </a:xfrm>
        </p:spPr>
        <p:txBody>
          <a:bodyPr>
            <a:normAutofit/>
          </a:bodyPr>
          <a:lstStyle/>
          <a:p>
            <a:r>
              <a:rPr kumimoji="1" lang="en-US" altLang="ja-JP" dirty="0"/>
              <a:t>ASCA16</a:t>
            </a:r>
            <a:r>
              <a:rPr kumimoji="1" lang="ja-JP" altLang="en-US" dirty="0"/>
              <a:t>全体</a:t>
            </a:r>
          </a:p>
        </p:txBody>
      </p:sp>
      <p:sp>
        <p:nvSpPr>
          <p:cNvPr id="4" name="スライド番号プレースホルダー 3">
            <a:extLst>
              <a:ext uri="{FF2B5EF4-FFF2-40B4-BE49-F238E27FC236}">
                <a16:creationId xmlns:a16="http://schemas.microsoft.com/office/drawing/2014/main" id="{3D867E40-826E-4E13-BD41-3671ACBAB171}"/>
              </a:ext>
            </a:extLst>
          </p:cNvPr>
          <p:cNvSpPr>
            <a:spLocks noGrp="1"/>
          </p:cNvSpPr>
          <p:nvPr>
            <p:ph type="sldNum" sz="quarter" idx="12"/>
          </p:nvPr>
        </p:nvSpPr>
        <p:spPr/>
        <p:txBody>
          <a:bodyPr/>
          <a:lstStyle/>
          <a:p>
            <a:fld id="{62668789-62FB-4EEF-AD27-C48D0269F50B}" type="slidenum">
              <a:rPr kumimoji="1" lang="ja-JP" altLang="en-US" smtClean="0"/>
              <a:pPr/>
              <a:t>14</a:t>
            </a:fld>
            <a:endParaRPr kumimoji="1" lang="ja-JP" altLang="en-US" dirty="0"/>
          </a:p>
        </p:txBody>
      </p:sp>
      <p:sp>
        <p:nvSpPr>
          <p:cNvPr id="35" name="正方形/長方形 34"/>
          <p:cNvSpPr/>
          <p:nvPr/>
        </p:nvSpPr>
        <p:spPr>
          <a:xfrm>
            <a:off x="465216" y="1879592"/>
            <a:ext cx="711200" cy="3469364"/>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u="sng" dirty="0">
                <a:solidFill>
                  <a:schemeClr val="tx1"/>
                </a:solidFill>
              </a:rPr>
              <a:t>ROM</a:t>
            </a:r>
          </a:p>
          <a:p>
            <a:endParaRPr kumimoji="1" lang="en-US" altLang="ja-JP" sz="800" u="sng" dirty="0">
              <a:solidFill>
                <a:schemeClr val="tx1"/>
              </a:solidFill>
            </a:endParaRPr>
          </a:p>
          <a:p>
            <a:r>
              <a:rPr kumimoji="1" lang="en-US" altLang="ja-JP" sz="800" u="sng" dirty="0">
                <a:solidFill>
                  <a:schemeClr val="tx1"/>
                </a:solidFill>
              </a:rPr>
              <a:t>#0</a:t>
            </a:r>
          </a:p>
          <a:p>
            <a:r>
              <a:rPr kumimoji="1" lang="en-US" altLang="ja-JP" sz="800" dirty="0">
                <a:solidFill>
                  <a:schemeClr val="tx1"/>
                </a:solidFill>
              </a:rPr>
              <a:t>4AFF</a:t>
            </a:r>
          </a:p>
          <a:p>
            <a:r>
              <a:rPr kumimoji="1" lang="en-US" altLang="ja-JP" sz="800" dirty="0">
                <a:solidFill>
                  <a:schemeClr val="tx1"/>
                </a:solidFill>
              </a:rPr>
              <a:t>4BEE</a:t>
            </a:r>
          </a:p>
          <a:p>
            <a:r>
              <a:rPr kumimoji="1" lang="en-US" altLang="ja-JP" sz="800" dirty="0">
                <a:solidFill>
                  <a:schemeClr val="tx1"/>
                </a:solidFill>
              </a:rPr>
              <a:t>3A2A</a:t>
            </a:r>
            <a:endParaRPr kumimoji="1" lang="en-US" altLang="ja-JP" sz="800" u="sng" dirty="0">
              <a:solidFill>
                <a:schemeClr val="tx1"/>
              </a:solidFill>
            </a:endParaRPr>
          </a:p>
          <a:p>
            <a:r>
              <a:rPr kumimoji="1" lang="en-US" altLang="ja-JP" sz="800" b="1" dirty="0">
                <a:solidFill>
                  <a:schemeClr val="tx1"/>
                </a:solidFill>
              </a:rPr>
              <a:t>:</a:t>
            </a:r>
          </a:p>
          <a:p>
            <a:r>
              <a:rPr kumimoji="1" lang="en-US" altLang="ja-JP" sz="800" b="1" dirty="0">
                <a:solidFill>
                  <a:schemeClr val="tx1"/>
                </a:solidFill>
              </a:rPr>
              <a:t>:</a:t>
            </a: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r>
              <a:rPr kumimoji="1" lang="en-US" altLang="ja-JP" sz="800" b="1" dirty="0">
                <a:solidFill>
                  <a:schemeClr val="tx1"/>
                </a:solidFill>
              </a:rPr>
              <a:t>:</a:t>
            </a:r>
          </a:p>
          <a:p>
            <a:r>
              <a:rPr kumimoji="1" lang="en-US" altLang="ja-JP" sz="800" u="sng" dirty="0">
                <a:solidFill>
                  <a:schemeClr val="tx1"/>
                </a:solidFill>
              </a:rPr>
              <a:t>#65535</a:t>
            </a:r>
          </a:p>
          <a:p>
            <a:endParaRPr kumimoji="1" lang="en-US" altLang="ja-JP" sz="800" dirty="0">
              <a:solidFill>
                <a:schemeClr val="tx1"/>
              </a:solidFill>
            </a:endParaRPr>
          </a:p>
        </p:txBody>
      </p:sp>
      <p:sp>
        <p:nvSpPr>
          <p:cNvPr id="82" name="正方形/長方形 81"/>
          <p:cNvSpPr/>
          <p:nvPr/>
        </p:nvSpPr>
        <p:spPr>
          <a:xfrm>
            <a:off x="7870681" y="1879592"/>
            <a:ext cx="711200" cy="3469364"/>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u="sng" dirty="0">
                <a:solidFill>
                  <a:schemeClr val="tx1"/>
                </a:solidFill>
              </a:rPr>
              <a:t>RAM</a:t>
            </a:r>
          </a:p>
          <a:p>
            <a:endParaRPr kumimoji="1" lang="en-US" altLang="ja-JP" sz="800" u="sng" dirty="0">
              <a:solidFill>
                <a:schemeClr val="tx1"/>
              </a:solidFill>
            </a:endParaRPr>
          </a:p>
          <a:p>
            <a:r>
              <a:rPr kumimoji="1" lang="en-US" altLang="ja-JP" sz="800" u="sng" dirty="0">
                <a:solidFill>
                  <a:schemeClr val="tx1"/>
                </a:solidFill>
              </a:rPr>
              <a:t>#0</a:t>
            </a:r>
          </a:p>
          <a:p>
            <a:r>
              <a:rPr kumimoji="1" lang="en-US" altLang="ja-JP" sz="800" dirty="0">
                <a:solidFill>
                  <a:schemeClr val="tx1"/>
                </a:solidFill>
              </a:rPr>
              <a:t>3CAA</a:t>
            </a:r>
          </a:p>
          <a:p>
            <a:r>
              <a:rPr kumimoji="1" lang="en-US" altLang="ja-JP" sz="800" dirty="0">
                <a:solidFill>
                  <a:schemeClr val="tx1"/>
                </a:solidFill>
              </a:rPr>
              <a:t>03FF</a:t>
            </a:r>
          </a:p>
          <a:p>
            <a:r>
              <a:rPr kumimoji="1" lang="en-US" altLang="ja-JP" sz="800" dirty="0">
                <a:solidFill>
                  <a:schemeClr val="tx1"/>
                </a:solidFill>
              </a:rPr>
              <a:t>35FF</a:t>
            </a:r>
            <a:endParaRPr kumimoji="1" lang="en-US" altLang="ja-JP" sz="800" u="sng" dirty="0">
              <a:solidFill>
                <a:schemeClr val="tx1"/>
              </a:solidFill>
            </a:endParaRPr>
          </a:p>
          <a:p>
            <a:r>
              <a:rPr kumimoji="1" lang="en-US" altLang="ja-JP" sz="800" b="1" dirty="0">
                <a:solidFill>
                  <a:schemeClr val="tx1"/>
                </a:solidFill>
              </a:rPr>
              <a:t>:</a:t>
            </a:r>
          </a:p>
          <a:p>
            <a:r>
              <a:rPr kumimoji="1" lang="en-US" altLang="ja-JP" sz="800" b="1" dirty="0">
                <a:solidFill>
                  <a:schemeClr val="tx1"/>
                </a:solidFill>
              </a:rPr>
              <a:t>:</a:t>
            </a: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r>
              <a:rPr kumimoji="1" lang="en-US" altLang="ja-JP" sz="800" b="1" dirty="0">
                <a:solidFill>
                  <a:schemeClr val="tx1"/>
                </a:solidFill>
              </a:rPr>
              <a:t>:</a:t>
            </a:r>
            <a:endParaRPr kumimoji="1" lang="en-US" altLang="ja-JP" sz="800" dirty="0">
              <a:solidFill>
                <a:schemeClr val="tx1"/>
              </a:solidFill>
            </a:endParaRPr>
          </a:p>
          <a:p>
            <a:r>
              <a:rPr kumimoji="1" lang="en-US" altLang="ja-JP" sz="800" u="sng" dirty="0">
                <a:solidFill>
                  <a:schemeClr val="tx1"/>
                </a:solidFill>
              </a:rPr>
              <a:t>#65535</a:t>
            </a:r>
          </a:p>
        </p:txBody>
      </p:sp>
      <p:sp>
        <p:nvSpPr>
          <p:cNvPr id="120" name="テキスト ボックス 119"/>
          <p:cNvSpPr txBox="1"/>
          <p:nvPr/>
        </p:nvSpPr>
        <p:spPr>
          <a:xfrm>
            <a:off x="5687272" y="2072909"/>
            <a:ext cx="295897" cy="215444"/>
          </a:xfrm>
          <a:prstGeom prst="rect">
            <a:avLst/>
          </a:prstGeom>
          <a:solidFill>
            <a:srgbClr val="92D050"/>
          </a:solidFill>
          <a:ln w="6350">
            <a:solidFill>
              <a:schemeClr val="tx1"/>
            </a:solidFill>
          </a:ln>
        </p:spPr>
        <p:txBody>
          <a:bodyPr wrap="square" rtlCol="0">
            <a:spAutoFit/>
          </a:bodyPr>
          <a:lstStyle/>
          <a:p>
            <a:r>
              <a:rPr kumimoji="1" lang="en-US" altLang="ja-JP" sz="800" dirty="0"/>
              <a:t>PC</a:t>
            </a:r>
            <a:endParaRPr kumimoji="1" lang="ja-JP" altLang="en-US" sz="800" dirty="0"/>
          </a:p>
        </p:txBody>
      </p:sp>
      <p:sp>
        <p:nvSpPr>
          <p:cNvPr id="272" name="テキスト ボックス 271"/>
          <p:cNvSpPr txBox="1"/>
          <p:nvPr/>
        </p:nvSpPr>
        <p:spPr>
          <a:xfrm>
            <a:off x="6728683" y="6919868"/>
            <a:ext cx="1853198" cy="1223412"/>
          </a:xfrm>
          <a:prstGeom prst="rect">
            <a:avLst/>
          </a:prstGeom>
          <a:noFill/>
        </p:spPr>
        <p:txBody>
          <a:bodyPr wrap="square" rtlCol="0">
            <a:spAutoFit/>
          </a:bodyPr>
          <a:lstStyle/>
          <a:p>
            <a:r>
              <a:rPr kumimoji="1" lang="en-US" altLang="ja-JP" sz="1050" dirty="0"/>
              <a:t>Instruction Signal</a:t>
            </a:r>
          </a:p>
          <a:p>
            <a:endParaRPr kumimoji="1" lang="en-US" altLang="ja-JP" sz="1050" dirty="0"/>
          </a:p>
          <a:p>
            <a:r>
              <a:rPr kumimoji="1" lang="en-US" altLang="ja-JP" sz="1050" dirty="0"/>
              <a:t>Control Signal</a:t>
            </a:r>
          </a:p>
          <a:p>
            <a:endParaRPr kumimoji="1" lang="en-US" altLang="ja-JP" sz="1050" dirty="0"/>
          </a:p>
          <a:p>
            <a:r>
              <a:rPr kumimoji="1" lang="en-US" altLang="ja-JP" sz="1050" dirty="0"/>
              <a:t>Data Signal</a:t>
            </a:r>
          </a:p>
          <a:p>
            <a:endParaRPr kumimoji="1" lang="en-US" altLang="ja-JP" sz="1050" dirty="0"/>
          </a:p>
          <a:p>
            <a:r>
              <a:rPr kumimoji="1" lang="en-US" altLang="ja-JP" sz="1050" dirty="0"/>
              <a:t>Address Signal</a:t>
            </a:r>
            <a:endParaRPr kumimoji="1" lang="ja-JP" altLang="en-US" sz="1050" dirty="0"/>
          </a:p>
        </p:txBody>
      </p:sp>
      <p:cxnSp>
        <p:nvCxnSpPr>
          <p:cNvPr id="275" name="直線矢印コネクタ 274"/>
          <p:cNvCxnSpPr/>
          <p:nvPr/>
        </p:nvCxnSpPr>
        <p:spPr>
          <a:xfrm>
            <a:off x="8389324" y="7024667"/>
            <a:ext cx="385115" cy="0"/>
          </a:xfrm>
          <a:prstGeom prst="straightConnector1">
            <a:avLst/>
          </a:prstGeom>
          <a:ln w="19050">
            <a:solidFill>
              <a:srgbClr val="C00000"/>
            </a:solidFill>
            <a:prstDash val="solid"/>
            <a:tailEnd type="arrow"/>
          </a:ln>
        </p:spPr>
        <p:style>
          <a:lnRef idx="1">
            <a:schemeClr val="dk1"/>
          </a:lnRef>
          <a:fillRef idx="0">
            <a:schemeClr val="dk1"/>
          </a:fillRef>
          <a:effectRef idx="0">
            <a:schemeClr val="dk1"/>
          </a:effectRef>
          <a:fontRef idx="minor">
            <a:schemeClr val="tx1"/>
          </a:fontRef>
        </p:style>
      </p:cxnSp>
      <p:cxnSp>
        <p:nvCxnSpPr>
          <p:cNvPr id="276" name="直線矢印コネクタ 275"/>
          <p:cNvCxnSpPr/>
          <p:nvPr/>
        </p:nvCxnSpPr>
        <p:spPr>
          <a:xfrm>
            <a:off x="8389324" y="7339995"/>
            <a:ext cx="385115" cy="0"/>
          </a:xfrm>
          <a:prstGeom prst="straightConnector1">
            <a:avLst/>
          </a:prstGeom>
          <a:ln w="19050">
            <a:solidFill>
              <a:srgbClr val="C00000"/>
            </a:solidFill>
            <a:prstDash val="sysDot"/>
            <a:tailEnd type="arrow"/>
          </a:ln>
        </p:spPr>
        <p:style>
          <a:lnRef idx="1">
            <a:schemeClr val="dk1"/>
          </a:lnRef>
          <a:fillRef idx="0">
            <a:schemeClr val="dk1"/>
          </a:fillRef>
          <a:effectRef idx="0">
            <a:schemeClr val="dk1"/>
          </a:effectRef>
          <a:fontRef idx="minor">
            <a:schemeClr val="tx1"/>
          </a:fontRef>
        </p:style>
      </p:cxnSp>
      <p:cxnSp>
        <p:nvCxnSpPr>
          <p:cNvPr id="278" name="直線矢印コネクタ 277"/>
          <p:cNvCxnSpPr/>
          <p:nvPr/>
        </p:nvCxnSpPr>
        <p:spPr>
          <a:xfrm>
            <a:off x="8389324" y="7669724"/>
            <a:ext cx="385115" cy="0"/>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cxnSp>
        <p:nvCxnSpPr>
          <p:cNvPr id="279" name="直線矢印コネクタ 278"/>
          <p:cNvCxnSpPr/>
          <p:nvPr/>
        </p:nvCxnSpPr>
        <p:spPr>
          <a:xfrm>
            <a:off x="8389324" y="7990131"/>
            <a:ext cx="385115" cy="0"/>
          </a:xfrm>
          <a:prstGeom prst="straightConnector1">
            <a:avLst/>
          </a:prstGeom>
          <a:ln w="19050">
            <a:solidFill>
              <a:srgbClr val="00B0F0"/>
            </a:solidFill>
            <a:tailEnd type="arrow"/>
          </a:ln>
        </p:spPr>
        <p:style>
          <a:lnRef idx="1">
            <a:schemeClr val="dk1"/>
          </a:lnRef>
          <a:fillRef idx="0">
            <a:schemeClr val="dk1"/>
          </a:fillRef>
          <a:effectRef idx="0">
            <a:schemeClr val="dk1"/>
          </a:effectRef>
          <a:fontRef idx="minor">
            <a:schemeClr val="tx1"/>
          </a:fontRef>
        </p:style>
      </p:cxnSp>
      <p:sp>
        <p:nvSpPr>
          <p:cNvPr id="327" name="正方形/長方形 326">
            <a:extLst>
              <a:ext uri="{FF2B5EF4-FFF2-40B4-BE49-F238E27FC236}">
                <a16:creationId xmlns:a16="http://schemas.microsoft.com/office/drawing/2014/main" id="{1E976104-167A-4B84-B6AB-0477ABBDCD86}"/>
              </a:ext>
            </a:extLst>
          </p:cNvPr>
          <p:cNvSpPr/>
          <p:nvPr/>
        </p:nvSpPr>
        <p:spPr>
          <a:xfrm>
            <a:off x="2076004" y="3338019"/>
            <a:ext cx="600566" cy="210049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Fetch</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cxnSp>
        <p:nvCxnSpPr>
          <p:cNvPr id="17" name="直線矢印コネクタ 16">
            <a:extLst>
              <a:ext uri="{FF2B5EF4-FFF2-40B4-BE49-F238E27FC236}">
                <a16:creationId xmlns:a16="http://schemas.microsoft.com/office/drawing/2014/main" id="{D41768CC-1902-47A6-9FE0-231F16078F39}"/>
              </a:ext>
            </a:extLst>
          </p:cNvPr>
          <p:cNvCxnSpPr>
            <a:cxnSpLocks/>
            <a:stCxn id="120" idx="1"/>
          </p:cNvCxnSpPr>
          <p:nvPr/>
        </p:nvCxnSpPr>
        <p:spPr>
          <a:xfrm flipH="1">
            <a:off x="1182569" y="2180631"/>
            <a:ext cx="4504703"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41" name="二等辺三角形 340">
            <a:extLst>
              <a:ext uri="{FF2B5EF4-FFF2-40B4-BE49-F238E27FC236}">
                <a16:creationId xmlns:a16="http://schemas.microsoft.com/office/drawing/2014/main" id="{9A6FBCFF-2E03-4C97-BFFC-132300CA5BC4}"/>
              </a:ext>
            </a:extLst>
          </p:cNvPr>
          <p:cNvSpPr/>
          <p:nvPr/>
        </p:nvSpPr>
        <p:spPr>
          <a:xfrm rot="5400000">
            <a:off x="2053731" y="5234045"/>
            <a:ext cx="106673" cy="621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42" name="直線コネクタ 341">
            <a:extLst>
              <a:ext uri="{FF2B5EF4-FFF2-40B4-BE49-F238E27FC236}">
                <a16:creationId xmlns:a16="http://schemas.microsoft.com/office/drawing/2014/main" id="{7472331C-B9F1-4018-BB63-225868BA2444}"/>
              </a:ext>
            </a:extLst>
          </p:cNvPr>
          <p:cNvCxnSpPr/>
          <p:nvPr/>
        </p:nvCxnSpPr>
        <p:spPr>
          <a:xfrm flipV="1">
            <a:off x="2335202" y="5438971"/>
            <a:ext cx="0" cy="92353"/>
          </a:xfrm>
          <a:prstGeom prst="line">
            <a:avLst/>
          </a:prstGeom>
          <a:ln w="6350"/>
        </p:spPr>
        <p:style>
          <a:lnRef idx="1">
            <a:schemeClr val="dk1"/>
          </a:lnRef>
          <a:fillRef idx="0">
            <a:schemeClr val="dk1"/>
          </a:fillRef>
          <a:effectRef idx="0">
            <a:schemeClr val="dk1"/>
          </a:effectRef>
          <a:fontRef idx="minor">
            <a:schemeClr val="tx1"/>
          </a:fontRef>
        </p:style>
      </p:cxnSp>
      <p:cxnSp>
        <p:nvCxnSpPr>
          <p:cNvPr id="343" name="直線矢印コネクタ 342">
            <a:extLst>
              <a:ext uri="{FF2B5EF4-FFF2-40B4-BE49-F238E27FC236}">
                <a16:creationId xmlns:a16="http://schemas.microsoft.com/office/drawing/2014/main" id="{E58009FA-5A08-4439-878F-647716C61210}"/>
              </a:ext>
            </a:extLst>
          </p:cNvPr>
          <p:cNvCxnSpPr/>
          <p:nvPr/>
        </p:nvCxnSpPr>
        <p:spPr>
          <a:xfrm>
            <a:off x="1901803" y="5265109"/>
            <a:ext cx="174201" cy="0"/>
          </a:xfrm>
          <a:prstGeom prst="straightConnector1">
            <a:avLst/>
          </a:prstGeom>
          <a:ln w="6350">
            <a:tailEnd type="arrow"/>
          </a:ln>
        </p:spPr>
        <p:style>
          <a:lnRef idx="1">
            <a:schemeClr val="dk1"/>
          </a:lnRef>
          <a:fillRef idx="0">
            <a:schemeClr val="dk1"/>
          </a:fillRef>
          <a:effectRef idx="0">
            <a:schemeClr val="dk1"/>
          </a:effectRef>
          <a:fontRef idx="minor">
            <a:schemeClr val="tx1"/>
          </a:fontRef>
        </p:style>
      </p:cxnSp>
      <p:sp>
        <p:nvSpPr>
          <p:cNvPr id="344" name="円/楕円 409">
            <a:extLst>
              <a:ext uri="{FF2B5EF4-FFF2-40B4-BE49-F238E27FC236}">
                <a16:creationId xmlns:a16="http://schemas.microsoft.com/office/drawing/2014/main" id="{FDE5FA85-82E9-4A5A-B5B0-E8AED8311521}"/>
              </a:ext>
            </a:extLst>
          </p:cNvPr>
          <p:cNvSpPr/>
          <p:nvPr/>
        </p:nvSpPr>
        <p:spPr>
          <a:xfrm>
            <a:off x="2302937" y="5425947"/>
            <a:ext cx="64530" cy="59201"/>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5" name="直線コネクタ 354">
            <a:extLst>
              <a:ext uri="{FF2B5EF4-FFF2-40B4-BE49-F238E27FC236}">
                <a16:creationId xmlns:a16="http://schemas.microsoft.com/office/drawing/2014/main" id="{102DD013-C99C-4B84-A9B6-93B9C2D63220}"/>
              </a:ext>
            </a:extLst>
          </p:cNvPr>
          <p:cNvCxnSpPr/>
          <p:nvPr/>
        </p:nvCxnSpPr>
        <p:spPr>
          <a:xfrm flipV="1">
            <a:off x="3851970" y="5442422"/>
            <a:ext cx="0" cy="92353"/>
          </a:xfrm>
          <a:prstGeom prst="line">
            <a:avLst/>
          </a:prstGeom>
          <a:ln w="6350"/>
        </p:spPr>
        <p:style>
          <a:lnRef idx="1">
            <a:schemeClr val="dk1"/>
          </a:lnRef>
          <a:fillRef idx="0">
            <a:schemeClr val="dk1"/>
          </a:fillRef>
          <a:effectRef idx="0">
            <a:schemeClr val="dk1"/>
          </a:effectRef>
          <a:fontRef idx="minor">
            <a:schemeClr val="tx1"/>
          </a:fontRef>
        </p:style>
      </p:cxnSp>
      <p:cxnSp>
        <p:nvCxnSpPr>
          <p:cNvPr id="356" name="直線矢印コネクタ 355">
            <a:extLst>
              <a:ext uri="{FF2B5EF4-FFF2-40B4-BE49-F238E27FC236}">
                <a16:creationId xmlns:a16="http://schemas.microsoft.com/office/drawing/2014/main" id="{F5871960-06C1-4F9A-99AB-B32DC4E30B17}"/>
              </a:ext>
            </a:extLst>
          </p:cNvPr>
          <p:cNvCxnSpPr/>
          <p:nvPr/>
        </p:nvCxnSpPr>
        <p:spPr>
          <a:xfrm>
            <a:off x="3418571" y="5268560"/>
            <a:ext cx="174201" cy="0"/>
          </a:xfrm>
          <a:prstGeom prst="straightConnector1">
            <a:avLst/>
          </a:prstGeom>
          <a:ln w="6350">
            <a:tailEnd type="arrow"/>
          </a:ln>
        </p:spPr>
        <p:style>
          <a:lnRef idx="1">
            <a:schemeClr val="dk1"/>
          </a:lnRef>
          <a:fillRef idx="0">
            <a:schemeClr val="dk1"/>
          </a:fillRef>
          <a:effectRef idx="0">
            <a:schemeClr val="dk1"/>
          </a:effectRef>
          <a:fontRef idx="minor">
            <a:schemeClr val="tx1"/>
          </a:fontRef>
        </p:style>
      </p:cxnSp>
      <p:sp>
        <p:nvSpPr>
          <p:cNvPr id="357" name="円/楕円 409">
            <a:extLst>
              <a:ext uri="{FF2B5EF4-FFF2-40B4-BE49-F238E27FC236}">
                <a16:creationId xmlns:a16="http://schemas.microsoft.com/office/drawing/2014/main" id="{28D950D0-B968-498A-9B92-8B498ED47AB0}"/>
              </a:ext>
            </a:extLst>
          </p:cNvPr>
          <p:cNvSpPr/>
          <p:nvPr/>
        </p:nvSpPr>
        <p:spPr>
          <a:xfrm>
            <a:off x="3819705" y="5429398"/>
            <a:ext cx="64530" cy="59201"/>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8" name="直線矢印コネクタ 57">
            <a:extLst>
              <a:ext uri="{FF2B5EF4-FFF2-40B4-BE49-F238E27FC236}">
                <a16:creationId xmlns:a16="http://schemas.microsoft.com/office/drawing/2014/main" id="{F80AD771-AD2A-47DE-A920-F6BC0D5C209A}"/>
              </a:ext>
            </a:extLst>
          </p:cNvPr>
          <p:cNvCxnSpPr/>
          <p:nvPr/>
        </p:nvCxnSpPr>
        <p:spPr>
          <a:xfrm>
            <a:off x="1176416" y="4067089"/>
            <a:ext cx="899587" cy="0"/>
          </a:xfrm>
          <a:prstGeom prst="straightConnector1">
            <a:avLst/>
          </a:prstGeom>
          <a:ln w="762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70" name="コネクタ: カギ線 69">
            <a:extLst>
              <a:ext uri="{FF2B5EF4-FFF2-40B4-BE49-F238E27FC236}">
                <a16:creationId xmlns:a16="http://schemas.microsoft.com/office/drawing/2014/main" id="{18B8D89C-8DAE-4EFC-BC63-0104888773EB}"/>
              </a:ext>
            </a:extLst>
          </p:cNvPr>
          <p:cNvCxnSpPr>
            <a:cxnSpLocks/>
            <a:stCxn id="118" idx="3"/>
            <a:endCxn id="47" idx="1"/>
          </p:cNvCxnSpPr>
          <p:nvPr/>
        </p:nvCxnSpPr>
        <p:spPr>
          <a:xfrm flipH="1">
            <a:off x="3592772" y="4388267"/>
            <a:ext cx="3334162" cy="12700"/>
          </a:xfrm>
          <a:prstGeom prst="bentConnector5">
            <a:avLst>
              <a:gd name="adj1" fmla="val -6856"/>
              <a:gd name="adj2" fmla="val -9815150"/>
              <a:gd name="adj3" fmla="val 117826"/>
            </a:avLst>
          </a:prstGeom>
          <a:ln w="76200">
            <a:tailEnd type="triangle"/>
          </a:ln>
        </p:spPr>
        <p:style>
          <a:lnRef idx="1">
            <a:schemeClr val="dk1"/>
          </a:lnRef>
          <a:fillRef idx="0">
            <a:schemeClr val="dk1"/>
          </a:fillRef>
          <a:effectRef idx="0">
            <a:schemeClr val="dk1"/>
          </a:effectRef>
          <a:fontRef idx="minor">
            <a:schemeClr val="tx1"/>
          </a:fontRef>
        </p:style>
      </p:cxnSp>
      <p:cxnSp>
        <p:nvCxnSpPr>
          <p:cNvPr id="363" name="直線矢印コネクタ 362">
            <a:extLst>
              <a:ext uri="{FF2B5EF4-FFF2-40B4-BE49-F238E27FC236}">
                <a16:creationId xmlns:a16="http://schemas.microsoft.com/office/drawing/2014/main" id="{6F68C75B-A686-415B-904D-D938BA774066}"/>
              </a:ext>
            </a:extLst>
          </p:cNvPr>
          <p:cNvCxnSpPr/>
          <p:nvPr/>
        </p:nvCxnSpPr>
        <p:spPr>
          <a:xfrm>
            <a:off x="2676570" y="3844625"/>
            <a:ext cx="899587" cy="0"/>
          </a:xfrm>
          <a:prstGeom prst="straightConnector1">
            <a:avLst/>
          </a:prstGeom>
          <a:ln w="762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66" name="直線矢印コネクタ 365">
            <a:extLst>
              <a:ext uri="{FF2B5EF4-FFF2-40B4-BE49-F238E27FC236}">
                <a16:creationId xmlns:a16="http://schemas.microsoft.com/office/drawing/2014/main" id="{B4E1BC68-0037-4070-A5E6-2C992EEBE5D5}"/>
              </a:ext>
            </a:extLst>
          </p:cNvPr>
          <p:cNvCxnSpPr>
            <a:cxnSpLocks/>
          </p:cNvCxnSpPr>
          <p:nvPr/>
        </p:nvCxnSpPr>
        <p:spPr>
          <a:xfrm>
            <a:off x="4193338" y="3844625"/>
            <a:ext cx="1263733" cy="0"/>
          </a:xfrm>
          <a:prstGeom prst="straightConnector1">
            <a:avLst/>
          </a:prstGeom>
          <a:ln w="57150">
            <a:solidFill>
              <a:srgbClr val="C00000"/>
            </a:solidFill>
            <a:prstDash val="sysDot"/>
            <a:tailEnd type="triangle"/>
          </a:ln>
        </p:spPr>
        <p:style>
          <a:lnRef idx="1">
            <a:schemeClr val="dk1"/>
          </a:lnRef>
          <a:fillRef idx="0">
            <a:schemeClr val="dk1"/>
          </a:fillRef>
          <a:effectRef idx="0">
            <a:schemeClr val="dk1"/>
          </a:effectRef>
          <a:fontRef idx="minor">
            <a:schemeClr val="tx1"/>
          </a:fontRef>
        </p:style>
      </p:cxnSp>
      <p:sp>
        <p:nvSpPr>
          <p:cNvPr id="118" name="正方形/長方形 117"/>
          <p:cNvSpPr/>
          <p:nvPr/>
        </p:nvSpPr>
        <p:spPr>
          <a:xfrm>
            <a:off x="5457071" y="3353213"/>
            <a:ext cx="1469863" cy="207010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Execute</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sp>
        <p:nvSpPr>
          <p:cNvPr id="199" name="正方形/長方形 198"/>
          <p:cNvSpPr/>
          <p:nvPr/>
        </p:nvSpPr>
        <p:spPr>
          <a:xfrm>
            <a:off x="6283314" y="4359629"/>
            <a:ext cx="543266" cy="92067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u="sng" dirty="0">
              <a:solidFill>
                <a:schemeClr val="tx1"/>
              </a:solidFill>
            </a:endParaRPr>
          </a:p>
          <a:p>
            <a:pPr algn="r"/>
            <a:endParaRPr kumimoji="1" lang="en-US" altLang="ja-JP" sz="1050" u="sng" dirty="0">
              <a:solidFill>
                <a:schemeClr val="tx1"/>
              </a:solidFill>
            </a:endParaRPr>
          </a:p>
        </p:txBody>
      </p:sp>
      <p:sp>
        <p:nvSpPr>
          <p:cNvPr id="109" name="正方形/長方形 108"/>
          <p:cNvSpPr/>
          <p:nvPr/>
        </p:nvSpPr>
        <p:spPr>
          <a:xfrm>
            <a:off x="6344923" y="4444389"/>
            <a:ext cx="307674" cy="60693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p:cNvSpPr/>
          <p:nvPr/>
        </p:nvSpPr>
        <p:spPr>
          <a:xfrm>
            <a:off x="6382850" y="4478773"/>
            <a:ext cx="307674" cy="60693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p:cNvSpPr/>
          <p:nvPr/>
        </p:nvSpPr>
        <p:spPr>
          <a:xfrm>
            <a:off x="6419921" y="4522347"/>
            <a:ext cx="307674" cy="60693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フローチャート : 抜出し 144"/>
          <p:cNvSpPr/>
          <p:nvPr/>
        </p:nvSpPr>
        <p:spPr>
          <a:xfrm rot="5400000">
            <a:off x="6397974" y="4952669"/>
            <a:ext cx="100337" cy="56444"/>
          </a:xfrm>
          <a:prstGeom prst="flowChartExtra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フローチャート: 手作業 5"/>
          <p:cNvSpPr/>
          <p:nvPr/>
        </p:nvSpPr>
        <p:spPr>
          <a:xfrm rot="16200000">
            <a:off x="5396575" y="4584524"/>
            <a:ext cx="796554" cy="227464"/>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テキスト ボックス 80"/>
          <p:cNvSpPr txBox="1"/>
          <p:nvPr/>
        </p:nvSpPr>
        <p:spPr>
          <a:xfrm>
            <a:off x="5610209" y="4805296"/>
            <a:ext cx="369285" cy="215444"/>
          </a:xfrm>
          <a:prstGeom prst="rect">
            <a:avLst/>
          </a:prstGeom>
          <a:noFill/>
        </p:spPr>
        <p:txBody>
          <a:bodyPr wrap="square" rtlCol="0">
            <a:spAutoFit/>
          </a:bodyPr>
          <a:lstStyle/>
          <a:p>
            <a:r>
              <a:rPr kumimoji="1" lang="en-US" altLang="ja-JP" sz="800" dirty="0"/>
              <a:t>ALU</a:t>
            </a:r>
            <a:endParaRPr kumimoji="1" lang="ja-JP" altLang="en-US" sz="800" dirty="0"/>
          </a:p>
        </p:txBody>
      </p:sp>
      <p:sp>
        <p:nvSpPr>
          <p:cNvPr id="46" name="二等辺三角形 45"/>
          <p:cNvSpPr/>
          <p:nvPr/>
        </p:nvSpPr>
        <p:spPr>
          <a:xfrm rot="5400000">
            <a:off x="5587974" y="4654964"/>
            <a:ext cx="300023" cy="113732"/>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テキスト ボックス 121"/>
          <p:cNvSpPr txBox="1"/>
          <p:nvPr/>
        </p:nvSpPr>
        <p:spPr>
          <a:xfrm>
            <a:off x="6496973" y="3943550"/>
            <a:ext cx="359747" cy="215444"/>
          </a:xfrm>
          <a:prstGeom prst="rect">
            <a:avLst/>
          </a:prstGeom>
          <a:solidFill>
            <a:srgbClr val="92D050"/>
          </a:solidFill>
          <a:ln w="6350">
            <a:solidFill>
              <a:schemeClr val="tx1"/>
            </a:solidFill>
          </a:ln>
        </p:spPr>
        <p:txBody>
          <a:bodyPr wrap="square" rtlCol="0">
            <a:spAutoFit/>
          </a:bodyPr>
          <a:lstStyle/>
          <a:p>
            <a:r>
              <a:rPr kumimoji="1" lang="en-US" altLang="ja-JP" sz="800" dirty="0"/>
              <a:t>PSR</a:t>
            </a:r>
            <a:endParaRPr kumimoji="1" lang="ja-JP" altLang="en-US" sz="800" dirty="0"/>
          </a:p>
        </p:txBody>
      </p:sp>
      <p:sp>
        <p:nvSpPr>
          <p:cNvPr id="123" name="テキスト ボックス 122"/>
          <p:cNvSpPr txBox="1"/>
          <p:nvPr/>
        </p:nvSpPr>
        <p:spPr>
          <a:xfrm>
            <a:off x="6147957" y="3936446"/>
            <a:ext cx="295897" cy="215444"/>
          </a:xfrm>
          <a:prstGeom prst="rect">
            <a:avLst/>
          </a:prstGeom>
          <a:solidFill>
            <a:srgbClr val="92D050"/>
          </a:solidFill>
          <a:ln w="6350">
            <a:solidFill>
              <a:schemeClr val="tx1"/>
            </a:solidFill>
          </a:ln>
        </p:spPr>
        <p:txBody>
          <a:bodyPr wrap="square" rtlCol="0">
            <a:spAutoFit/>
          </a:bodyPr>
          <a:lstStyle/>
          <a:p>
            <a:r>
              <a:rPr kumimoji="1" lang="en-US" altLang="ja-JP" sz="800" dirty="0"/>
              <a:t>LR</a:t>
            </a:r>
            <a:endParaRPr kumimoji="1" lang="ja-JP" altLang="en-US" sz="800" dirty="0"/>
          </a:p>
        </p:txBody>
      </p:sp>
      <p:sp>
        <p:nvSpPr>
          <p:cNvPr id="181" name="テキスト ボックス 180"/>
          <p:cNvSpPr txBox="1"/>
          <p:nvPr/>
        </p:nvSpPr>
        <p:spPr>
          <a:xfrm>
            <a:off x="5809836" y="3938290"/>
            <a:ext cx="284696" cy="215444"/>
          </a:xfrm>
          <a:prstGeom prst="rect">
            <a:avLst/>
          </a:prstGeom>
          <a:solidFill>
            <a:srgbClr val="92D050"/>
          </a:solidFill>
          <a:ln w="6350">
            <a:solidFill>
              <a:schemeClr val="tx1"/>
            </a:solidFill>
          </a:ln>
        </p:spPr>
        <p:txBody>
          <a:bodyPr wrap="square" rtlCol="0">
            <a:spAutoFit/>
          </a:bodyPr>
          <a:lstStyle/>
          <a:p>
            <a:r>
              <a:rPr kumimoji="1" lang="en-US" altLang="ja-JP" sz="800" dirty="0"/>
              <a:t>SP</a:t>
            </a:r>
          </a:p>
        </p:txBody>
      </p:sp>
      <p:sp>
        <p:nvSpPr>
          <p:cNvPr id="315" name="テキスト ボックス 314"/>
          <p:cNvSpPr txBox="1"/>
          <p:nvPr/>
        </p:nvSpPr>
        <p:spPr>
          <a:xfrm>
            <a:off x="6283314" y="5106293"/>
            <a:ext cx="543266" cy="215444"/>
          </a:xfrm>
          <a:prstGeom prst="rect">
            <a:avLst/>
          </a:prstGeom>
          <a:noFill/>
        </p:spPr>
        <p:txBody>
          <a:bodyPr wrap="square" rtlCol="0">
            <a:spAutoFit/>
          </a:bodyPr>
          <a:lstStyle/>
          <a:p>
            <a:r>
              <a:rPr kumimoji="1" lang="en-US" altLang="ja-JP" sz="800" dirty="0"/>
              <a:t>R0 ~ R13</a:t>
            </a:r>
            <a:endParaRPr kumimoji="1" lang="ja-JP" altLang="en-US" sz="800" dirty="0"/>
          </a:p>
        </p:txBody>
      </p:sp>
      <p:sp>
        <p:nvSpPr>
          <p:cNvPr id="369" name="正方形/長方形 368">
            <a:extLst>
              <a:ext uri="{FF2B5EF4-FFF2-40B4-BE49-F238E27FC236}">
                <a16:creationId xmlns:a16="http://schemas.microsoft.com/office/drawing/2014/main" id="{87CA24BD-169C-415F-B293-620DAD696DB7}"/>
              </a:ext>
            </a:extLst>
          </p:cNvPr>
          <p:cNvSpPr/>
          <p:nvPr/>
        </p:nvSpPr>
        <p:spPr>
          <a:xfrm>
            <a:off x="6419921" y="4522348"/>
            <a:ext cx="307674" cy="60693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GR</a:t>
            </a:r>
            <a:endParaRPr kumimoji="1" lang="ja-JP" altLang="en-US" sz="800" dirty="0">
              <a:solidFill>
                <a:schemeClr val="tx1"/>
              </a:solidFill>
            </a:endParaRPr>
          </a:p>
        </p:txBody>
      </p:sp>
      <p:sp>
        <p:nvSpPr>
          <p:cNvPr id="370" name="フローチャート : 抜出し 144">
            <a:extLst>
              <a:ext uri="{FF2B5EF4-FFF2-40B4-BE49-F238E27FC236}">
                <a16:creationId xmlns:a16="http://schemas.microsoft.com/office/drawing/2014/main" id="{63719944-F474-4A92-A6AA-6ABB2BBB57F8}"/>
              </a:ext>
            </a:extLst>
          </p:cNvPr>
          <p:cNvSpPr/>
          <p:nvPr/>
        </p:nvSpPr>
        <p:spPr>
          <a:xfrm rot="5400000">
            <a:off x="6397974" y="4952670"/>
            <a:ext cx="100337" cy="56444"/>
          </a:xfrm>
          <a:prstGeom prst="flowChartExtra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54" name="直線矢印コネクタ 153">
            <a:extLst>
              <a:ext uri="{FF2B5EF4-FFF2-40B4-BE49-F238E27FC236}">
                <a16:creationId xmlns:a16="http://schemas.microsoft.com/office/drawing/2014/main" id="{54BCE197-794C-493D-9609-B11940A1A92F}"/>
              </a:ext>
            </a:extLst>
          </p:cNvPr>
          <p:cNvCxnSpPr>
            <a:cxnSpLocks/>
          </p:cNvCxnSpPr>
          <p:nvPr/>
        </p:nvCxnSpPr>
        <p:spPr>
          <a:xfrm flipH="1" flipV="1">
            <a:off x="3851970" y="1061275"/>
            <a:ext cx="6871" cy="1379994"/>
          </a:xfrm>
          <a:prstGeom prst="straightConnector1">
            <a:avLst/>
          </a:prstGeom>
          <a:ln w="762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170" name="コネクタ: カギ線 169">
            <a:extLst>
              <a:ext uri="{FF2B5EF4-FFF2-40B4-BE49-F238E27FC236}">
                <a16:creationId xmlns:a16="http://schemas.microsoft.com/office/drawing/2014/main" id="{A22B1DD5-A035-4048-B08B-477A9E494A7A}"/>
              </a:ext>
            </a:extLst>
          </p:cNvPr>
          <p:cNvCxnSpPr>
            <a:cxnSpLocks/>
          </p:cNvCxnSpPr>
          <p:nvPr/>
        </p:nvCxnSpPr>
        <p:spPr>
          <a:xfrm>
            <a:off x="4110824" y="1089913"/>
            <a:ext cx="1334186" cy="810646"/>
          </a:xfrm>
          <a:prstGeom prst="bentConnector3">
            <a:avLst>
              <a:gd name="adj1" fmla="val 2919"/>
            </a:avLst>
          </a:prstGeom>
          <a:ln w="762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271" name="直線矢印コネクタ 270">
            <a:extLst>
              <a:ext uri="{FF2B5EF4-FFF2-40B4-BE49-F238E27FC236}">
                <a16:creationId xmlns:a16="http://schemas.microsoft.com/office/drawing/2014/main" id="{2E7FD096-C282-48A5-A3A5-6FEB5F440E42}"/>
              </a:ext>
            </a:extLst>
          </p:cNvPr>
          <p:cNvCxnSpPr>
            <a:cxnSpLocks/>
            <a:endCxn id="465" idx="0"/>
          </p:cNvCxnSpPr>
          <p:nvPr/>
        </p:nvCxnSpPr>
        <p:spPr>
          <a:xfrm>
            <a:off x="4508499" y="4232323"/>
            <a:ext cx="0" cy="2044604"/>
          </a:xfrm>
          <a:prstGeom prst="straightConnector1">
            <a:avLst/>
          </a:prstGeom>
          <a:ln w="76200">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384" name="コネクタ: カギ線 383">
            <a:extLst>
              <a:ext uri="{FF2B5EF4-FFF2-40B4-BE49-F238E27FC236}">
                <a16:creationId xmlns:a16="http://schemas.microsoft.com/office/drawing/2014/main" id="{1198758D-E4CC-484F-8CE7-3DFC99BFF7C2}"/>
              </a:ext>
            </a:extLst>
          </p:cNvPr>
          <p:cNvCxnSpPr/>
          <p:nvPr/>
        </p:nvCxnSpPr>
        <p:spPr>
          <a:xfrm flipV="1">
            <a:off x="1183287" y="2441268"/>
            <a:ext cx="4266913" cy="1625821"/>
          </a:xfrm>
          <a:prstGeom prst="bentConnector3">
            <a:avLst>
              <a:gd name="adj1" fmla="val 12290"/>
            </a:avLst>
          </a:prstGeom>
          <a:ln w="762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439" name="直線矢印コネクタ 438">
            <a:extLst>
              <a:ext uri="{FF2B5EF4-FFF2-40B4-BE49-F238E27FC236}">
                <a16:creationId xmlns:a16="http://schemas.microsoft.com/office/drawing/2014/main" id="{BCD9C9B9-3BDB-4FED-B010-0FBD3D7EB8F4}"/>
              </a:ext>
            </a:extLst>
          </p:cNvPr>
          <p:cNvCxnSpPr>
            <a:cxnSpLocks/>
          </p:cNvCxnSpPr>
          <p:nvPr/>
        </p:nvCxnSpPr>
        <p:spPr>
          <a:xfrm>
            <a:off x="6926934" y="5038645"/>
            <a:ext cx="943747"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409" name="直線矢印コネクタ 408">
            <a:extLst>
              <a:ext uri="{FF2B5EF4-FFF2-40B4-BE49-F238E27FC236}">
                <a16:creationId xmlns:a16="http://schemas.microsoft.com/office/drawing/2014/main" id="{F81A5BB0-DF7B-4012-B269-D2859DE85E83}"/>
              </a:ext>
            </a:extLst>
          </p:cNvPr>
          <p:cNvCxnSpPr>
            <a:cxnSpLocks/>
          </p:cNvCxnSpPr>
          <p:nvPr/>
        </p:nvCxnSpPr>
        <p:spPr>
          <a:xfrm>
            <a:off x="7138286" y="5051319"/>
            <a:ext cx="0" cy="122560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420" name="正方形/長方形 419">
            <a:extLst>
              <a:ext uri="{FF2B5EF4-FFF2-40B4-BE49-F238E27FC236}">
                <a16:creationId xmlns:a16="http://schemas.microsoft.com/office/drawing/2014/main" id="{49F346AB-2937-4EBE-B2FA-38205553DB6B}"/>
              </a:ext>
            </a:extLst>
          </p:cNvPr>
          <p:cNvSpPr/>
          <p:nvPr/>
        </p:nvSpPr>
        <p:spPr>
          <a:xfrm>
            <a:off x="1504672" y="759069"/>
            <a:ext cx="6007651" cy="302206"/>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u="sng" dirty="0">
                <a:solidFill>
                  <a:schemeClr val="tx1"/>
                </a:solidFill>
              </a:rPr>
              <a:t>Exception Controller</a:t>
            </a:r>
            <a:endParaRPr kumimoji="1" lang="ja-JP" altLang="en-US" u="sng" dirty="0"/>
          </a:p>
        </p:txBody>
      </p:sp>
      <p:sp>
        <p:nvSpPr>
          <p:cNvPr id="465" name="正方形/長方形 464">
            <a:extLst>
              <a:ext uri="{FF2B5EF4-FFF2-40B4-BE49-F238E27FC236}">
                <a16:creationId xmlns:a16="http://schemas.microsoft.com/office/drawing/2014/main" id="{56284D8E-DAC9-4479-B1E9-311106CED151}"/>
              </a:ext>
            </a:extLst>
          </p:cNvPr>
          <p:cNvSpPr/>
          <p:nvPr/>
        </p:nvSpPr>
        <p:spPr>
          <a:xfrm>
            <a:off x="1504673" y="6276927"/>
            <a:ext cx="6007651" cy="302206"/>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u="sng" dirty="0">
                <a:solidFill>
                  <a:schemeClr val="tx1"/>
                </a:solidFill>
              </a:rPr>
              <a:t>System Bus I/F</a:t>
            </a:r>
            <a:endParaRPr kumimoji="1" lang="ja-JP" altLang="en-US" u="sng" dirty="0"/>
          </a:p>
        </p:txBody>
      </p:sp>
      <p:cxnSp>
        <p:nvCxnSpPr>
          <p:cNvPr id="429" name="コネクタ: カギ線 428">
            <a:extLst>
              <a:ext uri="{FF2B5EF4-FFF2-40B4-BE49-F238E27FC236}">
                <a16:creationId xmlns:a16="http://schemas.microsoft.com/office/drawing/2014/main" id="{DCFFC232-9CEB-4B6A-9344-342FEFB4B3BF}"/>
              </a:ext>
            </a:extLst>
          </p:cNvPr>
          <p:cNvCxnSpPr>
            <a:cxnSpLocks/>
          </p:cNvCxnSpPr>
          <p:nvPr/>
        </p:nvCxnSpPr>
        <p:spPr>
          <a:xfrm flipV="1">
            <a:off x="2966782" y="4894049"/>
            <a:ext cx="2476643" cy="1335591"/>
          </a:xfrm>
          <a:prstGeom prst="bentConnector3">
            <a:avLst>
              <a:gd name="adj1" fmla="val 152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7" name="正方形/長方形 46"/>
          <p:cNvSpPr/>
          <p:nvPr/>
        </p:nvSpPr>
        <p:spPr>
          <a:xfrm>
            <a:off x="3592772" y="3338019"/>
            <a:ext cx="600566" cy="210049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Decode</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sp>
        <p:nvSpPr>
          <p:cNvPr id="354" name="二等辺三角形 353">
            <a:extLst>
              <a:ext uri="{FF2B5EF4-FFF2-40B4-BE49-F238E27FC236}">
                <a16:creationId xmlns:a16="http://schemas.microsoft.com/office/drawing/2014/main" id="{FF11B4EA-11F6-483E-8437-48410BC79BFC}"/>
              </a:ext>
            </a:extLst>
          </p:cNvPr>
          <p:cNvSpPr/>
          <p:nvPr/>
        </p:nvSpPr>
        <p:spPr>
          <a:xfrm rot="5400000">
            <a:off x="3570499" y="5237499"/>
            <a:ext cx="106673" cy="621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47" name="直線矢印コネクタ 446">
            <a:extLst>
              <a:ext uri="{FF2B5EF4-FFF2-40B4-BE49-F238E27FC236}">
                <a16:creationId xmlns:a16="http://schemas.microsoft.com/office/drawing/2014/main" id="{B5B5DE6C-D737-4700-AB01-39D1781F9DA9}"/>
              </a:ext>
            </a:extLst>
          </p:cNvPr>
          <p:cNvCxnSpPr>
            <a:stCxn id="3" idx="2"/>
            <a:endCxn id="118" idx="0"/>
          </p:cNvCxnSpPr>
          <p:nvPr/>
        </p:nvCxnSpPr>
        <p:spPr>
          <a:xfrm flipH="1">
            <a:off x="6192003" y="2930729"/>
            <a:ext cx="1190" cy="422484"/>
          </a:xfrm>
          <a:prstGeom prst="straightConnector1">
            <a:avLst/>
          </a:prstGeom>
          <a:ln w="28575">
            <a:solidFill>
              <a:srgbClr val="C00000"/>
            </a:solidFill>
            <a:prstDash val="sysDot"/>
            <a:tailEnd type="triangle"/>
          </a:ln>
        </p:spPr>
        <p:style>
          <a:lnRef idx="1">
            <a:schemeClr val="dk1"/>
          </a:lnRef>
          <a:fillRef idx="0">
            <a:schemeClr val="dk1"/>
          </a:fillRef>
          <a:effectRef idx="0">
            <a:schemeClr val="dk1"/>
          </a:effectRef>
          <a:fontRef idx="minor">
            <a:schemeClr val="tx1"/>
          </a:fontRef>
        </p:style>
      </p:cxnSp>
      <p:cxnSp>
        <p:nvCxnSpPr>
          <p:cNvPr id="449" name="コネクタ: カギ線 448">
            <a:extLst>
              <a:ext uri="{FF2B5EF4-FFF2-40B4-BE49-F238E27FC236}">
                <a16:creationId xmlns:a16="http://schemas.microsoft.com/office/drawing/2014/main" id="{8BDDCBC7-1D4C-41BD-8CD3-3DB51B57B2EA}"/>
              </a:ext>
            </a:extLst>
          </p:cNvPr>
          <p:cNvCxnSpPr>
            <a:endCxn id="47" idx="0"/>
          </p:cNvCxnSpPr>
          <p:nvPr/>
        </p:nvCxnSpPr>
        <p:spPr>
          <a:xfrm rot="10800000" flipV="1">
            <a:off x="3893055" y="2735249"/>
            <a:ext cx="1564016" cy="602770"/>
          </a:xfrm>
          <a:prstGeom prst="bentConnector2">
            <a:avLst/>
          </a:prstGeom>
          <a:ln w="28575">
            <a:solidFill>
              <a:srgbClr val="C00000"/>
            </a:solidFill>
            <a:prstDash val="sysDot"/>
            <a:tailEnd type="triangle"/>
          </a:ln>
        </p:spPr>
        <p:style>
          <a:lnRef idx="1">
            <a:schemeClr val="dk1"/>
          </a:lnRef>
          <a:fillRef idx="0">
            <a:schemeClr val="dk1"/>
          </a:fillRef>
          <a:effectRef idx="0">
            <a:schemeClr val="dk1"/>
          </a:effectRef>
          <a:fontRef idx="minor">
            <a:schemeClr val="tx1"/>
          </a:fontRef>
        </p:style>
      </p:cxnSp>
      <p:cxnSp>
        <p:nvCxnSpPr>
          <p:cNvPr id="79" name="直線矢印コネクタ 78">
            <a:extLst>
              <a:ext uri="{FF2B5EF4-FFF2-40B4-BE49-F238E27FC236}">
                <a16:creationId xmlns:a16="http://schemas.microsoft.com/office/drawing/2014/main" id="{4D3C4E9A-2737-40D0-AA69-B9EC995CA571}"/>
              </a:ext>
            </a:extLst>
          </p:cNvPr>
          <p:cNvCxnSpPr>
            <a:cxnSpLocks/>
          </p:cNvCxnSpPr>
          <p:nvPr/>
        </p:nvCxnSpPr>
        <p:spPr>
          <a:xfrm>
            <a:off x="4186467" y="4232323"/>
            <a:ext cx="1263733"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458" name="直線矢印コネクタ 457">
            <a:extLst>
              <a:ext uri="{FF2B5EF4-FFF2-40B4-BE49-F238E27FC236}">
                <a16:creationId xmlns:a16="http://schemas.microsoft.com/office/drawing/2014/main" id="{670C079C-733C-4242-B149-EAC53D789B9F}"/>
              </a:ext>
            </a:extLst>
          </p:cNvPr>
          <p:cNvCxnSpPr>
            <a:cxnSpLocks/>
            <a:endCxn id="3" idx="0"/>
          </p:cNvCxnSpPr>
          <p:nvPr/>
        </p:nvCxnSpPr>
        <p:spPr>
          <a:xfrm>
            <a:off x="6189589" y="1045232"/>
            <a:ext cx="3604" cy="626705"/>
          </a:xfrm>
          <a:prstGeom prst="straightConnector1">
            <a:avLst/>
          </a:prstGeom>
          <a:ln w="28575">
            <a:solidFill>
              <a:srgbClr val="C00000"/>
            </a:solidFill>
            <a:prstDash val="sysDot"/>
            <a:tailEnd type="triangle"/>
          </a:ln>
        </p:spPr>
        <p:style>
          <a:lnRef idx="1">
            <a:schemeClr val="dk1"/>
          </a:lnRef>
          <a:fillRef idx="0">
            <a:schemeClr val="dk1"/>
          </a:fillRef>
          <a:effectRef idx="0">
            <a:schemeClr val="dk1"/>
          </a:effectRef>
          <a:fontRef idx="minor">
            <a:schemeClr val="tx1"/>
          </a:fontRef>
        </p:style>
      </p:cxnSp>
      <p:sp>
        <p:nvSpPr>
          <p:cNvPr id="502" name="テキスト ボックス 501">
            <a:extLst>
              <a:ext uri="{FF2B5EF4-FFF2-40B4-BE49-F238E27FC236}">
                <a16:creationId xmlns:a16="http://schemas.microsoft.com/office/drawing/2014/main" id="{9CBFE645-C35E-4A8D-9677-9181BB5301F1}"/>
              </a:ext>
            </a:extLst>
          </p:cNvPr>
          <p:cNvSpPr txBox="1"/>
          <p:nvPr/>
        </p:nvSpPr>
        <p:spPr>
          <a:xfrm>
            <a:off x="4336391" y="6918791"/>
            <a:ext cx="1853198" cy="1223412"/>
          </a:xfrm>
          <a:prstGeom prst="rect">
            <a:avLst/>
          </a:prstGeom>
          <a:noFill/>
        </p:spPr>
        <p:txBody>
          <a:bodyPr wrap="square" rtlCol="0">
            <a:spAutoFit/>
          </a:bodyPr>
          <a:lstStyle/>
          <a:p>
            <a:r>
              <a:rPr kumimoji="1" lang="en-US" altLang="ja-JP" sz="1050" dirty="0"/>
              <a:t>Program Counter</a:t>
            </a:r>
          </a:p>
          <a:p>
            <a:endParaRPr kumimoji="1" lang="en-US" altLang="ja-JP" sz="1050" dirty="0"/>
          </a:p>
          <a:p>
            <a:r>
              <a:rPr kumimoji="1" lang="en-US" altLang="ja-JP" sz="1050" dirty="0"/>
              <a:t>Stack Pointer</a:t>
            </a:r>
          </a:p>
          <a:p>
            <a:endParaRPr kumimoji="1" lang="en-US" altLang="ja-JP" sz="1050" dirty="0"/>
          </a:p>
          <a:p>
            <a:r>
              <a:rPr kumimoji="1" lang="en-US" altLang="ja-JP" sz="1050" dirty="0"/>
              <a:t>Link Register</a:t>
            </a:r>
          </a:p>
          <a:p>
            <a:endParaRPr kumimoji="1" lang="en-US" altLang="ja-JP" sz="1050" dirty="0"/>
          </a:p>
          <a:p>
            <a:r>
              <a:rPr kumimoji="1" lang="en-US" altLang="ja-JP" sz="1050" dirty="0"/>
              <a:t>Program Status Register</a:t>
            </a:r>
            <a:endParaRPr kumimoji="1" lang="ja-JP" altLang="en-US" sz="1050" dirty="0"/>
          </a:p>
        </p:txBody>
      </p:sp>
      <p:sp>
        <p:nvSpPr>
          <p:cNvPr id="500" name="テキスト ボックス 499">
            <a:extLst>
              <a:ext uri="{FF2B5EF4-FFF2-40B4-BE49-F238E27FC236}">
                <a16:creationId xmlns:a16="http://schemas.microsoft.com/office/drawing/2014/main" id="{A15A2C48-9AA0-44B2-8689-3D1684F1D3C2}"/>
              </a:ext>
            </a:extLst>
          </p:cNvPr>
          <p:cNvSpPr txBox="1"/>
          <p:nvPr/>
        </p:nvSpPr>
        <p:spPr>
          <a:xfrm>
            <a:off x="5821713" y="6951529"/>
            <a:ext cx="295897" cy="215444"/>
          </a:xfrm>
          <a:prstGeom prst="rect">
            <a:avLst/>
          </a:prstGeom>
          <a:solidFill>
            <a:srgbClr val="92D050"/>
          </a:solidFill>
          <a:ln w="6350">
            <a:solidFill>
              <a:schemeClr val="tx1"/>
            </a:solidFill>
          </a:ln>
        </p:spPr>
        <p:txBody>
          <a:bodyPr wrap="square" rtlCol="0">
            <a:spAutoFit/>
          </a:bodyPr>
          <a:lstStyle/>
          <a:p>
            <a:r>
              <a:rPr kumimoji="1" lang="en-US" altLang="ja-JP" sz="800" dirty="0"/>
              <a:t>PC</a:t>
            </a:r>
            <a:endParaRPr kumimoji="1" lang="ja-JP" altLang="en-US" sz="800" dirty="0"/>
          </a:p>
        </p:txBody>
      </p:sp>
      <p:sp>
        <p:nvSpPr>
          <p:cNvPr id="503" name="テキスト ボックス 502">
            <a:extLst>
              <a:ext uri="{FF2B5EF4-FFF2-40B4-BE49-F238E27FC236}">
                <a16:creationId xmlns:a16="http://schemas.microsoft.com/office/drawing/2014/main" id="{9A0991D3-834A-4461-BCCC-C15E56E9366F}"/>
              </a:ext>
            </a:extLst>
          </p:cNvPr>
          <p:cNvSpPr txBox="1"/>
          <p:nvPr/>
        </p:nvSpPr>
        <p:spPr>
          <a:xfrm>
            <a:off x="5815270" y="7887655"/>
            <a:ext cx="339170" cy="215444"/>
          </a:xfrm>
          <a:prstGeom prst="rect">
            <a:avLst/>
          </a:prstGeom>
          <a:solidFill>
            <a:srgbClr val="92D050"/>
          </a:solidFill>
          <a:ln w="6350">
            <a:solidFill>
              <a:schemeClr val="tx1"/>
            </a:solidFill>
          </a:ln>
        </p:spPr>
        <p:txBody>
          <a:bodyPr wrap="square" rtlCol="0">
            <a:spAutoFit/>
          </a:bodyPr>
          <a:lstStyle/>
          <a:p>
            <a:r>
              <a:rPr kumimoji="1" lang="en-US" altLang="ja-JP" sz="800" dirty="0"/>
              <a:t>PSR</a:t>
            </a:r>
            <a:endParaRPr kumimoji="1" lang="ja-JP" altLang="en-US" sz="800" dirty="0"/>
          </a:p>
        </p:txBody>
      </p:sp>
      <p:sp>
        <p:nvSpPr>
          <p:cNvPr id="504" name="テキスト ボックス 503">
            <a:extLst>
              <a:ext uri="{FF2B5EF4-FFF2-40B4-BE49-F238E27FC236}">
                <a16:creationId xmlns:a16="http://schemas.microsoft.com/office/drawing/2014/main" id="{E924F2F7-C5F9-421F-9E06-E41DBDD5EEBA}"/>
              </a:ext>
            </a:extLst>
          </p:cNvPr>
          <p:cNvSpPr txBox="1"/>
          <p:nvPr/>
        </p:nvSpPr>
        <p:spPr>
          <a:xfrm>
            <a:off x="5821713" y="7562002"/>
            <a:ext cx="295897" cy="215444"/>
          </a:xfrm>
          <a:prstGeom prst="rect">
            <a:avLst/>
          </a:prstGeom>
          <a:solidFill>
            <a:srgbClr val="92D050"/>
          </a:solidFill>
          <a:ln w="6350">
            <a:solidFill>
              <a:schemeClr val="tx1"/>
            </a:solidFill>
          </a:ln>
        </p:spPr>
        <p:txBody>
          <a:bodyPr wrap="square" rtlCol="0">
            <a:spAutoFit/>
          </a:bodyPr>
          <a:lstStyle/>
          <a:p>
            <a:r>
              <a:rPr kumimoji="1" lang="en-US" altLang="ja-JP" sz="800" dirty="0"/>
              <a:t>LR</a:t>
            </a:r>
            <a:endParaRPr kumimoji="1" lang="ja-JP" altLang="en-US" sz="800" dirty="0"/>
          </a:p>
        </p:txBody>
      </p:sp>
      <p:sp>
        <p:nvSpPr>
          <p:cNvPr id="505" name="テキスト ボックス 504">
            <a:extLst>
              <a:ext uri="{FF2B5EF4-FFF2-40B4-BE49-F238E27FC236}">
                <a16:creationId xmlns:a16="http://schemas.microsoft.com/office/drawing/2014/main" id="{58A48DB4-C3BC-4888-80B1-6C30B0FC415A}"/>
              </a:ext>
            </a:extLst>
          </p:cNvPr>
          <p:cNvSpPr txBox="1"/>
          <p:nvPr/>
        </p:nvSpPr>
        <p:spPr>
          <a:xfrm>
            <a:off x="5821713" y="7253500"/>
            <a:ext cx="284696" cy="215444"/>
          </a:xfrm>
          <a:prstGeom prst="rect">
            <a:avLst/>
          </a:prstGeom>
          <a:solidFill>
            <a:srgbClr val="92D050"/>
          </a:solidFill>
          <a:ln w="6350">
            <a:solidFill>
              <a:schemeClr val="tx1"/>
            </a:solidFill>
          </a:ln>
        </p:spPr>
        <p:txBody>
          <a:bodyPr wrap="square" rtlCol="0">
            <a:spAutoFit/>
          </a:bodyPr>
          <a:lstStyle/>
          <a:p>
            <a:r>
              <a:rPr kumimoji="1" lang="en-US" altLang="ja-JP" sz="800" dirty="0"/>
              <a:t>SP</a:t>
            </a:r>
          </a:p>
        </p:txBody>
      </p:sp>
      <p:sp>
        <p:nvSpPr>
          <p:cNvPr id="506" name="テキスト ボックス 505">
            <a:extLst>
              <a:ext uri="{FF2B5EF4-FFF2-40B4-BE49-F238E27FC236}">
                <a16:creationId xmlns:a16="http://schemas.microsoft.com/office/drawing/2014/main" id="{D6F5CEDE-7632-4ED6-A6F1-BB7D3E00FEE4}"/>
              </a:ext>
            </a:extLst>
          </p:cNvPr>
          <p:cNvSpPr txBox="1"/>
          <p:nvPr/>
        </p:nvSpPr>
        <p:spPr>
          <a:xfrm>
            <a:off x="2376287" y="7126542"/>
            <a:ext cx="1853198" cy="253916"/>
          </a:xfrm>
          <a:prstGeom prst="rect">
            <a:avLst/>
          </a:prstGeom>
          <a:noFill/>
        </p:spPr>
        <p:txBody>
          <a:bodyPr wrap="square" rtlCol="0">
            <a:spAutoFit/>
          </a:bodyPr>
          <a:lstStyle/>
          <a:p>
            <a:r>
              <a:rPr kumimoji="1" lang="en-US" altLang="ja-JP" sz="1050" dirty="0"/>
              <a:t>General Register</a:t>
            </a:r>
          </a:p>
        </p:txBody>
      </p:sp>
      <p:sp>
        <p:nvSpPr>
          <p:cNvPr id="507" name="正方形/長方形 506">
            <a:extLst>
              <a:ext uri="{FF2B5EF4-FFF2-40B4-BE49-F238E27FC236}">
                <a16:creationId xmlns:a16="http://schemas.microsoft.com/office/drawing/2014/main" id="{B461F3B1-D26C-4360-BC3C-FD3FA3281A21}"/>
              </a:ext>
            </a:extLst>
          </p:cNvPr>
          <p:cNvSpPr/>
          <p:nvPr/>
        </p:nvSpPr>
        <p:spPr>
          <a:xfrm>
            <a:off x="6419921" y="4522349"/>
            <a:ext cx="307674" cy="60693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GR</a:t>
            </a:r>
            <a:endParaRPr kumimoji="1" lang="ja-JP" altLang="en-US" sz="800" dirty="0">
              <a:solidFill>
                <a:schemeClr val="tx1"/>
              </a:solidFill>
            </a:endParaRPr>
          </a:p>
        </p:txBody>
      </p:sp>
      <p:sp>
        <p:nvSpPr>
          <p:cNvPr id="508" name="フローチャート : 抜出し 144">
            <a:extLst>
              <a:ext uri="{FF2B5EF4-FFF2-40B4-BE49-F238E27FC236}">
                <a16:creationId xmlns:a16="http://schemas.microsoft.com/office/drawing/2014/main" id="{5D2F86BD-4405-47B9-8770-EB2089583CEE}"/>
              </a:ext>
            </a:extLst>
          </p:cNvPr>
          <p:cNvSpPr/>
          <p:nvPr/>
        </p:nvSpPr>
        <p:spPr>
          <a:xfrm rot="5400000">
            <a:off x="6397974" y="4952671"/>
            <a:ext cx="100337" cy="56444"/>
          </a:xfrm>
          <a:prstGeom prst="flowChartExtra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9" name="正方形/長方形 508">
            <a:extLst>
              <a:ext uri="{FF2B5EF4-FFF2-40B4-BE49-F238E27FC236}">
                <a16:creationId xmlns:a16="http://schemas.microsoft.com/office/drawing/2014/main" id="{4FFFE21C-75FB-462E-885B-73A74DD1C812}"/>
              </a:ext>
            </a:extLst>
          </p:cNvPr>
          <p:cNvSpPr/>
          <p:nvPr/>
        </p:nvSpPr>
        <p:spPr>
          <a:xfrm>
            <a:off x="3541763" y="6970911"/>
            <a:ext cx="307674" cy="60693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GR</a:t>
            </a:r>
            <a:endParaRPr kumimoji="1" lang="ja-JP" altLang="en-US" sz="800" dirty="0">
              <a:solidFill>
                <a:schemeClr val="tx1"/>
              </a:solidFill>
            </a:endParaRPr>
          </a:p>
        </p:txBody>
      </p:sp>
      <p:sp>
        <p:nvSpPr>
          <p:cNvPr id="510" name="フローチャート : 抜出し 144">
            <a:extLst>
              <a:ext uri="{FF2B5EF4-FFF2-40B4-BE49-F238E27FC236}">
                <a16:creationId xmlns:a16="http://schemas.microsoft.com/office/drawing/2014/main" id="{6E4FD80E-E0C3-4B46-9CEA-ABE2675806BB}"/>
              </a:ext>
            </a:extLst>
          </p:cNvPr>
          <p:cNvSpPr/>
          <p:nvPr/>
        </p:nvSpPr>
        <p:spPr>
          <a:xfrm rot="5400000">
            <a:off x="3519816" y="7401233"/>
            <a:ext cx="100337" cy="56444"/>
          </a:xfrm>
          <a:prstGeom prst="flowChartExtra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E0278A45-7B23-44F1-80C7-0B0F6E547B54}"/>
              </a:ext>
            </a:extLst>
          </p:cNvPr>
          <p:cNvSpPr txBox="1"/>
          <p:nvPr/>
        </p:nvSpPr>
        <p:spPr>
          <a:xfrm>
            <a:off x="6217380" y="1076436"/>
            <a:ext cx="730208" cy="415498"/>
          </a:xfrm>
          <a:prstGeom prst="rect">
            <a:avLst/>
          </a:prstGeom>
          <a:noFill/>
        </p:spPr>
        <p:txBody>
          <a:bodyPr wrap="square" rtlCol="0">
            <a:spAutoFit/>
          </a:bodyPr>
          <a:lstStyle/>
          <a:p>
            <a:r>
              <a:rPr kumimoji="1" lang="en-US" altLang="ja-JP" sz="1050" dirty="0"/>
              <a:t>Irq control</a:t>
            </a:r>
            <a:endParaRPr kumimoji="1" lang="ja-JP" altLang="en-US" sz="1050" dirty="0"/>
          </a:p>
        </p:txBody>
      </p:sp>
      <p:sp>
        <p:nvSpPr>
          <p:cNvPr id="71" name="テキスト ボックス 70">
            <a:extLst>
              <a:ext uri="{FF2B5EF4-FFF2-40B4-BE49-F238E27FC236}">
                <a16:creationId xmlns:a16="http://schemas.microsoft.com/office/drawing/2014/main" id="{4A91ABC2-DAF5-4305-904B-6F3F1C0B7E22}"/>
              </a:ext>
            </a:extLst>
          </p:cNvPr>
          <p:cNvSpPr txBox="1"/>
          <p:nvPr/>
        </p:nvSpPr>
        <p:spPr>
          <a:xfrm>
            <a:off x="3890674" y="2723472"/>
            <a:ext cx="861261" cy="415498"/>
          </a:xfrm>
          <a:prstGeom prst="rect">
            <a:avLst/>
          </a:prstGeom>
          <a:noFill/>
        </p:spPr>
        <p:txBody>
          <a:bodyPr wrap="square" rtlCol="0">
            <a:spAutoFit/>
          </a:bodyPr>
          <a:lstStyle/>
          <a:p>
            <a:r>
              <a:rPr kumimoji="1" lang="en-US" altLang="ja-JP" sz="1050" dirty="0"/>
              <a:t>forwarding  </a:t>
            </a:r>
          </a:p>
          <a:p>
            <a:r>
              <a:rPr kumimoji="1" lang="en-US" altLang="ja-JP" sz="1050" dirty="0"/>
              <a:t>control</a:t>
            </a:r>
            <a:endParaRPr kumimoji="1" lang="ja-JP" altLang="en-US" sz="1050" dirty="0"/>
          </a:p>
        </p:txBody>
      </p:sp>
      <p:sp>
        <p:nvSpPr>
          <p:cNvPr id="72" name="テキスト ボックス 71">
            <a:extLst>
              <a:ext uri="{FF2B5EF4-FFF2-40B4-BE49-F238E27FC236}">
                <a16:creationId xmlns:a16="http://schemas.microsoft.com/office/drawing/2014/main" id="{7BD3BBF1-7B03-46DD-B13C-311DBF6C3937}"/>
              </a:ext>
            </a:extLst>
          </p:cNvPr>
          <p:cNvSpPr txBox="1"/>
          <p:nvPr/>
        </p:nvSpPr>
        <p:spPr>
          <a:xfrm>
            <a:off x="5908584" y="2576296"/>
            <a:ext cx="1039004" cy="415498"/>
          </a:xfrm>
          <a:prstGeom prst="rect">
            <a:avLst/>
          </a:prstGeom>
          <a:noFill/>
        </p:spPr>
        <p:txBody>
          <a:bodyPr wrap="square" rtlCol="0">
            <a:spAutoFit/>
          </a:bodyPr>
          <a:lstStyle/>
          <a:p>
            <a:r>
              <a:rPr kumimoji="1" lang="en-US" altLang="ja-JP" sz="1050" b="1" dirty="0"/>
              <a:t>memory stack control</a:t>
            </a:r>
            <a:endParaRPr kumimoji="1" lang="ja-JP" altLang="en-US" sz="1050" b="1" dirty="0"/>
          </a:p>
        </p:txBody>
      </p:sp>
      <p:sp>
        <p:nvSpPr>
          <p:cNvPr id="73" name="テキスト ボックス 72">
            <a:extLst>
              <a:ext uri="{FF2B5EF4-FFF2-40B4-BE49-F238E27FC236}">
                <a16:creationId xmlns:a16="http://schemas.microsoft.com/office/drawing/2014/main" id="{952BD23E-BD6B-4F62-94CE-0587BA979339}"/>
              </a:ext>
            </a:extLst>
          </p:cNvPr>
          <p:cNvSpPr txBox="1"/>
          <p:nvPr/>
        </p:nvSpPr>
        <p:spPr>
          <a:xfrm>
            <a:off x="4551695" y="3241317"/>
            <a:ext cx="885914" cy="577081"/>
          </a:xfrm>
          <a:prstGeom prst="rect">
            <a:avLst/>
          </a:prstGeom>
          <a:noFill/>
        </p:spPr>
        <p:txBody>
          <a:bodyPr wrap="square" rtlCol="0">
            <a:spAutoFit/>
          </a:bodyPr>
          <a:lstStyle/>
          <a:p>
            <a:r>
              <a:rPr kumimoji="1" lang="en-US" altLang="ja-JP" sz="1050" dirty="0"/>
              <a:t>ALU &amp; Interconnect</a:t>
            </a:r>
          </a:p>
          <a:p>
            <a:r>
              <a:rPr kumimoji="1" lang="en-US" altLang="ja-JP" sz="1050" dirty="0"/>
              <a:t>control</a:t>
            </a:r>
            <a:endParaRPr kumimoji="1" lang="ja-JP" altLang="en-US" sz="1050" dirty="0"/>
          </a:p>
        </p:txBody>
      </p:sp>
      <p:cxnSp>
        <p:nvCxnSpPr>
          <p:cNvPr id="8" name="直線矢印コネクタ 7">
            <a:extLst>
              <a:ext uri="{FF2B5EF4-FFF2-40B4-BE49-F238E27FC236}">
                <a16:creationId xmlns:a16="http://schemas.microsoft.com/office/drawing/2014/main" id="{770FC6E9-330C-4216-8CC8-31B1159642C8}"/>
              </a:ext>
            </a:extLst>
          </p:cNvPr>
          <p:cNvCxnSpPr>
            <a:cxnSpLocks/>
          </p:cNvCxnSpPr>
          <p:nvPr/>
        </p:nvCxnSpPr>
        <p:spPr>
          <a:xfrm flipV="1">
            <a:off x="6652597" y="2828925"/>
            <a:ext cx="0" cy="310046"/>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22748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正方形/長方形 32">
            <a:extLst>
              <a:ext uri="{FF2B5EF4-FFF2-40B4-BE49-F238E27FC236}">
                <a16:creationId xmlns:a16="http://schemas.microsoft.com/office/drawing/2014/main" id="{0122A143-074A-4268-ABFA-A22506D8D7D8}"/>
              </a:ext>
            </a:extLst>
          </p:cNvPr>
          <p:cNvSpPr/>
          <p:nvPr/>
        </p:nvSpPr>
        <p:spPr>
          <a:xfrm>
            <a:off x="1504674" y="1469899"/>
            <a:ext cx="6007651" cy="4352611"/>
          </a:xfrm>
          <a:prstGeom prst="rect">
            <a:avLst/>
          </a:prstGeom>
          <a:solidFill>
            <a:schemeClr val="accent6">
              <a:lumMod val="75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t"/>
          <a:lstStyle/>
          <a:p>
            <a:r>
              <a:rPr kumimoji="1" lang="en-US" altLang="ja-JP" sz="1200" u="sng" dirty="0">
                <a:solidFill>
                  <a:schemeClr val="tx1"/>
                </a:solidFill>
              </a:rPr>
              <a:t>ASCA16CORE</a:t>
            </a:r>
          </a:p>
          <a:p>
            <a:endParaRPr kumimoji="1" lang="en-US" altLang="ja-JP" dirty="0">
              <a:solidFill>
                <a:schemeClr val="tx1"/>
              </a:solidFill>
            </a:endParaRPr>
          </a:p>
          <a:p>
            <a:endParaRPr kumimoji="1" lang="en-US" altLang="ja-JP" dirty="0">
              <a:solidFill>
                <a:schemeClr val="tx1"/>
              </a:solidFill>
            </a:endParaRPr>
          </a:p>
          <a:p>
            <a:pPr algn="r"/>
            <a:endParaRPr kumimoji="1" lang="en-US" altLang="ja-JP" dirty="0">
              <a:solidFill>
                <a:schemeClr val="tx1"/>
              </a:solidFill>
            </a:endParaRPr>
          </a:p>
          <a:p>
            <a:endParaRPr kumimoji="1" lang="ja-JP" altLang="en-US" dirty="0">
              <a:solidFill>
                <a:schemeClr val="tx1"/>
              </a:solidFill>
            </a:endParaRPr>
          </a:p>
        </p:txBody>
      </p:sp>
      <p:cxnSp>
        <p:nvCxnSpPr>
          <p:cNvPr id="105" name="コネクタ: カギ線 104">
            <a:extLst>
              <a:ext uri="{FF2B5EF4-FFF2-40B4-BE49-F238E27FC236}">
                <a16:creationId xmlns:a16="http://schemas.microsoft.com/office/drawing/2014/main" id="{0E5FEEF2-8790-4ECE-ACB0-8D7152E72C86}"/>
              </a:ext>
            </a:extLst>
          </p:cNvPr>
          <p:cNvCxnSpPr>
            <a:cxnSpLocks/>
            <a:stCxn id="82" idx="2"/>
          </p:cNvCxnSpPr>
          <p:nvPr/>
        </p:nvCxnSpPr>
        <p:spPr>
          <a:xfrm rot="5400000" flipH="1">
            <a:off x="6812349" y="3935024"/>
            <a:ext cx="51784" cy="2776080"/>
          </a:xfrm>
          <a:prstGeom prst="bentConnector4">
            <a:avLst>
              <a:gd name="adj1" fmla="val -1183170"/>
              <a:gd name="adj2" fmla="val 117250"/>
            </a:avLst>
          </a:prstGeom>
          <a:ln w="76200">
            <a:tailEnd type="triangle"/>
          </a:ln>
        </p:spPr>
        <p:style>
          <a:lnRef idx="1">
            <a:schemeClr val="dk1"/>
          </a:lnRef>
          <a:fillRef idx="0">
            <a:schemeClr val="dk1"/>
          </a:fillRef>
          <a:effectRef idx="0">
            <a:schemeClr val="dk1"/>
          </a:effectRef>
          <a:fontRef idx="minor">
            <a:schemeClr val="tx1"/>
          </a:fontRef>
        </p:style>
      </p:cxnSp>
      <p:cxnSp>
        <p:nvCxnSpPr>
          <p:cNvPr id="96" name="コネクタ: カギ線 95">
            <a:extLst>
              <a:ext uri="{FF2B5EF4-FFF2-40B4-BE49-F238E27FC236}">
                <a16:creationId xmlns:a16="http://schemas.microsoft.com/office/drawing/2014/main" id="{0696BE39-8C08-4647-96DA-E4BB995CF6DA}"/>
              </a:ext>
            </a:extLst>
          </p:cNvPr>
          <p:cNvCxnSpPr>
            <a:cxnSpLocks/>
          </p:cNvCxnSpPr>
          <p:nvPr/>
        </p:nvCxnSpPr>
        <p:spPr>
          <a:xfrm>
            <a:off x="4508497" y="4236800"/>
            <a:ext cx="3362184" cy="357521"/>
          </a:xfrm>
          <a:prstGeom prst="bentConnector3">
            <a:avLst>
              <a:gd name="adj1" fmla="val 100"/>
            </a:avLst>
          </a:prstGeom>
          <a:ln w="76200">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3" name="正方形/長方形 2"/>
          <p:cNvSpPr/>
          <p:nvPr/>
        </p:nvSpPr>
        <p:spPr>
          <a:xfrm>
            <a:off x="5459452" y="1671937"/>
            <a:ext cx="1467482" cy="125879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Instrctl</a:t>
            </a:r>
            <a:endParaRPr kumimoji="1" lang="ja-JP" altLang="en-US" sz="1050" u="sng" dirty="0">
              <a:solidFill>
                <a:schemeClr val="tx1"/>
              </a:solidFill>
            </a:endParaRPr>
          </a:p>
        </p:txBody>
      </p:sp>
      <p:sp>
        <p:nvSpPr>
          <p:cNvPr id="2" name="タイトル 1">
            <a:extLst>
              <a:ext uri="{FF2B5EF4-FFF2-40B4-BE49-F238E27FC236}">
                <a16:creationId xmlns:a16="http://schemas.microsoft.com/office/drawing/2014/main" id="{EAD621A3-F279-4D81-B5D0-419A2F2D9A85}"/>
              </a:ext>
            </a:extLst>
          </p:cNvPr>
          <p:cNvSpPr>
            <a:spLocks noGrp="1"/>
          </p:cNvSpPr>
          <p:nvPr>
            <p:ph type="title"/>
          </p:nvPr>
        </p:nvSpPr>
        <p:spPr>
          <a:xfrm>
            <a:off x="0" y="32892"/>
            <a:ext cx="8952614" cy="696158"/>
          </a:xfrm>
        </p:spPr>
        <p:txBody>
          <a:bodyPr>
            <a:normAutofit/>
          </a:bodyPr>
          <a:lstStyle/>
          <a:p>
            <a:r>
              <a:rPr kumimoji="1" lang="en-US" altLang="ja-JP" dirty="0"/>
              <a:t>ASCA16</a:t>
            </a:r>
            <a:r>
              <a:rPr kumimoji="1" lang="ja-JP" altLang="en-US" dirty="0"/>
              <a:t>コア</a:t>
            </a:r>
          </a:p>
        </p:txBody>
      </p:sp>
      <p:sp>
        <p:nvSpPr>
          <p:cNvPr id="35" name="正方形/長方形 34"/>
          <p:cNvSpPr/>
          <p:nvPr/>
        </p:nvSpPr>
        <p:spPr>
          <a:xfrm>
            <a:off x="465216" y="1879592"/>
            <a:ext cx="711200" cy="3469364"/>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u="sng" dirty="0">
                <a:solidFill>
                  <a:schemeClr val="tx1"/>
                </a:solidFill>
              </a:rPr>
              <a:t>ROM</a:t>
            </a:r>
          </a:p>
          <a:p>
            <a:endParaRPr kumimoji="1" lang="en-US" altLang="ja-JP" sz="800" u="sng" dirty="0">
              <a:solidFill>
                <a:schemeClr val="tx1"/>
              </a:solidFill>
            </a:endParaRPr>
          </a:p>
          <a:p>
            <a:r>
              <a:rPr kumimoji="1" lang="en-US" altLang="ja-JP" sz="800" u="sng" dirty="0">
                <a:solidFill>
                  <a:schemeClr val="tx1"/>
                </a:solidFill>
              </a:rPr>
              <a:t>#0</a:t>
            </a:r>
          </a:p>
          <a:p>
            <a:r>
              <a:rPr kumimoji="1" lang="en-US" altLang="ja-JP" sz="800" dirty="0">
                <a:solidFill>
                  <a:schemeClr val="tx1"/>
                </a:solidFill>
              </a:rPr>
              <a:t>4AFF</a:t>
            </a:r>
          </a:p>
          <a:p>
            <a:r>
              <a:rPr kumimoji="1" lang="en-US" altLang="ja-JP" sz="800" dirty="0">
                <a:solidFill>
                  <a:schemeClr val="tx1"/>
                </a:solidFill>
              </a:rPr>
              <a:t>4BEE</a:t>
            </a:r>
          </a:p>
          <a:p>
            <a:r>
              <a:rPr kumimoji="1" lang="en-US" altLang="ja-JP" sz="800" dirty="0">
                <a:solidFill>
                  <a:schemeClr val="tx1"/>
                </a:solidFill>
              </a:rPr>
              <a:t>3A2A</a:t>
            </a:r>
            <a:endParaRPr kumimoji="1" lang="en-US" altLang="ja-JP" sz="800" u="sng" dirty="0">
              <a:solidFill>
                <a:schemeClr val="tx1"/>
              </a:solidFill>
            </a:endParaRPr>
          </a:p>
          <a:p>
            <a:r>
              <a:rPr kumimoji="1" lang="en-US" altLang="ja-JP" sz="800" b="1" dirty="0">
                <a:solidFill>
                  <a:schemeClr val="tx1"/>
                </a:solidFill>
              </a:rPr>
              <a:t>:</a:t>
            </a:r>
          </a:p>
          <a:p>
            <a:r>
              <a:rPr kumimoji="1" lang="en-US" altLang="ja-JP" sz="800" b="1" dirty="0">
                <a:solidFill>
                  <a:schemeClr val="tx1"/>
                </a:solidFill>
              </a:rPr>
              <a:t>:</a:t>
            </a: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r>
              <a:rPr kumimoji="1" lang="en-US" altLang="ja-JP" sz="800" b="1" dirty="0">
                <a:solidFill>
                  <a:schemeClr val="tx1"/>
                </a:solidFill>
              </a:rPr>
              <a:t>:</a:t>
            </a:r>
          </a:p>
          <a:p>
            <a:r>
              <a:rPr kumimoji="1" lang="en-US" altLang="ja-JP" sz="800" u="sng" dirty="0">
                <a:solidFill>
                  <a:schemeClr val="tx1"/>
                </a:solidFill>
              </a:rPr>
              <a:t>#65535</a:t>
            </a:r>
          </a:p>
          <a:p>
            <a:endParaRPr kumimoji="1" lang="en-US" altLang="ja-JP" sz="800" dirty="0">
              <a:solidFill>
                <a:schemeClr val="tx1"/>
              </a:solidFill>
            </a:endParaRPr>
          </a:p>
        </p:txBody>
      </p:sp>
      <p:sp>
        <p:nvSpPr>
          <p:cNvPr id="82" name="正方形/長方形 81"/>
          <p:cNvSpPr/>
          <p:nvPr/>
        </p:nvSpPr>
        <p:spPr>
          <a:xfrm>
            <a:off x="7870681" y="1879592"/>
            <a:ext cx="711200" cy="3469364"/>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u="sng" dirty="0">
                <a:solidFill>
                  <a:schemeClr val="tx1"/>
                </a:solidFill>
              </a:rPr>
              <a:t>RAM</a:t>
            </a:r>
          </a:p>
          <a:p>
            <a:endParaRPr kumimoji="1" lang="en-US" altLang="ja-JP" sz="800" u="sng" dirty="0">
              <a:solidFill>
                <a:schemeClr val="tx1"/>
              </a:solidFill>
            </a:endParaRPr>
          </a:p>
          <a:p>
            <a:r>
              <a:rPr kumimoji="1" lang="en-US" altLang="ja-JP" sz="800" u="sng" dirty="0">
                <a:solidFill>
                  <a:schemeClr val="tx1"/>
                </a:solidFill>
              </a:rPr>
              <a:t>#0</a:t>
            </a:r>
          </a:p>
          <a:p>
            <a:r>
              <a:rPr kumimoji="1" lang="en-US" altLang="ja-JP" sz="800" dirty="0">
                <a:solidFill>
                  <a:schemeClr val="tx1"/>
                </a:solidFill>
              </a:rPr>
              <a:t>3CAA</a:t>
            </a:r>
          </a:p>
          <a:p>
            <a:r>
              <a:rPr kumimoji="1" lang="en-US" altLang="ja-JP" sz="800" dirty="0">
                <a:solidFill>
                  <a:schemeClr val="tx1"/>
                </a:solidFill>
              </a:rPr>
              <a:t>03FF</a:t>
            </a:r>
          </a:p>
          <a:p>
            <a:r>
              <a:rPr kumimoji="1" lang="en-US" altLang="ja-JP" sz="800" dirty="0">
                <a:solidFill>
                  <a:schemeClr val="tx1"/>
                </a:solidFill>
              </a:rPr>
              <a:t>35FF</a:t>
            </a:r>
            <a:endParaRPr kumimoji="1" lang="en-US" altLang="ja-JP" sz="800" u="sng" dirty="0">
              <a:solidFill>
                <a:schemeClr val="tx1"/>
              </a:solidFill>
            </a:endParaRPr>
          </a:p>
          <a:p>
            <a:r>
              <a:rPr kumimoji="1" lang="en-US" altLang="ja-JP" sz="800" b="1" dirty="0">
                <a:solidFill>
                  <a:schemeClr val="tx1"/>
                </a:solidFill>
              </a:rPr>
              <a:t>:</a:t>
            </a:r>
          </a:p>
          <a:p>
            <a:r>
              <a:rPr kumimoji="1" lang="en-US" altLang="ja-JP" sz="800" b="1" dirty="0">
                <a:solidFill>
                  <a:schemeClr val="tx1"/>
                </a:solidFill>
              </a:rPr>
              <a:t>:</a:t>
            </a: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r>
              <a:rPr kumimoji="1" lang="en-US" altLang="ja-JP" sz="800" b="1" dirty="0">
                <a:solidFill>
                  <a:schemeClr val="tx1"/>
                </a:solidFill>
              </a:rPr>
              <a:t>:</a:t>
            </a:r>
            <a:endParaRPr kumimoji="1" lang="en-US" altLang="ja-JP" sz="800" dirty="0">
              <a:solidFill>
                <a:schemeClr val="tx1"/>
              </a:solidFill>
            </a:endParaRPr>
          </a:p>
          <a:p>
            <a:r>
              <a:rPr kumimoji="1" lang="en-US" altLang="ja-JP" sz="800" u="sng" dirty="0">
                <a:solidFill>
                  <a:schemeClr val="tx1"/>
                </a:solidFill>
              </a:rPr>
              <a:t>#65535</a:t>
            </a:r>
          </a:p>
        </p:txBody>
      </p:sp>
      <p:sp>
        <p:nvSpPr>
          <p:cNvPr id="120" name="テキスト ボックス 119"/>
          <p:cNvSpPr txBox="1"/>
          <p:nvPr/>
        </p:nvSpPr>
        <p:spPr>
          <a:xfrm>
            <a:off x="5687272" y="2072909"/>
            <a:ext cx="295897" cy="215444"/>
          </a:xfrm>
          <a:prstGeom prst="rect">
            <a:avLst/>
          </a:prstGeom>
          <a:solidFill>
            <a:srgbClr val="92D050"/>
          </a:solidFill>
          <a:ln w="6350">
            <a:solidFill>
              <a:schemeClr val="tx1"/>
            </a:solidFill>
          </a:ln>
        </p:spPr>
        <p:txBody>
          <a:bodyPr wrap="square" rtlCol="0">
            <a:spAutoFit/>
          </a:bodyPr>
          <a:lstStyle/>
          <a:p>
            <a:r>
              <a:rPr kumimoji="1" lang="en-US" altLang="ja-JP" sz="800" dirty="0"/>
              <a:t>PC</a:t>
            </a:r>
            <a:endParaRPr kumimoji="1" lang="ja-JP" altLang="en-US" sz="800" dirty="0"/>
          </a:p>
        </p:txBody>
      </p:sp>
      <p:sp>
        <p:nvSpPr>
          <p:cNvPr id="272" name="テキスト ボックス 271"/>
          <p:cNvSpPr txBox="1"/>
          <p:nvPr/>
        </p:nvSpPr>
        <p:spPr>
          <a:xfrm>
            <a:off x="6731097" y="6261257"/>
            <a:ext cx="1853198" cy="1223412"/>
          </a:xfrm>
          <a:prstGeom prst="rect">
            <a:avLst/>
          </a:prstGeom>
          <a:noFill/>
        </p:spPr>
        <p:txBody>
          <a:bodyPr wrap="square" rtlCol="0">
            <a:spAutoFit/>
          </a:bodyPr>
          <a:lstStyle/>
          <a:p>
            <a:r>
              <a:rPr kumimoji="1" lang="en-US" altLang="ja-JP" sz="1050" dirty="0"/>
              <a:t>Instruction Signal</a:t>
            </a:r>
          </a:p>
          <a:p>
            <a:endParaRPr kumimoji="1" lang="en-US" altLang="ja-JP" sz="1050" dirty="0"/>
          </a:p>
          <a:p>
            <a:r>
              <a:rPr kumimoji="1" lang="en-US" altLang="ja-JP" sz="1050" dirty="0"/>
              <a:t>Control Signal</a:t>
            </a:r>
          </a:p>
          <a:p>
            <a:endParaRPr kumimoji="1" lang="en-US" altLang="ja-JP" sz="1050" dirty="0"/>
          </a:p>
          <a:p>
            <a:r>
              <a:rPr kumimoji="1" lang="en-US" altLang="ja-JP" sz="1050" dirty="0"/>
              <a:t>Data Signal</a:t>
            </a:r>
          </a:p>
          <a:p>
            <a:endParaRPr kumimoji="1" lang="en-US" altLang="ja-JP" sz="1050" dirty="0"/>
          </a:p>
          <a:p>
            <a:r>
              <a:rPr kumimoji="1" lang="en-US" altLang="ja-JP" sz="1050" dirty="0"/>
              <a:t>Address Signal</a:t>
            </a:r>
            <a:endParaRPr kumimoji="1" lang="ja-JP" altLang="en-US" sz="1050" dirty="0"/>
          </a:p>
        </p:txBody>
      </p:sp>
      <p:cxnSp>
        <p:nvCxnSpPr>
          <p:cNvPr id="275" name="直線矢印コネクタ 274"/>
          <p:cNvCxnSpPr/>
          <p:nvPr/>
        </p:nvCxnSpPr>
        <p:spPr>
          <a:xfrm>
            <a:off x="8391738" y="6366056"/>
            <a:ext cx="385115" cy="0"/>
          </a:xfrm>
          <a:prstGeom prst="straightConnector1">
            <a:avLst/>
          </a:prstGeom>
          <a:ln w="19050">
            <a:solidFill>
              <a:srgbClr val="C00000"/>
            </a:solidFill>
            <a:prstDash val="solid"/>
            <a:tailEnd type="arrow"/>
          </a:ln>
        </p:spPr>
        <p:style>
          <a:lnRef idx="1">
            <a:schemeClr val="dk1"/>
          </a:lnRef>
          <a:fillRef idx="0">
            <a:schemeClr val="dk1"/>
          </a:fillRef>
          <a:effectRef idx="0">
            <a:schemeClr val="dk1"/>
          </a:effectRef>
          <a:fontRef idx="minor">
            <a:schemeClr val="tx1"/>
          </a:fontRef>
        </p:style>
      </p:cxnSp>
      <p:cxnSp>
        <p:nvCxnSpPr>
          <p:cNvPr id="276" name="直線矢印コネクタ 275"/>
          <p:cNvCxnSpPr/>
          <p:nvPr/>
        </p:nvCxnSpPr>
        <p:spPr>
          <a:xfrm>
            <a:off x="8391738" y="6681384"/>
            <a:ext cx="385115" cy="0"/>
          </a:xfrm>
          <a:prstGeom prst="straightConnector1">
            <a:avLst/>
          </a:prstGeom>
          <a:ln w="19050">
            <a:solidFill>
              <a:srgbClr val="C00000"/>
            </a:solidFill>
            <a:prstDash val="sysDot"/>
            <a:tailEnd type="arrow"/>
          </a:ln>
        </p:spPr>
        <p:style>
          <a:lnRef idx="1">
            <a:schemeClr val="dk1"/>
          </a:lnRef>
          <a:fillRef idx="0">
            <a:schemeClr val="dk1"/>
          </a:fillRef>
          <a:effectRef idx="0">
            <a:schemeClr val="dk1"/>
          </a:effectRef>
          <a:fontRef idx="minor">
            <a:schemeClr val="tx1"/>
          </a:fontRef>
        </p:style>
      </p:cxnSp>
      <p:cxnSp>
        <p:nvCxnSpPr>
          <p:cNvPr id="278" name="直線矢印コネクタ 277"/>
          <p:cNvCxnSpPr/>
          <p:nvPr/>
        </p:nvCxnSpPr>
        <p:spPr>
          <a:xfrm>
            <a:off x="8391738" y="7011113"/>
            <a:ext cx="385115" cy="0"/>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cxnSp>
        <p:nvCxnSpPr>
          <p:cNvPr id="279" name="直線矢印コネクタ 278"/>
          <p:cNvCxnSpPr/>
          <p:nvPr/>
        </p:nvCxnSpPr>
        <p:spPr>
          <a:xfrm>
            <a:off x="8391738" y="7331520"/>
            <a:ext cx="385115" cy="0"/>
          </a:xfrm>
          <a:prstGeom prst="straightConnector1">
            <a:avLst/>
          </a:prstGeom>
          <a:ln w="19050">
            <a:solidFill>
              <a:srgbClr val="00B0F0"/>
            </a:solidFill>
            <a:tailEnd type="arrow"/>
          </a:ln>
        </p:spPr>
        <p:style>
          <a:lnRef idx="1">
            <a:schemeClr val="dk1"/>
          </a:lnRef>
          <a:fillRef idx="0">
            <a:schemeClr val="dk1"/>
          </a:fillRef>
          <a:effectRef idx="0">
            <a:schemeClr val="dk1"/>
          </a:effectRef>
          <a:fontRef idx="minor">
            <a:schemeClr val="tx1"/>
          </a:fontRef>
        </p:style>
      </p:cxnSp>
      <p:sp>
        <p:nvSpPr>
          <p:cNvPr id="327" name="正方形/長方形 326">
            <a:extLst>
              <a:ext uri="{FF2B5EF4-FFF2-40B4-BE49-F238E27FC236}">
                <a16:creationId xmlns:a16="http://schemas.microsoft.com/office/drawing/2014/main" id="{1E976104-167A-4B84-B6AB-0477ABBDCD86}"/>
              </a:ext>
            </a:extLst>
          </p:cNvPr>
          <p:cNvSpPr/>
          <p:nvPr/>
        </p:nvSpPr>
        <p:spPr>
          <a:xfrm>
            <a:off x="2076004" y="3338019"/>
            <a:ext cx="600566" cy="210049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Fetch</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cxnSp>
        <p:nvCxnSpPr>
          <p:cNvPr id="17" name="直線矢印コネクタ 16">
            <a:extLst>
              <a:ext uri="{FF2B5EF4-FFF2-40B4-BE49-F238E27FC236}">
                <a16:creationId xmlns:a16="http://schemas.microsoft.com/office/drawing/2014/main" id="{D41768CC-1902-47A6-9FE0-231F16078F39}"/>
              </a:ext>
            </a:extLst>
          </p:cNvPr>
          <p:cNvCxnSpPr>
            <a:cxnSpLocks/>
            <a:stCxn id="120" idx="1"/>
          </p:cNvCxnSpPr>
          <p:nvPr/>
        </p:nvCxnSpPr>
        <p:spPr>
          <a:xfrm flipH="1">
            <a:off x="1182569" y="2180631"/>
            <a:ext cx="4504703"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41" name="二等辺三角形 340">
            <a:extLst>
              <a:ext uri="{FF2B5EF4-FFF2-40B4-BE49-F238E27FC236}">
                <a16:creationId xmlns:a16="http://schemas.microsoft.com/office/drawing/2014/main" id="{9A6FBCFF-2E03-4C97-BFFC-132300CA5BC4}"/>
              </a:ext>
            </a:extLst>
          </p:cNvPr>
          <p:cNvSpPr/>
          <p:nvPr/>
        </p:nvSpPr>
        <p:spPr>
          <a:xfrm rot="5400000">
            <a:off x="2053731" y="5234045"/>
            <a:ext cx="106673" cy="621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42" name="直線コネクタ 341">
            <a:extLst>
              <a:ext uri="{FF2B5EF4-FFF2-40B4-BE49-F238E27FC236}">
                <a16:creationId xmlns:a16="http://schemas.microsoft.com/office/drawing/2014/main" id="{7472331C-B9F1-4018-BB63-225868BA2444}"/>
              </a:ext>
            </a:extLst>
          </p:cNvPr>
          <p:cNvCxnSpPr/>
          <p:nvPr/>
        </p:nvCxnSpPr>
        <p:spPr>
          <a:xfrm flipV="1">
            <a:off x="2335202" y="5438971"/>
            <a:ext cx="0" cy="92353"/>
          </a:xfrm>
          <a:prstGeom prst="line">
            <a:avLst/>
          </a:prstGeom>
          <a:ln w="6350"/>
        </p:spPr>
        <p:style>
          <a:lnRef idx="1">
            <a:schemeClr val="dk1"/>
          </a:lnRef>
          <a:fillRef idx="0">
            <a:schemeClr val="dk1"/>
          </a:fillRef>
          <a:effectRef idx="0">
            <a:schemeClr val="dk1"/>
          </a:effectRef>
          <a:fontRef idx="minor">
            <a:schemeClr val="tx1"/>
          </a:fontRef>
        </p:style>
      </p:cxnSp>
      <p:cxnSp>
        <p:nvCxnSpPr>
          <p:cNvPr id="343" name="直線矢印コネクタ 342">
            <a:extLst>
              <a:ext uri="{FF2B5EF4-FFF2-40B4-BE49-F238E27FC236}">
                <a16:creationId xmlns:a16="http://schemas.microsoft.com/office/drawing/2014/main" id="{E58009FA-5A08-4439-878F-647716C61210}"/>
              </a:ext>
            </a:extLst>
          </p:cNvPr>
          <p:cNvCxnSpPr/>
          <p:nvPr/>
        </p:nvCxnSpPr>
        <p:spPr>
          <a:xfrm>
            <a:off x="1901803" y="5265109"/>
            <a:ext cx="174201" cy="0"/>
          </a:xfrm>
          <a:prstGeom prst="straightConnector1">
            <a:avLst/>
          </a:prstGeom>
          <a:ln w="6350">
            <a:tailEnd type="arrow"/>
          </a:ln>
        </p:spPr>
        <p:style>
          <a:lnRef idx="1">
            <a:schemeClr val="dk1"/>
          </a:lnRef>
          <a:fillRef idx="0">
            <a:schemeClr val="dk1"/>
          </a:fillRef>
          <a:effectRef idx="0">
            <a:schemeClr val="dk1"/>
          </a:effectRef>
          <a:fontRef idx="minor">
            <a:schemeClr val="tx1"/>
          </a:fontRef>
        </p:style>
      </p:cxnSp>
      <p:sp>
        <p:nvSpPr>
          <p:cNvPr id="344" name="円/楕円 409">
            <a:extLst>
              <a:ext uri="{FF2B5EF4-FFF2-40B4-BE49-F238E27FC236}">
                <a16:creationId xmlns:a16="http://schemas.microsoft.com/office/drawing/2014/main" id="{FDE5FA85-82E9-4A5A-B5B0-E8AED8311521}"/>
              </a:ext>
            </a:extLst>
          </p:cNvPr>
          <p:cNvSpPr/>
          <p:nvPr/>
        </p:nvSpPr>
        <p:spPr>
          <a:xfrm>
            <a:off x="2302937" y="5425947"/>
            <a:ext cx="64530" cy="59201"/>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5" name="直線コネクタ 354">
            <a:extLst>
              <a:ext uri="{FF2B5EF4-FFF2-40B4-BE49-F238E27FC236}">
                <a16:creationId xmlns:a16="http://schemas.microsoft.com/office/drawing/2014/main" id="{102DD013-C99C-4B84-A9B6-93B9C2D63220}"/>
              </a:ext>
            </a:extLst>
          </p:cNvPr>
          <p:cNvCxnSpPr/>
          <p:nvPr/>
        </p:nvCxnSpPr>
        <p:spPr>
          <a:xfrm flipV="1">
            <a:off x="3851970" y="5442422"/>
            <a:ext cx="0" cy="92353"/>
          </a:xfrm>
          <a:prstGeom prst="line">
            <a:avLst/>
          </a:prstGeom>
          <a:ln w="6350"/>
        </p:spPr>
        <p:style>
          <a:lnRef idx="1">
            <a:schemeClr val="dk1"/>
          </a:lnRef>
          <a:fillRef idx="0">
            <a:schemeClr val="dk1"/>
          </a:fillRef>
          <a:effectRef idx="0">
            <a:schemeClr val="dk1"/>
          </a:effectRef>
          <a:fontRef idx="minor">
            <a:schemeClr val="tx1"/>
          </a:fontRef>
        </p:style>
      </p:cxnSp>
      <p:cxnSp>
        <p:nvCxnSpPr>
          <p:cNvPr id="356" name="直線矢印コネクタ 355">
            <a:extLst>
              <a:ext uri="{FF2B5EF4-FFF2-40B4-BE49-F238E27FC236}">
                <a16:creationId xmlns:a16="http://schemas.microsoft.com/office/drawing/2014/main" id="{F5871960-06C1-4F9A-99AB-B32DC4E30B17}"/>
              </a:ext>
            </a:extLst>
          </p:cNvPr>
          <p:cNvCxnSpPr/>
          <p:nvPr/>
        </p:nvCxnSpPr>
        <p:spPr>
          <a:xfrm>
            <a:off x="3418571" y="5268560"/>
            <a:ext cx="174201" cy="0"/>
          </a:xfrm>
          <a:prstGeom prst="straightConnector1">
            <a:avLst/>
          </a:prstGeom>
          <a:ln w="6350">
            <a:tailEnd type="arrow"/>
          </a:ln>
        </p:spPr>
        <p:style>
          <a:lnRef idx="1">
            <a:schemeClr val="dk1"/>
          </a:lnRef>
          <a:fillRef idx="0">
            <a:schemeClr val="dk1"/>
          </a:fillRef>
          <a:effectRef idx="0">
            <a:schemeClr val="dk1"/>
          </a:effectRef>
          <a:fontRef idx="minor">
            <a:schemeClr val="tx1"/>
          </a:fontRef>
        </p:style>
      </p:cxnSp>
      <p:sp>
        <p:nvSpPr>
          <p:cNvPr id="357" name="円/楕円 409">
            <a:extLst>
              <a:ext uri="{FF2B5EF4-FFF2-40B4-BE49-F238E27FC236}">
                <a16:creationId xmlns:a16="http://schemas.microsoft.com/office/drawing/2014/main" id="{28D950D0-B968-498A-9B92-8B498ED47AB0}"/>
              </a:ext>
            </a:extLst>
          </p:cNvPr>
          <p:cNvSpPr/>
          <p:nvPr/>
        </p:nvSpPr>
        <p:spPr>
          <a:xfrm>
            <a:off x="3819705" y="5429398"/>
            <a:ext cx="64530" cy="59201"/>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8" name="直線矢印コネクタ 57">
            <a:extLst>
              <a:ext uri="{FF2B5EF4-FFF2-40B4-BE49-F238E27FC236}">
                <a16:creationId xmlns:a16="http://schemas.microsoft.com/office/drawing/2014/main" id="{F80AD771-AD2A-47DE-A920-F6BC0D5C209A}"/>
              </a:ext>
            </a:extLst>
          </p:cNvPr>
          <p:cNvCxnSpPr/>
          <p:nvPr/>
        </p:nvCxnSpPr>
        <p:spPr>
          <a:xfrm>
            <a:off x="1176416" y="4067089"/>
            <a:ext cx="899587" cy="0"/>
          </a:xfrm>
          <a:prstGeom prst="straightConnector1">
            <a:avLst/>
          </a:prstGeom>
          <a:ln w="762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70" name="コネクタ: カギ線 69">
            <a:extLst>
              <a:ext uri="{FF2B5EF4-FFF2-40B4-BE49-F238E27FC236}">
                <a16:creationId xmlns:a16="http://schemas.microsoft.com/office/drawing/2014/main" id="{18B8D89C-8DAE-4EFC-BC63-0104888773EB}"/>
              </a:ext>
            </a:extLst>
          </p:cNvPr>
          <p:cNvCxnSpPr>
            <a:cxnSpLocks/>
            <a:stCxn id="118" idx="3"/>
            <a:endCxn id="47" idx="1"/>
          </p:cNvCxnSpPr>
          <p:nvPr/>
        </p:nvCxnSpPr>
        <p:spPr>
          <a:xfrm flipH="1">
            <a:off x="3592772" y="4388267"/>
            <a:ext cx="3334162" cy="12700"/>
          </a:xfrm>
          <a:prstGeom prst="bentConnector5">
            <a:avLst>
              <a:gd name="adj1" fmla="val -6856"/>
              <a:gd name="adj2" fmla="val -9815150"/>
              <a:gd name="adj3" fmla="val 117826"/>
            </a:avLst>
          </a:prstGeom>
          <a:ln w="76200">
            <a:tailEnd type="triangle"/>
          </a:ln>
        </p:spPr>
        <p:style>
          <a:lnRef idx="1">
            <a:schemeClr val="dk1"/>
          </a:lnRef>
          <a:fillRef idx="0">
            <a:schemeClr val="dk1"/>
          </a:fillRef>
          <a:effectRef idx="0">
            <a:schemeClr val="dk1"/>
          </a:effectRef>
          <a:fontRef idx="minor">
            <a:schemeClr val="tx1"/>
          </a:fontRef>
        </p:style>
      </p:cxnSp>
      <p:cxnSp>
        <p:nvCxnSpPr>
          <p:cNvPr id="363" name="直線矢印コネクタ 362">
            <a:extLst>
              <a:ext uri="{FF2B5EF4-FFF2-40B4-BE49-F238E27FC236}">
                <a16:creationId xmlns:a16="http://schemas.microsoft.com/office/drawing/2014/main" id="{6F68C75B-A686-415B-904D-D938BA774066}"/>
              </a:ext>
            </a:extLst>
          </p:cNvPr>
          <p:cNvCxnSpPr/>
          <p:nvPr/>
        </p:nvCxnSpPr>
        <p:spPr>
          <a:xfrm>
            <a:off x="2676570" y="3844625"/>
            <a:ext cx="899587" cy="0"/>
          </a:xfrm>
          <a:prstGeom prst="straightConnector1">
            <a:avLst/>
          </a:prstGeom>
          <a:ln w="762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66" name="直線矢印コネクタ 365">
            <a:extLst>
              <a:ext uri="{FF2B5EF4-FFF2-40B4-BE49-F238E27FC236}">
                <a16:creationId xmlns:a16="http://schemas.microsoft.com/office/drawing/2014/main" id="{B4E1BC68-0037-4070-A5E6-2C992EEBE5D5}"/>
              </a:ext>
            </a:extLst>
          </p:cNvPr>
          <p:cNvCxnSpPr>
            <a:cxnSpLocks/>
          </p:cNvCxnSpPr>
          <p:nvPr/>
        </p:nvCxnSpPr>
        <p:spPr>
          <a:xfrm>
            <a:off x="4193338" y="3844625"/>
            <a:ext cx="1263733" cy="0"/>
          </a:xfrm>
          <a:prstGeom prst="straightConnector1">
            <a:avLst/>
          </a:prstGeom>
          <a:ln w="57150">
            <a:solidFill>
              <a:srgbClr val="C00000"/>
            </a:solidFill>
            <a:prstDash val="sysDot"/>
            <a:tailEnd type="triangle"/>
          </a:ln>
        </p:spPr>
        <p:style>
          <a:lnRef idx="1">
            <a:schemeClr val="dk1"/>
          </a:lnRef>
          <a:fillRef idx="0">
            <a:schemeClr val="dk1"/>
          </a:fillRef>
          <a:effectRef idx="0">
            <a:schemeClr val="dk1"/>
          </a:effectRef>
          <a:fontRef idx="minor">
            <a:schemeClr val="tx1"/>
          </a:fontRef>
        </p:style>
      </p:cxnSp>
      <p:sp>
        <p:nvSpPr>
          <p:cNvPr id="118" name="正方形/長方形 117"/>
          <p:cNvSpPr/>
          <p:nvPr/>
        </p:nvSpPr>
        <p:spPr>
          <a:xfrm>
            <a:off x="5457071" y="3353213"/>
            <a:ext cx="1469863" cy="207010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Execute</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sp>
        <p:nvSpPr>
          <p:cNvPr id="199" name="正方形/長方形 198"/>
          <p:cNvSpPr/>
          <p:nvPr/>
        </p:nvSpPr>
        <p:spPr>
          <a:xfrm>
            <a:off x="6283314" y="4359629"/>
            <a:ext cx="543266" cy="92067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u="sng" dirty="0">
              <a:solidFill>
                <a:schemeClr val="tx1"/>
              </a:solidFill>
            </a:endParaRPr>
          </a:p>
          <a:p>
            <a:pPr algn="r"/>
            <a:endParaRPr kumimoji="1" lang="en-US" altLang="ja-JP" sz="1050" u="sng" dirty="0">
              <a:solidFill>
                <a:schemeClr val="tx1"/>
              </a:solidFill>
            </a:endParaRPr>
          </a:p>
        </p:txBody>
      </p:sp>
      <p:sp>
        <p:nvSpPr>
          <p:cNvPr id="109" name="正方形/長方形 108"/>
          <p:cNvSpPr/>
          <p:nvPr/>
        </p:nvSpPr>
        <p:spPr>
          <a:xfrm>
            <a:off x="6344923" y="4444389"/>
            <a:ext cx="307674" cy="60693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p:cNvSpPr/>
          <p:nvPr/>
        </p:nvSpPr>
        <p:spPr>
          <a:xfrm>
            <a:off x="6382850" y="4478773"/>
            <a:ext cx="307674" cy="60693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p:cNvSpPr/>
          <p:nvPr/>
        </p:nvSpPr>
        <p:spPr>
          <a:xfrm>
            <a:off x="6419921" y="4522347"/>
            <a:ext cx="307674" cy="60693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フローチャート : 抜出し 144"/>
          <p:cNvSpPr/>
          <p:nvPr/>
        </p:nvSpPr>
        <p:spPr>
          <a:xfrm rot="5400000">
            <a:off x="6397974" y="4952669"/>
            <a:ext cx="100337" cy="56444"/>
          </a:xfrm>
          <a:prstGeom prst="flowChartExtra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フローチャート: 手作業 5"/>
          <p:cNvSpPr/>
          <p:nvPr/>
        </p:nvSpPr>
        <p:spPr>
          <a:xfrm rot="16200000">
            <a:off x="5396575" y="4584524"/>
            <a:ext cx="796554" cy="227464"/>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テキスト ボックス 80"/>
          <p:cNvSpPr txBox="1"/>
          <p:nvPr/>
        </p:nvSpPr>
        <p:spPr>
          <a:xfrm>
            <a:off x="5610209" y="4805296"/>
            <a:ext cx="369285" cy="215444"/>
          </a:xfrm>
          <a:prstGeom prst="rect">
            <a:avLst/>
          </a:prstGeom>
          <a:noFill/>
        </p:spPr>
        <p:txBody>
          <a:bodyPr wrap="square" rtlCol="0">
            <a:spAutoFit/>
          </a:bodyPr>
          <a:lstStyle/>
          <a:p>
            <a:r>
              <a:rPr kumimoji="1" lang="en-US" altLang="ja-JP" sz="800" dirty="0"/>
              <a:t>ALU</a:t>
            </a:r>
            <a:endParaRPr kumimoji="1" lang="ja-JP" altLang="en-US" sz="800" dirty="0"/>
          </a:p>
        </p:txBody>
      </p:sp>
      <p:sp>
        <p:nvSpPr>
          <p:cNvPr id="46" name="二等辺三角形 45"/>
          <p:cNvSpPr/>
          <p:nvPr/>
        </p:nvSpPr>
        <p:spPr>
          <a:xfrm rot="5400000">
            <a:off x="5587974" y="4654964"/>
            <a:ext cx="300023" cy="113732"/>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テキスト ボックス 121"/>
          <p:cNvSpPr txBox="1"/>
          <p:nvPr/>
        </p:nvSpPr>
        <p:spPr>
          <a:xfrm>
            <a:off x="6496973" y="3943550"/>
            <a:ext cx="359747" cy="215444"/>
          </a:xfrm>
          <a:prstGeom prst="rect">
            <a:avLst/>
          </a:prstGeom>
          <a:solidFill>
            <a:srgbClr val="92D050"/>
          </a:solidFill>
          <a:ln w="6350">
            <a:solidFill>
              <a:schemeClr val="tx1"/>
            </a:solidFill>
          </a:ln>
        </p:spPr>
        <p:txBody>
          <a:bodyPr wrap="square" rtlCol="0">
            <a:spAutoFit/>
          </a:bodyPr>
          <a:lstStyle/>
          <a:p>
            <a:r>
              <a:rPr kumimoji="1" lang="en-US" altLang="ja-JP" sz="800" dirty="0"/>
              <a:t>PSR</a:t>
            </a:r>
            <a:endParaRPr kumimoji="1" lang="ja-JP" altLang="en-US" sz="800" dirty="0"/>
          </a:p>
        </p:txBody>
      </p:sp>
      <p:sp>
        <p:nvSpPr>
          <p:cNvPr id="123" name="テキスト ボックス 122"/>
          <p:cNvSpPr txBox="1"/>
          <p:nvPr/>
        </p:nvSpPr>
        <p:spPr>
          <a:xfrm>
            <a:off x="6147957" y="3936446"/>
            <a:ext cx="295897" cy="215444"/>
          </a:xfrm>
          <a:prstGeom prst="rect">
            <a:avLst/>
          </a:prstGeom>
          <a:solidFill>
            <a:srgbClr val="92D050"/>
          </a:solidFill>
          <a:ln w="6350">
            <a:solidFill>
              <a:schemeClr val="tx1"/>
            </a:solidFill>
          </a:ln>
        </p:spPr>
        <p:txBody>
          <a:bodyPr wrap="square" rtlCol="0">
            <a:spAutoFit/>
          </a:bodyPr>
          <a:lstStyle/>
          <a:p>
            <a:r>
              <a:rPr kumimoji="1" lang="en-US" altLang="ja-JP" sz="800" dirty="0"/>
              <a:t>LR</a:t>
            </a:r>
            <a:endParaRPr kumimoji="1" lang="ja-JP" altLang="en-US" sz="800" dirty="0"/>
          </a:p>
        </p:txBody>
      </p:sp>
      <p:sp>
        <p:nvSpPr>
          <p:cNvPr id="181" name="テキスト ボックス 180"/>
          <p:cNvSpPr txBox="1"/>
          <p:nvPr/>
        </p:nvSpPr>
        <p:spPr>
          <a:xfrm>
            <a:off x="5809836" y="3938290"/>
            <a:ext cx="284696" cy="215444"/>
          </a:xfrm>
          <a:prstGeom prst="rect">
            <a:avLst/>
          </a:prstGeom>
          <a:solidFill>
            <a:srgbClr val="92D050"/>
          </a:solidFill>
          <a:ln w="6350">
            <a:solidFill>
              <a:schemeClr val="tx1"/>
            </a:solidFill>
          </a:ln>
        </p:spPr>
        <p:txBody>
          <a:bodyPr wrap="square" rtlCol="0">
            <a:spAutoFit/>
          </a:bodyPr>
          <a:lstStyle/>
          <a:p>
            <a:r>
              <a:rPr kumimoji="1" lang="en-US" altLang="ja-JP" sz="800" dirty="0"/>
              <a:t>SP</a:t>
            </a:r>
          </a:p>
        </p:txBody>
      </p:sp>
      <p:sp>
        <p:nvSpPr>
          <p:cNvPr id="315" name="テキスト ボックス 314"/>
          <p:cNvSpPr txBox="1"/>
          <p:nvPr/>
        </p:nvSpPr>
        <p:spPr>
          <a:xfrm>
            <a:off x="6283314" y="5106293"/>
            <a:ext cx="543266" cy="215444"/>
          </a:xfrm>
          <a:prstGeom prst="rect">
            <a:avLst/>
          </a:prstGeom>
          <a:noFill/>
        </p:spPr>
        <p:txBody>
          <a:bodyPr wrap="square" rtlCol="0">
            <a:spAutoFit/>
          </a:bodyPr>
          <a:lstStyle/>
          <a:p>
            <a:r>
              <a:rPr kumimoji="1" lang="en-US" altLang="ja-JP" sz="800" dirty="0"/>
              <a:t>R0 ~ R13</a:t>
            </a:r>
            <a:endParaRPr kumimoji="1" lang="ja-JP" altLang="en-US" sz="800" dirty="0"/>
          </a:p>
        </p:txBody>
      </p:sp>
      <p:sp>
        <p:nvSpPr>
          <p:cNvPr id="369" name="正方形/長方形 368">
            <a:extLst>
              <a:ext uri="{FF2B5EF4-FFF2-40B4-BE49-F238E27FC236}">
                <a16:creationId xmlns:a16="http://schemas.microsoft.com/office/drawing/2014/main" id="{87CA24BD-169C-415F-B293-620DAD696DB7}"/>
              </a:ext>
            </a:extLst>
          </p:cNvPr>
          <p:cNvSpPr/>
          <p:nvPr/>
        </p:nvSpPr>
        <p:spPr>
          <a:xfrm>
            <a:off x="6419921" y="4522348"/>
            <a:ext cx="307674" cy="60693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GR</a:t>
            </a:r>
            <a:endParaRPr kumimoji="1" lang="ja-JP" altLang="en-US" sz="800" dirty="0">
              <a:solidFill>
                <a:schemeClr val="tx1"/>
              </a:solidFill>
            </a:endParaRPr>
          </a:p>
        </p:txBody>
      </p:sp>
      <p:sp>
        <p:nvSpPr>
          <p:cNvPr id="370" name="フローチャート : 抜出し 144">
            <a:extLst>
              <a:ext uri="{FF2B5EF4-FFF2-40B4-BE49-F238E27FC236}">
                <a16:creationId xmlns:a16="http://schemas.microsoft.com/office/drawing/2014/main" id="{63719944-F474-4A92-A6AA-6ABB2BBB57F8}"/>
              </a:ext>
            </a:extLst>
          </p:cNvPr>
          <p:cNvSpPr/>
          <p:nvPr/>
        </p:nvSpPr>
        <p:spPr>
          <a:xfrm rot="5400000">
            <a:off x="6397974" y="4952670"/>
            <a:ext cx="100337" cy="56444"/>
          </a:xfrm>
          <a:prstGeom prst="flowChartExtra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84" name="コネクタ: カギ線 383">
            <a:extLst>
              <a:ext uri="{FF2B5EF4-FFF2-40B4-BE49-F238E27FC236}">
                <a16:creationId xmlns:a16="http://schemas.microsoft.com/office/drawing/2014/main" id="{1198758D-E4CC-484F-8CE7-3DFC99BFF7C2}"/>
              </a:ext>
            </a:extLst>
          </p:cNvPr>
          <p:cNvCxnSpPr/>
          <p:nvPr/>
        </p:nvCxnSpPr>
        <p:spPr>
          <a:xfrm flipV="1">
            <a:off x="1183287" y="2441268"/>
            <a:ext cx="4266913" cy="1625821"/>
          </a:xfrm>
          <a:prstGeom prst="bentConnector3">
            <a:avLst>
              <a:gd name="adj1" fmla="val 12290"/>
            </a:avLst>
          </a:prstGeom>
          <a:ln w="762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439" name="直線矢印コネクタ 438">
            <a:extLst>
              <a:ext uri="{FF2B5EF4-FFF2-40B4-BE49-F238E27FC236}">
                <a16:creationId xmlns:a16="http://schemas.microsoft.com/office/drawing/2014/main" id="{BCD9C9B9-3BDB-4FED-B010-0FBD3D7EB8F4}"/>
              </a:ext>
            </a:extLst>
          </p:cNvPr>
          <p:cNvCxnSpPr>
            <a:cxnSpLocks/>
          </p:cNvCxnSpPr>
          <p:nvPr/>
        </p:nvCxnSpPr>
        <p:spPr>
          <a:xfrm>
            <a:off x="6926934" y="5038645"/>
            <a:ext cx="943747"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47" name="正方形/長方形 46"/>
          <p:cNvSpPr/>
          <p:nvPr/>
        </p:nvSpPr>
        <p:spPr>
          <a:xfrm>
            <a:off x="3592772" y="3338019"/>
            <a:ext cx="600566" cy="210049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Decode</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sp>
        <p:nvSpPr>
          <p:cNvPr id="354" name="二等辺三角形 353">
            <a:extLst>
              <a:ext uri="{FF2B5EF4-FFF2-40B4-BE49-F238E27FC236}">
                <a16:creationId xmlns:a16="http://schemas.microsoft.com/office/drawing/2014/main" id="{FF11B4EA-11F6-483E-8437-48410BC79BFC}"/>
              </a:ext>
            </a:extLst>
          </p:cNvPr>
          <p:cNvSpPr/>
          <p:nvPr/>
        </p:nvSpPr>
        <p:spPr>
          <a:xfrm rot="5400000">
            <a:off x="3570499" y="5237499"/>
            <a:ext cx="106673" cy="621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47" name="直線矢印コネクタ 446">
            <a:extLst>
              <a:ext uri="{FF2B5EF4-FFF2-40B4-BE49-F238E27FC236}">
                <a16:creationId xmlns:a16="http://schemas.microsoft.com/office/drawing/2014/main" id="{B5B5DE6C-D737-4700-AB01-39D1781F9DA9}"/>
              </a:ext>
            </a:extLst>
          </p:cNvPr>
          <p:cNvCxnSpPr>
            <a:stCxn id="3" idx="2"/>
            <a:endCxn id="118" idx="0"/>
          </p:cNvCxnSpPr>
          <p:nvPr/>
        </p:nvCxnSpPr>
        <p:spPr>
          <a:xfrm flipH="1">
            <a:off x="6192003" y="2930729"/>
            <a:ext cx="1190" cy="422484"/>
          </a:xfrm>
          <a:prstGeom prst="straightConnector1">
            <a:avLst/>
          </a:prstGeom>
          <a:ln w="28575">
            <a:solidFill>
              <a:srgbClr val="C00000"/>
            </a:solidFill>
            <a:prstDash val="sysDot"/>
            <a:tailEnd type="triangle"/>
          </a:ln>
        </p:spPr>
        <p:style>
          <a:lnRef idx="1">
            <a:schemeClr val="dk1"/>
          </a:lnRef>
          <a:fillRef idx="0">
            <a:schemeClr val="dk1"/>
          </a:fillRef>
          <a:effectRef idx="0">
            <a:schemeClr val="dk1"/>
          </a:effectRef>
          <a:fontRef idx="minor">
            <a:schemeClr val="tx1"/>
          </a:fontRef>
        </p:style>
      </p:cxnSp>
      <p:cxnSp>
        <p:nvCxnSpPr>
          <p:cNvPr id="449" name="コネクタ: カギ線 448">
            <a:extLst>
              <a:ext uri="{FF2B5EF4-FFF2-40B4-BE49-F238E27FC236}">
                <a16:creationId xmlns:a16="http://schemas.microsoft.com/office/drawing/2014/main" id="{8BDDCBC7-1D4C-41BD-8CD3-3DB51B57B2EA}"/>
              </a:ext>
            </a:extLst>
          </p:cNvPr>
          <p:cNvCxnSpPr>
            <a:endCxn id="47" idx="0"/>
          </p:cNvCxnSpPr>
          <p:nvPr/>
        </p:nvCxnSpPr>
        <p:spPr>
          <a:xfrm rot="10800000" flipV="1">
            <a:off x="3893055" y="2735249"/>
            <a:ext cx="1564016" cy="602770"/>
          </a:xfrm>
          <a:prstGeom prst="bentConnector2">
            <a:avLst/>
          </a:prstGeom>
          <a:ln w="28575">
            <a:solidFill>
              <a:srgbClr val="C00000"/>
            </a:solidFill>
            <a:prstDash val="sysDot"/>
            <a:tailEnd type="triangle"/>
          </a:ln>
        </p:spPr>
        <p:style>
          <a:lnRef idx="1">
            <a:schemeClr val="dk1"/>
          </a:lnRef>
          <a:fillRef idx="0">
            <a:schemeClr val="dk1"/>
          </a:fillRef>
          <a:effectRef idx="0">
            <a:schemeClr val="dk1"/>
          </a:effectRef>
          <a:fontRef idx="minor">
            <a:schemeClr val="tx1"/>
          </a:fontRef>
        </p:style>
      </p:cxnSp>
      <p:cxnSp>
        <p:nvCxnSpPr>
          <p:cNvPr id="79" name="直線矢印コネクタ 78">
            <a:extLst>
              <a:ext uri="{FF2B5EF4-FFF2-40B4-BE49-F238E27FC236}">
                <a16:creationId xmlns:a16="http://schemas.microsoft.com/office/drawing/2014/main" id="{4D3C4E9A-2737-40D0-AA69-B9EC995CA571}"/>
              </a:ext>
            </a:extLst>
          </p:cNvPr>
          <p:cNvCxnSpPr>
            <a:cxnSpLocks/>
          </p:cNvCxnSpPr>
          <p:nvPr/>
        </p:nvCxnSpPr>
        <p:spPr>
          <a:xfrm>
            <a:off x="4186467" y="4232323"/>
            <a:ext cx="1263733"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502" name="テキスト ボックス 501">
            <a:extLst>
              <a:ext uri="{FF2B5EF4-FFF2-40B4-BE49-F238E27FC236}">
                <a16:creationId xmlns:a16="http://schemas.microsoft.com/office/drawing/2014/main" id="{9CBFE645-C35E-4A8D-9677-9181BB5301F1}"/>
              </a:ext>
            </a:extLst>
          </p:cNvPr>
          <p:cNvSpPr txBox="1"/>
          <p:nvPr/>
        </p:nvSpPr>
        <p:spPr>
          <a:xfrm>
            <a:off x="4338805" y="6260180"/>
            <a:ext cx="1853198" cy="1223412"/>
          </a:xfrm>
          <a:prstGeom prst="rect">
            <a:avLst/>
          </a:prstGeom>
          <a:noFill/>
        </p:spPr>
        <p:txBody>
          <a:bodyPr wrap="square" rtlCol="0">
            <a:spAutoFit/>
          </a:bodyPr>
          <a:lstStyle/>
          <a:p>
            <a:r>
              <a:rPr kumimoji="1" lang="en-US" altLang="ja-JP" sz="1050" dirty="0"/>
              <a:t>Program Counter</a:t>
            </a:r>
          </a:p>
          <a:p>
            <a:endParaRPr kumimoji="1" lang="en-US" altLang="ja-JP" sz="1050" dirty="0"/>
          </a:p>
          <a:p>
            <a:r>
              <a:rPr kumimoji="1" lang="en-US" altLang="ja-JP" sz="1050" dirty="0"/>
              <a:t>Stack Pointer</a:t>
            </a:r>
          </a:p>
          <a:p>
            <a:endParaRPr kumimoji="1" lang="en-US" altLang="ja-JP" sz="1050" dirty="0"/>
          </a:p>
          <a:p>
            <a:r>
              <a:rPr kumimoji="1" lang="en-US" altLang="ja-JP" sz="1050" dirty="0"/>
              <a:t>Link Register</a:t>
            </a:r>
          </a:p>
          <a:p>
            <a:endParaRPr kumimoji="1" lang="en-US" altLang="ja-JP" sz="1050" dirty="0"/>
          </a:p>
          <a:p>
            <a:r>
              <a:rPr kumimoji="1" lang="en-US" altLang="ja-JP" sz="1050" dirty="0"/>
              <a:t>Program Status Register</a:t>
            </a:r>
            <a:endParaRPr kumimoji="1" lang="ja-JP" altLang="en-US" sz="1050" dirty="0"/>
          </a:p>
        </p:txBody>
      </p:sp>
      <p:sp>
        <p:nvSpPr>
          <p:cNvPr id="500" name="テキスト ボックス 499">
            <a:extLst>
              <a:ext uri="{FF2B5EF4-FFF2-40B4-BE49-F238E27FC236}">
                <a16:creationId xmlns:a16="http://schemas.microsoft.com/office/drawing/2014/main" id="{A15A2C48-9AA0-44B2-8689-3D1684F1D3C2}"/>
              </a:ext>
            </a:extLst>
          </p:cNvPr>
          <p:cNvSpPr txBox="1"/>
          <p:nvPr/>
        </p:nvSpPr>
        <p:spPr>
          <a:xfrm>
            <a:off x="5824127" y="6292918"/>
            <a:ext cx="295897" cy="215444"/>
          </a:xfrm>
          <a:prstGeom prst="rect">
            <a:avLst/>
          </a:prstGeom>
          <a:solidFill>
            <a:srgbClr val="92D050"/>
          </a:solidFill>
          <a:ln w="6350">
            <a:solidFill>
              <a:schemeClr val="tx1"/>
            </a:solidFill>
          </a:ln>
        </p:spPr>
        <p:txBody>
          <a:bodyPr wrap="square" rtlCol="0">
            <a:spAutoFit/>
          </a:bodyPr>
          <a:lstStyle/>
          <a:p>
            <a:r>
              <a:rPr kumimoji="1" lang="en-US" altLang="ja-JP" sz="800" dirty="0"/>
              <a:t>PC</a:t>
            </a:r>
            <a:endParaRPr kumimoji="1" lang="ja-JP" altLang="en-US" sz="800" dirty="0"/>
          </a:p>
        </p:txBody>
      </p:sp>
      <p:sp>
        <p:nvSpPr>
          <p:cNvPr id="503" name="テキスト ボックス 502">
            <a:extLst>
              <a:ext uri="{FF2B5EF4-FFF2-40B4-BE49-F238E27FC236}">
                <a16:creationId xmlns:a16="http://schemas.microsoft.com/office/drawing/2014/main" id="{9A0991D3-834A-4461-BCCC-C15E56E9366F}"/>
              </a:ext>
            </a:extLst>
          </p:cNvPr>
          <p:cNvSpPr txBox="1"/>
          <p:nvPr/>
        </p:nvSpPr>
        <p:spPr>
          <a:xfrm>
            <a:off x="5817684" y="7229044"/>
            <a:ext cx="339170" cy="215444"/>
          </a:xfrm>
          <a:prstGeom prst="rect">
            <a:avLst/>
          </a:prstGeom>
          <a:solidFill>
            <a:srgbClr val="92D050"/>
          </a:solidFill>
          <a:ln w="6350">
            <a:solidFill>
              <a:schemeClr val="tx1"/>
            </a:solidFill>
          </a:ln>
        </p:spPr>
        <p:txBody>
          <a:bodyPr wrap="square" rtlCol="0">
            <a:spAutoFit/>
          </a:bodyPr>
          <a:lstStyle/>
          <a:p>
            <a:r>
              <a:rPr kumimoji="1" lang="en-US" altLang="ja-JP" sz="800" dirty="0"/>
              <a:t>PSR</a:t>
            </a:r>
            <a:endParaRPr kumimoji="1" lang="ja-JP" altLang="en-US" sz="800" dirty="0"/>
          </a:p>
        </p:txBody>
      </p:sp>
      <p:sp>
        <p:nvSpPr>
          <p:cNvPr id="504" name="テキスト ボックス 503">
            <a:extLst>
              <a:ext uri="{FF2B5EF4-FFF2-40B4-BE49-F238E27FC236}">
                <a16:creationId xmlns:a16="http://schemas.microsoft.com/office/drawing/2014/main" id="{E924F2F7-C5F9-421F-9E06-E41DBDD5EEBA}"/>
              </a:ext>
            </a:extLst>
          </p:cNvPr>
          <p:cNvSpPr txBox="1"/>
          <p:nvPr/>
        </p:nvSpPr>
        <p:spPr>
          <a:xfrm>
            <a:off x="5824127" y="6903391"/>
            <a:ext cx="295897" cy="215444"/>
          </a:xfrm>
          <a:prstGeom prst="rect">
            <a:avLst/>
          </a:prstGeom>
          <a:solidFill>
            <a:srgbClr val="92D050"/>
          </a:solidFill>
          <a:ln w="6350">
            <a:solidFill>
              <a:schemeClr val="tx1"/>
            </a:solidFill>
          </a:ln>
        </p:spPr>
        <p:txBody>
          <a:bodyPr wrap="square" rtlCol="0">
            <a:spAutoFit/>
          </a:bodyPr>
          <a:lstStyle/>
          <a:p>
            <a:r>
              <a:rPr kumimoji="1" lang="en-US" altLang="ja-JP" sz="800" dirty="0"/>
              <a:t>LR</a:t>
            </a:r>
            <a:endParaRPr kumimoji="1" lang="ja-JP" altLang="en-US" sz="800" dirty="0"/>
          </a:p>
        </p:txBody>
      </p:sp>
      <p:sp>
        <p:nvSpPr>
          <p:cNvPr id="505" name="テキスト ボックス 504">
            <a:extLst>
              <a:ext uri="{FF2B5EF4-FFF2-40B4-BE49-F238E27FC236}">
                <a16:creationId xmlns:a16="http://schemas.microsoft.com/office/drawing/2014/main" id="{58A48DB4-C3BC-4888-80B1-6C30B0FC415A}"/>
              </a:ext>
            </a:extLst>
          </p:cNvPr>
          <p:cNvSpPr txBox="1"/>
          <p:nvPr/>
        </p:nvSpPr>
        <p:spPr>
          <a:xfrm>
            <a:off x="5824127" y="6594889"/>
            <a:ext cx="284696" cy="215444"/>
          </a:xfrm>
          <a:prstGeom prst="rect">
            <a:avLst/>
          </a:prstGeom>
          <a:solidFill>
            <a:srgbClr val="92D050"/>
          </a:solidFill>
          <a:ln w="6350">
            <a:solidFill>
              <a:schemeClr val="tx1"/>
            </a:solidFill>
          </a:ln>
        </p:spPr>
        <p:txBody>
          <a:bodyPr wrap="square" rtlCol="0">
            <a:spAutoFit/>
          </a:bodyPr>
          <a:lstStyle/>
          <a:p>
            <a:r>
              <a:rPr kumimoji="1" lang="en-US" altLang="ja-JP" sz="800" dirty="0"/>
              <a:t>SP</a:t>
            </a:r>
          </a:p>
        </p:txBody>
      </p:sp>
      <p:sp>
        <p:nvSpPr>
          <p:cNvPr id="506" name="テキスト ボックス 505">
            <a:extLst>
              <a:ext uri="{FF2B5EF4-FFF2-40B4-BE49-F238E27FC236}">
                <a16:creationId xmlns:a16="http://schemas.microsoft.com/office/drawing/2014/main" id="{D6F5CEDE-7632-4ED6-A6F1-BB7D3E00FEE4}"/>
              </a:ext>
            </a:extLst>
          </p:cNvPr>
          <p:cNvSpPr txBox="1"/>
          <p:nvPr/>
        </p:nvSpPr>
        <p:spPr>
          <a:xfrm>
            <a:off x="2378701" y="6467931"/>
            <a:ext cx="1853198" cy="253916"/>
          </a:xfrm>
          <a:prstGeom prst="rect">
            <a:avLst/>
          </a:prstGeom>
          <a:noFill/>
        </p:spPr>
        <p:txBody>
          <a:bodyPr wrap="square" rtlCol="0">
            <a:spAutoFit/>
          </a:bodyPr>
          <a:lstStyle/>
          <a:p>
            <a:r>
              <a:rPr kumimoji="1" lang="en-US" altLang="ja-JP" sz="1050" dirty="0"/>
              <a:t>General Register</a:t>
            </a:r>
          </a:p>
        </p:txBody>
      </p:sp>
      <p:sp>
        <p:nvSpPr>
          <p:cNvPr id="507" name="正方形/長方形 506">
            <a:extLst>
              <a:ext uri="{FF2B5EF4-FFF2-40B4-BE49-F238E27FC236}">
                <a16:creationId xmlns:a16="http://schemas.microsoft.com/office/drawing/2014/main" id="{B461F3B1-D26C-4360-BC3C-FD3FA3281A21}"/>
              </a:ext>
            </a:extLst>
          </p:cNvPr>
          <p:cNvSpPr/>
          <p:nvPr/>
        </p:nvSpPr>
        <p:spPr>
          <a:xfrm>
            <a:off x="6419921" y="4522349"/>
            <a:ext cx="307674" cy="60693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GR</a:t>
            </a:r>
            <a:endParaRPr kumimoji="1" lang="ja-JP" altLang="en-US" sz="800" dirty="0">
              <a:solidFill>
                <a:schemeClr val="tx1"/>
              </a:solidFill>
            </a:endParaRPr>
          </a:p>
        </p:txBody>
      </p:sp>
      <p:sp>
        <p:nvSpPr>
          <p:cNvPr id="508" name="フローチャート : 抜出し 144">
            <a:extLst>
              <a:ext uri="{FF2B5EF4-FFF2-40B4-BE49-F238E27FC236}">
                <a16:creationId xmlns:a16="http://schemas.microsoft.com/office/drawing/2014/main" id="{5D2F86BD-4405-47B9-8770-EB2089583CEE}"/>
              </a:ext>
            </a:extLst>
          </p:cNvPr>
          <p:cNvSpPr/>
          <p:nvPr/>
        </p:nvSpPr>
        <p:spPr>
          <a:xfrm rot="5400000">
            <a:off x="6397974" y="4952671"/>
            <a:ext cx="100337" cy="56444"/>
          </a:xfrm>
          <a:prstGeom prst="flowChartExtra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9" name="正方形/長方形 508">
            <a:extLst>
              <a:ext uri="{FF2B5EF4-FFF2-40B4-BE49-F238E27FC236}">
                <a16:creationId xmlns:a16="http://schemas.microsoft.com/office/drawing/2014/main" id="{4FFFE21C-75FB-462E-885B-73A74DD1C812}"/>
              </a:ext>
            </a:extLst>
          </p:cNvPr>
          <p:cNvSpPr/>
          <p:nvPr/>
        </p:nvSpPr>
        <p:spPr>
          <a:xfrm>
            <a:off x="3544177" y="6312300"/>
            <a:ext cx="307674" cy="60693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GR</a:t>
            </a:r>
            <a:endParaRPr kumimoji="1" lang="ja-JP" altLang="en-US" sz="800" dirty="0">
              <a:solidFill>
                <a:schemeClr val="tx1"/>
              </a:solidFill>
            </a:endParaRPr>
          </a:p>
        </p:txBody>
      </p:sp>
      <p:sp>
        <p:nvSpPr>
          <p:cNvPr id="510" name="フローチャート : 抜出し 144">
            <a:extLst>
              <a:ext uri="{FF2B5EF4-FFF2-40B4-BE49-F238E27FC236}">
                <a16:creationId xmlns:a16="http://schemas.microsoft.com/office/drawing/2014/main" id="{6E4FD80E-E0C3-4B46-9CEA-ABE2675806BB}"/>
              </a:ext>
            </a:extLst>
          </p:cNvPr>
          <p:cNvSpPr/>
          <p:nvPr/>
        </p:nvSpPr>
        <p:spPr>
          <a:xfrm rot="5400000">
            <a:off x="3522230" y="6742622"/>
            <a:ext cx="100337" cy="56444"/>
          </a:xfrm>
          <a:prstGeom prst="flowChartExtra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テキスト ボックス 60">
            <a:extLst>
              <a:ext uri="{FF2B5EF4-FFF2-40B4-BE49-F238E27FC236}">
                <a16:creationId xmlns:a16="http://schemas.microsoft.com/office/drawing/2014/main" id="{3F266AB1-D800-4B66-AA59-F0A88D405AA1}"/>
              </a:ext>
            </a:extLst>
          </p:cNvPr>
          <p:cNvSpPr txBox="1"/>
          <p:nvPr/>
        </p:nvSpPr>
        <p:spPr>
          <a:xfrm>
            <a:off x="3890674" y="2723472"/>
            <a:ext cx="861261" cy="415498"/>
          </a:xfrm>
          <a:prstGeom prst="rect">
            <a:avLst/>
          </a:prstGeom>
          <a:noFill/>
        </p:spPr>
        <p:txBody>
          <a:bodyPr wrap="square" rtlCol="0">
            <a:spAutoFit/>
          </a:bodyPr>
          <a:lstStyle/>
          <a:p>
            <a:r>
              <a:rPr kumimoji="1" lang="en-US" altLang="ja-JP" sz="1050" dirty="0"/>
              <a:t>forwarding  </a:t>
            </a:r>
          </a:p>
          <a:p>
            <a:r>
              <a:rPr kumimoji="1" lang="en-US" altLang="ja-JP" sz="1050" dirty="0"/>
              <a:t>control</a:t>
            </a:r>
            <a:endParaRPr kumimoji="1" lang="ja-JP" altLang="en-US" sz="1050" dirty="0"/>
          </a:p>
        </p:txBody>
      </p:sp>
      <p:sp>
        <p:nvSpPr>
          <p:cNvPr id="62" name="テキスト ボックス 61">
            <a:extLst>
              <a:ext uri="{FF2B5EF4-FFF2-40B4-BE49-F238E27FC236}">
                <a16:creationId xmlns:a16="http://schemas.microsoft.com/office/drawing/2014/main" id="{EA0F02B1-9B9C-4602-B324-520034467AB6}"/>
              </a:ext>
            </a:extLst>
          </p:cNvPr>
          <p:cNvSpPr txBox="1"/>
          <p:nvPr/>
        </p:nvSpPr>
        <p:spPr>
          <a:xfrm>
            <a:off x="5908584" y="2576296"/>
            <a:ext cx="1039004" cy="415498"/>
          </a:xfrm>
          <a:prstGeom prst="rect">
            <a:avLst/>
          </a:prstGeom>
          <a:noFill/>
        </p:spPr>
        <p:txBody>
          <a:bodyPr wrap="square" rtlCol="0">
            <a:spAutoFit/>
          </a:bodyPr>
          <a:lstStyle/>
          <a:p>
            <a:r>
              <a:rPr kumimoji="1" lang="en-US" altLang="ja-JP" sz="1050" b="1" dirty="0"/>
              <a:t>memory stack control</a:t>
            </a:r>
            <a:endParaRPr kumimoji="1" lang="ja-JP" altLang="en-US" sz="1050" b="1" dirty="0"/>
          </a:p>
        </p:txBody>
      </p:sp>
      <p:sp>
        <p:nvSpPr>
          <p:cNvPr id="63" name="テキスト ボックス 62">
            <a:extLst>
              <a:ext uri="{FF2B5EF4-FFF2-40B4-BE49-F238E27FC236}">
                <a16:creationId xmlns:a16="http://schemas.microsoft.com/office/drawing/2014/main" id="{FAB4125E-3A30-4E43-AC9A-600A9E194AD9}"/>
              </a:ext>
            </a:extLst>
          </p:cNvPr>
          <p:cNvSpPr txBox="1"/>
          <p:nvPr/>
        </p:nvSpPr>
        <p:spPr>
          <a:xfrm>
            <a:off x="4551695" y="3241317"/>
            <a:ext cx="885914" cy="577081"/>
          </a:xfrm>
          <a:prstGeom prst="rect">
            <a:avLst/>
          </a:prstGeom>
          <a:noFill/>
        </p:spPr>
        <p:txBody>
          <a:bodyPr wrap="square" rtlCol="0">
            <a:spAutoFit/>
          </a:bodyPr>
          <a:lstStyle/>
          <a:p>
            <a:r>
              <a:rPr kumimoji="1" lang="en-US" altLang="ja-JP" sz="1050" dirty="0"/>
              <a:t>ALU &amp; Interconnect</a:t>
            </a:r>
          </a:p>
          <a:p>
            <a:r>
              <a:rPr kumimoji="1" lang="en-US" altLang="ja-JP" sz="1050" dirty="0"/>
              <a:t>control</a:t>
            </a:r>
            <a:endParaRPr kumimoji="1" lang="ja-JP" altLang="en-US" sz="1050" dirty="0"/>
          </a:p>
        </p:txBody>
      </p:sp>
      <p:cxnSp>
        <p:nvCxnSpPr>
          <p:cNvPr id="64" name="直線矢印コネクタ 63">
            <a:extLst>
              <a:ext uri="{FF2B5EF4-FFF2-40B4-BE49-F238E27FC236}">
                <a16:creationId xmlns:a16="http://schemas.microsoft.com/office/drawing/2014/main" id="{4E6C4242-D720-4843-9948-8C17D88D9B23}"/>
              </a:ext>
            </a:extLst>
          </p:cNvPr>
          <p:cNvCxnSpPr>
            <a:cxnSpLocks/>
          </p:cNvCxnSpPr>
          <p:nvPr/>
        </p:nvCxnSpPr>
        <p:spPr>
          <a:xfrm flipV="1">
            <a:off x="6652597" y="2828925"/>
            <a:ext cx="0" cy="310046"/>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78456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0F6C83-B5F5-48BE-BE53-7126FC721815}"/>
              </a:ext>
            </a:extLst>
          </p:cNvPr>
          <p:cNvSpPr>
            <a:spLocks noGrp="1"/>
          </p:cNvSpPr>
          <p:nvPr>
            <p:ph type="title"/>
          </p:nvPr>
        </p:nvSpPr>
        <p:spPr/>
        <p:txBody>
          <a:bodyPr/>
          <a:lstStyle/>
          <a:p>
            <a:r>
              <a:rPr lang="ja-JP" altLang="en-US" dirty="0"/>
              <a:t>メモリ空間</a:t>
            </a:r>
            <a:endParaRPr kumimoji="1" lang="ja-JP" altLang="en-US" dirty="0"/>
          </a:p>
        </p:txBody>
      </p:sp>
      <p:sp>
        <p:nvSpPr>
          <p:cNvPr id="4" name="スライド番号プレースホルダー 3">
            <a:extLst>
              <a:ext uri="{FF2B5EF4-FFF2-40B4-BE49-F238E27FC236}">
                <a16:creationId xmlns:a16="http://schemas.microsoft.com/office/drawing/2014/main" id="{00631CA4-AF1A-4EB1-BC1C-556250C635F2}"/>
              </a:ext>
            </a:extLst>
          </p:cNvPr>
          <p:cNvSpPr>
            <a:spLocks noGrp="1"/>
          </p:cNvSpPr>
          <p:nvPr>
            <p:ph type="sldNum" sz="quarter" idx="12"/>
          </p:nvPr>
        </p:nvSpPr>
        <p:spPr/>
        <p:txBody>
          <a:bodyPr/>
          <a:lstStyle/>
          <a:p>
            <a:fld id="{62668789-62FB-4EEF-AD27-C48D0269F50B}" type="slidenum">
              <a:rPr kumimoji="1" lang="ja-JP" altLang="en-US" smtClean="0"/>
              <a:pPr/>
              <a:t>16</a:t>
            </a:fld>
            <a:endParaRPr kumimoji="1" lang="ja-JP" altLang="en-US" dirty="0"/>
          </a:p>
        </p:txBody>
      </p:sp>
      <p:graphicFrame>
        <p:nvGraphicFramePr>
          <p:cNvPr id="5" name="表 5">
            <a:extLst>
              <a:ext uri="{FF2B5EF4-FFF2-40B4-BE49-F238E27FC236}">
                <a16:creationId xmlns:a16="http://schemas.microsoft.com/office/drawing/2014/main" id="{BE9190FE-D366-427E-A3A3-DA2BF6EF7EFD}"/>
              </a:ext>
            </a:extLst>
          </p:cNvPr>
          <p:cNvGraphicFramePr>
            <a:graphicFrameLocks noGrp="1"/>
          </p:cNvGraphicFramePr>
          <p:nvPr>
            <p:extLst>
              <p:ext uri="{D42A27DB-BD31-4B8C-83A1-F6EECF244321}">
                <p14:modId xmlns:p14="http://schemas.microsoft.com/office/powerpoint/2010/main" val="1050121630"/>
              </p:ext>
            </p:extLst>
          </p:nvPr>
        </p:nvGraphicFramePr>
        <p:xfrm>
          <a:off x="5658101" y="1093504"/>
          <a:ext cx="2372319" cy="4834932"/>
        </p:xfrm>
        <a:graphic>
          <a:graphicData uri="http://schemas.openxmlformats.org/drawingml/2006/table">
            <a:tbl>
              <a:tblPr firstRow="1" bandRow="1">
                <a:tableStyleId>{5940675A-B579-460E-94D1-54222C63F5DA}</a:tableStyleId>
              </a:tblPr>
              <a:tblGrid>
                <a:gridCol w="2372319">
                  <a:extLst>
                    <a:ext uri="{9D8B030D-6E8A-4147-A177-3AD203B41FA5}">
                      <a16:colId xmlns:a16="http://schemas.microsoft.com/office/drawing/2014/main" val="1788754349"/>
                    </a:ext>
                  </a:extLst>
                </a:gridCol>
              </a:tblGrid>
              <a:tr h="3576118">
                <a:tc>
                  <a:txBody>
                    <a:bodyPr/>
                    <a:lstStyle/>
                    <a:p>
                      <a:pPr algn="ctr"/>
                      <a:r>
                        <a:rPr kumimoji="1" lang="en-US" altLang="ja-JP" sz="1050" dirty="0"/>
                        <a:t>STACK</a:t>
                      </a:r>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r>
                        <a:rPr kumimoji="1" lang="en-US" altLang="ja-JP" sz="1050" dirty="0"/>
                        <a:t>HEAP</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850821333"/>
                  </a:ext>
                </a:extLst>
              </a:tr>
              <a:tr h="570368">
                <a:tc>
                  <a:txBody>
                    <a:bodyPr/>
                    <a:lstStyle/>
                    <a:p>
                      <a:pPr algn="ctr"/>
                      <a:r>
                        <a:rPr kumimoji="1" lang="en-US" altLang="ja-JP" sz="1050" dirty="0"/>
                        <a:t>GLOBAL(8KB)</a:t>
                      </a:r>
                      <a:endParaRPr kumimoji="1" lang="ja-JP" altLang="en-US" sz="1050" dirty="0"/>
                    </a:p>
                  </a:txBody>
                  <a:tcPr>
                    <a:lnT w="12700" cap="flat" cmpd="sng" algn="ctr">
                      <a:solidFill>
                        <a:schemeClr val="tx1"/>
                      </a:solidFill>
                      <a:prstDash val="solid"/>
                      <a:round/>
                      <a:headEnd type="none" w="med" len="med"/>
                      <a:tailEnd type="none" w="med" len="med"/>
                    </a:lnT>
                    <a:solidFill>
                      <a:schemeClr val="bg1">
                        <a:lumMod val="75000"/>
                      </a:schemeClr>
                    </a:solidFill>
                  </a:tcPr>
                </a:tc>
                <a:extLst>
                  <a:ext uri="{0D108BD9-81ED-4DB2-BD59-A6C34878D82A}">
                    <a16:rowId xmlns:a16="http://schemas.microsoft.com/office/drawing/2014/main" val="1438459264"/>
                  </a:ext>
                </a:extLst>
              </a:tr>
              <a:tr h="309784">
                <a:tc>
                  <a:txBody>
                    <a:bodyPr/>
                    <a:lstStyle/>
                    <a:p>
                      <a:pPr algn="ctr"/>
                      <a:r>
                        <a:rPr kumimoji="1" lang="en-US" altLang="ja-JP" sz="1050" dirty="0"/>
                        <a:t>I/O Mapped(2KB)</a:t>
                      </a:r>
                      <a:endParaRPr kumimoji="1" lang="ja-JP" altLang="en-US" sz="1050" dirty="0"/>
                    </a:p>
                  </a:txBody>
                  <a:tcPr>
                    <a:solidFill>
                      <a:schemeClr val="bg1">
                        <a:lumMod val="75000"/>
                      </a:schemeClr>
                    </a:solidFill>
                  </a:tcPr>
                </a:tc>
                <a:extLst>
                  <a:ext uri="{0D108BD9-81ED-4DB2-BD59-A6C34878D82A}">
                    <a16:rowId xmlns:a16="http://schemas.microsoft.com/office/drawing/2014/main" val="3624876473"/>
                  </a:ext>
                </a:extLst>
              </a:tr>
              <a:tr h="164929">
                <a:tc>
                  <a:txBody>
                    <a:bodyPr/>
                    <a:lstStyle/>
                    <a:p>
                      <a:pPr algn="ctr"/>
                      <a:r>
                        <a:rPr kumimoji="1" lang="en-US" altLang="ja-JP" sz="1050" dirty="0"/>
                        <a:t>RESERVED(1KB)</a:t>
                      </a:r>
                      <a:endParaRPr kumimoji="1" lang="ja-JP" altLang="en-US" sz="1050" dirty="0"/>
                    </a:p>
                  </a:txBody>
                  <a:tcPr>
                    <a:solidFill>
                      <a:schemeClr val="tx1">
                        <a:lumMod val="65000"/>
                        <a:lumOff val="35000"/>
                      </a:schemeClr>
                    </a:solidFill>
                  </a:tcPr>
                </a:tc>
                <a:extLst>
                  <a:ext uri="{0D108BD9-81ED-4DB2-BD59-A6C34878D82A}">
                    <a16:rowId xmlns:a16="http://schemas.microsoft.com/office/drawing/2014/main" val="1185066262"/>
                  </a:ext>
                </a:extLst>
              </a:tr>
            </a:tbl>
          </a:graphicData>
        </a:graphic>
      </p:graphicFrame>
      <p:cxnSp>
        <p:nvCxnSpPr>
          <p:cNvPr id="8" name="直線矢印コネクタ 7">
            <a:extLst>
              <a:ext uri="{FF2B5EF4-FFF2-40B4-BE49-F238E27FC236}">
                <a16:creationId xmlns:a16="http://schemas.microsoft.com/office/drawing/2014/main" id="{E9518F66-0C68-4602-9048-DD0DA6176B8D}"/>
              </a:ext>
            </a:extLst>
          </p:cNvPr>
          <p:cNvCxnSpPr>
            <a:cxnSpLocks/>
          </p:cNvCxnSpPr>
          <p:nvPr/>
        </p:nvCxnSpPr>
        <p:spPr>
          <a:xfrm flipV="1">
            <a:off x="6053688" y="4798335"/>
            <a:ext cx="0" cy="57942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9" name="直線矢印コネクタ 8">
            <a:extLst>
              <a:ext uri="{FF2B5EF4-FFF2-40B4-BE49-F238E27FC236}">
                <a16:creationId xmlns:a16="http://schemas.microsoft.com/office/drawing/2014/main" id="{32FD489B-07BF-4629-9241-0AB1978B2BE0}"/>
              </a:ext>
            </a:extLst>
          </p:cNvPr>
          <p:cNvCxnSpPr>
            <a:cxnSpLocks/>
          </p:cNvCxnSpPr>
          <p:nvPr/>
        </p:nvCxnSpPr>
        <p:spPr>
          <a:xfrm>
            <a:off x="6053688" y="1093504"/>
            <a:ext cx="0" cy="196980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7AD9F260-1580-4971-A226-E36759048F7C}"/>
              </a:ext>
            </a:extLst>
          </p:cNvPr>
          <p:cNvCxnSpPr>
            <a:cxnSpLocks/>
          </p:cNvCxnSpPr>
          <p:nvPr/>
        </p:nvCxnSpPr>
        <p:spPr>
          <a:xfrm flipV="1">
            <a:off x="6053688" y="5377758"/>
            <a:ext cx="0" cy="29876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直線矢印コネクタ 15">
            <a:extLst>
              <a:ext uri="{FF2B5EF4-FFF2-40B4-BE49-F238E27FC236}">
                <a16:creationId xmlns:a16="http://schemas.microsoft.com/office/drawing/2014/main" id="{64E4B7F5-23E1-4E61-BB01-338983E7D4AC}"/>
              </a:ext>
            </a:extLst>
          </p:cNvPr>
          <p:cNvCxnSpPr>
            <a:cxnSpLocks/>
          </p:cNvCxnSpPr>
          <p:nvPr/>
        </p:nvCxnSpPr>
        <p:spPr>
          <a:xfrm flipV="1">
            <a:off x="6053688" y="3081418"/>
            <a:ext cx="0" cy="171691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9" name="直線コネクタ 18">
            <a:extLst>
              <a:ext uri="{FF2B5EF4-FFF2-40B4-BE49-F238E27FC236}">
                <a16:creationId xmlns:a16="http://schemas.microsoft.com/office/drawing/2014/main" id="{5B111C37-757E-4EBA-A320-0FBAE4E31179}"/>
              </a:ext>
            </a:extLst>
          </p:cNvPr>
          <p:cNvCxnSpPr>
            <a:cxnSpLocks/>
          </p:cNvCxnSpPr>
          <p:nvPr/>
        </p:nvCxnSpPr>
        <p:spPr>
          <a:xfrm>
            <a:off x="5037937" y="1093504"/>
            <a:ext cx="359001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36F56510-E897-4FEA-87F2-3F63B3CDAF1B}"/>
              </a:ext>
            </a:extLst>
          </p:cNvPr>
          <p:cNvCxnSpPr>
            <a:cxnSpLocks/>
          </p:cNvCxnSpPr>
          <p:nvPr/>
        </p:nvCxnSpPr>
        <p:spPr>
          <a:xfrm>
            <a:off x="5178266" y="1093504"/>
            <a:ext cx="0" cy="483493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23" name="テキスト ボックス 22">
            <a:extLst>
              <a:ext uri="{FF2B5EF4-FFF2-40B4-BE49-F238E27FC236}">
                <a16:creationId xmlns:a16="http://schemas.microsoft.com/office/drawing/2014/main" id="{4F1CE422-2B62-49B0-A754-E411AFD45C11}"/>
              </a:ext>
            </a:extLst>
          </p:cNvPr>
          <p:cNvSpPr txBox="1"/>
          <p:nvPr/>
        </p:nvSpPr>
        <p:spPr>
          <a:xfrm>
            <a:off x="4798020" y="3072365"/>
            <a:ext cx="760491" cy="646331"/>
          </a:xfrm>
          <a:prstGeom prst="rect">
            <a:avLst/>
          </a:prstGeom>
          <a:solidFill>
            <a:schemeClr val="bg1"/>
          </a:solidFill>
        </p:spPr>
        <p:txBody>
          <a:bodyPr wrap="square" rtlCol="0">
            <a:spAutoFit/>
          </a:bodyPr>
          <a:lstStyle/>
          <a:p>
            <a:r>
              <a:rPr kumimoji="1" lang="en-US" altLang="ja-JP" dirty="0"/>
              <a:t>RAM</a:t>
            </a:r>
          </a:p>
          <a:p>
            <a:r>
              <a:rPr kumimoji="1" lang="en-US" altLang="ja-JP" dirty="0"/>
              <a:t>64KB</a:t>
            </a:r>
            <a:endParaRPr kumimoji="1" lang="ja-JP" altLang="en-US" dirty="0"/>
          </a:p>
        </p:txBody>
      </p:sp>
      <p:cxnSp>
        <p:nvCxnSpPr>
          <p:cNvPr id="36" name="直線コネクタ 35">
            <a:extLst>
              <a:ext uri="{FF2B5EF4-FFF2-40B4-BE49-F238E27FC236}">
                <a16:creationId xmlns:a16="http://schemas.microsoft.com/office/drawing/2014/main" id="{63587C1B-7E07-42F8-8EA8-077B7AEFE33C}"/>
              </a:ext>
            </a:extLst>
          </p:cNvPr>
          <p:cNvCxnSpPr>
            <a:cxnSpLocks/>
          </p:cNvCxnSpPr>
          <p:nvPr/>
        </p:nvCxnSpPr>
        <p:spPr>
          <a:xfrm>
            <a:off x="5037937" y="5928436"/>
            <a:ext cx="359001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8" name="直線コネクタ 37">
            <a:extLst>
              <a:ext uri="{FF2B5EF4-FFF2-40B4-BE49-F238E27FC236}">
                <a16:creationId xmlns:a16="http://schemas.microsoft.com/office/drawing/2014/main" id="{B78ACDBE-1A23-4D67-9DD8-2C8E5F7631EB}"/>
              </a:ext>
            </a:extLst>
          </p:cNvPr>
          <p:cNvCxnSpPr/>
          <p:nvPr/>
        </p:nvCxnSpPr>
        <p:spPr>
          <a:xfrm>
            <a:off x="8030420" y="5676522"/>
            <a:ext cx="59753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9" name="直線コネクタ 38">
            <a:extLst>
              <a:ext uri="{FF2B5EF4-FFF2-40B4-BE49-F238E27FC236}">
                <a16:creationId xmlns:a16="http://schemas.microsoft.com/office/drawing/2014/main" id="{75423727-B7C2-4F56-B79B-19519DFE18C7}"/>
              </a:ext>
            </a:extLst>
          </p:cNvPr>
          <p:cNvCxnSpPr/>
          <p:nvPr/>
        </p:nvCxnSpPr>
        <p:spPr>
          <a:xfrm>
            <a:off x="8030420" y="5367195"/>
            <a:ext cx="59753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0FBDD29B-5DD6-4FE8-B7BE-0268BD098298}"/>
              </a:ext>
            </a:extLst>
          </p:cNvPr>
          <p:cNvCxnSpPr/>
          <p:nvPr/>
        </p:nvCxnSpPr>
        <p:spPr>
          <a:xfrm>
            <a:off x="8030420" y="4798335"/>
            <a:ext cx="597532" cy="0"/>
          </a:xfrm>
          <a:prstGeom prst="line">
            <a:avLst/>
          </a:prstGeom>
          <a:ln w="19050"/>
        </p:spPr>
        <p:style>
          <a:lnRef idx="1">
            <a:schemeClr val="dk1"/>
          </a:lnRef>
          <a:fillRef idx="0">
            <a:schemeClr val="dk1"/>
          </a:fillRef>
          <a:effectRef idx="0">
            <a:schemeClr val="dk1"/>
          </a:effectRef>
          <a:fontRef idx="minor">
            <a:schemeClr val="tx1"/>
          </a:fontRef>
        </p:style>
      </p:cxnSp>
      <p:sp>
        <p:nvSpPr>
          <p:cNvPr id="41" name="テキスト ボックス 40">
            <a:extLst>
              <a:ext uri="{FF2B5EF4-FFF2-40B4-BE49-F238E27FC236}">
                <a16:creationId xmlns:a16="http://schemas.microsoft.com/office/drawing/2014/main" id="{8DFDFB1C-8F83-4990-AF95-C53D67CEDB8C}"/>
              </a:ext>
            </a:extLst>
          </p:cNvPr>
          <p:cNvSpPr txBox="1"/>
          <p:nvPr/>
        </p:nvSpPr>
        <p:spPr>
          <a:xfrm>
            <a:off x="8093794" y="5766752"/>
            <a:ext cx="416460" cy="161583"/>
          </a:xfrm>
          <a:prstGeom prst="rect">
            <a:avLst/>
          </a:prstGeom>
          <a:noFill/>
        </p:spPr>
        <p:txBody>
          <a:bodyPr wrap="square" lIns="0" tIns="0" rIns="0" bIns="0" rtlCol="0">
            <a:spAutoFit/>
          </a:bodyPr>
          <a:lstStyle/>
          <a:p>
            <a:r>
              <a:rPr kumimoji="1" lang="en-US" altLang="ja-JP" sz="1050" dirty="0"/>
              <a:t>0x0000</a:t>
            </a:r>
            <a:endParaRPr kumimoji="1" lang="ja-JP" altLang="en-US" sz="1050" dirty="0"/>
          </a:p>
        </p:txBody>
      </p:sp>
      <p:sp>
        <p:nvSpPr>
          <p:cNvPr id="43" name="テキスト ボックス 42">
            <a:extLst>
              <a:ext uri="{FF2B5EF4-FFF2-40B4-BE49-F238E27FC236}">
                <a16:creationId xmlns:a16="http://schemas.microsoft.com/office/drawing/2014/main" id="{AE446809-1332-457D-A95E-7D9F9AED2738}"/>
              </a:ext>
            </a:extLst>
          </p:cNvPr>
          <p:cNvSpPr txBox="1"/>
          <p:nvPr/>
        </p:nvSpPr>
        <p:spPr>
          <a:xfrm>
            <a:off x="8093794" y="5502589"/>
            <a:ext cx="416460" cy="161583"/>
          </a:xfrm>
          <a:prstGeom prst="rect">
            <a:avLst/>
          </a:prstGeom>
          <a:noFill/>
        </p:spPr>
        <p:txBody>
          <a:bodyPr wrap="square" lIns="0" tIns="0" rIns="0" bIns="0" rtlCol="0">
            <a:spAutoFit/>
          </a:bodyPr>
          <a:lstStyle/>
          <a:p>
            <a:r>
              <a:rPr kumimoji="1" lang="en-US" altLang="ja-JP" sz="1050" dirty="0"/>
              <a:t>0x0400</a:t>
            </a:r>
            <a:endParaRPr kumimoji="1" lang="ja-JP" altLang="en-US" sz="1050" dirty="0"/>
          </a:p>
        </p:txBody>
      </p:sp>
      <p:sp>
        <p:nvSpPr>
          <p:cNvPr id="44" name="テキスト ボックス 43">
            <a:extLst>
              <a:ext uri="{FF2B5EF4-FFF2-40B4-BE49-F238E27FC236}">
                <a16:creationId xmlns:a16="http://schemas.microsoft.com/office/drawing/2014/main" id="{330C4AA2-5008-4F9D-9F61-2111EB6AAD98}"/>
              </a:ext>
            </a:extLst>
          </p:cNvPr>
          <p:cNvSpPr txBox="1"/>
          <p:nvPr/>
        </p:nvSpPr>
        <p:spPr>
          <a:xfrm>
            <a:off x="8093793" y="5211788"/>
            <a:ext cx="416460" cy="161583"/>
          </a:xfrm>
          <a:prstGeom prst="rect">
            <a:avLst/>
          </a:prstGeom>
          <a:noFill/>
        </p:spPr>
        <p:txBody>
          <a:bodyPr wrap="square" lIns="0" tIns="0" rIns="0" bIns="0" rtlCol="0">
            <a:spAutoFit/>
          </a:bodyPr>
          <a:lstStyle/>
          <a:p>
            <a:r>
              <a:rPr kumimoji="1" lang="en-US" altLang="ja-JP" sz="1050" dirty="0"/>
              <a:t>0x0C00</a:t>
            </a:r>
            <a:endParaRPr kumimoji="1" lang="ja-JP" altLang="en-US" sz="1050" dirty="0"/>
          </a:p>
        </p:txBody>
      </p:sp>
      <p:sp>
        <p:nvSpPr>
          <p:cNvPr id="45" name="テキスト ボックス 44">
            <a:extLst>
              <a:ext uri="{FF2B5EF4-FFF2-40B4-BE49-F238E27FC236}">
                <a16:creationId xmlns:a16="http://schemas.microsoft.com/office/drawing/2014/main" id="{B65CE770-05F7-4305-8D51-B68AC5B6333B}"/>
              </a:ext>
            </a:extLst>
          </p:cNvPr>
          <p:cNvSpPr txBox="1"/>
          <p:nvPr/>
        </p:nvSpPr>
        <p:spPr>
          <a:xfrm>
            <a:off x="8093792" y="4591637"/>
            <a:ext cx="416460" cy="161583"/>
          </a:xfrm>
          <a:prstGeom prst="rect">
            <a:avLst/>
          </a:prstGeom>
          <a:noFill/>
        </p:spPr>
        <p:txBody>
          <a:bodyPr wrap="square" lIns="0" tIns="0" rIns="0" bIns="0" rtlCol="0">
            <a:spAutoFit/>
          </a:bodyPr>
          <a:lstStyle/>
          <a:p>
            <a:r>
              <a:rPr kumimoji="1" lang="en-US" altLang="ja-JP" sz="1050" dirty="0"/>
              <a:t>0x2C00</a:t>
            </a:r>
            <a:endParaRPr kumimoji="1" lang="ja-JP" altLang="en-US" sz="1050" dirty="0"/>
          </a:p>
        </p:txBody>
      </p:sp>
      <p:sp>
        <p:nvSpPr>
          <p:cNvPr id="46" name="テキスト ボックス 45">
            <a:extLst>
              <a:ext uri="{FF2B5EF4-FFF2-40B4-BE49-F238E27FC236}">
                <a16:creationId xmlns:a16="http://schemas.microsoft.com/office/drawing/2014/main" id="{E0B1861C-534F-47A3-83A2-820067683851}"/>
              </a:ext>
            </a:extLst>
          </p:cNvPr>
          <p:cNvSpPr txBox="1"/>
          <p:nvPr/>
        </p:nvSpPr>
        <p:spPr>
          <a:xfrm>
            <a:off x="8084732" y="1103244"/>
            <a:ext cx="416460" cy="161583"/>
          </a:xfrm>
          <a:prstGeom prst="rect">
            <a:avLst/>
          </a:prstGeom>
          <a:noFill/>
        </p:spPr>
        <p:txBody>
          <a:bodyPr wrap="square" lIns="0" tIns="0" rIns="0" bIns="0" rtlCol="0">
            <a:spAutoFit/>
          </a:bodyPr>
          <a:lstStyle/>
          <a:p>
            <a:r>
              <a:rPr kumimoji="1" lang="en-US" altLang="ja-JP" sz="1050" dirty="0"/>
              <a:t>0xFFFF</a:t>
            </a:r>
            <a:endParaRPr kumimoji="1" lang="ja-JP" altLang="en-US" sz="1050" dirty="0"/>
          </a:p>
        </p:txBody>
      </p:sp>
      <p:graphicFrame>
        <p:nvGraphicFramePr>
          <p:cNvPr id="47" name="表 5">
            <a:extLst>
              <a:ext uri="{FF2B5EF4-FFF2-40B4-BE49-F238E27FC236}">
                <a16:creationId xmlns:a16="http://schemas.microsoft.com/office/drawing/2014/main" id="{573E50FF-2292-4225-93BD-0C087B38F68E}"/>
              </a:ext>
            </a:extLst>
          </p:cNvPr>
          <p:cNvGraphicFramePr>
            <a:graphicFrameLocks noGrp="1"/>
          </p:cNvGraphicFramePr>
          <p:nvPr>
            <p:extLst>
              <p:ext uri="{D42A27DB-BD31-4B8C-83A1-F6EECF244321}">
                <p14:modId xmlns:p14="http://schemas.microsoft.com/office/powerpoint/2010/main" val="23610482"/>
              </p:ext>
            </p:extLst>
          </p:nvPr>
        </p:nvGraphicFramePr>
        <p:xfrm>
          <a:off x="1248597" y="1102557"/>
          <a:ext cx="2372319" cy="4834932"/>
        </p:xfrm>
        <a:graphic>
          <a:graphicData uri="http://schemas.openxmlformats.org/drawingml/2006/table">
            <a:tbl>
              <a:tblPr firstRow="1" bandRow="1">
                <a:tableStyleId>{5940675A-B579-460E-94D1-54222C63F5DA}</a:tableStyleId>
              </a:tblPr>
              <a:tblGrid>
                <a:gridCol w="2372319">
                  <a:extLst>
                    <a:ext uri="{9D8B030D-6E8A-4147-A177-3AD203B41FA5}">
                      <a16:colId xmlns:a16="http://schemas.microsoft.com/office/drawing/2014/main" val="1788754349"/>
                    </a:ext>
                  </a:extLst>
                </a:gridCol>
              </a:tblGrid>
              <a:tr h="3576118">
                <a:tc>
                  <a:txBody>
                    <a:bodyPr/>
                    <a:lstStyle/>
                    <a:p>
                      <a:pPr algn="ctr"/>
                      <a:endParaRPr kumimoji="1" lang="en-US" altLang="ja-JP" sz="1050"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r>
                        <a:rPr kumimoji="1" lang="en-US" altLang="ja-JP" sz="1050" dirty="0"/>
                        <a:t>PROGRAM(55KB)</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850821333"/>
                  </a:ext>
                </a:extLst>
              </a:tr>
              <a:tr h="880152">
                <a:tc>
                  <a:txBody>
                    <a:bodyPr/>
                    <a:lstStyle/>
                    <a:p>
                      <a:pPr algn="ctr"/>
                      <a:r>
                        <a:rPr kumimoji="1" lang="en-US" altLang="ja-JP" sz="1050" dirty="0"/>
                        <a:t>IRQ HANDLER(8KB)</a:t>
                      </a:r>
                      <a:endParaRPr kumimoji="1" lang="ja-JP" altLang="en-US" sz="1050" dirty="0"/>
                    </a:p>
                  </a:txBody>
                  <a:tcPr>
                    <a:lnT w="12700" cap="flat" cmpd="sng" algn="ctr">
                      <a:solidFill>
                        <a:schemeClr val="tx1"/>
                      </a:solidFill>
                      <a:prstDash val="solid"/>
                      <a:round/>
                      <a:headEnd type="none" w="med" len="med"/>
                      <a:tailEnd type="none" w="med" len="med"/>
                    </a:lnT>
                    <a:solidFill>
                      <a:schemeClr val="bg1">
                        <a:lumMod val="75000"/>
                      </a:schemeClr>
                    </a:solidFill>
                  </a:tcPr>
                </a:tc>
                <a:extLst>
                  <a:ext uri="{0D108BD9-81ED-4DB2-BD59-A6C34878D82A}">
                    <a16:rowId xmlns:a16="http://schemas.microsoft.com/office/drawing/2014/main" val="1438459264"/>
                  </a:ext>
                </a:extLst>
              </a:tr>
              <a:tr h="164929">
                <a:tc>
                  <a:txBody>
                    <a:bodyPr/>
                    <a:lstStyle/>
                    <a:p>
                      <a:pPr algn="ctr"/>
                      <a:r>
                        <a:rPr kumimoji="1" lang="en-US" altLang="ja-JP" sz="1050" dirty="0"/>
                        <a:t>BOOT PROGRAM(1KB)</a:t>
                      </a:r>
                      <a:endParaRPr kumimoji="1" lang="ja-JP" altLang="en-US" sz="1050" dirty="0"/>
                    </a:p>
                  </a:txBody>
                  <a:tcPr>
                    <a:solidFill>
                      <a:schemeClr val="bg1">
                        <a:lumMod val="75000"/>
                      </a:schemeClr>
                    </a:solidFill>
                  </a:tcPr>
                </a:tc>
                <a:extLst>
                  <a:ext uri="{0D108BD9-81ED-4DB2-BD59-A6C34878D82A}">
                    <a16:rowId xmlns:a16="http://schemas.microsoft.com/office/drawing/2014/main" val="1185066262"/>
                  </a:ext>
                </a:extLst>
              </a:tr>
            </a:tbl>
          </a:graphicData>
        </a:graphic>
      </p:graphicFrame>
      <p:cxnSp>
        <p:nvCxnSpPr>
          <p:cNvPr id="50" name="直線矢印コネクタ 49">
            <a:extLst>
              <a:ext uri="{FF2B5EF4-FFF2-40B4-BE49-F238E27FC236}">
                <a16:creationId xmlns:a16="http://schemas.microsoft.com/office/drawing/2014/main" id="{5ABE5AEF-7378-4B2A-B676-BDD12415755B}"/>
              </a:ext>
            </a:extLst>
          </p:cNvPr>
          <p:cNvCxnSpPr>
            <a:cxnSpLocks/>
          </p:cNvCxnSpPr>
          <p:nvPr/>
        </p:nvCxnSpPr>
        <p:spPr>
          <a:xfrm flipV="1">
            <a:off x="1646144" y="5685575"/>
            <a:ext cx="0" cy="2427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1" name="直線矢印コネクタ 50">
            <a:extLst>
              <a:ext uri="{FF2B5EF4-FFF2-40B4-BE49-F238E27FC236}">
                <a16:creationId xmlns:a16="http://schemas.microsoft.com/office/drawing/2014/main" id="{70ED1AF8-4B6D-4DC2-9E48-5D42CB6F041A}"/>
              </a:ext>
            </a:extLst>
          </p:cNvPr>
          <p:cNvCxnSpPr>
            <a:cxnSpLocks/>
          </p:cNvCxnSpPr>
          <p:nvPr/>
        </p:nvCxnSpPr>
        <p:spPr>
          <a:xfrm flipV="1">
            <a:off x="1644184" y="4798335"/>
            <a:ext cx="0" cy="92044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2" name="直線コネクタ 51">
            <a:extLst>
              <a:ext uri="{FF2B5EF4-FFF2-40B4-BE49-F238E27FC236}">
                <a16:creationId xmlns:a16="http://schemas.microsoft.com/office/drawing/2014/main" id="{0A3F0086-32C7-49A3-B78C-30B3E0AA8CAF}"/>
              </a:ext>
            </a:extLst>
          </p:cNvPr>
          <p:cNvCxnSpPr>
            <a:cxnSpLocks/>
          </p:cNvCxnSpPr>
          <p:nvPr/>
        </p:nvCxnSpPr>
        <p:spPr>
          <a:xfrm>
            <a:off x="628433" y="1102557"/>
            <a:ext cx="359001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3" name="直線矢印コネクタ 52">
            <a:extLst>
              <a:ext uri="{FF2B5EF4-FFF2-40B4-BE49-F238E27FC236}">
                <a16:creationId xmlns:a16="http://schemas.microsoft.com/office/drawing/2014/main" id="{67677056-C036-47F4-B36F-0DB121ECB467}"/>
              </a:ext>
            </a:extLst>
          </p:cNvPr>
          <p:cNvCxnSpPr>
            <a:cxnSpLocks/>
          </p:cNvCxnSpPr>
          <p:nvPr/>
        </p:nvCxnSpPr>
        <p:spPr>
          <a:xfrm>
            <a:off x="768762" y="1102557"/>
            <a:ext cx="0" cy="483493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54" name="テキスト ボックス 53">
            <a:extLst>
              <a:ext uri="{FF2B5EF4-FFF2-40B4-BE49-F238E27FC236}">
                <a16:creationId xmlns:a16="http://schemas.microsoft.com/office/drawing/2014/main" id="{A9D8C42D-3B12-457E-9CC4-7D1F794823FA}"/>
              </a:ext>
            </a:extLst>
          </p:cNvPr>
          <p:cNvSpPr txBox="1"/>
          <p:nvPr/>
        </p:nvSpPr>
        <p:spPr>
          <a:xfrm>
            <a:off x="388516" y="3081418"/>
            <a:ext cx="760491" cy="646331"/>
          </a:xfrm>
          <a:prstGeom prst="rect">
            <a:avLst/>
          </a:prstGeom>
          <a:solidFill>
            <a:schemeClr val="bg1"/>
          </a:solidFill>
        </p:spPr>
        <p:txBody>
          <a:bodyPr wrap="square" rtlCol="0">
            <a:spAutoFit/>
          </a:bodyPr>
          <a:lstStyle/>
          <a:p>
            <a:r>
              <a:rPr kumimoji="1" lang="en-US" altLang="ja-JP" dirty="0"/>
              <a:t>ROM</a:t>
            </a:r>
          </a:p>
          <a:p>
            <a:r>
              <a:rPr kumimoji="1" lang="en-US" altLang="ja-JP" dirty="0"/>
              <a:t>64KB</a:t>
            </a:r>
            <a:endParaRPr kumimoji="1" lang="ja-JP" altLang="en-US" dirty="0"/>
          </a:p>
        </p:txBody>
      </p:sp>
      <p:cxnSp>
        <p:nvCxnSpPr>
          <p:cNvPr id="55" name="直線コネクタ 54">
            <a:extLst>
              <a:ext uri="{FF2B5EF4-FFF2-40B4-BE49-F238E27FC236}">
                <a16:creationId xmlns:a16="http://schemas.microsoft.com/office/drawing/2014/main" id="{A4458359-B98F-4532-A668-34A0BA9F0505}"/>
              </a:ext>
            </a:extLst>
          </p:cNvPr>
          <p:cNvCxnSpPr>
            <a:cxnSpLocks/>
          </p:cNvCxnSpPr>
          <p:nvPr/>
        </p:nvCxnSpPr>
        <p:spPr>
          <a:xfrm>
            <a:off x="628433" y="5937489"/>
            <a:ext cx="359001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6" name="直線コネクタ 55">
            <a:extLst>
              <a:ext uri="{FF2B5EF4-FFF2-40B4-BE49-F238E27FC236}">
                <a16:creationId xmlns:a16="http://schemas.microsoft.com/office/drawing/2014/main" id="{35D7DE74-2F3C-47AB-BEF8-E6C389E0C5B7}"/>
              </a:ext>
            </a:extLst>
          </p:cNvPr>
          <p:cNvCxnSpPr/>
          <p:nvPr/>
        </p:nvCxnSpPr>
        <p:spPr>
          <a:xfrm>
            <a:off x="3620916" y="5685575"/>
            <a:ext cx="59753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7" name="直線コネクタ 56">
            <a:extLst>
              <a:ext uri="{FF2B5EF4-FFF2-40B4-BE49-F238E27FC236}">
                <a16:creationId xmlns:a16="http://schemas.microsoft.com/office/drawing/2014/main" id="{28219679-7E6B-4A0B-BC5A-BA01F67626DC}"/>
              </a:ext>
            </a:extLst>
          </p:cNvPr>
          <p:cNvCxnSpPr/>
          <p:nvPr/>
        </p:nvCxnSpPr>
        <p:spPr>
          <a:xfrm>
            <a:off x="3620916" y="5376248"/>
            <a:ext cx="59753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8" name="直線コネクタ 57">
            <a:extLst>
              <a:ext uri="{FF2B5EF4-FFF2-40B4-BE49-F238E27FC236}">
                <a16:creationId xmlns:a16="http://schemas.microsoft.com/office/drawing/2014/main" id="{A8D5FE30-2416-4361-B63F-11CB6D71CD54}"/>
              </a:ext>
            </a:extLst>
          </p:cNvPr>
          <p:cNvCxnSpPr/>
          <p:nvPr/>
        </p:nvCxnSpPr>
        <p:spPr>
          <a:xfrm>
            <a:off x="3620916" y="4807388"/>
            <a:ext cx="597532" cy="0"/>
          </a:xfrm>
          <a:prstGeom prst="line">
            <a:avLst/>
          </a:prstGeom>
          <a:ln w="19050"/>
        </p:spPr>
        <p:style>
          <a:lnRef idx="1">
            <a:schemeClr val="dk1"/>
          </a:lnRef>
          <a:fillRef idx="0">
            <a:schemeClr val="dk1"/>
          </a:fillRef>
          <a:effectRef idx="0">
            <a:schemeClr val="dk1"/>
          </a:effectRef>
          <a:fontRef idx="minor">
            <a:schemeClr val="tx1"/>
          </a:fontRef>
        </p:style>
      </p:cxnSp>
      <p:sp>
        <p:nvSpPr>
          <p:cNvPr id="59" name="テキスト ボックス 58">
            <a:extLst>
              <a:ext uri="{FF2B5EF4-FFF2-40B4-BE49-F238E27FC236}">
                <a16:creationId xmlns:a16="http://schemas.microsoft.com/office/drawing/2014/main" id="{2869691E-3C28-4392-A8C1-8CADF9BDCF1A}"/>
              </a:ext>
            </a:extLst>
          </p:cNvPr>
          <p:cNvSpPr txBox="1"/>
          <p:nvPr/>
        </p:nvSpPr>
        <p:spPr>
          <a:xfrm>
            <a:off x="3684290" y="5775805"/>
            <a:ext cx="416460" cy="161583"/>
          </a:xfrm>
          <a:prstGeom prst="rect">
            <a:avLst/>
          </a:prstGeom>
          <a:noFill/>
        </p:spPr>
        <p:txBody>
          <a:bodyPr wrap="square" lIns="0" tIns="0" rIns="0" bIns="0" rtlCol="0">
            <a:spAutoFit/>
          </a:bodyPr>
          <a:lstStyle/>
          <a:p>
            <a:r>
              <a:rPr kumimoji="1" lang="en-US" altLang="ja-JP" sz="1050" dirty="0"/>
              <a:t>0x0000</a:t>
            </a:r>
            <a:endParaRPr kumimoji="1" lang="ja-JP" altLang="en-US" sz="1050" dirty="0"/>
          </a:p>
        </p:txBody>
      </p:sp>
      <p:sp>
        <p:nvSpPr>
          <p:cNvPr id="60" name="テキスト ボックス 59">
            <a:extLst>
              <a:ext uri="{FF2B5EF4-FFF2-40B4-BE49-F238E27FC236}">
                <a16:creationId xmlns:a16="http://schemas.microsoft.com/office/drawing/2014/main" id="{4CCE3048-F643-45AC-96AF-0A789E176363}"/>
              </a:ext>
            </a:extLst>
          </p:cNvPr>
          <p:cNvSpPr txBox="1"/>
          <p:nvPr/>
        </p:nvSpPr>
        <p:spPr>
          <a:xfrm>
            <a:off x="3684290" y="5511642"/>
            <a:ext cx="416460" cy="161583"/>
          </a:xfrm>
          <a:prstGeom prst="rect">
            <a:avLst/>
          </a:prstGeom>
          <a:noFill/>
        </p:spPr>
        <p:txBody>
          <a:bodyPr wrap="square" lIns="0" tIns="0" rIns="0" bIns="0" rtlCol="0">
            <a:spAutoFit/>
          </a:bodyPr>
          <a:lstStyle/>
          <a:p>
            <a:r>
              <a:rPr kumimoji="1" lang="en-US" altLang="ja-JP" sz="1050" dirty="0"/>
              <a:t>0x0400</a:t>
            </a:r>
            <a:endParaRPr kumimoji="1" lang="ja-JP" altLang="en-US" sz="1050" dirty="0"/>
          </a:p>
        </p:txBody>
      </p:sp>
      <p:sp>
        <p:nvSpPr>
          <p:cNvPr id="61" name="テキスト ボックス 60">
            <a:extLst>
              <a:ext uri="{FF2B5EF4-FFF2-40B4-BE49-F238E27FC236}">
                <a16:creationId xmlns:a16="http://schemas.microsoft.com/office/drawing/2014/main" id="{624FC945-335B-4332-9696-781203147446}"/>
              </a:ext>
            </a:extLst>
          </p:cNvPr>
          <p:cNvSpPr txBox="1"/>
          <p:nvPr/>
        </p:nvSpPr>
        <p:spPr>
          <a:xfrm>
            <a:off x="3684289" y="5220841"/>
            <a:ext cx="416460" cy="161583"/>
          </a:xfrm>
          <a:prstGeom prst="rect">
            <a:avLst/>
          </a:prstGeom>
          <a:noFill/>
        </p:spPr>
        <p:txBody>
          <a:bodyPr wrap="square" lIns="0" tIns="0" rIns="0" bIns="0" rtlCol="0">
            <a:spAutoFit/>
          </a:bodyPr>
          <a:lstStyle/>
          <a:p>
            <a:r>
              <a:rPr kumimoji="1" lang="en-US" altLang="ja-JP" sz="1050" dirty="0"/>
              <a:t>0x0C00</a:t>
            </a:r>
            <a:endParaRPr kumimoji="1" lang="ja-JP" altLang="en-US" sz="1050" dirty="0"/>
          </a:p>
        </p:txBody>
      </p:sp>
      <p:sp>
        <p:nvSpPr>
          <p:cNvPr id="62" name="テキスト ボックス 61">
            <a:extLst>
              <a:ext uri="{FF2B5EF4-FFF2-40B4-BE49-F238E27FC236}">
                <a16:creationId xmlns:a16="http://schemas.microsoft.com/office/drawing/2014/main" id="{7A194811-224F-4107-9C6D-5A53A235C1E6}"/>
              </a:ext>
            </a:extLst>
          </p:cNvPr>
          <p:cNvSpPr txBox="1"/>
          <p:nvPr/>
        </p:nvSpPr>
        <p:spPr>
          <a:xfrm>
            <a:off x="3684288" y="4600690"/>
            <a:ext cx="416460" cy="161583"/>
          </a:xfrm>
          <a:prstGeom prst="rect">
            <a:avLst/>
          </a:prstGeom>
          <a:noFill/>
        </p:spPr>
        <p:txBody>
          <a:bodyPr wrap="square" lIns="0" tIns="0" rIns="0" bIns="0" rtlCol="0">
            <a:spAutoFit/>
          </a:bodyPr>
          <a:lstStyle/>
          <a:p>
            <a:r>
              <a:rPr kumimoji="1" lang="en-US" altLang="ja-JP" sz="1050" dirty="0"/>
              <a:t>0x2C00</a:t>
            </a:r>
            <a:endParaRPr kumimoji="1" lang="ja-JP" altLang="en-US" sz="1050" dirty="0"/>
          </a:p>
        </p:txBody>
      </p:sp>
      <p:sp>
        <p:nvSpPr>
          <p:cNvPr id="63" name="テキスト ボックス 62">
            <a:extLst>
              <a:ext uri="{FF2B5EF4-FFF2-40B4-BE49-F238E27FC236}">
                <a16:creationId xmlns:a16="http://schemas.microsoft.com/office/drawing/2014/main" id="{64261F53-776E-445E-AD7C-92031FAA834C}"/>
              </a:ext>
            </a:extLst>
          </p:cNvPr>
          <p:cNvSpPr txBox="1"/>
          <p:nvPr/>
        </p:nvSpPr>
        <p:spPr>
          <a:xfrm>
            <a:off x="3675228" y="1112297"/>
            <a:ext cx="416460" cy="161583"/>
          </a:xfrm>
          <a:prstGeom prst="rect">
            <a:avLst/>
          </a:prstGeom>
          <a:noFill/>
        </p:spPr>
        <p:txBody>
          <a:bodyPr wrap="square" lIns="0" tIns="0" rIns="0" bIns="0" rtlCol="0">
            <a:spAutoFit/>
          </a:bodyPr>
          <a:lstStyle/>
          <a:p>
            <a:r>
              <a:rPr kumimoji="1" lang="en-US" altLang="ja-JP" sz="1050" dirty="0"/>
              <a:t>0xFFFF</a:t>
            </a:r>
            <a:endParaRPr kumimoji="1" lang="ja-JP" altLang="en-US" sz="1050" dirty="0"/>
          </a:p>
        </p:txBody>
      </p:sp>
      <p:cxnSp>
        <p:nvCxnSpPr>
          <p:cNvPr id="66" name="直線矢印コネクタ 65">
            <a:extLst>
              <a:ext uri="{FF2B5EF4-FFF2-40B4-BE49-F238E27FC236}">
                <a16:creationId xmlns:a16="http://schemas.microsoft.com/office/drawing/2014/main" id="{BB94CE9E-B558-40BF-B553-81D919E4A313}"/>
              </a:ext>
            </a:extLst>
          </p:cNvPr>
          <p:cNvCxnSpPr>
            <a:cxnSpLocks/>
          </p:cNvCxnSpPr>
          <p:nvPr/>
        </p:nvCxnSpPr>
        <p:spPr>
          <a:xfrm flipV="1">
            <a:off x="1644184" y="1102557"/>
            <a:ext cx="0" cy="369577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06690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7C0B73-1E13-4901-9666-3584008D743B}"/>
              </a:ext>
            </a:extLst>
          </p:cNvPr>
          <p:cNvSpPr>
            <a:spLocks noGrp="1"/>
          </p:cNvSpPr>
          <p:nvPr>
            <p:ph type="title"/>
          </p:nvPr>
        </p:nvSpPr>
        <p:spPr/>
        <p:txBody>
          <a:bodyPr/>
          <a:lstStyle/>
          <a:p>
            <a:r>
              <a:rPr lang="en-US" altLang="ja-JP" dirty="0"/>
              <a:t>ASCA16CORE</a:t>
            </a:r>
            <a:r>
              <a:rPr lang="ja-JP" altLang="en-US" dirty="0"/>
              <a:t>外部端子</a:t>
            </a:r>
            <a:endParaRPr kumimoji="1" lang="ja-JP" altLang="en-US" dirty="0"/>
          </a:p>
        </p:txBody>
      </p:sp>
      <p:sp>
        <p:nvSpPr>
          <p:cNvPr id="4" name="スライド番号プレースホルダー 3">
            <a:extLst>
              <a:ext uri="{FF2B5EF4-FFF2-40B4-BE49-F238E27FC236}">
                <a16:creationId xmlns:a16="http://schemas.microsoft.com/office/drawing/2014/main" id="{BC1071AE-736D-4732-9322-43194106E7D0}"/>
              </a:ext>
            </a:extLst>
          </p:cNvPr>
          <p:cNvSpPr>
            <a:spLocks noGrp="1"/>
          </p:cNvSpPr>
          <p:nvPr>
            <p:ph type="sldNum" sz="quarter" idx="12"/>
          </p:nvPr>
        </p:nvSpPr>
        <p:spPr/>
        <p:txBody>
          <a:bodyPr/>
          <a:lstStyle/>
          <a:p>
            <a:fld id="{62668789-62FB-4EEF-AD27-C48D0269F50B}" type="slidenum">
              <a:rPr kumimoji="1" lang="ja-JP" altLang="en-US" smtClean="0"/>
              <a:pPr/>
              <a:t>17</a:t>
            </a:fld>
            <a:endParaRPr kumimoji="1" lang="ja-JP" altLang="en-US" dirty="0"/>
          </a:p>
        </p:txBody>
      </p:sp>
      <p:sp>
        <p:nvSpPr>
          <p:cNvPr id="5" name="正方形/長方形 4">
            <a:extLst>
              <a:ext uri="{FF2B5EF4-FFF2-40B4-BE49-F238E27FC236}">
                <a16:creationId xmlns:a16="http://schemas.microsoft.com/office/drawing/2014/main" id="{89638FE7-C593-4CF4-809A-2EC56D0DAD50}"/>
              </a:ext>
            </a:extLst>
          </p:cNvPr>
          <p:cNvSpPr/>
          <p:nvPr/>
        </p:nvSpPr>
        <p:spPr>
          <a:xfrm>
            <a:off x="3473450" y="1689100"/>
            <a:ext cx="1905000" cy="3657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600" dirty="0"/>
              <a:t>A</a:t>
            </a:r>
            <a:r>
              <a:rPr kumimoji="1" lang="en-US" altLang="ja-JP" sz="1600" u="sng" dirty="0">
                <a:solidFill>
                  <a:schemeClr val="tx1"/>
                </a:solidFill>
              </a:rPr>
              <a:t>ASCA16CORE</a:t>
            </a:r>
          </a:p>
          <a:p>
            <a:pPr algn="ctr"/>
            <a:endParaRPr kumimoji="1" lang="en-US" altLang="ja-JP" sz="1050" u="sng" dirty="0">
              <a:solidFill>
                <a:schemeClr val="tx1"/>
              </a:solidFill>
            </a:endParaRPr>
          </a:p>
          <a:p>
            <a:r>
              <a:rPr kumimoji="1" lang="en-US" altLang="ja-JP" dirty="0">
                <a:solidFill>
                  <a:schemeClr val="tx1"/>
                </a:solidFill>
              </a:rPr>
              <a:t> </a:t>
            </a:r>
            <a:endParaRPr kumimoji="1" lang="en-US" altLang="ja-JP" sz="1050" dirty="0">
              <a:solidFill>
                <a:schemeClr val="tx1"/>
              </a:solidFill>
            </a:endParaRPr>
          </a:p>
          <a:p>
            <a:r>
              <a:rPr kumimoji="1" lang="en-US" altLang="ja-JP" sz="1050" dirty="0">
                <a:solidFill>
                  <a:schemeClr val="tx1"/>
                </a:solidFill>
              </a:rPr>
              <a:t>   </a:t>
            </a:r>
          </a:p>
          <a:p>
            <a:endParaRPr kumimoji="1" lang="en-US" altLang="ja-JP" sz="1050" dirty="0">
              <a:solidFill>
                <a:schemeClr val="tx1"/>
              </a:solidFill>
            </a:endParaRPr>
          </a:p>
          <a:p>
            <a:r>
              <a:rPr kumimoji="1" lang="en-US" altLang="ja-JP" sz="1050" dirty="0">
                <a:solidFill>
                  <a:schemeClr val="tx1"/>
                </a:solidFill>
              </a:rPr>
              <a:t>    </a:t>
            </a:r>
          </a:p>
          <a:p>
            <a:endParaRPr kumimoji="1" lang="en-US" altLang="ja-JP" sz="1050" dirty="0">
              <a:solidFill>
                <a:schemeClr val="tx1"/>
              </a:solidFill>
            </a:endParaRPr>
          </a:p>
          <a:p>
            <a:r>
              <a:rPr kumimoji="1" lang="en-US" altLang="ja-JP" sz="1050" dirty="0">
                <a:solidFill>
                  <a:schemeClr val="tx1"/>
                </a:solidFill>
              </a:rPr>
              <a:t>   </a:t>
            </a:r>
            <a:endParaRPr kumimoji="1" lang="ja-JP" altLang="en-US" sz="1050" dirty="0"/>
          </a:p>
        </p:txBody>
      </p:sp>
      <p:sp>
        <p:nvSpPr>
          <p:cNvPr id="6" name="矢印: 五方向 5">
            <a:extLst>
              <a:ext uri="{FF2B5EF4-FFF2-40B4-BE49-F238E27FC236}">
                <a16:creationId xmlns:a16="http://schemas.microsoft.com/office/drawing/2014/main" id="{BDBB7B55-45A6-4AB2-BEA0-8992A6E6BC43}"/>
              </a:ext>
            </a:extLst>
          </p:cNvPr>
          <p:cNvSpPr/>
          <p:nvPr/>
        </p:nvSpPr>
        <p:spPr>
          <a:xfrm>
            <a:off x="3406774" y="2285999"/>
            <a:ext cx="200025" cy="130175"/>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五方向 8">
            <a:extLst>
              <a:ext uri="{FF2B5EF4-FFF2-40B4-BE49-F238E27FC236}">
                <a16:creationId xmlns:a16="http://schemas.microsoft.com/office/drawing/2014/main" id="{3D1F38A7-FEB9-492B-9434-DECEBF41C64A}"/>
              </a:ext>
            </a:extLst>
          </p:cNvPr>
          <p:cNvSpPr/>
          <p:nvPr/>
        </p:nvSpPr>
        <p:spPr>
          <a:xfrm>
            <a:off x="3406773" y="2635249"/>
            <a:ext cx="200025" cy="130175"/>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五方向 9">
            <a:extLst>
              <a:ext uri="{FF2B5EF4-FFF2-40B4-BE49-F238E27FC236}">
                <a16:creationId xmlns:a16="http://schemas.microsoft.com/office/drawing/2014/main" id="{BFF2DCA7-C060-4C93-9BF9-704AAE1BA1D1}"/>
              </a:ext>
            </a:extLst>
          </p:cNvPr>
          <p:cNvSpPr/>
          <p:nvPr/>
        </p:nvSpPr>
        <p:spPr>
          <a:xfrm>
            <a:off x="3406772" y="2947985"/>
            <a:ext cx="200025" cy="130175"/>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五方向 10">
            <a:extLst>
              <a:ext uri="{FF2B5EF4-FFF2-40B4-BE49-F238E27FC236}">
                <a16:creationId xmlns:a16="http://schemas.microsoft.com/office/drawing/2014/main" id="{3AA28058-CA87-4583-9506-CD4343FB4C2C}"/>
              </a:ext>
            </a:extLst>
          </p:cNvPr>
          <p:cNvSpPr/>
          <p:nvPr/>
        </p:nvSpPr>
        <p:spPr>
          <a:xfrm>
            <a:off x="3412191" y="3266840"/>
            <a:ext cx="200025" cy="130175"/>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五方向 11">
            <a:extLst>
              <a:ext uri="{FF2B5EF4-FFF2-40B4-BE49-F238E27FC236}">
                <a16:creationId xmlns:a16="http://schemas.microsoft.com/office/drawing/2014/main" id="{884A0DE7-0AC5-4B09-A16E-EF71D88F688C}"/>
              </a:ext>
            </a:extLst>
          </p:cNvPr>
          <p:cNvSpPr/>
          <p:nvPr/>
        </p:nvSpPr>
        <p:spPr>
          <a:xfrm>
            <a:off x="3406773" y="3586439"/>
            <a:ext cx="200025" cy="130175"/>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五方向 12">
            <a:extLst>
              <a:ext uri="{FF2B5EF4-FFF2-40B4-BE49-F238E27FC236}">
                <a16:creationId xmlns:a16="http://schemas.microsoft.com/office/drawing/2014/main" id="{FE8CDCA5-5D5A-4FF9-B1EF-E9E02692B51A}"/>
              </a:ext>
            </a:extLst>
          </p:cNvPr>
          <p:cNvSpPr/>
          <p:nvPr/>
        </p:nvSpPr>
        <p:spPr>
          <a:xfrm>
            <a:off x="3406772" y="3899175"/>
            <a:ext cx="200025" cy="130175"/>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2A422DEC-8074-4226-89FB-6BFEDDEDC55B}"/>
              </a:ext>
            </a:extLst>
          </p:cNvPr>
          <p:cNvSpPr txBox="1"/>
          <p:nvPr/>
        </p:nvSpPr>
        <p:spPr>
          <a:xfrm>
            <a:off x="2188426" y="2235474"/>
            <a:ext cx="1185007" cy="2516073"/>
          </a:xfrm>
          <a:prstGeom prst="rect">
            <a:avLst/>
          </a:prstGeom>
          <a:noFill/>
        </p:spPr>
        <p:txBody>
          <a:bodyPr wrap="square" rtlCol="0">
            <a:spAutoFit/>
          </a:bodyPr>
          <a:lstStyle/>
          <a:p>
            <a:pPr algn="r"/>
            <a:r>
              <a:rPr kumimoji="1" lang="en-US" altLang="ja-JP" sz="1050" dirty="0"/>
              <a:t>clk</a:t>
            </a:r>
          </a:p>
          <a:p>
            <a:pPr algn="r"/>
            <a:endParaRPr kumimoji="1" lang="en-US" altLang="ja-JP" sz="1050" dirty="0"/>
          </a:p>
          <a:p>
            <a:pPr algn="r"/>
            <a:r>
              <a:rPr kumimoji="1" lang="en-US" altLang="ja-JP" sz="1050" dirty="0"/>
              <a:t>rst_n</a:t>
            </a:r>
          </a:p>
          <a:p>
            <a:pPr algn="r"/>
            <a:endParaRPr kumimoji="1" lang="en-US" altLang="ja-JP" sz="1050" dirty="0"/>
          </a:p>
          <a:p>
            <a:pPr algn="r"/>
            <a:r>
              <a:rPr kumimoji="1" lang="en-US" altLang="ja-JP" sz="1050" dirty="0"/>
              <a:t>op[15:0]</a:t>
            </a:r>
          </a:p>
          <a:p>
            <a:pPr algn="r"/>
            <a:endParaRPr kumimoji="1" lang="en-US" altLang="ja-JP" sz="1050" dirty="0"/>
          </a:p>
          <a:p>
            <a:pPr algn="r"/>
            <a:r>
              <a:rPr kumimoji="1" lang="en-US" altLang="ja-JP" sz="1050" dirty="0"/>
              <a:t>ir_in[15:0]</a:t>
            </a:r>
          </a:p>
          <a:p>
            <a:pPr algn="r"/>
            <a:endParaRPr kumimoji="1" lang="en-US" altLang="ja-JP" sz="1050" dirty="0"/>
          </a:p>
          <a:p>
            <a:pPr algn="r"/>
            <a:r>
              <a:rPr kumimoji="1" lang="en-US" altLang="ja-JP" sz="1050" dirty="0"/>
              <a:t>ir_addr[15:0]</a:t>
            </a:r>
          </a:p>
          <a:p>
            <a:pPr algn="r"/>
            <a:endParaRPr kumimoji="1" lang="en-US" altLang="ja-JP" sz="1050" dirty="0"/>
          </a:p>
          <a:p>
            <a:pPr algn="r"/>
            <a:r>
              <a:rPr kumimoji="1" lang="en-US" altLang="ja-JP" sz="1050" dirty="0"/>
              <a:t>irq</a:t>
            </a:r>
          </a:p>
          <a:p>
            <a:pPr algn="r"/>
            <a:endParaRPr kumimoji="1" lang="en-US" altLang="ja-JP" sz="1050" dirty="0"/>
          </a:p>
          <a:p>
            <a:pPr algn="r"/>
            <a:r>
              <a:rPr kumimoji="1" lang="en-US" altLang="ja-JP" sz="1050" dirty="0"/>
              <a:t>ram_in[15:0]</a:t>
            </a:r>
          </a:p>
          <a:p>
            <a:pPr algn="r"/>
            <a:endParaRPr kumimoji="1" lang="en-US" altLang="ja-JP" sz="1050" dirty="0"/>
          </a:p>
          <a:p>
            <a:pPr algn="r"/>
            <a:r>
              <a:rPr kumimoji="1" lang="en-US" altLang="ja-JP" sz="1050" dirty="0"/>
              <a:t>sysbusif_in[15:0]</a:t>
            </a:r>
            <a:endParaRPr kumimoji="1" lang="ja-JP" altLang="en-US" sz="1050" dirty="0"/>
          </a:p>
        </p:txBody>
      </p:sp>
      <p:sp>
        <p:nvSpPr>
          <p:cNvPr id="21" name="テキスト ボックス 20">
            <a:extLst>
              <a:ext uri="{FF2B5EF4-FFF2-40B4-BE49-F238E27FC236}">
                <a16:creationId xmlns:a16="http://schemas.microsoft.com/office/drawing/2014/main" id="{6F309715-FCBB-4AEA-85A6-24E3F6CBB545}"/>
              </a:ext>
            </a:extLst>
          </p:cNvPr>
          <p:cNvSpPr txBox="1"/>
          <p:nvPr/>
        </p:nvSpPr>
        <p:spPr>
          <a:xfrm>
            <a:off x="5439709" y="2235474"/>
            <a:ext cx="1604967" cy="3162404"/>
          </a:xfrm>
          <a:prstGeom prst="rect">
            <a:avLst/>
          </a:prstGeom>
          <a:noFill/>
        </p:spPr>
        <p:txBody>
          <a:bodyPr wrap="square" rtlCol="0">
            <a:spAutoFit/>
          </a:bodyPr>
          <a:lstStyle/>
          <a:p>
            <a:r>
              <a:rPr kumimoji="1" lang="en-US" altLang="ja-JP" sz="1050" dirty="0"/>
              <a:t>pc_out[15:0]</a:t>
            </a:r>
          </a:p>
          <a:p>
            <a:endParaRPr kumimoji="1" lang="en-US" altLang="ja-JP" sz="1050" dirty="0"/>
          </a:p>
          <a:p>
            <a:r>
              <a:rPr kumimoji="1" lang="en-US" altLang="ja-JP" sz="1050" dirty="0"/>
              <a:t>ir_out[15:0]</a:t>
            </a:r>
          </a:p>
          <a:p>
            <a:endParaRPr kumimoji="1" lang="en-US" altLang="ja-JP" sz="1050" dirty="0"/>
          </a:p>
          <a:p>
            <a:r>
              <a:rPr kumimoji="1" lang="en-US" altLang="ja-JP" sz="1050" dirty="0"/>
              <a:t>nop_en</a:t>
            </a:r>
          </a:p>
          <a:p>
            <a:endParaRPr kumimoji="1" lang="en-US" altLang="ja-JP" sz="1050" dirty="0"/>
          </a:p>
          <a:p>
            <a:r>
              <a:rPr kumimoji="1" lang="en-US" altLang="ja-JP" sz="1050" dirty="0"/>
              <a:t>ram_data[15:0]</a:t>
            </a:r>
          </a:p>
          <a:p>
            <a:endParaRPr kumimoji="1" lang="en-US" altLang="ja-JP" sz="1050" dirty="0"/>
          </a:p>
          <a:p>
            <a:r>
              <a:rPr kumimoji="1" lang="en-US" altLang="ja-JP" sz="1050" dirty="0"/>
              <a:t>ram_wen</a:t>
            </a:r>
          </a:p>
          <a:p>
            <a:endParaRPr kumimoji="1" lang="en-US" altLang="ja-JP" sz="1050" dirty="0"/>
          </a:p>
          <a:p>
            <a:r>
              <a:rPr kumimoji="1" lang="en-US" altLang="ja-JP" sz="1050" dirty="0"/>
              <a:t>ram_addr[15:0]</a:t>
            </a:r>
          </a:p>
          <a:p>
            <a:endParaRPr kumimoji="1" lang="en-US" altLang="ja-JP" sz="1050" dirty="0"/>
          </a:p>
          <a:p>
            <a:r>
              <a:rPr kumimoji="1" lang="en-US" altLang="ja-JP" sz="1050" dirty="0"/>
              <a:t>sysbusif_out[15:0]</a:t>
            </a:r>
          </a:p>
          <a:p>
            <a:endParaRPr kumimoji="1" lang="en-US" altLang="ja-JP" sz="1050" dirty="0"/>
          </a:p>
          <a:p>
            <a:r>
              <a:rPr kumimoji="1" lang="en-US" altLang="ja-JP" sz="1050" dirty="0"/>
              <a:t>sysbusif_addr[15:0]</a:t>
            </a:r>
          </a:p>
          <a:p>
            <a:endParaRPr kumimoji="1" lang="en-US" altLang="ja-JP" sz="1050" dirty="0"/>
          </a:p>
          <a:p>
            <a:r>
              <a:rPr kumimoji="1" lang="en-US" altLang="ja-JP" sz="1050" dirty="0"/>
              <a:t>sysbusif_wen</a:t>
            </a:r>
          </a:p>
          <a:p>
            <a:pPr algn="r"/>
            <a:endParaRPr kumimoji="1" lang="en-US" altLang="ja-JP" sz="1050" dirty="0"/>
          </a:p>
          <a:p>
            <a:pPr algn="r"/>
            <a:endParaRPr kumimoji="1" lang="ja-JP" altLang="en-US" sz="1050" dirty="0"/>
          </a:p>
        </p:txBody>
      </p:sp>
      <p:sp>
        <p:nvSpPr>
          <p:cNvPr id="22" name="矢印: 五方向 21">
            <a:extLst>
              <a:ext uri="{FF2B5EF4-FFF2-40B4-BE49-F238E27FC236}">
                <a16:creationId xmlns:a16="http://schemas.microsoft.com/office/drawing/2014/main" id="{01880CF4-557C-466D-8AFE-FB18DCE631B8}"/>
              </a:ext>
            </a:extLst>
          </p:cNvPr>
          <p:cNvSpPr/>
          <p:nvPr/>
        </p:nvSpPr>
        <p:spPr>
          <a:xfrm>
            <a:off x="3406772" y="4211911"/>
            <a:ext cx="200025" cy="130175"/>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五方向 22">
            <a:extLst>
              <a:ext uri="{FF2B5EF4-FFF2-40B4-BE49-F238E27FC236}">
                <a16:creationId xmlns:a16="http://schemas.microsoft.com/office/drawing/2014/main" id="{AAB07911-CA5E-4FAE-9C1A-48A79408AED6}"/>
              </a:ext>
            </a:extLst>
          </p:cNvPr>
          <p:cNvSpPr/>
          <p:nvPr/>
        </p:nvSpPr>
        <p:spPr>
          <a:xfrm>
            <a:off x="5273025" y="2285999"/>
            <a:ext cx="200025" cy="130175"/>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五方向 23">
            <a:extLst>
              <a:ext uri="{FF2B5EF4-FFF2-40B4-BE49-F238E27FC236}">
                <a16:creationId xmlns:a16="http://schemas.microsoft.com/office/drawing/2014/main" id="{2BFE8756-A4AF-4BCD-BA90-2B79355554F9}"/>
              </a:ext>
            </a:extLst>
          </p:cNvPr>
          <p:cNvSpPr/>
          <p:nvPr/>
        </p:nvSpPr>
        <p:spPr>
          <a:xfrm>
            <a:off x="5273024" y="2635249"/>
            <a:ext cx="200025" cy="130175"/>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五方向 24">
            <a:extLst>
              <a:ext uri="{FF2B5EF4-FFF2-40B4-BE49-F238E27FC236}">
                <a16:creationId xmlns:a16="http://schemas.microsoft.com/office/drawing/2014/main" id="{3AF76D2E-3E6E-46B4-964B-D29467A386EF}"/>
              </a:ext>
            </a:extLst>
          </p:cNvPr>
          <p:cNvSpPr/>
          <p:nvPr/>
        </p:nvSpPr>
        <p:spPr>
          <a:xfrm>
            <a:off x="5273023" y="2947985"/>
            <a:ext cx="200025" cy="130175"/>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五方向 25">
            <a:extLst>
              <a:ext uri="{FF2B5EF4-FFF2-40B4-BE49-F238E27FC236}">
                <a16:creationId xmlns:a16="http://schemas.microsoft.com/office/drawing/2014/main" id="{1FD2CF73-3C0D-4880-9CF7-19D7577142E9}"/>
              </a:ext>
            </a:extLst>
          </p:cNvPr>
          <p:cNvSpPr/>
          <p:nvPr/>
        </p:nvSpPr>
        <p:spPr>
          <a:xfrm>
            <a:off x="5278442" y="3266840"/>
            <a:ext cx="200025" cy="130175"/>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五方向 26">
            <a:extLst>
              <a:ext uri="{FF2B5EF4-FFF2-40B4-BE49-F238E27FC236}">
                <a16:creationId xmlns:a16="http://schemas.microsoft.com/office/drawing/2014/main" id="{849934ED-A1DA-4A63-9E31-C84220441449}"/>
              </a:ext>
            </a:extLst>
          </p:cNvPr>
          <p:cNvSpPr/>
          <p:nvPr/>
        </p:nvSpPr>
        <p:spPr>
          <a:xfrm>
            <a:off x="5273024" y="3586439"/>
            <a:ext cx="200025" cy="130175"/>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矢印: 五方向 27">
            <a:extLst>
              <a:ext uri="{FF2B5EF4-FFF2-40B4-BE49-F238E27FC236}">
                <a16:creationId xmlns:a16="http://schemas.microsoft.com/office/drawing/2014/main" id="{5542DE66-CEFA-4617-BE06-31ED60EBDC3E}"/>
              </a:ext>
            </a:extLst>
          </p:cNvPr>
          <p:cNvSpPr/>
          <p:nvPr/>
        </p:nvSpPr>
        <p:spPr>
          <a:xfrm>
            <a:off x="5273023" y="3899175"/>
            <a:ext cx="200025" cy="130175"/>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矢印: 五方向 28">
            <a:extLst>
              <a:ext uri="{FF2B5EF4-FFF2-40B4-BE49-F238E27FC236}">
                <a16:creationId xmlns:a16="http://schemas.microsoft.com/office/drawing/2014/main" id="{F8FB04C4-5431-423D-9F9F-FC50CAF81FEF}"/>
              </a:ext>
            </a:extLst>
          </p:cNvPr>
          <p:cNvSpPr/>
          <p:nvPr/>
        </p:nvSpPr>
        <p:spPr>
          <a:xfrm>
            <a:off x="5273023" y="4239590"/>
            <a:ext cx="200025" cy="130175"/>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五方向 29">
            <a:extLst>
              <a:ext uri="{FF2B5EF4-FFF2-40B4-BE49-F238E27FC236}">
                <a16:creationId xmlns:a16="http://schemas.microsoft.com/office/drawing/2014/main" id="{B41EEF6B-735C-4FC3-B86E-393FBABF2F8E}"/>
              </a:ext>
            </a:extLst>
          </p:cNvPr>
          <p:cNvSpPr/>
          <p:nvPr/>
        </p:nvSpPr>
        <p:spPr>
          <a:xfrm>
            <a:off x="5273023" y="4551679"/>
            <a:ext cx="200025" cy="130175"/>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中かっこ 7">
            <a:extLst>
              <a:ext uri="{FF2B5EF4-FFF2-40B4-BE49-F238E27FC236}">
                <a16:creationId xmlns:a16="http://schemas.microsoft.com/office/drawing/2014/main" id="{73FD0156-61D4-4675-9779-DA6695DBDC07}"/>
              </a:ext>
            </a:extLst>
          </p:cNvPr>
          <p:cNvSpPr/>
          <p:nvPr/>
        </p:nvSpPr>
        <p:spPr>
          <a:xfrm>
            <a:off x="6676383" y="2532379"/>
            <a:ext cx="124243" cy="612701"/>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36" name="右中かっこ 35">
            <a:extLst>
              <a:ext uri="{FF2B5EF4-FFF2-40B4-BE49-F238E27FC236}">
                <a16:creationId xmlns:a16="http://schemas.microsoft.com/office/drawing/2014/main" id="{56F5A8CF-8848-4F79-A09E-7E31BB0BE09D}"/>
              </a:ext>
            </a:extLst>
          </p:cNvPr>
          <p:cNvSpPr/>
          <p:nvPr/>
        </p:nvSpPr>
        <p:spPr>
          <a:xfrm>
            <a:off x="6671086" y="3266840"/>
            <a:ext cx="129540" cy="783234"/>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38" name="右中かっこ 37">
            <a:extLst>
              <a:ext uri="{FF2B5EF4-FFF2-40B4-BE49-F238E27FC236}">
                <a16:creationId xmlns:a16="http://schemas.microsoft.com/office/drawing/2014/main" id="{DDEC319E-0BD7-49E9-A0C3-CC476EABEE5F}"/>
              </a:ext>
            </a:extLst>
          </p:cNvPr>
          <p:cNvSpPr/>
          <p:nvPr/>
        </p:nvSpPr>
        <p:spPr>
          <a:xfrm>
            <a:off x="6671086" y="4232635"/>
            <a:ext cx="129540" cy="783234"/>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E00CB1AA-4004-42D7-90FC-42187DC23913}"/>
              </a:ext>
            </a:extLst>
          </p:cNvPr>
          <p:cNvSpPr txBox="1"/>
          <p:nvPr/>
        </p:nvSpPr>
        <p:spPr>
          <a:xfrm>
            <a:off x="6847288" y="2646519"/>
            <a:ext cx="913464" cy="415498"/>
          </a:xfrm>
          <a:prstGeom prst="rect">
            <a:avLst/>
          </a:prstGeom>
          <a:noFill/>
        </p:spPr>
        <p:txBody>
          <a:bodyPr wrap="square" rtlCol="0">
            <a:spAutoFit/>
          </a:bodyPr>
          <a:lstStyle/>
          <a:p>
            <a:r>
              <a:rPr kumimoji="1" lang="en-US" altLang="ja-JP" sz="1050" dirty="0"/>
              <a:t>To Exception</a:t>
            </a:r>
          </a:p>
          <a:p>
            <a:r>
              <a:rPr kumimoji="1" lang="en-US" altLang="ja-JP" sz="1050" dirty="0"/>
              <a:t>Controller</a:t>
            </a:r>
            <a:endParaRPr kumimoji="1" lang="ja-JP" altLang="en-US" sz="1050" dirty="0"/>
          </a:p>
        </p:txBody>
      </p:sp>
      <p:sp>
        <p:nvSpPr>
          <p:cNvPr id="39" name="テキスト ボックス 38">
            <a:extLst>
              <a:ext uri="{FF2B5EF4-FFF2-40B4-BE49-F238E27FC236}">
                <a16:creationId xmlns:a16="http://schemas.microsoft.com/office/drawing/2014/main" id="{01F5C1BF-202F-400E-BF83-CF0A78E21480}"/>
              </a:ext>
            </a:extLst>
          </p:cNvPr>
          <p:cNvSpPr txBox="1"/>
          <p:nvPr/>
        </p:nvSpPr>
        <p:spPr>
          <a:xfrm>
            <a:off x="6847290" y="3538429"/>
            <a:ext cx="698003" cy="253916"/>
          </a:xfrm>
          <a:prstGeom prst="rect">
            <a:avLst/>
          </a:prstGeom>
          <a:noFill/>
        </p:spPr>
        <p:txBody>
          <a:bodyPr wrap="square" rtlCol="0">
            <a:spAutoFit/>
          </a:bodyPr>
          <a:lstStyle/>
          <a:p>
            <a:r>
              <a:rPr kumimoji="1" lang="en-US" altLang="ja-JP" sz="1050" dirty="0"/>
              <a:t>To RAM</a:t>
            </a:r>
            <a:endParaRPr kumimoji="1" lang="ja-JP" altLang="en-US" sz="1050" dirty="0"/>
          </a:p>
        </p:txBody>
      </p:sp>
      <p:sp>
        <p:nvSpPr>
          <p:cNvPr id="40" name="テキスト ボックス 39">
            <a:extLst>
              <a:ext uri="{FF2B5EF4-FFF2-40B4-BE49-F238E27FC236}">
                <a16:creationId xmlns:a16="http://schemas.microsoft.com/office/drawing/2014/main" id="{01B12E45-B0ED-42CB-B275-E20AA4A847CA}"/>
              </a:ext>
            </a:extLst>
          </p:cNvPr>
          <p:cNvSpPr txBox="1"/>
          <p:nvPr/>
        </p:nvSpPr>
        <p:spPr>
          <a:xfrm>
            <a:off x="6847288" y="4441802"/>
            <a:ext cx="797593" cy="415498"/>
          </a:xfrm>
          <a:prstGeom prst="rect">
            <a:avLst/>
          </a:prstGeom>
          <a:noFill/>
        </p:spPr>
        <p:txBody>
          <a:bodyPr wrap="square" rtlCol="0">
            <a:spAutoFit/>
          </a:bodyPr>
          <a:lstStyle/>
          <a:p>
            <a:r>
              <a:rPr kumimoji="1" lang="en-US" altLang="ja-JP" sz="1050" dirty="0"/>
              <a:t>To System </a:t>
            </a:r>
          </a:p>
          <a:p>
            <a:r>
              <a:rPr kumimoji="1" lang="en-US" altLang="ja-JP" sz="1050" dirty="0"/>
              <a:t>Bus I/F</a:t>
            </a:r>
            <a:endParaRPr kumimoji="1" lang="ja-JP" altLang="en-US" sz="1050" dirty="0"/>
          </a:p>
        </p:txBody>
      </p:sp>
      <p:sp>
        <p:nvSpPr>
          <p:cNvPr id="15" name="左中かっこ 14">
            <a:extLst>
              <a:ext uri="{FF2B5EF4-FFF2-40B4-BE49-F238E27FC236}">
                <a16:creationId xmlns:a16="http://schemas.microsoft.com/office/drawing/2014/main" id="{FDBB5C62-813B-4E2B-A14D-FC6BE8E1E33E}"/>
              </a:ext>
            </a:extLst>
          </p:cNvPr>
          <p:cNvSpPr/>
          <p:nvPr/>
        </p:nvSpPr>
        <p:spPr>
          <a:xfrm>
            <a:off x="2100399" y="3255282"/>
            <a:ext cx="110989" cy="774068"/>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C8E3EECF-4009-4C9F-9CCB-3993CFF985D4}"/>
              </a:ext>
            </a:extLst>
          </p:cNvPr>
          <p:cNvSpPr txBox="1"/>
          <p:nvPr/>
        </p:nvSpPr>
        <p:spPr>
          <a:xfrm>
            <a:off x="1102200" y="3407558"/>
            <a:ext cx="1039413" cy="415498"/>
          </a:xfrm>
          <a:prstGeom prst="rect">
            <a:avLst/>
          </a:prstGeom>
          <a:noFill/>
        </p:spPr>
        <p:txBody>
          <a:bodyPr wrap="square" rtlCol="0">
            <a:spAutoFit/>
          </a:bodyPr>
          <a:lstStyle/>
          <a:p>
            <a:r>
              <a:rPr kumimoji="1" lang="en-US" altLang="ja-JP" sz="1050" dirty="0"/>
              <a:t>From Exception</a:t>
            </a:r>
          </a:p>
          <a:p>
            <a:r>
              <a:rPr kumimoji="1" lang="en-US" altLang="ja-JP" sz="1050" dirty="0"/>
              <a:t>Controller</a:t>
            </a:r>
            <a:endParaRPr kumimoji="1" lang="ja-JP" altLang="en-US" sz="1050" dirty="0"/>
          </a:p>
        </p:txBody>
      </p:sp>
      <p:sp>
        <p:nvSpPr>
          <p:cNvPr id="42" name="左中かっこ 41">
            <a:extLst>
              <a:ext uri="{FF2B5EF4-FFF2-40B4-BE49-F238E27FC236}">
                <a16:creationId xmlns:a16="http://schemas.microsoft.com/office/drawing/2014/main" id="{122BA93F-A751-457C-B449-F7A7D47679B2}"/>
              </a:ext>
            </a:extLst>
          </p:cNvPr>
          <p:cNvSpPr/>
          <p:nvPr/>
        </p:nvSpPr>
        <p:spPr>
          <a:xfrm>
            <a:off x="2109675" y="4189037"/>
            <a:ext cx="95345" cy="264548"/>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44" name="左中かっこ 43">
            <a:extLst>
              <a:ext uri="{FF2B5EF4-FFF2-40B4-BE49-F238E27FC236}">
                <a16:creationId xmlns:a16="http://schemas.microsoft.com/office/drawing/2014/main" id="{14FEB6BF-9BCA-46BB-9627-2CABE972C95A}"/>
              </a:ext>
            </a:extLst>
          </p:cNvPr>
          <p:cNvSpPr/>
          <p:nvPr/>
        </p:nvSpPr>
        <p:spPr>
          <a:xfrm>
            <a:off x="2116044" y="4528294"/>
            <a:ext cx="95345" cy="264548"/>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A60174E1-FB97-43B8-A178-60E71D119A0E}"/>
              </a:ext>
            </a:extLst>
          </p:cNvPr>
          <p:cNvSpPr txBox="1"/>
          <p:nvPr/>
        </p:nvSpPr>
        <p:spPr>
          <a:xfrm>
            <a:off x="1118123" y="4189425"/>
            <a:ext cx="997921" cy="253916"/>
          </a:xfrm>
          <a:prstGeom prst="rect">
            <a:avLst/>
          </a:prstGeom>
          <a:noFill/>
        </p:spPr>
        <p:txBody>
          <a:bodyPr wrap="square" rtlCol="0">
            <a:spAutoFit/>
          </a:bodyPr>
          <a:lstStyle/>
          <a:p>
            <a:r>
              <a:rPr kumimoji="1" lang="en-US" altLang="ja-JP" sz="1050" dirty="0"/>
              <a:t>From RAM</a:t>
            </a:r>
            <a:endParaRPr kumimoji="1" lang="ja-JP" altLang="en-US" sz="1050" dirty="0"/>
          </a:p>
        </p:txBody>
      </p:sp>
      <p:sp>
        <p:nvSpPr>
          <p:cNvPr id="46" name="テキスト ボックス 45">
            <a:extLst>
              <a:ext uri="{FF2B5EF4-FFF2-40B4-BE49-F238E27FC236}">
                <a16:creationId xmlns:a16="http://schemas.microsoft.com/office/drawing/2014/main" id="{D24EE473-01EA-4F56-BAF1-CC127867B87B}"/>
              </a:ext>
            </a:extLst>
          </p:cNvPr>
          <p:cNvSpPr txBox="1"/>
          <p:nvPr/>
        </p:nvSpPr>
        <p:spPr>
          <a:xfrm>
            <a:off x="1118123" y="4456494"/>
            <a:ext cx="997921" cy="415498"/>
          </a:xfrm>
          <a:prstGeom prst="rect">
            <a:avLst/>
          </a:prstGeom>
          <a:noFill/>
        </p:spPr>
        <p:txBody>
          <a:bodyPr wrap="square" rtlCol="0">
            <a:spAutoFit/>
          </a:bodyPr>
          <a:lstStyle/>
          <a:p>
            <a:r>
              <a:rPr kumimoji="1" lang="en-US" altLang="ja-JP" sz="1050" dirty="0"/>
              <a:t>From System Bus I/F</a:t>
            </a:r>
            <a:endParaRPr kumimoji="1" lang="ja-JP" altLang="en-US" sz="1050" dirty="0"/>
          </a:p>
        </p:txBody>
      </p:sp>
      <p:sp>
        <p:nvSpPr>
          <p:cNvPr id="47" name="右中かっこ 46">
            <a:extLst>
              <a:ext uri="{FF2B5EF4-FFF2-40B4-BE49-F238E27FC236}">
                <a16:creationId xmlns:a16="http://schemas.microsoft.com/office/drawing/2014/main" id="{2AF5530C-AECA-4260-ACA7-00F679C339C0}"/>
              </a:ext>
            </a:extLst>
          </p:cNvPr>
          <p:cNvSpPr/>
          <p:nvPr/>
        </p:nvSpPr>
        <p:spPr>
          <a:xfrm>
            <a:off x="6672558" y="2205039"/>
            <a:ext cx="129540" cy="289560"/>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A75D9E2F-AB9F-48A4-AABA-D0DE9AE6A880}"/>
              </a:ext>
            </a:extLst>
          </p:cNvPr>
          <p:cNvSpPr txBox="1"/>
          <p:nvPr/>
        </p:nvSpPr>
        <p:spPr>
          <a:xfrm>
            <a:off x="6852585" y="2230404"/>
            <a:ext cx="698005" cy="253916"/>
          </a:xfrm>
          <a:prstGeom prst="rect">
            <a:avLst/>
          </a:prstGeom>
          <a:noFill/>
        </p:spPr>
        <p:txBody>
          <a:bodyPr wrap="square" rtlCol="0">
            <a:spAutoFit/>
          </a:bodyPr>
          <a:lstStyle/>
          <a:p>
            <a:r>
              <a:rPr kumimoji="1" lang="en-US" altLang="ja-JP" sz="1050" dirty="0"/>
              <a:t>To ROM</a:t>
            </a:r>
            <a:endParaRPr kumimoji="1" lang="ja-JP" altLang="en-US" sz="1050" dirty="0"/>
          </a:p>
        </p:txBody>
      </p:sp>
      <p:sp>
        <p:nvSpPr>
          <p:cNvPr id="49" name="左中かっこ 48">
            <a:extLst>
              <a:ext uri="{FF2B5EF4-FFF2-40B4-BE49-F238E27FC236}">
                <a16:creationId xmlns:a16="http://schemas.microsoft.com/office/drawing/2014/main" id="{C21670B4-9F7B-4A87-A8B5-35191967FA8F}"/>
              </a:ext>
            </a:extLst>
          </p:cNvPr>
          <p:cNvSpPr/>
          <p:nvPr/>
        </p:nvSpPr>
        <p:spPr>
          <a:xfrm>
            <a:off x="2109675" y="2880533"/>
            <a:ext cx="95345" cy="264548"/>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F1A446BD-D218-4C90-86A1-2E3D0BEC3FE4}"/>
              </a:ext>
            </a:extLst>
          </p:cNvPr>
          <p:cNvSpPr txBox="1"/>
          <p:nvPr/>
        </p:nvSpPr>
        <p:spPr>
          <a:xfrm>
            <a:off x="1118123" y="2880921"/>
            <a:ext cx="997921" cy="253916"/>
          </a:xfrm>
          <a:prstGeom prst="rect">
            <a:avLst/>
          </a:prstGeom>
          <a:noFill/>
        </p:spPr>
        <p:txBody>
          <a:bodyPr wrap="square" rtlCol="0">
            <a:spAutoFit/>
          </a:bodyPr>
          <a:lstStyle/>
          <a:p>
            <a:r>
              <a:rPr kumimoji="1" lang="en-US" altLang="ja-JP" sz="1050" dirty="0"/>
              <a:t>From ROM</a:t>
            </a:r>
            <a:endParaRPr kumimoji="1" lang="ja-JP" altLang="en-US" sz="1050" dirty="0"/>
          </a:p>
        </p:txBody>
      </p:sp>
      <p:sp>
        <p:nvSpPr>
          <p:cNvPr id="43" name="矢印: 五方向 42">
            <a:extLst>
              <a:ext uri="{FF2B5EF4-FFF2-40B4-BE49-F238E27FC236}">
                <a16:creationId xmlns:a16="http://schemas.microsoft.com/office/drawing/2014/main" id="{9E1E944F-F359-4E72-973F-E9748B5F62E5}"/>
              </a:ext>
            </a:extLst>
          </p:cNvPr>
          <p:cNvSpPr/>
          <p:nvPr/>
        </p:nvSpPr>
        <p:spPr>
          <a:xfrm>
            <a:off x="3406772" y="4525725"/>
            <a:ext cx="200025" cy="130175"/>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矢印: 五方向 50">
            <a:extLst>
              <a:ext uri="{FF2B5EF4-FFF2-40B4-BE49-F238E27FC236}">
                <a16:creationId xmlns:a16="http://schemas.microsoft.com/office/drawing/2014/main" id="{52C06C63-64B8-482C-8855-A8CC49C9B101}"/>
              </a:ext>
            </a:extLst>
          </p:cNvPr>
          <p:cNvSpPr/>
          <p:nvPr/>
        </p:nvSpPr>
        <p:spPr>
          <a:xfrm>
            <a:off x="5279364" y="4857300"/>
            <a:ext cx="200025" cy="130175"/>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67117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正方形/長方形 32">
            <a:extLst>
              <a:ext uri="{FF2B5EF4-FFF2-40B4-BE49-F238E27FC236}">
                <a16:creationId xmlns:a16="http://schemas.microsoft.com/office/drawing/2014/main" id="{0122A143-074A-4268-ABFA-A22506D8D7D8}"/>
              </a:ext>
            </a:extLst>
          </p:cNvPr>
          <p:cNvSpPr/>
          <p:nvPr/>
        </p:nvSpPr>
        <p:spPr>
          <a:xfrm>
            <a:off x="1054976" y="1026701"/>
            <a:ext cx="6962239" cy="5352831"/>
          </a:xfrm>
          <a:prstGeom prst="rect">
            <a:avLst/>
          </a:prstGeom>
          <a:solidFill>
            <a:schemeClr val="bg1">
              <a:lumMod val="85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t"/>
          <a:lstStyle/>
          <a:p>
            <a:r>
              <a:rPr kumimoji="1" lang="en-US" altLang="ja-JP" sz="1200" u="sng" dirty="0">
                <a:solidFill>
                  <a:schemeClr val="tx1"/>
                </a:solidFill>
              </a:rPr>
              <a:t>ASCA16CORE</a:t>
            </a:r>
          </a:p>
          <a:p>
            <a:endParaRPr kumimoji="1" lang="en-US" altLang="ja-JP" dirty="0">
              <a:solidFill>
                <a:schemeClr val="tx1"/>
              </a:solidFill>
            </a:endParaRPr>
          </a:p>
          <a:p>
            <a:endParaRPr kumimoji="1" lang="en-US" altLang="ja-JP" dirty="0">
              <a:solidFill>
                <a:schemeClr val="tx1"/>
              </a:solidFill>
            </a:endParaRPr>
          </a:p>
          <a:p>
            <a:pPr algn="r"/>
            <a:endParaRPr kumimoji="1" lang="en-US" altLang="ja-JP" dirty="0">
              <a:solidFill>
                <a:schemeClr val="tx1"/>
              </a:solidFill>
            </a:endParaRPr>
          </a:p>
          <a:p>
            <a:endParaRPr kumimoji="1" lang="ja-JP" altLang="en-US" dirty="0">
              <a:solidFill>
                <a:schemeClr val="tx1"/>
              </a:solidFill>
            </a:endParaRPr>
          </a:p>
        </p:txBody>
      </p:sp>
      <p:cxnSp>
        <p:nvCxnSpPr>
          <p:cNvPr id="91" name="カギ線コネクタ 90"/>
          <p:cNvCxnSpPr>
            <a:stCxn id="227" idx="2"/>
          </p:cNvCxnSpPr>
          <p:nvPr/>
        </p:nvCxnSpPr>
        <p:spPr>
          <a:xfrm rot="16200000" flipH="1">
            <a:off x="6089924" y="3548563"/>
            <a:ext cx="999230" cy="3315996"/>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118" name="正方形/長方形 117"/>
          <p:cNvSpPr/>
          <p:nvPr/>
        </p:nvSpPr>
        <p:spPr>
          <a:xfrm>
            <a:off x="5158919" y="2694946"/>
            <a:ext cx="2413871" cy="327114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execute</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sp>
        <p:nvSpPr>
          <p:cNvPr id="3" name="正方形/長方形 2"/>
          <p:cNvSpPr/>
          <p:nvPr/>
        </p:nvSpPr>
        <p:spPr>
          <a:xfrm>
            <a:off x="5163701" y="1308779"/>
            <a:ext cx="2413871" cy="107035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instrctl</a:t>
            </a:r>
            <a:endParaRPr kumimoji="1" lang="ja-JP" altLang="en-US" sz="1050" u="sng" dirty="0">
              <a:solidFill>
                <a:schemeClr val="tx1"/>
              </a:solidFill>
            </a:endParaRPr>
          </a:p>
        </p:txBody>
      </p:sp>
      <p:sp>
        <p:nvSpPr>
          <p:cNvPr id="47" name="正方形/長方形 46"/>
          <p:cNvSpPr/>
          <p:nvPr/>
        </p:nvSpPr>
        <p:spPr>
          <a:xfrm>
            <a:off x="2916839" y="2683051"/>
            <a:ext cx="600566" cy="327114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decode</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sp>
        <p:nvSpPr>
          <p:cNvPr id="199" name="正方形/長方形 198"/>
          <p:cNvSpPr/>
          <p:nvPr/>
        </p:nvSpPr>
        <p:spPr>
          <a:xfrm>
            <a:off x="6929170" y="4152544"/>
            <a:ext cx="543266" cy="92067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u="sng" dirty="0">
              <a:solidFill>
                <a:schemeClr val="tx1"/>
              </a:solidFill>
            </a:endParaRPr>
          </a:p>
          <a:p>
            <a:pPr algn="r"/>
            <a:endParaRPr kumimoji="1" lang="en-US" altLang="ja-JP" sz="1050" u="sng" dirty="0">
              <a:solidFill>
                <a:schemeClr val="tx1"/>
              </a:solidFill>
            </a:endParaRPr>
          </a:p>
        </p:txBody>
      </p:sp>
      <p:sp>
        <p:nvSpPr>
          <p:cNvPr id="2" name="タイトル 1">
            <a:extLst>
              <a:ext uri="{FF2B5EF4-FFF2-40B4-BE49-F238E27FC236}">
                <a16:creationId xmlns:a16="http://schemas.microsoft.com/office/drawing/2014/main" id="{EAD621A3-F279-4D81-B5D0-419A2F2D9A85}"/>
              </a:ext>
            </a:extLst>
          </p:cNvPr>
          <p:cNvSpPr>
            <a:spLocks noGrp="1"/>
          </p:cNvSpPr>
          <p:nvPr>
            <p:ph type="title"/>
          </p:nvPr>
        </p:nvSpPr>
        <p:spPr>
          <a:xfrm>
            <a:off x="0" y="32892"/>
            <a:ext cx="8952614" cy="696158"/>
          </a:xfrm>
        </p:spPr>
        <p:txBody>
          <a:bodyPr>
            <a:normAutofit/>
          </a:bodyPr>
          <a:lstStyle/>
          <a:p>
            <a:r>
              <a:rPr lang="ja-JP" altLang="en-US" dirty="0"/>
              <a:t>基本構成</a:t>
            </a:r>
            <a:endParaRPr kumimoji="1" lang="ja-JP" altLang="en-US" dirty="0"/>
          </a:p>
        </p:txBody>
      </p:sp>
      <p:sp>
        <p:nvSpPr>
          <p:cNvPr id="4" name="スライド番号プレースホルダー 3">
            <a:extLst>
              <a:ext uri="{FF2B5EF4-FFF2-40B4-BE49-F238E27FC236}">
                <a16:creationId xmlns:a16="http://schemas.microsoft.com/office/drawing/2014/main" id="{3D867E40-826E-4E13-BD41-3671ACBAB171}"/>
              </a:ext>
            </a:extLst>
          </p:cNvPr>
          <p:cNvSpPr>
            <a:spLocks noGrp="1"/>
          </p:cNvSpPr>
          <p:nvPr>
            <p:ph type="sldNum" sz="quarter" idx="12"/>
          </p:nvPr>
        </p:nvSpPr>
        <p:spPr/>
        <p:txBody>
          <a:bodyPr/>
          <a:lstStyle/>
          <a:p>
            <a:fld id="{62668789-62FB-4EEF-AD27-C48D0269F50B}" type="slidenum">
              <a:rPr kumimoji="1" lang="ja-JP" altLang="en-US" smtClean="0"/>
              <a:pPr/>
              <a:t>18</a:t>
            </a:fld>
            <a:endParaRPr kumimoji="1" lang="ja-JP" altLang="en-US" dirty="0"/>
          </a:p>
        </p:txBody>
      </p:sp>
      <p:sp>
        <p:nvSpPr>
          <p:cNvPr id="35" name="正方形/長方形 34"/>
          <p:cNvSpPr/>
          <p:nvPr/>
        </p:nvSpPr>
        <p:spPr>
          <a:xfrm>
            <a:off x="129585" y="1418360"/>
            <a:ext cx="711200" cy="458656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ROM</a:t>
            </a:r>
          </a:p>
          <a:p>
            <a:endParaRPr kumimoji="1" lang="en-US" altLang="ja-JP" sz="800" u="sng" dirty="0">
              <a:solidFill>
                <a:schemeClr val="tx1"/>
              </a:solidFill>
            </a:endParaRPr>
          </a:p>
          <a:p>
            <a:r>
              <a:rPr kumimoji="1" lang="en-US" altLang="ja-JP" sz="800" u="sng" dirty="0">
                <a:solidFill>
                  <a:schemeClr val="tx1"/>
                </a:solidFill>
              </a:rPr>
              <a:t>#0</a:t>
            </a:r>
          </a:p>
          <a:p>
            <a:r>
              <a:rPr kumimoji="1" lang="en-US" altLang="ja-JP" sz="800" dirty="0">
                <a:solidFill>
                  <a:schemeClr val="tx1"/>
                </a:solidFill>
              </a:rPr>
              <a:t>4AFF</a:t>
            </a:r>
          </a:p>
          <a:p>
            <a:r>
              <a:rPr kumimoji="1" lang="en-US" altLang="ja-JP" sz="800" dirty="0">
                <a:solidFill>
                  <a:schemeClr val="tx1"/>
                </a:solidFill>
              </a:rPr>
              <a:t>4BEE</a:t>
            </a:r>
          </a:p>
          <a:p>
            <a:r>
              <a:rPr kumimoji="1" lang="en-US" altLang="ja-JP" sz="800" dirty="0">
                <a:solidFill>
                  <a:schemeClr val="tx1"/>
                </a:solidFill>
              </a:rPr>
              <a:t>3A2A</a:t>
            </a:r>
            <a:endParaRPr kumimoji="1" lang="en-US" altLang="ja-JP" sz="800" u="sng" dirty="0">
              <a:solidFill>
                <a:schemeClr val="tx1"/>
              </a:solidFill>
            </a:endParaRPr>
          </a:p>
          <a:p>
            <a:r>
              <a:rPr kumimoji="1" lang="en-US" altLang="ja-JP" sz="800" b="1" dirty="0">
                <a:solidFill>
                  <a:schemeClr val="tx1"/>
                </a:solidFill>
              </a:rPr>
              <a:t>:</a:t>
            </a:r>
          </a:p>
          <a:p>
            <a:r>
              <a:rPr kumimoji="1" lang="en-US" altLang="ja-JP" sz="800" b="1" dirty="0">
                <a:solidFill>
                  <a:schemeClr val="tx1"/>
                </a:solidFill>
              </a:rPr>
              <a:t>:</a:t>
            </a: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r>
              <a:rPr kumimoji="1" lang="en-US" altLang="ja-JP" sz="800" b="1" dirty="0">
                <a:solidFill>
                  <a:schemeClr val="tx1"/>
                </a:solidFill>
              </a:rPr>
              <a:t>:</a:t>
            </a:r>
          </a:p>
          <a:p>
            <a:r>
              <a:rPr kumimoji="1" lang="en-US" altLang="ja-JP" sz="800" u="sng" dirty="0">
                <a:solidFill>
                  <a:schemeClr val="tx1"/>
                </a:solidFill>
              </a:rPr>
              <a:t>#65535</a:t>
            </a:r>
          </a:p>
          <a:p>
            <a:endParaRPr kumimoji="1" lang="en-US" altLang="ja-JP" sz="800" dirty="0">
              <a:solidFill>
                <a:schemeClr val="tx1"/>
              </a:solidFill>
            </a:endParaRPr>
          </a:p>
        </p:txBody>
      </p:sp>
      <p:sp>
        <p:nvSpPr>
          <p:cNvPr id="68" name="テキスト ボックス 67"/>
          <p:cNvSpPr txBox="1"/>
          <p:nvPr/>
        </p:nvSpPr>
        <p:spPr>
          <a:xfrm>
            <a:off x="803398" y="3295668"/>
            <a:ext cx="571593" cy="215444"/>
          </a:xfrm>
          <a:prstGeom prst="rect">
            <a:avLst/>
          </a:prstGeom>
          <a:noFill/>
        </p:spPr>
        <p:txBody>
          <a:bodyPr wrap="square" rtlCol="0">
            <a:spAutoFit/>
          </a:bodyPr>
          <a:lstStyle/>
          <a:p>
            <a:r>
              <a:rPr kumimoji="1" lang="en-US" altLang="ja-JP" sz="800" dirty="0"/>
              <a:t>op[15:0]</a:t>
            </a:r>
            <a:endParaRPr kumimoji="1" lang="ja-JP" altLang="en-US" sz="800" dirty="0"/>
          </a:p>
        </p:txBody>
      </p:sp>
      <p:sp>
        <p:nvSpPr>
          <p:cNvPr id="82" name="正方形/長方形 81"/>
          <p:cNvSpPr/>
          <p:nvPr/>
        </p:nvSpPr>
        <p:spPr>
          <a:xfrm>
            <a:off x="8256214" y="1426178"/>
            <a:ext cx="711200" cy="464460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RAM</a:t>
            </a:r>
          </a:p>
          <a:p>
            <a:endParaRPr kumimoji="1" lang="en-US" altLang="ja-JP" sz="800" u="sng" dirty="0">
              <a:solidFill>
                <a:schemeClr val="tx1"/>
              </a:solidFill>
            </a:endParaRPr>
          </a:p>
          <a:p>
            <a:r>
              <a:rPr kumimoji="1" lang="en-US" altLang="ja-JP" sz="800" u="sng" dirty="0">
                <a:solidFill>
                  <a:schemeClr val="tx1"/>
                </a:solidFill>
              </a:rPr>
              <a:t>#0</a:t>
            </a:r>
          </a:p>
          <a:p>
            <a:r>
              <a:rPr kumimoji="1" lang="en-US" altLang="ja-JP" sz="800" dirty="0">
                <a:solidFill>
                  <a:schemeClr val="tx1"/>
                </a:solidFill>
              </a:rPr>
              <a:t>3CAA</a:t>
            </a:r>
          </a:p>
          <a:p>
            <a:r>
              <a:rPr kumimoji="1" lang="en-US" altLang="ja-JP" sz="800" dirty="0">
                <a:solidFill>
                  <a:schemeClr val="tx1"/>
                </a:solidFill>
              </a:rPr>
              <a:t>03FF</a:t>
            </a:r>
          </a:p>
          <a:p>
            <a:r>
              <a:rPr kumimoji="1" lang="en-US" altLang="ja-JP" sz="800" dirty="0">
                <a:solidFill>
                  <a:schemeClr val="tx1"/>
                </a:solidFill>
              </a:rPr>
              <a:t>35FF</a:t>
            </a:r>
            <a:endParaRPr kumimoji="1" lang="en-US" altLang="ja-JP" sz="800" u="sng" dirty="0">
              <a:solidFill>
                <a:schemeClr val="tx1"/>
              </a:solidFill>
            </a:endParaRPr>
          </a:p>
          <a:p>
            <a:r>
              <a:rPr kumimoji="1" lang="en-US" altLang="ja-JP" sz="800" b="1" dirty="0">
                <a:solidFill>
                  <a:schemeClr val="tx1"/>
                </a:solidFill>
              </a:rPr>
              <a:t>:</a:t>
            </a:r>
          </a:p>
          <a:p>
            <a:r>
              <a:rPr kumimoji="1" lang="en-US" altLang="ja-JP" sz="800" b="1" dirty="0">
                <a:solidFill>
                  <a:schemeClr val="tx1"/>
                </a:solidFill>
              </a:rPr>
              <a:t>:</a:t>
            </a: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r>
              <a:rPr kumimoji="1" lang="en-US" altLang="ja-JP" sz="800" b="1" dirty="0">
                <a:solidFill>
                  <a:schemeClr val="tx1"/>
                </a:solidFill>
              </a:rPr>
              <a:t>:</a:t>
            </a:r>
            <a:endParaRPr kumimoji="1" lang="en-US" altLang="ja-JP" sz="800" dirty="0">
              <a:solidFill>
                <a:schemeClr val="tx1"/>
              </a:solidFill>
            </a:endParaRPr>
          </a:p>
          <a:p>
            <a:r>
              <a:rPr kumimoji="1" lang="en-US" altLang="ja-JP" sz="800" u="sng" dirty="0">
                <a:solidFill>
                  <a:schemeClr val="tx1"/>
                </a:solidFill>
              </a:rPr>
              <a:t>#65535</a:t>
            </a:r>
          </a:p>
        </p:txBody>
      </p:sp>
      <p:sp>
        <p:nvSpPr>
          <p:cNvPr id="117" name="テキスト ボックス 116"/>
          <p:cNvSpPr txBox="1"/>
          <p:nvPr/>
        </p:nvSpPr>
        <p:spPr>
          <a:xfrm>
            <a:off x="1770141" y="849368"/>
            <a:ext cx="328353" cy="215444"/>
          </a:xfrm>
          <a:prstGeom prst="rect">
            <a:avLst/>
          </a:prstGeom>
          <a:noFill/>
        </p:spPr>
        <p:txBody>
          <a:bodyPr wrap="square" rtlCol="0">
            <a:spAutoFit/>
          </a:bodyPr>
          <a:lstStyle/>
          <a:p>
            <a:r>
              <a:rPr kumimoji="1" lang="en-US" altLang="ja-JP" sz="800" dirty="0"/>
              <a:t>clk</a:t>
            </a:r>
            <a:endParaRPr kumimoji="1" lang="ja-JP" altLang="en-US" sz="800" dirty="0"/>
          </a:p>
        </p:txBody>
      </p:sp>
      <p:sp>
        <p:nvSpPr>
          <p:cNvPr id="158" name="正方形/長方形 157"/>
          <p:cNvSpPr/>
          <p:nvPr/>
        </p:nvSpPr>
        <p:spPr>
          <a:xfrm>
            <a:off x="2059912" y="1003954"/>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6990779" y="4237304"/>
            <a:ext cx="307674" cy="60693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p:cNvSpPr/>
          <p:nvPr/>
        </p:nvSpPr>
        <p:spPr>
          <a:xfrm>
            <a:off x="7028706" y="4271688"/>
            <a:ext cx="307674" cy="60693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p:cNvSpPr/>
          <p:nvPr/>
        </p:nvSpPr>
        <p:spPr>
          <a:xfrm>
            <a:off x="7065777" y="4315262"/>
            <a:ext cx="307674" cy="60693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フローチャート : 抜出し 144"/>
          <p:cNvSpPr/>
          <p:nvPr/>
        </p:nvSpPr>
        <p:spPr>
          <a:xfrm rot="5400000">
            <a:off x="7043830" y="4745584"/>
            <a:ext cx="100337" cy="56444"/>
          </a:xfrm>
          <a:prstGeom prst="flowChartExtra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フローチャート: 手作業 5"/>
          <p:cNvSpPr/>
          <p:nvPr/>
        </p:nvSpPr>
        <p:spPr>
          <a:xfrm rot="16200000">
            <a:off x="5134599" y="4096708"/>
            <a:ext cx="796554" cy="227464"/>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二等辺三角形 45"/>
          <p:cNvSpPr/>
          <p:nvPr/>
        </p:nvSpPr>
        <p:spPr>
          <a:xfrm rot="5400000">
            <a:off x="5325998" y="4167148"/>
            <a:ext cx="300023" cy="113732"/>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9" name="直線コネクタ 48"/>
          <p:cNvCxnSpPr>
            <a:stCxn id="46" idx="2"/>
            <a:endCxn id="46" idx="4"/>
          </p:cNvCxnSpPr>
          <p:nvPr/>
        </p:nvCxnSpPr>
        <p:spPr>
          <a:xfrm>
            <a:off x="5419144" y="4074003"/>
            <a:ext cx="0" cy="300023"/>
          </a:xfrm>
          <a:prstGeom prst="line">
            <a:avLst/>
          </a:prstGeom>
          <a:ln w="9525">
            <a:solidFill>
              <a:srgbClr val="FFC000"/>
            </a:solidFill>
          </a:ln>
        </p:spPr>
        <p:style>
          <a:lnRef idx="1">
            <a:schemeClr val="dk1"/>
          </a:lnRef>
          <a:fillRef idx="0">
            <a:schemeClr val="dk1"/>
          </a:fillRef>
          <a:effectRef idx="0">
            <a:schemeClr val="dk1"/>
          </a:effectRef>
          <a:fontRef idx="minor">
            <a:schemeClr val="tx1"/>
          </a:fontRef>
        </p:style>
      </p:cxnSp>
      <p:sp>
        <p:nvSpPr>
          <p:cNvPr id="156" name="正方形/長方形 155"/>
          <p:cNvSpPr/>
          <p:nvPr/>
        </p:nvSpPr>
        <p:spPr>
          <a:xfrm>
            <a:off x="1385493" y="2674579"/>
            <a:ext cx="518397" cy="327856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fetch</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cxnSp>
        <p:nvCxnSpPr>
          <p:cNvPr id="202" name="直線矢印コネクタ 201"/>
          <p:cNvCxnSpPr/>
          <p:nvPr/>
        </p:nvCxnSpPr>
        <p:spPr>
          <a:xfrm>
            <a:off x="6445758" y="4640065"/>
            <a:ext cx="485030" cy="74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7" name="直線矢印コネクタ 206"/>
          <p:cNvCxnSpPr/>
          <p:nvPr/>
        </p:nvCxnSpPr>
        <p:spPr>
          <a:xfrm>
            <a:off x="6443401" y="4924598"/>
            <a:ext cx="47156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13" name="カギ線コネクタ 212"/>
          <p:cNvCxnSpPr>
            <a:stCxn id="199" idx="3"/>
            <a:endCxn id="69" idx="1"/>
          </p:cNvCxnSpPr>
          <p:nvPr/>
        </p:nvCxnSpPr>
        <p:spPr>
          <a:xfrm flipH="1" flipV="1">
            <a:off x="2916835" y="3841684"/>
            <a:ext cx="4555601" cy="771197"/>
          </a:xfrm>
          <a:prstGeom prst="bentConnector5">
            <a:avLst>
              <a:gd name="adj1" fmla="val -5018"/>
              <a:gd name="adj2" fmla="val 271300"/>
              <a:gd name="adj3" fmla="val 105018"/>
            </a:avLst>
          </a:prstGeom>
          <a:ln w="19050">
            <a:tailEnd type="triangle"/>
          </a:ln>
        </p:spPr>
        <p:style>
          <a:lnRef idx="1">
            <a:schemeClr val="dk1"/>
          </a:lnRef>
          <a:fillRef idx="0">
            <a:schemeClr val="dk1"/>
          </a:fillRef>
          <a:effectRef idx="0">
            <a:schemeClr val="dk1"/>
          </a:effectRef>
          <a:fontRef idx="minor">
            <a:schemeClr val="tx1"/>
          </a:fontRef>
        </p:style>
      </p:cxnSp>
      <p:sp>
        <p:nvSpPr>
          <p:cNvPr id="219" name="テキスト ボックス 218"/>
          <p:cNvSpPr txBox="1"/>
          <p:nvPr/>
        </p:nvSpPr>
        <p:spPr>
          <a:xfrm>
            <a:off x="7428020" y="5176506"/>
            <a:ext cx="691571" cy="215444"/>
          </a:xfrm>
          <a:prstGeom prst="rect">
            <a:avLst/>
          </a:prstGeom>
          <a:noFill/>
        </p:spPr>
        <p:txBody>
          <a:bodyPr wrap="square" rtlCol="0">
            <a:spAutoFit/>
          </a:bodyPr>
          <a:lstStyle/>
          <a:p>
            <a:r>
              <a:rPr kumimoji="1" lang="en-US" altLang="ja-JP" sz="800" dirty="0"/>
              <a:t>ram_wen</a:t>
            </a:r>
            <a:endParaRPr kumimoji="1" lang="ja-JP" altLang="en-US" sz="800" dirty="0"/>
          </a:p>
        </p:txBody>
      </p:sp>
      <p:sp>
        <p:nvSpPr>
          <p:cNvPr id="220" name="テキスト ボックス 219"/>
          <p:cNvSpPr txBox="1"/>
          <p:nvPr/>
        </p:nvSpPr>
        <p:spPr>
          <a:xfrm>
            <a:off x="7413773" y="4937016"/>
            <a:ext cx="937135" cy="215444"/>
          </a:xfrm>
          <a:prstGeom prst="rect">
            <a:avLst/>
          </a:prstGeom>
          <a:noFill/>
        </p:spPr>
        <p:txBody>
          <a:bodyPr wrap="square" rtlCol="0">
            <a:spAutoFit/>
          </a:bodyPr>
          <a:lstStyle/>
          <a:p>
            <a:r>
              <a:rPr kumimoji="1" lang="en-US" altLang="ja-JP" sz="800" dirty="0"/>
              <a:t>ram_data[15:0]</a:t>
            </a:r>
            <a:endParaRPr kumimoji="1" lang="ja-JP" altLang="en-US" sz="800" dirty="0"/>
          </a:p>
        </p:txBody>
      </p:sp>
      <p:cxnSp>
        <p:nvCxnSpPr>
          <p:cNvPr id="242" name="カギ線コネクタ 241"/>
          <p:cNvCxnSpPr>
            <a:cxnSpLocks/>
            <a:stCxn id="337" idx="2"/>
          </p:cNvCxnSpPr>
          <p:nvPr/>
        </p:nvCxnSpPr>
        <p:spPr>
          <a:xfrm rot="16200000" flipH="1">
            <a:off x="5197322" y="4029737"/>
            <a:ext cx="480054" cy="1444299"/>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259" name="テキスト ボックス 258"/>
          <p:cNvSpPr txBox="1"/>
          <p:nvPr/>
        </p:nvSpPr>
        <p:spPr>
          <a:xfrm>
            <a:off x="2860272" y="4135808"/>
            <a:ext cx="212382" cy="276999"/>
          </a:xfrm>
          <a:prstGeom prst="rect">
            <a:avLst/>
          </a:prstGeom>
          <a:noFill/>
        </p:spPr>
        <p:txBody>
          <a:bodyPr wrap="square" rtlCol="0">
            <a:spAutoFit/>
          </a:bodyPr>
          <a:lstStyle/>
          <a:p>
            <a:r>
              <a:rPr kumimoji="1" lang="en-US" altLang="ja-JP" sz="1200" b="1" dirty="0"/>
              <a:t>:</a:t>
            </a:r>
          </a:p>
        </p:txBody>
      </p:sp>
      <p:cxnSp>
        <p:nvCxnSpPr>
          <p:cNvPr id="263" name="カギ線コネクタ 262"/>
          <p:cNvCxnSpPr>
            <a:stCxn id="199" idx="3"/>
            <a:endCxn id="251" idx="1"/>
          </p:cNvCxnSpPr>
          <p:nvPr/>
        </p:nvCxnSpPr>
        <p:spPr>
          <a:xfrm flipH="1" flipV="1">
            <a:off x="2916835" y="4056655"/>
            <a:ext cx="4555601" cy="556226"/>
          </a:xfrm>
          <a:prstGeom prst="bentConnector5">
            <a:avLst>
              <a:gd name="adj1" fmla="val -5018"/>
              <a:gd name="adj2" fmla="val 375090"/>
              <a:gd name="adj3" fmla="val 105018"/>
            </a:avLst>
          </a:prstGeom>
          <a:ln w="19050">
            <a:tailEnd type="triangle"/>
          </a:ln>
        </p:spPr>
        <p:style>
          <a:lnRef idx="1">
            <a:schemeClr val="dk1"/>
          </a:lnRef>
          <a:fillRef idx="0">
            <a:schemeClr val="dk1"/>
          </a:fillRef>
          <a:effectRef idx="0">
            <a:schemeClr val="dk1"/>
          </a:effectRef>
          <a:fontRef idx="minor">
            <a:schemeClr val="tx1"/>
          </a:fontRef>
        </p:style>
      </p:cxnSp>
      <p:cxnSp>
        <p:nvCxnSpPr>
          <p:cNvPr id="268" name="カギ線コネクタ 267"/>
          <p:cNvCxnSpPr>
            <a:stCxn id="199" idx="3"/>
            <a:endCxn id="258" idx="1"/>
          </p:cNvCxnSpPr>
          <p:nvPr/>
        </p:nvCxnSpPr>
        <p:spPr>
          <a:xfrm flipH="1" flipV="1">
            <a:off x="2916835" y="4465330"/>
            <a:ext cx="4555601" cy="147551"/>
          </a:xfrm>
          <a:prstGeom prst="bentConnector5">
            <a:avLst>
              <a:gd name="adj1" fmla="val -5018"/>
              <a:gd name="adj2" fmla="val 1413705"/>
              <a:gd name="adj3" fmla="val 105018"/>
            </a:avLst>
          </a:prstGeom>
          <a:ln w="19050">
            <a:tailEnd type="triangle"/>
          </a:ln>
        </p:spPr>
        <p:style>
          <a:lnRef idx="1">
            <a:schemeClr val="dk1"/>
          </a:lnRef>
          <a:fillRef idx="0">
            <a:schemeClr val="dk1"/>
          </a:fillRef>
          <a:effectRef idx="0">
            <a:schemeClr val="dk1"/>
          </a:effectRef>
          <a:fontRef idx="minor">
            <a:schemeClr val="tx1"/>
          </a:fontRef>
        </p:style>
      </p:cxnSp>
      <p:sp>
        <p:nvSpPr>
          <p:cNvPr id="270" name="テキスト ボックス 269"/>
          <p:cNvSpPr txBox="1"/>
          <p:nvPr/>
        </p:nvSpPr>
        <p:spPr>
          <a:xfrm>
            <a:off x="2647890" y="4144776"/>
            <a:ext cx="212382" cy="276999"/>
          </a:xfrm>
          <a:prstGeom prst="rect">
            <a:avLst/>
          </a:prstGeom>
          <a:noFill/>
        </p:spPr>
        <p:txBody>
          <a:bodyPr wrap="square" rtlCol="0">
            <a:spAutoFit/>
          </a:bodyPr>
          <a:lstStyle/>
          <a:p>
            <a:r>
              <a:rPr kumimoji="1" lang="en-US" altLang="ja-JP" sz="1200" b="1" dirty="0"/>
              <a:t>:</a:t>
            </a:r>
          </a:p>
        </p:txBody>
      </p:sp>
      <p:cxnSp>
        <p:nvCxnSpPr>
          <p:cNvPr id="300" name="直線矢印コネクタ 299"/>
          <p:cNvCxnSpPr>
            <a:cxnSpLocks/>
            <a:stCxn id="435" idx="2"/>
          </p:cNvCxnSpPr>
          <p:nvPr/>
        </p:nvCxnSpPr>
        <p:spPr>
          <a:xfrm>
            <a:off x="5589829" y="3058790"/>
            <a:ext cx="389" cy="885801"/>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309" name="テキスト ボックス 308"/>
          <p:cNvSpPr txBox="1"/>
          <p:nvPr/>
        </p:nvSpPr>
        <p:spPr>
          <a:xfrm>
            <a:off x="1828716" y="2812938"/>
            <a:ext cx="871076" cy="215444"/>
          </a:xfrm>
          <a:prstGeom prst="rect">
            <a:avLst/>
          </a:prstGeom>
          <a:noFill/>
        </p:spPr>
        <p:txBody>
          <a:bodyPr wrap="square" rtlCol="0">
            <a:spAutoFit/>
          </a:bodyPr>
          <a:lstStyle/>
          <a:p>
            <a:r>
              <a:rPr kumimoji="1" lang="en-US" altLang="ja-JP" sz="800" dirty="0"/>
              <a:t>opcode[4:0]</a:t>
            </a:r>
            <a:endParaRPr kumimoji="1" lang="ja-JP" altLang="en-US" sz="800" dirty="0"/>
          </a:p>
        </p:txBody>
      </p:sp>
      <p:sp>
        <p:nvSpPr>
          <p:cNvPr id="310" name="テキスト ボックス 309"/>
          <p:cNvSpPr txBox="1"/>
          <p:nvPr/>
        </p:nvSpPr>
        <p:spPr>
          <a:xfrm>
            <a:off x="1919585" y="3126166"/>
            <a:ext cx="874095" cy="338554"/>
          </a:xfrm>
          <a:prstGeom prst="rect">
            <a:avLst/>
          </a:prstGeom>
          <a:noFill/>
        </p:spPr>
        <p:txBody>
          <a:bodyPr wrap="square" lIns="0" rIns="0" rtlCol="0">
            <a:spAutoFit/>
          </a:bodyPr>
          <a:lstStyle/>
          <a:p>
            <a:r>
              <a:rPr kumimoji="1" lang="en-US" altLang="ja-JP" sz="800" dirty="0"/>
              <a:t>nREGA[3:0]</a:t>
            </a:r>
          </a:p>
          <a:p>
            <a:r>
              <a:rPr kumimoji="1" lang="en-US" altLang="ja-JP" sz="800" dirty="0"/>
              <a:t>nREGB[3:0]</a:t>
            </a:r>
            <a:endParaRPr kumimoji="1" lang="ja-JP" altLang="en-US" sz="800" dirty="0"/>
          </a:p>
        </p:txBody>
      </p:sp>
      <p:sp>
        <p:nvSpPr>
          <p:cNvPr id="69" name="テキスト ボックス 68"/>
          <p:cNvSpPr txBox="1"/>
          <p:nvPr/>
        </p:nvSpPr>
        <p:spPr>
          <a:xfrm>
            <a:off x="2916835" y="3733962"/>
            <a:ext cx="262473" cy="215444"/>
          </a:xfrm>
          <a:prstGeom prst="rect">
            <a:avLst/>
          </a:prstGeom>
          <a:noFill/>
        </p:spPr>
        <p:txBody>
          <a:bodyPr wrap="square" lIns="0" rIns="0" rtlCol="0">
            <a:spAutoFit/>
          </a:bodyPr>
          <a:lstStyle/>
          <a:p>
            <a:r>
              <a:rPr kumimoji="1" lang="en-US" altLang="ja-JP" sz="800" dirty="0"/>
              <a:t>R0</a:t>
            </a:r>
            <a:endParaRPr kumimoji="1" lang="ja-JP" altLang="en-US" sz="800" dirty="0"/>
          </a:p>
        </p:txBody>
      </p:sp>
      <p:sp>
        <p:nvSpPr>
          <p:cNvPr id="251" name="テキスト ボックス 250"/>
          <p:cNvSpPr txBox="1"/>
          <p:nvPr/>
        </p:nvSpPr>
        <p:spPr>
          <a:xfrm>
            <a:off x="2916835" y="3948933"/>
            <a:ext cx="262473" cy="215444"/>
          </a:xfrm>
          <a:prstGeom prst="rect">
            <a:avLst/>
          </a:prstGeom>
          <a:noFill/>
        </p:spPr>
        <p:txBody>
          <a:bodyPr wrap="square" lIns="0" rIns="0" rtlCol="0">
            <a:spAutoFit/>
          </a:bodyPr>
          <a:lstStyle/>
          <a:p>
            <a:r>
              <a:rPr kumimoji="1" lang="en-US" altLang="ja-JP" sz="800" dirty="0"/>
              <a:t>R1</a:t>
            </a:r>
            <a:endParaRPr kumimoji="1" lang="ja-JP" altLang="en-US" sz="800" dirty="0"/>
          </a:p>
        </p:txBody>
      </p:sp>
      <p:sp>
        <p:nvSpPr>
          <p:cNvPr id="258" name="テキスト ボックス 257"/>
          <p:cNvSpPr txBox="1"/>
          <p:nvPr/>
        </p:nvSpPr>
        <p:spPr>
          <a:xfrm>
            <a:off x="2916835" y="4357608"/>
            <a:ext cx="262471" cy="215444"/>
          </a:xfrm>
          <a:prstGeom prst="rect">
            <a:avLst/>
          </a:prstGeom>
          <a:noFill/>
        </p:spPr>
        <p:txBody>
          <a:bodyPr wrap="square" lIns="0" rIns="0" rtlCol="0">
            <a:spAutoFit/>
          </a:bodyPr>
          <a:lstStyle/>
          <a:p>
            <a:r>
              <a:rPr kumimoji="1" lang="en-US" altLang="ja-JP" sz="800" dirty="0"/>
              <a:t>R15</a:t>
            </a:r>
            <a:endParaRPr kumimoji="1" lang="ja-JP" altLang="en-US" sz="800" dirty="0"/>
          </a:p>
        </p:txBody>
      </p:sp>
      <p:sp>
        <p:nvSpPr>
          <p:cNvPr id="319" name="テキスト ボックス 318"/>
          <p:cNvSpPr txBox="1"/>
          <p:nvPr/>
        </p:nvSpPr>
        <p:spPr>
          <a:xfrm>
            <a:off x="1917658" y="3485396"/>
            <a:ext cx="719484" cy="215444"/>
          </a:xfrm>
          <a:prstGeom prst="rect">
            <a:avLst/>
          </a:prstGeom>
          <a:noFill/>
        </p:spPr>
        <p:txBody>
          <a:bodyPr wrap="square" lIns="0" rIns="0" rtlCol="0">
            <a:spAutoFit/>
          </a:bodyPr>
          <a:lstStyle/>
          <a:p>
            <a:r>
              <a:rPr kumimoji="1" lang="en-US" altLang="ja-JP" sz="800" dirty="0"/>
              <a:t>opdata[7:0]</a:t>
            </a:r>
            <a:endParaRPr kumimoji="1" lang="ja-JP" altLang="en-US" sz="800" dirty="0"/>
          </a:p>
        </p:txBody>
      </p:sp>
      <p:cxnSp>
        <p:nvCxnSpPr>
          <p:cNvPr id="335" name="直線矢印コネクタ 334"/>
          <p:cNvCxnSpPr/>
          <p:nvPr/>
        </p:nvCxnSpPr>
        <p:spPr>
          <a:xfrm>
            <a:off x="6458168" y="5139082"/>
            <a:ext cx="179804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36" name="直線矢印コネクタ 335"/>
          <p:cNvCxnSpPr/>
          <p:nvPr/>
        </p:nvCxnSpPr>
        <p:spPr>
          <a:xfrm>
            <a:off x="6451661" y="5362452"/>
            <a:ext cx="1804553" cy="0"/>
          </a:xfrm>
          <a:prstGeom prst="straightConnector1">
            <a:avLst/>
          </a:prstGeom>
          <a:ln w="9525">
            <a:prstDash val="dash"/>
            <a:tailEnd type="triangle"/>
          </a:ln>
        </p:spPr>
        <p:style>
          <a:lnRef idx="1">
            <a:schemeClr val="dk1"/>
          </a:lnRef>
          <a:fillRef idx="0">
            <a:schemeClr val="dk1"/>
          </a:fillRef>
          <a:effectRef idx="0">
            <a:schemeClr val="dk1"/>
          </a:effectRef>
          <a:fontRef idx="minor">
            <a:schemeClr val="tx1"/>
          </a:fontRef>
        </p:style>
      </p:cxnSp>
      <p:sp>
        <p:nvSpPr>
          <p:cNvPr id="339" name="テキスト ボックス 338"/>
          <p:cNvSpPr txBox="1"/>
          <p:nvPr/>
        </p:nvSpPr>
        <p:spPr>
          <a:xfrm>
            <a:off x="7303404" y="4586986"/>
            <a:ext cx="819410" cy="430887"/>
          </a:xfrm>
          <a:prstGeom prst="rect">
            <a:avLst/>
          </a:prstGeom>
          <a:noFill/>
        </p:spPr>
        <p:txBody>
          <a:bodyPr wrap="square" rtlCol="0">
            <a:spAutoFit/>
          </a:bodyPr>
          <a:lstStyle/>
          <a:p>
            <a:r>
              <a:rPr kumimoji="1" lang="en-US" altLang="ja-JP" sz="800" dirty="0"/>
              <a:t>reg_out[15:0]</a:t>
            </a:r>
          </a:p>
          <a:p>
            <a:r>
              <a:rPr kumimoji="1" lang="en-US" altLang="ja-JP" sz="1400" dirty="0"/>
              <a:t>×14</a:t>
            </a:r>
            <a:endParaRPr kumimoji="1" lang="ja-JP" altLang="en-US" sz="1400" dirty="0"/>
          </a:p>
        </p:txBody>
      </p:sp>
      <p:sp>
        <p:nvSpPr>
          <p:cNvPr id="352" name="テキスト ボックス 351"/>
          <p:cNvSpPr txBox="1"/>
          <p:nvPr/>
        </p:nvSpPr>
        <p:spPr>
          <a:xfrm>
            <a:off x="7411758" y="5474821"/>
            <a:ext cx="836432" cy="215444"/>
          </a:xfrm>
          <a:prstGeom prst="rect">
            <a:avLst/>
          </a:prstGeom>
          <a:noFill/>
        </p:spPr>
        <p:txBody>
          <a:bodyPr wrap="square" rtlCol="0">
            <a:spAutoFit/>
          </a:bodyPr>
          <a:lstStyle/>
          <a:p>
            <a:r>
              <a:rPr kumimoji="1" lang="en-US" altLang="ja-JP" sz="800" dirty="0"/>
              <a:t>ram_addr[15:0]</a:t>
            </a:r>
            <a:endParaRPr kumimoji="1" lang="ja-JP" altLang="en-US" sz="800" dirty="0"/>
          </a:p>
        </p:txBody>
      </p:sp>
      <p:sp>
        <p:nvSpPr>
          <p:cNvPr id="41" name="テキスト ボックス 40"/>
          <p:cNvSpPr txBox="1"/>
          <p:nvPr/>
        </p:nvSpPr>
        <p:spPr>
          <a:xfrm>
            <a:off x="1056693" y="1524394"/>
            <a:ext cx="820671" cy="215444"/>
          </a:xfrm>
          <a:prstGeom prst="rect">
            <a:avLst/>
          </a:prstGeom>
          <a:noFill/>
        </p:spPr>
        <p:txBody>
          <a:bodyPr wrap="square" rtlCol="0">
            <a:spAutoFit/>
          </a:bodyPr>
          <a:lstStyle/>
          <a:p>
            <a:r>
              <a:rPr kumimoji="1" lang="en-US" altLang="ja-JP" sz="800" dirty="0"/>
              <a:t>pc_out[15:0]</a:t>
            </a:r>
            <a:endParaRPr kumimoji="1" lang="ja-JP" altLang="en-US" sz="800" dirty="0"/>
          </a:p>
        </p:txBody>
      </p:sp>
      <p:sp>
        <p:nvSpPr>
          <p:cNvPr id="364" name="二等辺三角形 363"/>
          <p:cNvSpPr/>
          <p:nvPr/>
        </p:nvSpPr>
        <p:spPr>
          <a:xfrm rot="5400000">
            <a:off x="1363219" y="5753825"/>
            <a:ext cx="106673" cy="621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4" name="正方形/長方形 403"/>
          <p:cNvSpPr/>
          <p:nvPr/>
        </p:nvSpPr>
        <p:spPr>
          <a:xfrm>
            <a:off x="2487765" y="1008420"/>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6" name="テキスト ボックス 405"/>
          <p:cNvSpPr txBox="1"/>
          <p:nvPr/>
        </p:nvSpPr>
        <p:spPr>
          <a:xfrm>
            <a:off x="2160070" y="847326"/>
            <a:ext cx="432146" cy="215444"/>
          </a:xfrm>
          <a:prstGeom prst="rect">
            <a:avLst/>
          </a:prstGeom>
          <a:noFill/>
        </p:spPr>
        <p:txBody>
          <a:bodyPr wrap="square" rtlCol="0">
            <a:spAutoFit/>
          </a:bodyPr>
          <a:lstStyle/>
          <a:p>
            <a:r>
              <a:rPr kumimoji="1" lang="en-US" altLang="ja-JP" sz="800" dirty="0"/>
              <a:t>rst_n</a:t>
            </a:r>
            <a:endParaRPr kumimoji="1" lang="ja-JP" altLang="en-US" sz="800" dirty="0"/>
          </a:p>
        </p:txBody>
      </p:sp>
      <p:cxnSp>
        <p:nvCxnSpPr>
          <p:cNvPr id="412" name="直線コネクタ 411"/>
          <p:cNvCxnSpPr/>
          <p:nvPr/>
        </p:nvCxnSpPr>
        <p:spPr>
          <a:xfrm flipV="1">
            <a:off x="1644690" y="5958751"/>
            <a:ext cx="0" cy="92353"/>
          </a:xfrm>
          <a:prstGeom prst="line">
            <a:avLst/>
          </a:prstGeom>
          <a:ln w="6350"/>
        </p:spPr>
        <p:style>
          <a:lnRef idx="1">
            <a:schemeClr val="dk1"/>
          </a:lnRef>
          <a:fillRef idx="0">
            <a:schemeClr val="dk1"/>
          </a:fillRef>
          <a:effectRef idx="0">
            <a:schemeClr val="dk1"/>
          </a:effectRef>
          <a:fontRef idx="minor">
            <a:schemeClr val="tx1"/>
          </a:fontRef>
        </p:style>
      </p:cxnSp>
      <p:sp>
        <p:nvSpPr>
          <p:cNvPr id="435" name="正方形/長方形 434"/>
          <p:cNvSpPr/>
          <p:nvPr/>
        </p:nvSpPr>
        <p:spPr>
          <a:xfrm>
            <a:off x="5566969" y="2976830"/>
            <a:ext cx="45719" cy="8196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テキスト ボックス 135"/>
          <p:cNvSpPr txBox="1"/>
          <p:nvPr/>
        </p:nvSpPr>
        <p:spPr>
          <a:xfrm>
            <a:off x="7336379" y="5987916"/>
            <a:ext cx="891095" cy="215444"/>
          </a:xfrm>
          <a:prstGeom prst="rect">
            <a:avLst/>
          </a:prstGeom>
          <a:noFill/>
        </p:spPr>
        <p:txBody>
          <a:bodyPr wrap="square" rtlCol="0">
            <a:spAutoFit/>
          </a:bodyPr>
          <a:lstStyle/>
          <a:p>
            <a:r>
              <a:rPr kumimoji="1" lang="en-US" altLang="ja-JP" sz="800" dirty="0"/>
              <a:t>ram_in[15:0]</a:t>
            </a:r>
            <a:endParaRPr kumimoji="1" lang="ja-JP" altLang="en-US" sz="800" dirty="0"/>
          </a:p>
        </p:txBody>
      </p:sp>
      <p:cxnSp>
        <p:nvCxnSpPr>
          <p:cNvPr id="36" name="直線矢印コネクタ 35"/>
          <p:cNvCxnSpPr/>
          <p:nvPr/>
        </p:nvCxnSpPr>
        <p:spPr>
          <a:xfrm>
            <a:off x="3522250" y="5531810"/>
            <a:ext cx="263725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6" name="直線矢印コネクタ 125"/>
          <p:cNvCxnSpPr/>
          <p:nvPr/>
        </p:nvCxnSpPr>
        <p:spPr>
          <a:xfrm>
            <a:off x="1211291" y="5784889"/>
            <a:ext cx="174201" cy="0"/>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120" name="テキスト ボックス 119"/>
          <p:cNvSpPr txBox="1"/>
          <p:nvPr/>
        </p:nvSpPr>
        <p:spPr>
          <a:xfrm>
            <a:off x="6458168" y="2075776"/>
            <a:ext cx="295897" cy="215444"/>
          </a:xfrm>
          <a:prstGeom prst="rect">
            <a:avLst/>
          </a:prstGeom>
          <a:solidFill>
            <a:srgbClr val="92D050"/>
          </a:solidFill>
          <a:ln w="6350">
            <a:solidFill>
              <a:schemeClr val="tx1"/>
            </a:solidFill>
          </a:ln>
        </p:spPr>
        <p:txBody>
          <a:bodyPr wrap="square" rtlCol="0">
            <a:spAutoFit/>
          </a:bodyPr>
          <a:lstStyle/>
          <a:p>
            <a:r>
              <a:rPr kumimoji="1" lang="en-US" altLang="ja-JP" sz="800" dirty="0"/>
              <a:t>PC</a:t>
            </a:r>
            <a:endParaRPr kumimoji="1" lang="ja-JP" altLang="en-US" sz="800" dirty="0"/>
          </a:p>
        </p:txBody>
      </p:sp>
      <p:sp>
        <p:nvSpPr>
          <p:cNvPr id="122" name="テキスト ボックス 121"/>
          <p:cNvSpPr txBox="1"/>
          <p:nvPr/>
        </p:nvSpPr>
        <p:spPr>
          <a:xfrm>
            <a:off x="7156506" y="3309174"/>
            <a:ext cx="359747" cy="215444"/>
          </a:xfrm>
          <a:prstGeom prst="rect">
            <a:avLst/>
          </a:prstGeom>
          <a:solidFill>
            <a:srgbClr val="92D050"/>
          </a:solidFill>
          <a:ln w="6350">
            <a:solidFill>
              <a:schemeClr val="tx1"/>
            </a:solidFill>
          </a:ln>
        </p:spPr>
        <p:txBody>
          <a:bodyPr wrap="square" rtlCol="0">
            <a:spAutoFit/>
          </a:bodyPr>
          <a:lstStyle/>
          <a:p>
            <a:r>
              <a:rPr kumimoji="1" lang="en-US" altLang="ja-JP" sz="800" dirty="0"/>
              <a:t>PSR</a:t>
            </a:r>
            <a:endParaRPr kumimoji="1" lang="ja-JP" altLang="en-US" sz="800" dirty="0"/>
          </a:p>
        </p:txBody>
      </p:sp>
      <p:sp>
        <p:nvSpPr>
          <p:cNvPr id="123" name="テキスト ボックス 122"/>
          <p:cNvSpPr txBox="1"/>
          <p:nvPr/>
        </p:nvSpPr>
        <p:spPr>
          <a:xfrm>
            <a:off x="6807490" y="3302070"/>
            <a:ext cx="295897" cy="215444"/>
          </a:xfrm>
          <a:prstGeom prst="rect">
            <a:avLst/>
          </a:prstGeom>
          <a:solidFill>
            <a:srgbClr val="92D050"/>
          </a:solidFill>
          <a:ln w="6350">
            <a:solidFill>
              <a:schemeClr val="tx1"/>
            </a:solidFill>
          </a:ln>
        </p:spPr>
        <p:txBody>
          <a:bodyPr wrap="square" rtlCol="0">
            <a:spAutoFit/>
          </a:bodyPr>
          <a:lstStyle/>
          <a:p>
            <a:r>
              <a:rPr kumimoji="1" lang="en-US" altLang="ja-JP" sz="800" dirty="0"/>
              <a:t>LR</a:t>
            </a:r>
            <a:endParaRPr kumimoji="1" lang="ja-JP" altLang="en-US" sz="800" dirty="0"/>
          </a:p>
        </p:txBody>
      </p:sp>
      <p:cxnSp>
        <p:nvCxnSpPr>
          <p:cNvPr id="146" name="直線矢印コネクタ 145"/>
          <p:cNvCxnSpPr/>
          <p:nvPr/>
        </p:nvCxnSpPr>
        <p:spPr>
          <a:xfrm>
            <a:off x="2798020" y="5771345"/>
            <a:ext cx="118819" cy="0"/>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148" name="二等辺三角形 147"/>
          <p:cNvSpPr/>
          <p:nvPr/>
        </p:nvSpPr>
        <p:spPr>
          <a:xfrm rot="5400000">
            <a:off x="5141430" y="5769917"/>
            <a:ext cx="106673" cy="621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51" name="直線矢印コネクタ 150"/>
          <p:cNvCxnSpPr/>
          <p:nvPr/>
        </p:nvCxnSpPr>
        <p:spPr>
          <a:xfrm>
            <a:off x="4989502" y="5793361"/>
            <a:ext cx="174201" cy="0"/>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410" name="円/楕円 409"/>
          <p:cNvSpPr/>
          <p:nvPr/>
        </p:nvSpPr>
        <p:spPr>
          <a:xfrm>
            <a:off x="1612425" y="5945727"/>
            <a:ext cx="64530" cy="59201"/>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8" name="直線コネクタ 167"/>
          <p:cNvCxnSpPr/>
          <p:nvPr/>
        </p:nvCxnSpPr>
        <p:spPr>
          <a:xfrm flipV="1">
            <a:off x="3318206" y="5959603"/>
            <a:ext cx="0" cy="92353"/>
          </a:xfrm>
          <a:prstGeom prst="line">
            <a:avLst/>
          </a:prstGeom>
          <a:ln w="6350"/>
        </p:spPr>
        <p:style>
          <a:lnRef idx="1">
            <a:schemeClr val="dk1"/>
          </a:lnRef>
          <a:fillRef idx="0">
            <a:schemeClr val="dk1"/>
          </a:fillRef>
          <a:effectRef idx="0">
            <a:schemeClr val="dk1"/>
          </a:effectRef>
          <a:fontRef idx="minor">
            <a:schemeClr val="tx1"/>
          </a:fontRef>
        </p:style>
      </p:cxnSp>
      <p:sp>
        <p:nvSpPr>
          <p:cNvPr id="169" name="円/楕円 168"/>
          <p:cNvSpPr/>
          <p:nvPr/>
        </p:nvSpPr>
        <p:spPr>
          <a:xfrm>
            <a:off x="3285941" y="5946579"/>
            <a:ext cx="64530" cy="59201"/>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テキスト ボックス 180"/>
          <p:cNvSpPr txBox="1"/>
          <p:nvPr/>
        </p:nvSpPr>
        <p:spPr>
          <a:xfrm>
            <a:off x="6469369" y="3303914"/>
            <a:ext cx="284696" cy="215444"/>
          </a:xfrm>
          <a:prstGeom prst="rect">
            <a:avLst/>
          </a:prstGeom>
          <a:solidFill>
            <a:srgbClr val="92D050"/>
          </a:solidFill>
          <a:ln w="6350">
            <a:solidFill>
              <a:schemeClr val="tx1"/>
            </a:solidFill>
          </a:ln>
        </p:spPr>
        <p:txBody>
          <a:bodyPr wrap="square" rtlCol="0">
            <a:spAutoFit/>
          </a:bodyPr>
          <a:lstStyle/>
          <a:p>
            <a:r>
              <a:rPr kumimoji="1" lang="en-US" altLang="ja-JP" sz="800" dirty="0"/>
              <a:t>SP</a:t>
            </a:r>
          </a:p>
        </p:txBody>
      </p:sp>
      <p:cxnSp>
        <p:nvCxnSpPr>
          <p:cNvPr id="54" name="カギ線コネクタ 53"/>
          <p:cNvCxnSpPr>
            <a:stCxn id="82" idx="2"/>
          </p:cNvCxnSpPr>
          <p:nvPr/>
        </p:nvCxnSpPr>
        <p:spPr>
          <a:xfrm rot="5400000" flipH="1">
            <a:off x="5494840" y="2953806"/>
            <a:ext cx="538970" cy="5694979"/>
          </a:xfrm>
          <a:prstGeom prst="bentConnector4">
            <a:avLst>
              <a:gd name="adj1" fmla="val -22184"/>
              <a:gd name="adj2" fmla="val 103761"/>
            </a:avLst>
          </a:prstGeom>
          <a:ln w="19050"/>
        </p:spPr>
        <p:style>
          <a:lnRef idx="1">
            <a:schemeClr val="dk1"/>
          </a:lnRef>
          <a:fillRef idx="0">
            <a:schemeClr val="dk1"/>
          </a:fillRef>
          <a:effectRef idx="0">
            <a:schemeClr val="dk1"/>
          </a:effectRef>
          <a:fontRef idx="minor">
            <a:schemeClr val="tx1"/>
          </a:fontRef>
        </p:style>
      </p:cxnSp>
      <p:sp>
        <p:nvSpPr>
          <p:cNvPr id="223" name="正方形/長方形 222"/>
          <p:cNvSpPr/>
          <p:nvPr/>
        </p:nvSpPr>
        <p:spPr>
          <a:xfrm>
            <a:off x="1165571" y="3238848"/>
            <a:ext cx="45719" cy="8196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1" name="テキスト ボックス 350"/>
          <p:cNvSpPr txBox="1"/>
          <p:nvPr/>
        </p:nvSpPr>
        <p:spPr>
          <a:xfrm>
            <a:off x="5158919" y="1645389"/>
            <a:ext cx="798741" cy="215444"/>
          </a:xfrm>
          <a:prstGeom prst="rect">
            <a:avLst/>
          </a:prstGeom>
          <a:noFill/>
        </p:spPr>
        <p:txBody>
          <a:bodyPr wrap="square" rtlCol="0">
            <a:spAutoFit/>
          </a:bodyPr>
          <a:lstStyle/>
          <a:p>
            <a:r>
              <a:rPr kumimoji="1" lang="en-US" altLang="ja-JP" sz="800" dirty="0"/>
              <a:t>op_in[15:0]</a:t>
            </a:r>
            <a:endParaRPr kumimoji="1" lang="ja-JP" altLang="en-US" sz="800" dirty="0"/>
          </a:p>
        </p:txBody>
      </p:sp>
      <p:cxnSp>
        <p:nvCxnSpPr>
          <p:cNvPr id="325" name="カギ線コネクタ 324"/>
          <p:cNvCxnSpPr>
            <a:cxnSpLocks/>
            <a:stCxn id="223" idx="0"/>
          </p:cNvCxnSpPr>
          <p:nvPr/>
        </p:nvCxnSpPr>
        <p:spPr>
          <a:xfrm rot="5400000" flipH="1" flipV="1">
            <a:off x="2452421" y="554660"/>
            <a:ext cx="1420199" cy="3948179"/>
          </a:xfrm>
          <a:prstGeom prst="bentConnector2">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348" name="カギ線コネクタ 347"/>
          <p:cNvCxnSpPr>
            <a:cxnSpLocks/>
            <a:stCxn id="241" idx="3"/>
            <a:endCxn id="12" idx="0"/>
          </p:cNvCxnSpPr>
          <p:nvPr/>
        </p:nvCxnSpPr>
        <p:spPr>
          <a:xfrm>
            <a:off x="1835766" y="3022483"/>
            <a:ext cx="4465685" cy="319867"/>
          </a:xfrm>
          <a:prstGeom prst="bentConnector2">
            <a:avLst/>
          </a:prstGeom>
          <a:ln w="19050">
            <a:solidFill>
              <a:srgbClr val="C00000"/>
            </a:solidFill>
            <a:prstDash val="sysDash"/>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06" name="直線矢印コネクタ 305"/>
          <p:cNvCxnSpPr>
            <a:stCxn id="122" idx="0"/>
          </p:cNvCxnSpPr>
          <p:nvPr/>
        </p:nvCxnSpPr>
        <p:spPr>
          <a:xfrm flipH="1" flipV="1">
            <a:off x="7336379" y="2383113"/>
            <a:ext cx="1" cy="92606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15" name="テキスト ボックス 314"/>
          <p:cNvSpPr txBox="1"/>
          <p:nvPr/>
        </p:nvSpPr>
        <p:spPr>
          <a:xfrm>
            <a:off x="6929170" y="4899208"/>
            <a:ext cx="543266" cy="215444"/>
          </a:xfrm>
          <a:prstGeom prst="rect">
            <a:avLst/>
          </a:prstGeom>
          <a:noFill/>
        </p:spPr>
        <p:txBody>
          <a:bodyPr wrap="square" rtlCol="0">
            <a:spAutoFit/>
          </a:bodyPr>
          <a:lstStyle/>
          <a:p>
            <a:r>
              <a:rPr kumimoji="1" lang="en-US" altLang="ja-JP" sz="800" dirty="0"/>
              <a:t>R0 ~ R13</a:t>
            </a:r>
            <a:endParaRPr kumimoji="1" lang="ja-JP" altLang="en-US" sz="800" dirty="0"/>
          </a:p>
        </p:txBody>
      </p:sp>
      <p:sp>
        <p:nvSpPr>
          <p:cNvPr id="166" name="二等辺三角形 165"/>
          <p:cNvSpPr/>
          <p:nvPr/>
        </p:nvSpPr>
        <p:spPr>
          <a:xfrm rot="10800000">
            <a:off x="7413773" y="1308723"/>
            <a:ext cx="104683" cy="7947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円/楕円 166"/>
          <p:cNvSpPr/>
          <p:nvPr/>
        </p:nvSpPr>
        <p:spPr>
          <a:xfrm>
            <a:off x="7099502" y="1249933"/>
            <a:ext cx="64530" cy="59201"/>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72" name="直線コネクタ 171"/>
          <p:cNvCxnSpPr/>
          <p:nvPr/>
        </p:nvCxnSpPr>
        <p:spPr>
          <a:xfrm flipV="1">
            <a:off x="7131767" y="1157580"/>
            <a:ext cx="0" cy="92353"/>
          </a:xfrm>
          <a:prstGeom prst="line">
            <a:avLst/>
          </a:prstGeom>
          <a:ln w="6350"/>
        </p:spPr>
        <p:style>
          <a:lnRef idx="1">
            <a:schemeClr val="dk1"/>
          </a:lnRef>
          <a:fillRef idx="0">
            <a:schemeClr val="dk1"/>
          </a:fillRef>
          <a:effectRef idx="0">
            <a:schemeClr val="dk1"/>
          </a:effectRef>
          <a:fontRef idx="minor">
            <a:schemeClr val="tx1"/>
          </a:fontRef>
        </p:style>
      </p:cxnSp>
      <p:cxnSp>
        <p:nvCxnSpPr>
          <p:cNvPr id="173" name="直線矢印コネクタ 172"/>
          <p:cNvCxnSpPr/>
          <p:nvPr/>
        </p:nvCxnSpPr>
        <p:spPr>
          <a:xfrm>
            <a:off x="7466114" y="1128137"/>
            <a:ext cx="0" cy="175242"/>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273" name="テキスト ボックス 272"/>
          <p:cNvSpPr txBox="1"/>
          <p:nvPr/>
        </p:nvSpPr>
        <p:spPr>
          <a:xfrm>
            <a:off x="3454493" y="3751313"/>
            <a:ext cx="652589" cy="215444"/>
          </a:xfrm>
          <a:prstGeom prst="rect">
            <a:avLst/>
          </a:prstGeom>
          <a:noFill/>
        </p:spPr>
        <p:txBody>
          <a:bodyPr wrap="square" rtlCol="0">
            <a:spAutoFit/>
          </a:bodyPr>
          <a:lstStyle/>
          <a:p>
            <a:r>
              <a:rPr kumimoji="1" lang="en-US" altLang="ja-JP" sz="800" dirty="0"/>
              <a:t>regB[15:0]</a:t>
            </a:r>
            <a:endParaRPr kumimoji="1" lang="ja-JP" altLang="en-US" sz="800" dirty="0"/>
          </a:p>
        </p:txBody>
      </p:sp>
      <p:cxnSp>
        <p:nvCxnSpPr>
          <p:cNvPr id="269" name="直線矢印コネクタ 268"/>
          <p:cNvCxnSpPr>
            <a:cxnSpLocks/>
            <a:stCxn id="238" idx="3"/>
          </p:cNvCxnSpPr>
          <p:nvPr/>
        </p:nvCxnSpPr>
        <p:spPr>
          <a:xfrm>
            <a:off x="1835766" y="3536347"/>
            <a:ext cx="4330243" cy="0"/>
          </a:xfrm>
          <a:prstGeom prst="straightConnector1">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224" name="テキスト ボックス 223"/>
          <p:cNvSpPr txBox="1"/>
          <p:nvPr/>
        </p:nvSpPr>
        <p:spPr>
          <a:xfrm>
            <a:off x="5161759" y="1462912"/>
            <a:ext cx="798741" cy="215444"/>
          </a:xfrm>
          <a:prstGeom prst="rect">
            <a:avLst/>
          </a:prstGeom>
          <a:noFill/>
        </p:spPr>
        <p:txBody>
          <a:bodyPr wrap="square" rtlCol="0">
            <a:spAutoFit/>
          </a:bodyPr>
          <a:lstStyle/>
          <a:p>
            <a:r>
              <a:rPr kumimoji="1" lang="en-US" altLang="ja-JP" sz="800" dirty="0"/>
              <a:t>pc_out[15:0]</a:t>
            </a:r>
            <a:endParaRPr kumimoji="1" lang="ja-JP" altLang="en-US" sz="800" dirty="0"/>
          </a:p>
        </p:txBody>
      </p:sp>
      <p:cxnSp>
        <p:nvCxnSpPr>
          <p:cNvPr id="77" name="直線矢印コネクタ 76"/>
          <p:cNvCxnSpPr/>
          <p:nvPr/>
        </p:nvCxnSpPr>
        <p:spPr>
          <a:xfrm flipH="1">
            <a:off x="859311" y="1501679"/>
            <a:ext cx="430244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 name="直線矢印コネクタ 7"/>
          <p:cNvCxnSpPr/>
          <p:nvPr/>
        </p:nvCxnSpPr>
        <p:spPr>
          <a:xfrm flipV="1">
            <a:off x="6261402" y="2370868"/>
            <a:ext cx="0" cy="16120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98" name="直線矢印コネクタ 97"/>
          <p:cNvCxnSpPr>
            <a:stCxn id="123" idx="0"/>
          </p:cNvCxnSpPr>
          <p:nvPr/>
        </p:nvCxnSpPr>
        <p:spPr>
          <a:xfrm flipH="1" flipV="1">
            <a:off x="6952484" y="2532077"/>
            <a:ext cx="2955" cy="76999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11" name="正方形/長方形 210"/>
          <p:cNvSpPr/>
          <p:nvPr/>
        </p:nvSpPr>
        <p:spPr>
          <a:xfrm flipH="1">
            <a:off x="3897850" y="2988341"/>
            <a:ext cx="67311" cy="4843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80" name="カギ線コネクタ 79"/>
          <p:cNvCxnSpPr>
            <a:cxnSpLocks/>
          </p:cNvCxnSpPr>
          <p:nvPr/>
        </p:nvCxnSpPr>
        <p:spPr>
          <a:xfrm>
            <a:off x="4931541" y="3932095"/>
            <a:ext cx="1227959" cy="748032"/>
          </a:xfrm>
          <a:prstGeom prst="bentConnector3">
            <a:avLst>
              <a:gd name="adj1" fmla="val 357"/>
            </a:avLst>
          </a:prstGeom>
          <a:ln w="19050">
            <a:tailEnd type="triangle"/>
          </a:ln>
        </p:spPr>
        <p:style>
          <a:lnRef idx="1">
            <a:schemeClr val="dk1"/>
          </a:lnRef>
          <a:fillRef idx="0">
            <a:schemeClr val="dk1"/>
          </a:fillRef>
          <a:effectRef idx="0">
            <a:schemeClr val="dk1"/>
          </a:effectRef>
          <a:fontRef idx="minor">
            <a:schemeClr val="tx1"/>
          </a:fontRef>
        </p:style>
      </p:cxnSp>
      <p:sp>
        <p:nvSpPr>
          <p:cNvPr id="227" name="正方形/長方形 226"/>
          <p:cNvSpPr/>
          <p:nvPr/>
        </p:nvSpPr>
        <p:spPr>
          <a:xfrm>
            <a:off x="4908681" y="4653309"/>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27" name="直線矢印コネクタ 126"/>
          <p:cNvCxnSpPr>
            <a:cxnSpLocks/>
          </p:cNvCxnSpPr>
          <p:nvPr/>
        </p:nvCxnSpPr>
        <p:spPr>
          <a:xfrm>
            <a:off x="3202168" y="3932095"/>
            <a:ext cx="201324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14" name="正方形/長方形 213"/>
          <p:cNvSpPr/>
          <p:nvPr/>
        </p:nvSpPr>
        <p:spPr>
          <a:xfrm>
            <a:off x="4912133" y="3897976"/>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フローチャート: 手作業 203"/>
          <p:cNvSpPr/>
          <p:nvPr/>
        </p:nvSpPr>
        <p:spPr>
          <a:xfrm rot="16200000">
            <a:off x="5081898" y="3935744"/>
            <a:ext cx="352803" cy="85765"/>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cxnSp>
        <p:nvCxnSpPr>
          <p:cNvPr id="226" name="直線矢印コネクタ 225"/>
          <p:cNvCxnSpPr>
            <a:cxnSpLocks/>
            <a:stCxn id="228" idx="2"/>
          </p:cNvCxnSpPr>
          <p:nvPr/>
        </p:nvCxnSpPr>
        <p:spPr>
          <a:xfrm>
            <a:off x="5250233" y="3072224"/>
            <a:ext cx="390" cy="771422"/>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228" name="正方形/長方形 227"/>
          <p:cNvSpPr/>
          <p:nvPr/>
        </p:nvSpPr>
        <p:spPr>
          <a:xfrm>
            <a:off x="5227373" y="2990264"/>
            <a:ext cx="45719" cy="8196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9" name="正方形/長方形 228"/>
          <p:cNvSpPr/>
          <p:nvPr/>
        </p:nvSpPr>
        <p:spPr>
          <a:xfrm>
            <a:off x="5057631" y="3510349"/>
            <a:ext cx="45719" cy="5199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5" name="直線矢印コネクタ 64"/>
          <p:cNvCxnSpPr>
            <a:cxnSpLocks/>
            <a:stCxn id="204" idx="2"/>
          </p:cNvCxnSpPr>
          <p:nvPr/>
        </p:nvCxnSpPr>
        <p:spPr>
          <a:xfrm>
            <a:off x="5301182" y="3978626"/>
            <a:ext cx="11796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p:cNvCxnSpPr/>
          <p:nvPr/>
        </p:nvCxnSpPr>
        <p:spPr>
          <a:xfrm flipV="1">
            <a:off x="5645026" y="4347203"/>
            <a:ext cx="512892"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8" name="フローチャート : 手操作入力 77"/>
          <p:cNvSpPr/>
          <p:nvPr/>
        </p:nvSpPr>
        <p:spPr>
          <a:xfrm>
            <a:off x="3809450" y="3465247"/>
            <a:ext cx="253717" cy="142200"/>
          </a:xfrm>
          <a:prstGeom prst="flowChartManualInpu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EXT</a:t>
            </a:r>
            <a:endParaRPr kumimoji="1" lang="ja-JP" altLang="en-US" sz="800" dirty="0">
              <a:solidFill>
                <a:schemeClr val="tx1"/>
              </a:solidFill>
            </a:endParaRPr>
          </a:p>
        </p:txBody>
      </p:sp>
      <p:cxnSp>
        <p:nvCxnSpPr>
          <p:cNvPr id="85" name="直線矢印コネクタ 84"/>
          <p:cNvCxnSpPr>
            <a:stCxn id="211" idx="2"/>
            <a:endCxn id="78" idx="0"/>
          </p:cNvCxnSpPr>
          <p:nvPr/>
        </p:nvCxnSpPr>
        <p:spPr>
          <a:xfrm>
            <a:off x="3931505" y="3036776"/>
            <a:ext cx="4804" cy="442691"/>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232" name="正方形/長方形 231"/>
          <p:cNvSpPr/>
          <p:nvPr/>
        </p:nvSpPr>
        <p:spPr>
          <a:xfrm>
            <a:off x="3245075" y="3870349"/>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34" name="正方形/長方形 233"/>
          <p:cNvSpPr/>
          <p:nvPr/>
        </p:nvSpPr>
        <p:spPr>
          <a:xfrm>
            <a:off x="3242924" y="3462540"/>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37" name="正方形/長方形 236"/>
          <p:cNvSpPr/>
          <p:nvPr/>
        </p:nvSpPr>
        <p:spPr>
          <a:xfrm>
            <a:off x="1622231" y="3213162"/>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38" name="正方形/長方形 237"/>
          <p:cNvSpPr/>
          <p:nvPr/>
        </p:nvSpPr>
        <p:spPr>
          <a:xfrm>
            <a:off x="1624197" y="3462105"/>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41" name="正方形/長方形 240"/>
          <p:cNvSpPr/>
          <p:nvPr/>
        </p:nvSpPr>
        <p:spPr>
          <a:xfrm>
            <a:off x="1624197" y="2948241"/>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cxnSp>
        <p:nvCxnSpPr>
          <p:cNvPr id="61" name="直線矢印コネクタ 60"/>
          <p:cNvCxnSpPr>
            <a:endCxn id="237" idx="1"/>
          </p:cNvCxnSpPr>
          <p:nvPr/>
        </p:nvCxnSpPr>
        <p:spPr>
          <a:xfrm>
            <a:off x="891846" y="3287404"/>
            <a:ext cx="730385" cy="0"/>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76" name="カギ線コネクタ 75"/>
          <p:cNvCxnSpPr>
            <a:endCxn id="241" idx="1"/>
          </p:cNvCxnSpPr>
          <p:nvPr/>
        </p:nvCxnSpPr>
        <p:spPr>
          <a:xfrm flipV="1">
            <a:off x="859311" y="3022483"/>
            <a:ext cx="764886" cy="262462"/>
          </a:xfrm>
          <a:prstGeom prst="bentConnector3">
            <a:avLst>
              <a:gd name="adj1" fmla="val 73909"/>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92" name="カギ線コネクタ 91"/>
          <p:cNvCxnSpPr>
            <a:endCxn id="238" idx="1"/>
          </p:cNvCxnSpPr>
          <p:nvPr/>
        </p:nvCxnSpPr>
        <p:spPr>
          <a:xfrm>
            <a:off x="840785" y="3284945"/>
            <a:ext cx="783412" cy="251402"/>
          </a:xfrm>
          <a:prstGeom prst="bentConnector3">
            <a:avLst>
              <a:gd name="adj1" fmla="val 73344"/>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286" name="直線コネクタ 285"/>
          <p:cNvCxnSpPr/>
          <p:nvPr/>
        </p:nvCxnSpPr>
        <p:spPr>
          <a:xfrm flipV="1">
            <a:off x="5611662" y="5962574"/>
            <a:ext cx="0" cy="92353"/>
          </a:xfrm>
          <a:prstGeom prst="line">
            <a:avLst/>
          </a:prstGeom>
          <a:ln w="6350"/>
        </p:spPr>
        <p:style>
          <a:lnRef idx="1">
            <a:schemeClr val="dk1"/>
          </a:lnRef>
          <a:fillRef idx="0">
            <a:schemeClr val="dk1"/>
          </a:fillRef>
          <a:effectRef idx="0">
            <a:schemeClr val="dk1"/>
          </a:effectRef>
          <a:fontRef idx="minor">
            <a:schemeClr val="tx1"/>
          </a:fontRef>
        </p:style>
      </p:cxnSp>
      <p:sp>
        <p:nvSpPr>
          <p:cNvPr id="171" name="円/楕円 170"/>
          <p:cNvSpPr/>
          <p:nvPr/>
        </p:nvSpPr>
        <p:spPr>
          <a:xfrm>
            <a:off x="5580496" y="5946579"/>
            <a:ext cx="64530" cy="59201"/>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8" name="二等辺三角形 287"/>
          <p:cNvSpPr/>
          <p:nvPr/>
        </p:nvSpPr>
        <p:spPr>
          <a:xfrm rot="5400000">
            <a:off x="2894566" y="5745658"/>
            <a:ext cx="106673" cy="621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 name="直線矢印コネクタ 15"/>
          <p:cNvCxnSpPr>
            <a:cxnSpLocks/>
          </p:cNvCxnSpPr>
          <p:nvPr/>
        </p:nvCxnSpPr>
        <p:spPr>
          <a:xfrm flipH="1">
            <a:off x="2078303" y="827546"/>
            <a:ext cx="1" cy="175518"/>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a:cxnSpLocks/>
          </p:cNvCxnSpPr>
          <p:nvPr/>
        </p:nvCxnSpPr>
        <p:spPr>
          <a:xfrm flipH="1">
            <a:off x="2507097" y="835694"/>
            <a:ext cx="1" cy="171052"/>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sp>
        <p:nvSpPr>
          <p:cNvPr id="380" name="テキスト ボックス 379"/>
          <p:cNvSpPr txBox="1"/>
          <p:nvPr/>
        </p:nvSpPr>
        <p:spPr>
          <a:xfrm>
            <a:off x="3461804" y="4141265"/>
            <a:ext cx="652589" cy="215444"/>
          </a:xfrm>
          <a:prstGeom prst="rect">
            <a:avLst/>
          </a:prstGeom>
          <a:noFill/>
        </p:spPr>
        <p:txBody>
          <a:bodyPr wrap="square" rtlCol="0">
            <a:spAutoFit/>
          </a:bodyPr>
          <a:lstStyle/>
          <a:p>
            <a:r>
              <a:rPr kumimoji="1" lang="en-US" altLang="ja-JP" sz="800" dirty="0"/>
              <a:t>regA[15:0]</a:t>
            </a:r>
            <a:endParaRPr kumimoji="1" lang="ja-JP" altLang="en-US" sz="800" dirty="0"/>
          </a:p>
        </p:txBody>
      </p:sp>
      <p:cxnSp>
        <p:nvCxnSpPr>
          <p:cNvPr id="516" name="直線コネクタ 515"/>
          <p:cNvCxnSpPr/>
          <p:nvPr/>
        </p:nvCxnSpPr>
        <p:spPr>
          <a:xfrm>
            <a:off x="6482282" y="3789684"/>
            <a:ext cx="98814" cy="9009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18" name="直線コネクタ 517"/>
          <p:cNvCxnSpPr/>
          <p:nvPr/>
        </p:nvCxnSpPr>
        <p:spPr>
          <a:xfrm>
            <a:off x="6482996" y="3909074"/>
            <a:ext cx="98814" cy="9009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19" name="直線コネクタ 518"/>
          <p:cNvCxnSpPr/>
          <p:nvPr/>
        </p:nvCxnSpPr>
        <p:spPr>
          <a:xfrm>
            <a:off x="6482996" y="4041292"/>
            <a:ext cx="98814" cy="9009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520" name="テキスト ボックス 519"/>
          <p:cNvSpPr txBox="1"/>
          <p:nvPr/>
        </p:nvSpPr>
        <p:spPr>
          <a:xfrm>
            <a:off x="6632423" y="3758149"/>
            <a:ext cx="143125" cy="123111"/>
          </a:xfrm>
          <a:prstGeom prst="rect">
            <a:avLst/>
          </a:prstGeom>
          <a:noFill/>
        </p:spPr>
        <p:txBody>
          <a:bodyPr wrap="square" lIns="0" tIns="0" rIns="0" bIns="0" rtlCol="0">
            <a:spAutoFit/>
          </a:bodyPr>
          <a:lstStyle/>
          <a:p>
            <a:r>
              <a:rPr kumimoji="1" lang="en-US" altLang="ja-JP" sz="800" dirty="0"/>
              <a:t>16</a:t>
            </a:r>
            <a:endParaRPr kumimoji="1" lang="ja-JP" altLang="en-US" sz="800" dirty="0"/>
          </a:p>
        </p:txBody>
      </p:sp>
      <p:sp>
        <p:nvSpPr>
          <p:cNvPr id="526" name="テキスト ボックス 525"/>
          <p:cNvSpPr txBox="1"/>
          <p:nvPr/>
        </p:nvSpPr>
        <p:spPr>
          <a:xfrm>
            <a:off x="6979096" y="3843646"/>
            <a:ext cx="143125" cy="123111"/>
          </a:xfrm>
          <a:prstGeom prst="rect">
            <a:avLst/>
          </a:prstGeom>
          <a:noFill/>
        </p:spPr>
        <p:txBody>
          <a:bodyPr wrap="square" lIns="0" tIns="0" rIns="0" bIns="0" rtlCol="0">
            <a:spAutoFit/>
          </a:bodyPr>
          <a:lstStyle/>
          <a:p>
            <a:r>
              <a:rPr kumimoji="1" lang="en-US" altLang="ja-JP" sz="800" dirty="0"/>
              <a:t>16</a:t>
            </a:r>
            <a:endParaRPr kumimoji="1" lang="ja-JP" altLang="en-US" sz="800" dirty="0"/>
          </a:p>
        </p:txBody>
      </p:sp>
      <p:sp>
        <p:nvSpPr>
          <p:cNvPr id="529" name="テキスト ボックス 528"/>
          <p:cNvSpPr txBox="1"/>
          <p:nvPr/>
        </p:nvSpPr>
        <p:spPr>
          <a:xfrm>
            <a:off x="7375224" y="3966757"/>
            <a:ext cx="90890" cy="123111"/>
          </a:xfrm>
          <a:prstGeom prst="rect">
            <a:avLst/>
          </a:prstGeom>
          <a:noFill/>
        </p:spPr>
        <p:txBody>
          <a:bodyPr wrap="square" lIns="0" tIns="0" rIns="0" bIns="0" rtlCol="0">
            <a:spAutoFit/>
          </a:bodyPr>
          <a:lstStyle/>
          <a:p>
            <a:r>
              <a:rPr kumimoji="1" lang="en-US" altLang="ja-JP" sz="800" dirty="0"/>
              <a:t>4</a:t>
            </a:r>
            <a:endParaRPr kumimoji="1" lang="ja-JP" altLang="en-US" sz="800" dirty="0"/>
          </a:p>
        </p:txBody>
      </p:sp>
      <p:cxnSp>
        <p:nvCxnSpPr>
          <p:cNvPr id="745" name="カギ線コネクタ 744"/>
          <p:cNvCxnSpPr>
            <a:endCxn id="181" idx="2"/>
          </p:cNvCxnSpPr>
          <p:nvPr/>
        </p:nvCxnSpPr>
        <p:spPr>
          <a:xfrm rot="5400000" flipH="1" flipV="1">
            <a:off x="6366308" y="3604711"/>
            <a:ext cx="330762" cy="160056"/>
          </a:xfrm>
          <a:prstGeom prst="bentConnector3">
            <a:avLst>
              <a:gd name="adj1" fmla="val 2005"/>
            </a:avLst>
          </a:prstGeom>
          <a:ln w="19050">
            <a:tailEnd type="triangle"/>
          </a:ln>
        </p:spPr>
        <p:style>
          <a:lnRef idx="1">
            <a:schemeClr val="dk1"/>
          </a:lnRef>
          <a:fillRef idx="0">
            <a:schemeClr val="dk1"/>
          </a:fillRef>
          <a:effectRef idx="0">
            <a:schemeClr val="dk1"/>
          </a:effectRef>
          <a:fontRef idx="minor">
            <a:schemeClr val="tx1"/>
          </a:fontRef>
        </p:style>
      </p:cxnSp>
      <p:cxnSp>
        <p:nvCxnSpPr>
          <p:cNvPr id="748" name="カギ線コネクタ 747"/>
          <p:cNvCxnSpPr>
            <a:endCxn id="123" idx="2"/>
          </p:cNvCxnSpPr>
          <p:nvPr/>
        </p:nvCxnSpPr>
        <p:spPr>
          <a:xfrm flipV="1">
            <a:off x="6445758" y="3517514"/>
            <a:ext cx="509681" cy="441814"/>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750" name="カギ線コネクタ 749"/>
          <p:cNvCxnSpPr>
            <a:endCxn id="122" idx="2"/>
          </p:cNvCxnSpPr>
          <p:nvPr/>
        </p:nvCxnSpPr>
        <p:spPr>
          <a:xfrm flipV="1">
            <a:off x="6451661" y="3524618"/>
            <a:ext cx="884719" cy="571357"/>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12" name="正方形/長方形 11"/>
          <p:cNvSpPr/>
          <p:nvPr/>
        </p:nvSpPr>
        <p:spPr>
          <a:xfrm>
            <a:off x="6159500" y="3342350"/>
            <a:ext cx="283901" cy="245894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1" name="テキスト ボックス 220"/>
          <p:cNvSpPr txBox="1"/>
          <p:nvPr/>
        </p:nvSpPr>
        <p:spPr>
          <a:xfrm>
            <a:off x="6171364" y="4396851"/>
            <a:ext cx="851115" cy="215444"/>
          </a:xfrm>
          <a:prstGeom prst="rect">
            <a:avLst/>
          </a:prstGeom>
          <a:noFill/>
        </p:spPr>
        <p:txBody>
          <a:bodyPr wrap="square" rtlCol="0">
            <a:spAutoFit/>
          </a:bodyPr>
          <a:lstStyle/>
          <a:p>
            <a:r>
              <a:rPr kumimoji="1" lang="en-US" altLang="ja-JP" sz="800" dirty="0"/>
              <a:t>reg_sel[3:0]</a:t>
            </a:r>
            <a:endParaRPr kumimoji="1" lang="ja-JP" altLang="en-US" sz="800" dirty="0"/>
          </a:p>
        </p:txBody>
      </p:sp>
      <p:sp>
        <p:nvSpPr>
          <p:cNvPr id="222" name="テキスト ボックス 221"/>
          <p:cNvSpPr txBox="1"/>
          <p:nvPr/>
        </p:nvSpPr>
        <p:spPr>
          <a:xfrm>
            <a:off x="6163981" y="4706069"/>
            <a:ext cx="851115" cy="215444"/>
          </a:xfrm>
          <a:prstGeom prst="rect">
            <a:avLst/>
          </a:prstGeom>
          <a:noFill/>
        </p:spPr>
        <p:txBody>
          <a:bodyPr wrap="square" rtlCol="0">
            <a:spAutoFit/>
          </a:bodyPr>
          <a:lstStyle/>
          <a:p>
            <a:r>
              <a:rPr kumimoji="1" lang="en-US" altLang="ja-JP" sz="800" dirty="0"/>
              <a:t>reg_data[15:0]</a:t>
            </a:r>
            <a:endParaRPr kumimoji="1" lang="ja-JP" altLang="en-US" sz="800" dirty="0"/>
          </a:p>
        </p:txBody>
      </p:sp>
      <p:sp>
        <p:nvSpPr>
          <p:cNvPr id="21" name="テキスト ボックス 20"/>
          <p:cNvSpPr txBox="1"/>
          <p:nvPr/>
        </p:nvSpPr>
        <p:spPr>
          <a:xfrm>
            <a:off x="5790161" y="3641562"/>
            <a:ext cx="145135" cy="123111"/>
          </a:xfrm>
          <a:prstGeom prst="rect">
            <a:avLst/>
          </a:prstGeom>
          <a:noFill/>
        </p:spPr>
        <p:txBody>
          <a:bodyPr wrap="square" lIns="0" tIns="0" rIns="0" bIns="0" rtlCol="0">
            <a:spAutoFit/>
          </a:bodyPr>
          <a:lstStyle/>
          <a:p>
            <a:r>
              <a:rPr kumimoji="1" lang="en-US" altLang="ja-JP" sz="800" dirty="0"/>
              <a:t>SP</a:t>
            </a:r>
            <a:endParaRPr kumimoji="1" lang="ja-JP" altLang="en-US" sz="800" dirty="0"/>
          </a:p>
        </p:txBody>
      </p:sp>
      <p:sp>
        <p:nvSpPr>
          <p:cNvPr id="301" name="テキスト ボックス 300"/>
          <p:cNvSpPr txBox="1"/>
          <p:nvPr/>
        </p:nvSpPr>
        <p:spPr>
          <a:xfrm>
            <a:off x="5793374" y="3883035"/>
            <a:ext cx="145135" cy="123111"/>
          </a:xfrm>
          <a:prstGeom prst="rect">
            <a:avLst/>
          </a:prstGeom>
          <a:noFill/>
        </p:spPr>
        <p:txBody>
          <a:bodyPr wrap="square" lIns="0" tIns="0" rIns="0" bIns="0" rtlCol="0">
            <a:spAutoFit/>
          </a:bodyPr>
          <a:lstStyle/>
          <a:p>
            <a:r>
              <a:rPr kumimoji="1" lang="en-US" altLang="ja-JP" sz="800" dirty="0"/>
              <a:t>LR</a:t>
            </a:r>
            <a:endParaRPr kumimoji="1" lang="ja-JP" altLang="en-US" sz="800" dirty="0"/>
          </a:p>
        </p:txBody>
      </p:sp>
      <p:sp>
        <p:nvSpPr>
          <p:cNvPr id="311" name="テキスト ボックス 310"/>
          <p:cNvSpPr txBox="1"/>
          <p:nvPr/>
        </p:nvSpPr>
        <p:spPr>
          <a:xfrm>
            <a:off x="5763311" y="4096826"/>
            <a:ext cx="170803" cy="123111"/>
          </a:xfrm>
          <a:prstGeom prst="rect">
            <a:avLst/>
          </a:prstGeom>
          <a:noFill/>
        </p:spPr>
        <p:txBody>
          <a:bodyPr wrap="square" lIns="0" tIns="0" rIns="0" bIns="0" rtlCol="0">
            <a:spAutoFit/>
          </a:bodyPr>
          <a:lstStyle/>
          <a:p>
            <a:r>
              <a:rPr kumimoji="1" lang="en-US" altLang="ja-JP" sz="800" dirty="0"/>
              <a:t>PSR</a:t>
            </a:r>
            <a:endParaRPr kumimoji="1" lang="ja-JP" altLang="en-US" sz="800" dirty="0"/>
          </a:p>
        </p:txBody>
      </p:sp>
      <p:cxnSp>
        <p:nvCxnSpPr>
          <p:cNvPr id="38" name="カギ線コネクタ 37"/>
          <p:cNvCxnSpPr>
            <a:cxnSpLocks/>
            <a:stCxn id="229" idx="2"/>
          </p:cNvCxnSpPr>
          <p:nvPr/>
        </p:nvCxnSpPr>
        <p:spPr>
          <a:xfrm rot="16200000" flipH="1">
            <a:off x="4868168" y="3774668"/>
            <a:ext cx="559572" cy="134926"/>
          </a:xfrm>
          <a:prstGeom prst="bentConnector3">
            <a:avLst>
              <a:gd name="adj1" fmla="val 100215"/>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p:cNvCxnSpPr>
            <a:stCxn id="21" idx="3"/>
          </p:cNvCxnSpPr>
          <p:nvPr/>
        </p:nvCxnSpPr>
        <p:spPr>
          <a:xfrm flipV="1">
            <a:off x="5935296" y="3703117"/>
            <a:ext cx="224204"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6" name="直線矢印コネクタ 65"/>
          <p:cNvCxnSpPr>
            <a:stCxn id="301" idx="3"/>
          </p:cNvCxnSpPr>
          <p:nvPr/>
        </p:nvCxnSpPr>
        <p:spPr>
          <a:xfrm flipV="1">
            <a:off x="5938509" y="3944590"/>
            <a:ext cx="219409"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23" name="直線矢印コネクタ 322"/>
          <p:cNvCxnSpPr/>
          <p:nvPr/>
        </p:nvCxnSpPr>
        <p:spPr>
          <a:xfrm flipV="1">
            <a:off x="5937693" y="4152414"/>
            <a:ext cx="219409"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 name="正方形/長方形 6"/>
          <p:cNvSpPr/>
          <p:nvPr/>
        </p:nvSpPr>
        <p:spPr>
          <a:xfrm>
            <a:off x="3074421" y="3751681"/>
            <a:ext cx="134527" cy="81128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7" name="テキスト ボックス 296"/>
          <p:cNvSpPr txBox="1"/>
          <p:nvPr/>
        </p:nvSpPr>
        <p:spPr>
          <a:xfrm>
            <a:off x="4135179" y="3329824"/>
            <a:ext cx="161509" cy="215444"/>
          </a:xfrm>
          <a:prstGeom prst="rect">
            <a:avLst/>
          </a:prstGeom>
          <a:noFill/>
        </p:spPr>
        <p:txBody>
          <a:bodyPr wrap="square" lIns="0" rIns="0" rtlCol="0">
            <a:spAutoFit/>
          </a:bodyPr>
          <a:lstStyle/>
          <a:p>
            <a:r>
              <a:rPr kumimoji="1" lang="en-US" altLang="ja-JP" sz="800" dirty="0"/>
              <a:t>16</a:t>
            </a:r>
            <a:endParaRPr kumimoji="1" lang="ja-JP" altLang="en-US" sz="800" dirty="0"/>
          </a:p>
        </p:txBody>
      </p:sp>
      <p:cxnSp>
        <p:nvCxnSpPr>
          <p:cNvPr id="326" name="直線コネクタ 325"/>
          <p:cNvCxnSpPr/>
          <p:nvPr/>
        </p:nvCxnSpPr>
        <p:spPr>
          <a:xfrm>
            <a:off x="4137968" y="3485039"/>
            <a:ext cx="110065" cy="121116"/>
          </a:xfrm>
          <a:prstGeom prst="line">
            <a:avLst/>
          </a:prstGeom>
          <a:ln w="19050">
            <a:solidFill>
              <a:srgbClr val="C00000"/>
            </a:solidFill>
          </a:ln>
        </p:spPr>
        <p:style>
          <a:lnRef idx="1">
            <a:schemeClr val="dk1"/>
          </a:lnRef>
          <a:fillRef idx="0">
            <a:schemeClr val="dk1"/>
          </a:fillRef>
          <a:effectRef idx="0">
            <a:schemeClr val="dk1"/>
          </a:effectRef>
          <a:fontRef idx="minor">
            <a:schemeClr val="tx1"/>
          </a:fontRef>
        </p:style>
      </p:cxnSp>
      <p:sp>
        <p:nvSpPr>
          <p:cNvPr id="236" name="正方形/長方形 235"/>
          <p:cNvSpPr/>
          <p:nvPr/>
        </p:nvSpPr>
        <p:spPr>
          <a:xfrm>
            <a:off x="3244686" y="2973584"/>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cxnSp>
        <p:nvCxnSpPr>
          <p:cNvPr id="15" name="コネクタ: カギ線 14">
            <a:extLst>
              <a:ext uri="{FF2B5EF4-FFF2-40B4-BE49-F238E27FC236}">
                <a16:creationId xmlns:a16="http://schemas.microsoft.com/office/drawing/2014/main" id="{EE27D142-6E40-4410-9849-7FD93981E778}"/>
              </a:ext>
            </a:extLst>
          </p:cNvPr>
          <p:cNvCxnSpPr>
            <a:cxnSpLocks/>
          </p:cNvCxnSpPr>
          <p:nvPr/>
        </p:nvCxnSpPr>
        <p:spPr>
          <a:xfrm>
            <a:off x="3208948" y="4347203"/>
            <a:ext cx="2210195" cy="135725"/>
          </a:xfrm>
          <a:prstGeom prst="bentConnector3">
            <a:avLst>
              <a:gd name="adj1" fmla="val 68100"/>
            </a:avLst>
          </a:prstGeom>
          <a:ln w="19050">
            <a:tailEnd type="triangle"/>
          </a:ln>
        </p:spPr>
        <p:style>
          <a:lnRef idx="1">
            <a:schemeClr val="dk1"/>
          </a:lnRef>
          <a:fillRef idx="0">
            <a:schemeClr val="dk1"/>
          </a:fillRef>
          <a:effectRef idx="0">
            <a:schemeClr val="dk1"/>
          </a:effectRef>
          <a:fontRef idx="minor">
            <a:schemeClr val="tx1"/>
          </a:fontRef>
        </p:style>
      </p:cxnSp>
      <p:sp>
        <p:nvSpPr>
          <p:cNvPr id="337" name="正方形/長方形 336">
            <a:extLst>
              <a:ext uri="{FF2B5EF4-FFF2-40B4-BE49-F238E27FC236}">
                <a16:creationId xmlns:a16="http://schemas.microsoft.com/office/drawing/2014/main" id="{0D56E054-5BD2-4C87-8AE3-35CC0F1468A0}"/>
              </a:ext>
            </a:extLst>
          </p:cNvPr>
          <p:cNvSpPr/>
          <p:nvPr/>
        </p:nvSpPr>
        <p:spPr>
          <a:xfrm>
            <a:off x="4692340" y="4458223"/>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3244686" y="4283521"/>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cxnSp>
        <p:nvCxnSpPr>
          <p:cNvPr id="40" name="コネクタ: カギ線 39">
            <a:extLst>
              <a:ext uri="{FF2B5EF4-FFF2-40B4-BE49-F238E27FC236}">
                <a16:creationId xmlns:a16="http://schemas.microsoft.com/office/drawing/2014/main" id="{F96B692A-1F17-40B9-9C33-E7D25AD9D73C}"/>
              </a:ext>
            </a:extLst>
          </p:cNvPr>
          <p:cNvCxnSpPr>
            <a:cxnSpLocks/>
            <a:stCxn id="237" idx="3"/>
            <a:endCxn id="7" idx="0"/>
          </p:cNvCxnSpPr>
          <p:nvPr/>
        </p:nvCxnSpPr>
        <p:spPr>
          <a:xfrm>
            <a:off x="1833800" y="3287404"/>
            <a:ext cx="1307885" cy="464277"/>
          </a:xfrm>
          <a:prstGeom prst="bentConnector2">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353" name="テキスト ボックス 352">
            <a:extLst>
              <a:ext uri="{FF2B5EF4-FFF2-40B4-BE49-F238E27FC236}">
                <a16:creationId xmlns:a16="http://schemas.microsoft.com/office/drawing/2014/main" id="{70C87F3E-2232-4FF9-B537-13480695B977}"/>
              </a:ext>
            </a:extLst>
          </p:cNvPr>
          <p:cNvSpPr txBox="1"/>
          <p:nvPr/>
        </p:nvSpPr>
        <p:spPr>
          <a:xfrm>
            <a:off x="6676919" y="6867981"/>
            <a:ext cx="1853198" cy="1223412"/>
          </a:xfrm>
          <a:prstGeom prst="rect">
            <a:avLst/>
          </a:prstGeom>
          <a:noFill/>
        </p:spPr>
        <p:txBody>
          <a:bodyPr wrap="square" rtlCol="0">
            <a:spAutoFit/>
          </a:bodyPr>
          <a:lstStyle/>
          <a:p>
            <a:r>
              <a:rPr kumimoji="1" lang="en-US" altLang="ja-JP" sz="1050" dirty="0"/>
              <a:t>Control Signal</a:t>
            </a:r>
          </a:p>
          <a:p>
            <a:endParaRPr kumimoji="1" lang="en-US" altLang="ja-JP" sz="1050" dirty="0"/>
          </a:p>
          <a:p>
            <a:r>
              <a:rPr kumimoji="1" lang="en-US" altLang="ja-JP" sz="1050" dirty="0"/>
              <a:t>Data Signal</a:t>
            </a:r>
          </a:p>
          <a:p>
            <a:endParaRPr kumimoji="1" lang="en-US" altLang="ja-JP" sz="1050" dirty="0"/>
          </a:p>
          <a:p>
            <a:r>
              <a:rPr kumimoji="1" lang="en-US" altLang="ja-JP" sz="1050" dirty="0"/>
              <a:t>Instruction Control Signal</a:t>
            </a:r>
          </a:p>
          <a:p>
            <a:endParaRPr kumimoji="1" lang="en-US" altLang="ja-JP" sz="1050" dirty="0"/>
          </a:p>
          <a:p>
            <a:r>
              <a:rPr kumimoji="1" lang="en-US" altLang="ja-JP" sz="1050" dirty="0"/>
              <a:t>Instruction Data Signal</a:t>
            </a:r>
            <a:endParaRPr kumimoji="1" lang="ja-JP" altLang="en-US" sz="1050" dirty="0"/>
          </a:p>
        </p:txBody>
      </p:sp>
      <p:cxnSp>
        <p:nvCxnSpPr>
          <p:cNvPr id="354" name="直線矢印コネクタ 353">
            <a:extLst>
              <a:ext uri="{FF2B5EF4-FFF2-40B4-BE49-F238E27FC236}">
                <a16:creationId xmlns:a16="http://schemas.microsoft.com/office/drawing/2014/main" id="{4EC4C9AC-B983-4F4A-808F-C5DD9A3664D6}"/>
              </a:ext>
            </a:extLst>
          </p:cNvPr>
          <p:cNvCxnSpPr/>
          <p:nvPr/>
        </p:nvCxnSpPr>
        <p:spPr>
          <a:xfrm>
            <a:off x="8337560" y="6972780"/>
            <a:ext cx="385115" cy="0"/>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cxnSp>
        <p:nvCxnSpPr>
          <p:cNvPr id="355" name="直線矢印コネクタ 354">
            <a:extLst>
              <a:ext uri="{FF2B5EF4-FFF2-40B4-BE49-F238E27FC236}">
                <a16:creationId xmlns:a16="http://schemas.microsoft.com/office/drawing/2014/main" id="{FD29C7A2-FE00-404B-B728-FE5607E1638E}"/>
              </a:ext>
            </a:extLst>
          </p:cNvPr>
          <p:cNvCxnSpPr/>
          <p:nvPr/>
        </p:nvCxnSpPr>
        <p:spPr>
          <a:xfrm>
            <a:off x="8337560" y="7288108"/>
            <a:ext cx="38511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56" name="直線矢印コネクタ 355">
            <a:extLst>
              <a:ext uri="{FF2B5EF4-FFF2-40B4-BE49-F238E27FC236}">
                <a16:creationId xmlns:a16="http://schemas.microsoft.com/office/drawing/2014/main" id="{CC6A5F67-4861-4C9B-B5AA-CDDE207AD096}"/>
              </a:ext>
            </a:extLst>
          </p:cNvPr>
          <p:cNvCxnSpPr/>
          <p:nvPr/>
        </p:nvCxnSpPr>
        <p:spPr>
          <a:xfrm>
            <a:off x="8337560" y="7617837"/>
            <a:ext cx="385115" cy="0"/>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357" name="直線矢印コネクタ 356">
            <a:extLst>
              <a:ext uri="{FF2B5EF4-FFF2-40B4-BE49-F238E27FC236}">
                <a16:creationId xmlns:a16="http://schemas.microsoft.com/office/drawing/2014/main" id="{B8E24A0B-C6B7-4BF4-B639-02A5DEF5374A}"/>
              </a:ext>
            </a:extLst>
          </p:cNvPr>
          <p:cNvCxnSpPr/>
          <p:nvPr/>
        </p:nvCxnSpPr>
        <p:spPr>
          <a:xfrm>
            <a:off x="8337560" y="7938244"/>
            <a:ext cx="385115" cy="0"/>
          </a:xfrm>
          <a:prstGeom prst="straightConnector1">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358" name="フローチャート : 手操作入力 77">
            <a:extLst>
              <a:ext uri="{FF2B5EF4-FFF2-40B4-BE49-F238E27FC236}">
                <a16:creationId xmlns:a16="http://schemas.microsoft.com/office/drawing/2014/main" id="{8D1BA325-3AB4-45B6-B771-DE46DD43D01F}"/>
              </a:ext>
            </a:extLst>
          </p:cNvPr>
          <p:cNvSpPr/>
          <p:nvPr/>
        </p:nvSpPr>
        <p:spPr>
          <a:xfrm>
            <a:off x="3958576" y="7244763"/>
            <a:ext cx="253717" cy="142200"/>
          </a:xfrm>
          <a:prstGeom prst="flowChartManualInpu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EXT</a:t>
            </a:r>
            <a:endParaRPr kumimoji="1" lang="ja-JP" altLang="en-US" sz="800" dirty="0">
              <a:solidFill>
                <a:schemeClr val="tx1"/>
              </a:solidFill>
            </a:endParaRPr>
          </a:p>
        </p:txBody>
      </p:sp>
      <p:sp>
        <p:nvSpPr>
          <p:cNvPr id="359" name="テキスト ボックス 358">
            <a:extLst>
              <a:ext uri="{FF2B5EF4-FFF2-40B4-BE49-F238E27FC236}">
                <a16:creationId xmlns:a16="http://schemas.microsoft.com/office/drawing/2014/main" id="{FE55CCCF-FA5C-4E6B-827F-B19FBEE631EB}"/>
              </a:ext>
            </a:extLst>
          </p:cNvPr>
          <p:cNvSpPr txBox="1"/>
          <p:nvPr/>
        </p:nvSpPr>
        <p:spPr>
          <a:xfrm>
            <a:off x="2721841" y="7244763"/>
            <a:ext cx="1137689" cy="161583"/>
          </a:xfrm>
          <a:prstGeom prst="rect">
            <a:avLst/>
          </a:prstGeom>
          <a:noFill/>
        </p:spPr>
        <p:txBody>
          <a:bodyPr wrap="square" lIns="0" tIns="0" rIns="0" bIns="0" rtlCol="0">
            <a:spAutoFit/>
          </a:bodyPr>
          <a:lstStyle/>
          <a:p>
            <a:r>
              <a:rPr kumimoji="1" lang="en-US" altLang="ja-JP" sz="1050" dirty="0"/>
              <a:t>16bit Extension</a:t>
            </a:r>
            <a:endParaRPr kumimoji="1" lang="ja-JP" altLang="en-US" sz="1050" dirty="0"/>
          </a:p>
        </p:txBody>
      </p:sp>
      <p:sp>
        <p:nvSpPr>
          <p:cNvPr id="360" name="正方形/長方形 359">
            <a:extLst>
              <a:ext uri="{FF2B5EF4-FFF2-40B4-BE49-F238E27FC236}">
                <a16:creationId xmlns:a16="http://schemas.microsoft.com/office/drawing/2014/main" id="{BF0B6BC8-4FEC-418A-ACF4-1DFDA9444753}"/>
              </a:ext>
            </a:extLst>
          </p:cNvPr>
          <p:cNvSpPr/>
          <p:nvPr/>
        </p:nvSpPr>
        <p:spPr>
          <a:xfrm>
            <a:off x="3972976" y="6898538"/>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362" name="テキスト ボックス 361">
            <a:extLst>
              <a:ext uri="{FF2B5EF4-FFF2-40B4-BE49-F238E27FC236}">
                <a16:creationId xmlns:a16="http://schemas.microsoft.com/office/drawing/2014/main" id="{B17A8EBD-9B4D-4EE1-9F04-72708FB1E431}"/>
              </a:ext>
            </a:extLst>
          </p:cNvPr>
          <p:cNvSpPr txBox="1"/>
          <p:nvPr/>
        </p:nvSpPr>
        <p:spPr>
          <a:xfrm>
            <a:off x="2721864" y="6911608"/>
            <a:ext cx="1027718" cy="161583"/>
          </a:xfrm>
          <a:prstGeom prst="rect">
            <a:avLst/>
          </a:prstGeom>
          <a:noFill/>
        </p:spPr>
        <p:txBody>
          <a:bodyPr wrap="square" lIns="0" tIns="0" rIns="0" bIns="0" rtlCol="0">
            <a:spAutoFit/>
          </a:bodyPr>
          <a:lstStyle/>
          <a:p>
            <a:r>
              <a:rPr kumimoji="1" lang="en-US" altLang="ja-JP" sz="1050" dirty="0"/>
              <a:t>16bit Register</a:t>
            </a:r>
            <a:endParaRPr kumimoji="1" lang="ja-JP" altLang="en-US" sz="1050" dirty="0"/>
          </a:p>
        </p:txBody>
      </p:sp>
      <p:sp>
        <p:nvSpPr>
          <p:cNvPr id="363" name="テキスト ボックス 362">
            <a:extLst>
              <a:ext uri="{FF2B5EF4-FFF2-40B4-BE49-F238E27FC236}">
                <a16:creationId xmlns:a16="http://schemas.microsoft.com/office/drawing/2014/main" id="{40751B14-8D58-4D81-B6AF-240BFDB0E474}"/>
              </a:ext>
            </a:extLst>
          </p:cNvPr>
          <p:cNvSpPr txBox="1"/>
          <p:nvPr/>
        </p:nvSpPr>
        <p:spPr>
          <a:xfrm>
            <a:off x="4478420" y="6857190"/>
            <a:ext cx="1853198" cy="1223412"/>
          </a:xfrm>
          <a:prstGeom prst="rect">
            <a:avLst/>
          </a:prstGeom>
          <a:noFill/>
        </p:spPr>
        <p:txBody>
          <a:bodyPr wrap="square" rtlCol="0">
            <a:spAutoFit/>
          </a:bodyPr>
          <a:lstStyle/>
          <a:p>
            <a:r>
              <a:rPr kumimoji="1" lang="en-US" altLang="ja-JP" sz="1050" dirty="0"/>
              <a:t>Program Counter</a:t>
            </a:r>
          </a:p>
          <a:p>
            <a:endParaRPr kumimoji="1" lang="en-US" altLang="ja-JP" sz="1050" dirty="0"/>
          </a:p>
          <a:p>
            <a:r>
              <a:rPr kumimoji="1" lang="en-US" altLang="ja-JP" sz="1050" dirty="0"/>
              <a:t>Stack Pointer</a:t>
            </a:r>
          </a:p>
          <a:p>
            <a:endParaRPr kumimoji="1" lang="en-US" altLang="ja-JP" sz="1050" dirty="0"/>
          </a:p>
          <a:p>
            <a:r>
              <a:rPr kumimoji="1" lang="en-US" altLang="ja-JP" sz="1050" dirty="0"/>
              <a:t>Link Register</a:t>
            </a:r>
          </a:p>
          <a:p>
            <a:endParaRPr kumimoji="1" lang="en-US" altLang="ja-JP" sz="1050" dirty="0"/>
          </a:p>
          <a:p>
            <a:r>
              <a:rPr kumimoji="1" lang="en-US" altLang="ja-JP" sz="1050" dirty="0"/>
              <a:t>Program Status Register</a:t>
            </a:r>
            <a:endParaRPr kumimoji="1" lang="ja-JP" altLang="en-US" sz="1050" dirty="0"/>
          </a:p>
        </p:txBody>
      </p:sp>
      <p:sp>
        <p:nvSpPr>
          <p:cNvPr id="366" name="テキスト ボックス 365">
            <a:extLst>
              <a:ext uri="{FF2B5EF4-FFF2-40B4-BE49-F238E27FC236}">
                <a16:creationId xmlns:a16="http://schemas.microsoft.com/office/drawing/2014/main" id="{5DD31FF1-5F88-4A38-B12B-5AE64B31EFA5}"/>
              </a:ext>
            </a:extLst>
          </p:cNvPr>
          <p:cNvSpPr txBox="1"/>
          <p:nvPr/>
        </p:nvSpPr>
        <p:spPr>
          <a:xfrm>
            <a:off x="5963742" y="6889928"/>
            <a:ext cx="295897" cy="215444"/>
          </a:xfrm>
          <a:prstGeom prst="rect">
            <a:avLst/>
          </a:prstGeom>
          <a:solidFill>
            <a:srgbClr val="92D050"/>
          </a:solidFill>
          <a:ln w="6350">
            <a:solidFill>
              <a:schemeClr val="tx1"/>
            </a:solidFill>
          </a:ln>
        </p:spPr>
        <p:txBody>
          <a:bodyPr wrap="square" rtlCol="0">
            <a:spAutoFit/>
          </a:bodyPr>
          <a:lstStyle/>
          <a:p>
            <a:r>
              <a:rPr kumimoji="1" lang="en-US" altLang="ja-JP" sz="800" dirty="0"/>
              <a:t>PC</a:t>
            </a:r>
            <a:endParaRPr kumimoji="1" lang="ja-JP" altLang="en-US" sz="800" dirty="0"/>
          </a:p>
        </p:txBody>
      </p:sp>
      <p:sp>
        <p:nvSpPr>
          <p:cNvPr id="369" name="テキスト ボックス 368">
            <a:extLst>
              <a:ext uri="{FF2B5EF4-FFF2-40B4-BE49-F238E27FC236}">
                <a16:creationId xmlns:a16="http://schemas.microsoft.com/office/drawing/2014/main" id="{CAC780AD-A042-45BD-B3B0-C9E89CF29B42}"/>
              </a:ext>
            </a:extLst>
          </p:cNvPr>
          <p:cNvSpPr txBox="1"/>
          <p:nvPr/>
        </p:nvSpPr>
        <p:spPr>
          <a:xfrm>
            <a:off x="5957299" y="7826054"/>
            <a:ext cx="339170" cy="215444"/>
          </a:xfrm>
          <a:prstGeom prst="rect">
            <a:avLst/>
          </a:prstGeom>
          <a:solidFill>
            <a:srgbClr val="92D050"/>
          </a:solidFill>
          <a:ln w="6350">
            <a:solidFill>
              <a:schemeClr val="tx1"/>
            </a:solidFill>
          </a:ln>
        </p:spPr>
        <p:txBody>
          <a:bodyPr wrap="square" rtlCol="0">
            <a:spAutoFit/>
          </a:bodyPr>
          <a:lstStyle/>
          <a:p>
            <a:r>
              <a:rPr kumimoji="1" lang="en-US" altLang="ja-JP" sz="800" dirty="0"/>
              <a:t>PSR</a:t>
            </a:r>
            <a:endParaRPr kumimoji="1" lang="ja-JP" altLang="en-US" sz="800" dirty="0"/>
          </a:p>
        </p:txBody>
      </p:sp>
      <p:sp>
        <p:nvSpPr>
          <p:cNvPr id="370" name="テキスト ボックス 369">
            <a:extLst>
              <a:ext uri="{FF2B5EF4-FFF2-40B4-BE49-F238E27FC236}">
                <a16:creationId xmlns:a16="http://schemas.microsoft.com/office/drawing/2014/main" id="{62C060CA-E3B5-40E8-85A2-21146903DCDB}"/>
              </a:ext>
            </a:extLst>
          </p:cNvPr>
          <p:cNvSpPr txBox="1"/>
          <p:nvPr/>
        </p:nvSpPr>
        <p:spPr>
          <a:xfrm>
            <a:off x="5963742" y="7500401"/>
            <a:ext cx="295897" cy="215444"/>
          </a:xfrm>
          <a:prstGeom prst="rect">
            <a:avLst/>
          </a:prstGeom>
          <a:solidFill>
            <a:srgbClr val="92D050"/>
          </a:solidFill>
          <a:ln w="6350">
            <a:solidFill>
              <a:schemeClr val="tx1"/>
            </a:solidFill>
          </a:ln>
        </p:spPr>
        <p:txBody>
          <a:bodyPr wrap="square" rtlCol="0">
            <a:spAutoFit/>
          </a:bodyPr>
          <a:lstStyle/>
          <a:p>
            <a:r>
              <a:rPr kumimoji="1" lang="en-US" altLang="ja-JP" sz="800" dirty="0"/>
              <a:t>LR</a:t>
            </a:r>
            <a:endParaRPr kumimoji="1" lang="ja-JP" altLang="en-US" sz="800" dirty="0"/>
          </a:p>
        </p:txBody>
      </p:sp>
      <p:sp>
        <p:nvSpPr>
          <p:cNvPr id="372" name="テキスト ボックス 371">
            <a:extLst>
              <a:ext uri="{FF2B5EF4-FFF2-40B4-BE49-F238E27FC236}">
                <a16:creationId xmlns:a16="http://schemas.microsoft.com/office/drawing/2014/main" id="{89CABE44-9A1D-4202-90F3-C5000C051AE1}"/>
              </a:ext>
            </a:extLst>
          </p:cNvPr>
          <p:cNvSpPr txBox="1"/>
          <p:nvPr/>
        </p:nvSpPr>
        <p:spPr>
          <a:xfrm>
            <a:off x="5963742" y="7191899"/>
            <a:ext cx="284696" cy="215444"/>
          </a:xfrm>
          <a:prstGeom prst="rect">
            <a:avLst/>
          </a:prstGeom>
          <a:solidFill>
            <a:srgbClr val="92D050"/>
          </a:solidFill>
          <a:ln w="6350">
            <a:solidFill>
              <a:schemeClr val="tx1"/>
            </a:solidFill>
          </a:ln>
        </p:spPr>
        <p:txBody>
          <a:bodyPr wrap="square" rtlCol="0">
            <a:spAutoFit/>
          </a:bodyPr>
          <a:lstStyle/>
          <a:p>
            <a:r>
              <a:rPr kumimoji="1" lang="en-US" altLang="ja-JP" sz="800" dirty="0"/>
              <a:t>SP</a:t>
            </a:r>
          </a:p>
        </p:txBody>
      </p:sp>
      <p:sp>
        <p:nvSpPr>
          <p:cNvPr id="373" name="テキスト ボックス 372">
            <a:extLst>
              <a:ext uri="{FF2B5EF4-FFF2-40B4-BE49-F238E27FC236}">
                <a16:creationId xmlns:a16="http://schemas.microsoft.com/office/drawing/2014/main" id="{DE8459BB-8E0E-496E-B243-A15E51B4ADBA}"/>
              </a:ext>
            </a:extLst>
          </p:cNvPr>
          <p:cNvSpPr txBox="1"/>
          <p:nvPr/>
        </p:nvSpPr>
        <p:spPr>
          <a:xfrm>
            <a:off x="2635403" y="7634830"/>
            <a:ext cx="1302109" cy="253916"/>
          </a:xfrm>
          <a:prstGeom prst="rect">
            <a:avLst/>
          </a:prstGeom>
          <a:noFill/>
        </p:spPr>
        <p:txBody>
          <a:bodyPr wrap="square" rtlCol="0">
            <a:spAutoFit/>
          </a:bodyPr>
          <a:lstStyle/>
          <a:p>
            <a:r>
              <a:rPr kumimoji="1" lang="en-US" altLang="ja-JP" sz="1050" dirty="0"/>
              <a:t>General Register</a:t>
            </a:r>
          </a:p>
        </p:txBody>
      </p:sp>
      <p:sp>
        <p:nvSpPr>
          <p:cNvPr id="374" name="正方形/長方形 373">
            <a:extLst>
              <a:ext uri="{FF2B5EF4-FFF2-40B4-BE49-F238E27FC236}">
                <a16:creationId xmlns:a16="http://schemas.microsoft.com/office/drawing/2014/main" id="{06368A52-7B1E-43C0-915B-479A51494EDE}"/>
              </a:ext>
            </a:extLst>
          </p:cNvPr>
          <p:cNvSpPr/>
          <p:nvPr/>
        </p:nvSpPr>
        <p:spPr>
          <a:xfrm>
            <a:off x="3964758" y="7574494"/>
            <a:ext cx="307674" cy="45129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GR</a:t>
            </a:r>
            <a:endParaRPr kumimoji="1" lang="ja-JP" altLang="en-US" sz="800" dirty="0">
              <a:solidFill>
                <a:schemeClr val="tx1"/>
              </a:solidFill>
            </a:endParaRPr>
          </a:p>
        </p:txBody>
      </p:sp>
      <p:sp>
        <p:nvSpPr>
          <p:cNvPr id="375" name="フローチャート : 抜出し 144">
            <a:extLst>
              <a:ext uri="{FF2B5EF4-FFF2-40B4-BE49-F238E27FC236}">
                <a16:creationId xmlns:a16="http://schemas.microsoft.com/office/drawing/2014/main" id="{C2F5FD5A-0315-4682-BDAD-A1148287DA2F}"/>
              </a:ext>
            </a:extLst>
          </p:cNvPr>
          <p:cNvSpPr/>
          <p:nvPr/>
        </p:nvSpPr>
        <p:spPr>
          <a:xfrm rot="5400000">
            <a:off x="3942811" y="7849186"/>
            <a:ext cx="100337" cy="56444"/>
          </a:xfrm>
          <a:prstGeom prst="flowChartExtra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テキスト ボックス 173">
            <a:extLst>
              <a:ext uri="{FF2B5EF4-FFF2-40B4-BE49-F238E27FC236}">
                <a16:creationId xmlns:a16="http://schemas.microsoft.com/office/drawing/2014/main" id="{2E5D6A9E-256B-4053-899D-AA64DBB4744E}"/>
              </a:ext>
            </a:extLst>
          </p:cNvPr>
          <p:cNvSpPr txBox="1"/>
          <p:nvPr/>
        </p:nvSpPr>
        <p:spPr>
          <a:xfrm>
            <a:off x="3475288" y="2801434"/>
            <a:ext cx="871076" cy="215444"/>
          </a:xfrm>
          <a:prstGeom prst="rect">
            <a:avLst/>
          </a:prstGeom>
          <a:noFill/>
        </p:spPr>
        <p:txBody>
          <a:bodyPr wrap="square" rtlCol="0">
            <a:spAutoFit/>
          </a:bodyPr>
          <a:lstStyle/>
          <a:p>
            <a:r>
              <a:rPr kumimoji="1" lang="en-US" altLang="ja-JP" sz="800" dirty="0"/>
              <a:t>opcode[4:0]</a:t>
            </a:r>
            <a:endParaRPr kumimoji="1" lang="ja-JP" altLang="en-US" sz="800" dirty="0"/>
          </a:p>
        </p:txBody>
      </p:sp>
      <p:sp>
        <p:nvSpPr>
          <p:cNvPr id="175" name="テキスト ボックス 174">
            <a:extLst>
              <a:ext uri="{FF2B5EF4-FFF2-40B4-BE49-F238E27FC236}">
                <a16:creationId xmlns:a16="http://schemas.microsoft.com/office/drawing/2014/main" id="{BC85E03D-9E0F-459F-8383-7DBE9CE48070}"/>
              </a:ext>
            </a:extLst>
          </p:cNvPr>
          <p:cNvSpPr txBox="1"/>
          <p:nvPr/>
        </p:nvSpPr>
        <p:spPr>
          <a:xfrm>
            <a:off x="3544607" y="3556478"/>
            <a:ext cx="719484" cy="215444"/>
          </a:xfrm>
          <a:prstGeom prst="rect">
            <a:avLst/>
          </a:prstGeom>
          <a:noFill/>
        </p:spPr>
        <p:txBody>
          <a:bodyPr wrap="square" lIns="0" rIns="0" rtlCol="0">
            <a:spAutoFit/>
          </a:bodyPr>
          <a:lstStyle/>
          <a:p>
            <a:r>
              <a:rPr kumimoji="1" lang="en-US" altLang="ja-JP" sz="800" dirty="0"/>
              <a:t>opdata[7:0]</a:t>
            </a:r>
            <a:endParaRPr kumimoji="1" lang="ja-JP" altLang="en-US" sz="800" dirty="0"/>
          </a:p>
        </p:txBody>
      </p:sp>
      <p:sp>
        <p:nvSpPr>
          <p:cNvPr id="154" name="テキスト ボックス 153">
            <a:extLst>
              <a:ext uri="{FF2B5EF4-FFF2-40B4-BE49-F238E27FC236}">
                <a16:creationId xmlns:a16="http://schemas.microsoft.com/office/drawing/2014/main" id="{28DAB951-168A-428D-BB90-17295084AB78}"/>
              </a:ext>
            </a:extLst>
          </p:cNvPr>
          <p:cNvSpPr txBox="1"/>
          <p:nvPr/>
        </p:nvSpPr>
        <p:spPr>
          <a:xfrm>
            <a:off x="6086054" y="2188758"/>
            <a:ext cx="429917" cy="215444"/>
          </a:xfrm>
          <a:prstGeom prst="rect">
            <a:avLst/>
          </a:prstGeom>
          <a:noFill/>
        </p:spPr>
        <p:txBody>
          <a:bodyPr wrap="square" lIns="0" rIns="0" rtlCol="0">
            <a:spAutoFit/>
          </a:bodyPr>
          <a:lstStyle/>
          <a:p>
            <a:r>
              <a:rPr kumimoji="1" lang="en-US" altLang="ja-JP" sz="800" dirty="0"/>
              <a:t>R0~R15</a:t>
            </a:r>
            <a:endParaRPr kumimoji="1" lang="ja-JP" altLang="en-US" sz="800" dirty="0"/>
          </a:p>
        </p:txBody>
      </p:sp>
      <p:sp>
        <p:nvSpPr>
          <p:cNvPr id="155" name="テキスト ボックス 154">
            <a:extLst>
              <a:ext uri="{FF2B5EF4-FFF2-40B4-BE49-F238E27FC236}">
                <a16:creationId xmlns:a16="http://schemas.microsoft.com/office/drawing/2014/main" id="{8C40F02B-F6BC-4DC2-8F54-C607DC467004}"/>
              </a:ext>
            </a:extLst>
          </p:cNvPr>
          <p:cNvSpPr txBox="1"/>
          <p:nvPr/>
        </p:nvSpPr>
        <p:spPr>
          <a:xfrm>
            <a:off x="7050658" y="2182203"/>
            <a:ext cx="479736" cy="215444"/>
          </a:xfrm>
          <a:prstGeom prst="rect">
            <a:avLst/>
          </a:prstGeom>
          <a:noFill/>
        </p:spPr>
        <p:txBody>
          <a:bodyPr wrap="square" lIns="0" rIns="0" rtlCol="0">
            <a:spAutoFit/>
          </a:bodyPr>
          <a:lstStyle/>
          <a:p>
            <a:r>
              <a:rPr kumimoji="1" lang="en-US" altLang="ja-JP" sz="800" dirty="0"/>
              <a:t>PSR[15:11]</a:t>
            </a:r>
            <a:endParaRPr kumimoji="1" lang="ja-JP" altLang="en-US" sz="800" dirty="0"/>
          </a:p>
        </p:txBody>
      </p:sp>
      <p:sp>
        <p:nvSpPr>
          <p:cNvPr id="157" name="テキスト ボックス 156">
            <a:extLst>
              <a:ext uri="{FF2B5EF4-FFF2-40B4-BE49-F238E27FC236}">
                <a16:creationId xmlns:a16="http://schemas.microsoft.com/office/drawing/2014/main" id="{49FA834B-E4D4-4CAF-A461-46B00A240DC1}"/>
              </a:ext>
            </a:extLst>
          </p:cNvPr>
          <p:cNvSpPr txBox="1"/>
          <p:nvPr/>
        </p:nvSpPr>
        <p:spPr>
          <a:xfrm>
            <a:off x="5348233" y="4317480"/>
            <a:ext cx="369285" cy="215444"/>
          </a:xfrm>
          <a:prstGeom prst="rect">
            <a:avLst/>
          </a:prstGeom>
          <a:noFill/>
        </p:spPr>
        <p:txBody>
          <a:bodyPr wrap="square" rtlCol="0">
            <a:spAutoFit/>
          </a:bodyPr>
          <a:lstStyle/>
          <a:p>
            <a:r>
              <a:rPr kumimoji="1" lang="en-US" altLang="ja-JP" sz="800" dirty="0"/>
              <a:t>ALU</a:t>
            </a:r>
            <a:endParaRPr kumimoji="1" lang="ja-JP" altLang="en-US" sz="800" dirty="0"/>
          </a:p>
        </p:txBody>
      </p:sp>
    </p:spTree>
    <p:extLst>
      <p:ext uri="{BB962C8B-B14F-4D97-AF65-F5344CB8AC3E}">
        <p14:creationId xmlns:p14="http://schemas.microsoft.com/office/powerpoint/2010/main" val="1702264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参考</a:t>
            </a:r>
            <a:r>
              <a:rPr lang="en-US" altLang="ja-JP" dirty="0"/>
              <a:t>URL</a:t>
            </a:r>
            <a:endParaRPr kumimoji="1" lang="ja-JP" altLang="en-US" dirty="0"/>
          </a:p>
        </p:txBody>
      </p:sp>
      <p:sp>
        <p:nvSpPr>
          <p:cNvPr id="3" name="コンテンツ プレースホルダー 2"/>
          <p:cNvSpPr>
            <a:spLocks noGrp="1"/>
          </p:cNvSpPr>
          <p:nvPr>
            <p:ph idx="1"/>
          </p:nvPr>
        </p:nvSpPr>
        <p:spPr/>
        <p:txBody>
          <a:bodyPr/>
          <a:lstStyle/>
          <a:p>
            <a:r>
              <a:rPr lang="ja-JP" altLang="en-US" dirty="0"/>
              <a:t>シンプルな</a:t>
            </a:r>
            <a:r>
              <a:rPr lang="en-US" altLang="ja-JP" dirty="0"/>
              <a:t>CPU</a:t>
            </a:r>
            <a:r>
              <a:rPr lang="ja-JP" altLang="en-US" dirty="0"/>
              <a:t>を作ってみよう　</a:t>
            </a:r>
            <a:r>
              <a:rPr lang="en-US" altLang="ja-JP" dirty="0">
                <a:hlinkClick r:id="rId2"/>
              </a:rPr>
              <a:t>http://www7b.biglobe.ne.jp/~yizawa/design_cpu/index.html</a:t>
            </a:r>
            <a:endParaRPr lang="en-US" altLang="ja-JP" dirty="0"/>
          </a:p>
          <a:p>
            <a:endParaRPr kumimoji="1" lang="en-US" altLang="ja-JP" dirty="0"/>
          </a:p>
          <a:p>
            <a:r>
              <a:rPr lang="ja-JP" altLang="en-US" dirty="0"/>
              <a:t>慶応大情報工学科「計算機構成」</a:t>
            </a:r>
            <a:endParaRPr lang="en-US" altLang="ja-JP" dirty="0"/>
          </a:p>
          <a:p>
            <a:pPr marL="0" indent="0">
              <a:buNone/>
            </a:pPr>
            <a:r>
              <a:rPr kumimoji="1" lang="ja-JP" altLang="en-US" dirty="0"/>
              <a:t>　</a:t>
            </a:r>
            <a:r>
              <a:rPr lang="en-US" altLang="ja-JP" dirty="0">
                <a:hlinkClick r:id="rId3"/>
              </a:rPr>
              <a:t>http://www.am.ics.keio.ac.jp/parthenon/</a:t>
            </a:r>
            <a:endParaRPr kumimoji="1" lang="ja-JP" altLang="en-US" dirty="0"/>
          </a:p>
        </p:txBody>
      </p:sp>
      <p:sp>
        <p:nvSpPr>
          <p:cNvPr id="4" name="スライド番号プレースホルダー 3"/>
          <p:cNvSpPr>
            <a:spLocks noGrp="1"/>
          </p:cNvSpPr>
          <p:nvPr>
            <p:ph type="sldNum" sz="quarter" idx="12"/>
          </p:nvPr>
        </p:nvSpPr>
        <p:spPr/>
        <p:txBody>
          <a:bodyPr/>
          <a:lstStyle/>
          <a:p>
            <a:fld id="{62668789-62FB-4EEF-AD27-C48D0269F50B}" type="slidenum">
              <a:rPr kumimoji="1" lang="ja-JP" altLang="en-US" smtClean="0"/>
              <a:pPr/>
              <a:t>1</a:t>
            </a:fld>
            <a:endParaRPr kumimoji="1" lang="ja-JP" altLang="en-US" dirty="0"/>
          </a:p>
        </p:txBody>
      </p:sp>
    </p:spTree>
    <p:extLst>
      <p:ext uri="{BB962C8B-B14F-4D97-AF65-F5344CB8AC3E}">
        <p14:creationId xmlns:p14="http://schemas.microsoft.com/office/powerpoint/2010/main" val="3830155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正方形/長方形 32">
            <a:extLst>
              <a:ext uri="{FF2B5EF4-FFF2-40B4-BE49-F238E27FC236}">
                <a16:creationId xmlns:a16="http://schemas.microsoft.com/office/drawing/2014/main" id="{0122A143-074A-4268-ABFA-A22506D8D7D8}"/>
              </a:ext>
            </a:extLst>
          </p:cNvPr>
          <p:cNvSpPr/>
          <p:nvPr/>
        </p:nvSpPr>
        <p:spPr>
          <a:xfrm>
            <a:off x="1054976" y="1026701"/>
            <a:ext cx="6962239" cy="5352831"/>
          </a:xfrm>
          <a:prstGeom prst="rect">
            <a:avLst/>
          </a:prstGeom>
          <a:solidFill>
            <a:schemeClr val="bg1">
              <a:lumMod val="85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t"/>
          <a:lstStyle/>
          <a:p>
            <a:r>
              <a:rPr kumimoji="1" lang="en-US" altLang="ja-JP" sz="1200" u="sng" dirty="0">
                <a:solidFill>
                  <a:schemeClr val="tx1"/>
                </a:solidFill>
              </a:rPr>
              <a:t>ASCA16CORE</a:t>
            </a:r>
          </a:p>
          <a:p>
            <a:endParaRPr kumimoji="1" lang="en-US" altLang="ja-JP" dirty="0">
              <a:solidFill>
                <a:schemeClr val="tx1"/>
              </a:solidFill>
            </a:endParaRPr>
          </a:p>
          <a:p>
            <a:endParaRPr kumimoji="1" lang="en-US" altLang="ja-JP" dirty="0">
              <a:solidFill>
                <a:schemeClr val="tx1"/>
              </a:solidFill>
            </a:endParaRPr>
          </a:p>
          <a:p>
            <a:pPr algn="r"/>
            <a:endParaRPr kumimoji="1" lang="en-US" altLang="ja-JP" dirty="0">
              <a:solidFill>
                <a:schemeClr val="tx1"/>
              </a:solidFill>
            </a:endParaRPr>
          </a:p>
          <a:p>
            <a:endParaRPr kumimoji="1" lang="ja-JP" altLang="en-US" dirty="0">
              <a:solidFill>
                <a:schemeClr val="tx1"/>
              </a:solidFill>
            </a:endParaRPr>
          </a:p>
        </p:txBody>
      </p:sp>
      <p:cxnSp>
        <p:nvCxnSpPr>
          <p:cNvPr id="91" name="カギ線コネクタ 90"/>
          <p:cNvCxnSpPr>
            <a:stCxn id="227" idx="2"/>
          </p:cNvCxnSpPr>
          <p:nvPr/>
        </p:nvCxnSpPr>
        <p:spPr>
          <a:xfrm rot="16200000" flipH="1">
            <a:off x="6089924" y="3548563"/>
            <a:ext cx="999230" cy="3315996"/>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118" name="正方形/長方形 117"/>
          <p:cNvSpPr/>
          <p:nvPr/>
        </p:nvSpPr>
        <p:spPr>
          <a:xfrm>
            <a:off x="5158919" y="2694946"/>
            <a:ext cx="2413871" cy="327114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execute</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sp>
        <p:nvSpPr>
          <p:cNvPr id="3" name="正方形/長方形 2"/>
          <p:cNvSpPr/>
          <p:nvPr/>
        </p:nvSpPr>
        <p:spPr>
          <a:xfrm>
            <a:off x="5163701" y="1308779"/>
            <a:ext cx="2413871" cy="107035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instrctl</a:t>
            </a:r>
            <a:endParaRPr kumimoji="1" lang="ja-JP" altLang="en-US" sz="1050" u="sng" dirty="0">
              <a:solidFill>
                <a:schemeClr val="tx1"/>
              </a:solidFill>
            </a:endParaRPr>
          </a:p>
        </p:txBody>
      </p:sp>
      <p:sp>
        <p:nvSpPr>
          <p:cNvPr id="47" name="正方形/長方形 46"/>
          <p:cNvSpPr/>
          <p:nvPr/>
        </p:nvSpPr>
        <p:spPr>
          <a:xfrm>
            <a:off x="2916839" y="2683051"/>
            <a:ext cx="600566" cy="327114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decode</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sp>
        <p:nvSpPr>
          <p:cNvPr id="199" name="正方形/長方形 198"/>
          <p:cNvSpPr/>
          <p:nvPr/>
        </p:nvSpPr>
        <p:spPr>
          <a:xfrm>
            <a:off x="6929170" y="4152544"/>
            <a:ext cx="543266" cy="92067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u="sng" dirty="0">
              <a:solidFill>
                <a:schemeClr val="tx1"/>
              </a:solidFill>
            </a:endParaRPr>
          </a:p>
          <a:p>
            <a:pPr algn="r"/>
            <a:endParaRPr kumimoji="1" lang="en-US" altLang="ja-JP" sz="1050" u="sng" dirty="0">
              <a:solidFill>
                <a:schemeClr val="tx1"/>
              </a:solidFill>
            </a:endParaRPr>
          </a:p>
        </p:txBody>
      </p:sp>
      <p:sp>
        <p:nvSpPr>
          <p:cNvPr id="2" name="タイトル 1">
            <a:extLst>
              <a:ext uri="{FF2B5EF4-FFF2-40B4-BE49-F238E27FC236}">
                <a16:creationId xmlns:a16="http://schemas.microsoft.com/office/drawing/2014/main" id="{EAD621A3-F279-4D81-B5D0-419A2F2D9A85}"/>
              </a:ext>
            </a:extLst>
          </p:cNvPr>
          <p:cNvSpPr>
            <a:spLocks noGrp="1"/>
          </p:cNvSpPr>
          <p:nvPr>
            <p:ph type="title"/>
          </p:nvPr>
        </p:nvSpPr>
        <p:spPr>
          <a:xfrm>
            <a:off x="0" y="32892"/>
            <a:ext cx="8952614" cy="696158"/>
          </a:xfrm>
        </p:spPr>
        <p:txBody>
          <a:bodyPr>
            <a:normAutofit/>
          </a:bodyPr>
          <a:lstStyle/>
          <a:p>
            <a:r>
              <a:rPr lang="ja-JP" altLang="en-US" dirty="0"/>
              <a:t>条件分岐・フォワーディング実装</a:t>
            </a:r>
            <a:endParaRPr kumimoji="1" lang="ja-JP" altLang="en-US" dirty="0"/>
          </a:p>
        </p:txBody>
      </p:sp>
      <p:sp>
        <p:nvSpPr>
          <p:cNvPr id="4" name="スライド番号プレースホルダー 3">
            <a:extLst>
              <a:ext uri="{FF2B5EF4-FFF2-40B4-BE49-F238E27FC236}">
                <a16:creationId xmlns:a16="http://schemas.microsoft.com/office/drawing/2014/main" id="{3D867E40-826E-4E13-BD41-3671ACBAB171}"/>
              </a:ext>
            </a:extLst>
          </p:cNvPr>
          <p:cNvSpPr>
            <a:spLocks noGrp="1"/>
          </p:cNvSpPr>
          <p:nvPr>
            <p:ph type="sldNum" sz="quarter" idx="12"/>
          </p:nvPr>
        </p:nvSpPr>
        <p:spPr/>
        <p:txBody>
          <a:bodyPr/>
          <a:lstStyle/>
          <a:p>
            <a:fld id="{62668789-62FB-4EEF-AD27-C48D0269F50B}" type="slidenum">
              <a:rPr kumimoji="1" lang="ja-JP" altLang="en-US" smtClean="0"/>
              <a:pPr/>
              <a:t>19</a:t>
            </a:fld>
            <a:endParaRPr kumimoji="1" lang="ja-JP" altLang="en-US" dirty="0"/>
          </a:p>
        </p:txBody>
      </p:sp>
      <p:sp>
        <p:nvSpPr>
          <p:cNvPr id="35" name="正方形/長方形 34"/>
          <p:cNvSpPr/>
          <p:nvPr/>
        </p:nvSpPr>
        <p:spPr>
          <a:xfrm>
            <a:off x="129585" y="1418360"/>
            <a:ext cx="711200" cy="458656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ROM</a:t>
            </a:r>
          </a:p>
          <a:p>
            <a:endParaRPr kumimoji="1" lang="en-US" altLang="ja-JP" sz="800" u="sng" dirty="0">
              <a:solidFill>
                <a:schemeClr val="tx1"/>
              </a:solidFill>
            </a:endParaRPr>
          </a:p>
          <a:p>
            <a:r>
              <a:rPr kumimoji="1" lang="en-US" altLang="ja-JP" sz="800" u="sng" dirty="0">
                <a:solidFill>
                  <a:schemeClr val="tx1"/>
                </a:solidFill>
              </a:rPr>
              <a:t>#0</a:t>
            </a:r>
          </a:p>
          <a:p>
            <a:r>
              <a:rPr kumimoji="1" lang="en-US" altLang="ja-JP" sz="800" dirty="0">
                <a:solidFill>
                  <a:schemeClr val="tx1"/>
                </a:solidFill>
              </a:rPr>
              <a:t>4AFF</a:t>
            </a:r>
          </a:p>
          <a:p>
            <a:r>
              <a:rPr kumimoji="1" lang="en-US" altLang="ja-JP" sz="800" dirty="0">
                <a:solidFill>
                  <a:schemeClr val="tx1"/>
                </a:solidFill>
              </a:rPr>
              <a:t>4BEE</a:t>
            </a:r>
          </a:p>
          <a:p>
            <a:r>
              <a:rPr kumimoji="1" lang="en-US" altLang="ja-JP" sz="800" dirty="0">
                <a:solidFill>
                  <a:schemeClr val="tx1"/>
                </a:solidFill>
              </a:rPr>
              <a:t>3A2A</a:t>
            </a:r>
            <a:endParaRPr kumimoji="1" lang="en-US" altLang="ja-JP" sz="800" u="sng" dirty="0">
              <a:solidFill>
                <a:schemeClr val="tx1"/>
              </a:solidFill>
            </a:endParaRPr>
          </a:p>
          <a:p>
            <a:r>
              <a:rPr kumimoji="1" lang="en-US" altLang="ja-JP" sz="800" b="1" dirty="0">
                <a:solidFill>
                  <a:schemeClr val="tx1"/>
                </a:solidFill>
              </a:rPr>
              <a:t>:</a:t>
            </a:r>
          </a:p>
          <a:p>
            <a:r>
              <a:rPr kumimoji="1" lang="en-US" altLang="ja-JP" sz="800" b="1" dirty="0">
                <a:solidFill>
                  <a:schemeClr val="tx1"/>
                </a:solidFill>
              </a:rPr>
              <a:t>:</a:t>
            </a: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r>
              <a:rPr kumimoji="1" lang="en-US" altLang="ja-JP" sz="800" b="1" dirty="0">
                <a:solidFill>
                  <a:schemeClr val="tx1"/>
                </a:solidFill>
              </a:rPr>
              <a:t>:</a:t>
            </a:r>
          </a:p>
          <a:p>
            <a:r>
              <a:rPr kumimoji="1" lang="en-US" altLang="ja-JP" sz="800" u="sng" dirty="0">
                <a:solidFill>
                  <a:schemeClr val="tx1"/>
                </a:solidFill>
              </a:rPr>
              <a:t>#65535</a:t>
            </a:r>
          </a:p>
          <a:p>
            <a:endParaRPr kumimoji="1" lang="en-US" altLang="ja-JP" sz="800" dirty="0">
              <a:solidFill>
                <a:schemeClr val="tx1"/>
              </a:solidFill>
            </a:endParaRPr>
          </a:p>
        </p:txBody>
      </p:sp>
      <p:sp>
        <p:nvSpPr>
          <p:cNvPr id="68" name="テキスト ボックス 67"/>
          <p:cNvSpPr txBox="1"/>
          <p:nvPr/>
        </p:nvSpPr>
        <p:spPr>
          <a:xfrm>
            <a:off x="803398" y="3295668"/>
            <a:ext cx="571593" cy="215444"/>
          </a:xfrm>
          <a:prstGeom prst="rect">
            <a:avLst/>
          </a:prstGeom>
          <a:noFill/>
        </p:spPr>
        <p:txBody>
          <a:bodyPr wrap="square" rtlCol="0">
            <a:spAutoFit/>
          </a:bodyPr>
          <a:lstStyle/>
          <a:p>
            <a:r>
              <a:rPr kumimoji="1" lang="en-US" altLang="ja-JP" sz="800" dirty="0"/>
              <a:t>op[15:0]</a:t>
            </a:r>
            <a:endParaRPr kumimoji="1" lang="ja-JP" altLang="en-US" sz="800" dirty="0"/>
          </a:p>
        </p:txBody>
      </p:sp>
      <p:sp>
        <p:nvSpPr>
          <p:cNvPr id="82" name="正方形/長方形 81"/>
          <p:cNvSpPr/>
          <p:nvPr/>
        </p:nvSpPr>
        <p:spPr>
          <a:xfrm>
            <a:off x="8256214" y="1426178"/>
            <a:ext cx="711200" cy="464460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RAM</a:t>
            </a:r>
          </a:p>
          <a:p>
            <a:endParaRPr kumimoji="1" lang="en-US" altLang="ja-JP" sz="800" u="sng" dirty="0">
              <a:solidFill>
                <a:schemeClr val="tx1"/>
              </a:solidFill>
            </a:endParaRPr>
          </a:p>
          <a:p>
            <a:r>
              <a:rPr kumimoji="1" lang="en-US" altLang="ja-JP" sz="800" u="sng" dirty="0">
                <a:solidFill>
                  <a:schemeClr val="tx1"/>
                </a:solidFill>
              </a:rPr>
              <a:t>#0</a:t>
            </a:r>
          </a:p>
          <a:p>
            <a:r>
              <a:rPr kumimoji="1" lang="en-US" altLang="ja-JP" sz="800" dirty="0">
                <a:solidFill>
                  <a:schemeClr val="tx1"/>
                </a:solidFill>
              </a:rPr>
              <a:t>3CAA</a:t>
            </a:r>
          </a:p>
          <a:p>
            <a:r>
              <a:rPr kumimoji="1" lang="en-US" altLang="ja-JP" sz="800" dirty="0">
                <a:solidFill>
                  <a:schemeClr val="tx1"/>
                </a:solidFill>
              </a:rPr>
              <a:t>03FF</a:t>
            </a:r>
          </a:p>
          <a:p>
            <a:r>
              <a:rPr kumimoji="1" lang="en-US" altLang="ja-JP" sz="800" dirty="0">
                <a:solidFill>
                  <a:schemeClr val="tx1"/>
                </a:solidFill>
              </a:rPr>
              <a:t>35FF</a:t>
            </a:r>
            <a:endParaRPr kumimoji="1" lang="en-US" altLang="ja-JP" sz="800" u="sng" dirty="0">
              <a:solidFill>
                <a:schemeClr val="tx1"/>
              </a:solidFill>
            </a:endParaRPr>
          </a:p>
          <a:p>
            <a:r>
              <a:rPr kumimoji="1" lang="en-US" altLang="ja-JP" sz="800" b="1" dirty="0">
                <a:solidFill>
                  <a:schemeClr val="tx1"/>
                </a:solidFill>
              </a:rPr>
              <a:t>:</a:t>
            </a:r>
          </a:p>
          <a:p>
            <a:r>
              <a:rPr kumimoji="1" lang="en-US" altLang="ja-JP" sz="800" b="1" dirty="0">
                <a:solidFill>
                  <a:schemeClr val="tx1"/>
                </a:solidFill>
              </a:rPr>
              <a:t>:</a:t>
            </a: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r>
              <a:rPr kumimoji="1" lang="en-US" altLang="ja-JP" sz="800" b="1" dirty="0">
                <a:solidFill>
                  <a:schemeClr val="tx1"/>
                </a:solidFill>
              </a:rPr>
              <a:t>:</a:t>
            </a:r>
            <a:endParaRPr kumimoji="1" lang="en-US" altLang="ja-JP" sz="800" dirty="0">
              <a:solidFill>
                <a:schemeClr val="tx1"/>
              </a:solidFill>
            </a:endParaRPr>
          </a:p>
          <a:p>
            <a:r>
              <a:rPr kumimoji="1" lang="en-US" altLang="ja-JP" sz="800" u="sng" dirty="0">
                <a:solidFill>
                  <a:schemeClr val="tx1"/>
                </a:solidFill>
              </a:rPr>
              <a:t>#65535</a:t>
            </a:r>
          </a:p>
        </p:txBody>
      </p:sp>
      <p:sp>
        <p:nvSpPr>
          <p:cNvPr id="117" name="テキスト ボックス 116"/>
          <p:cNvSpPr txBox="1"/>
          <p:nvPr/>
        </p:nvSpPr>
        <p:spPr>
          <a:xfrm>
            <a:off x="1770141" y="849368"/>
            <a:ext cx="328353" cy="215444"/>
          </a:xfrm>
          <a:prstGeom prst="rect">
            <a:avLst/>
          </a:prstGeom>
          <a:noFill/>
        </p:spPr>
        <p:txBody>
          <a:bodyPr wrap="square" rtlCol="0">
            <a:spAutoFit/>
          </a:bodyPr>
          <a:lstStyle/>
          <a:p>
            <a:r>
              <a:rPr kumimoji="1" lang="en-US" altLang="ja-JP" sz="800" dirty="0"/>
              <a:t>clk</a:t>
            </a:r>
            <a:endParaRPr kumimoji="1" lang="ja-JP" altLang="en-US" sz="800" dirty="0"/>
          </a:p>
        </p:txBody>
      </p:sp>
      <p:sp>
        <p:nvSpPr>
          <p:cNvPr id="158" name="正方形/長方形 157"/>
          <p:cNvSpPr/>
          <p:nvPr/>
        </p:nvSpPr>
        <p:spPr>
          <a:xfrm>
            <a:off x="2059912" y="1003954"/>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6990779" y="4237304"/>
            <a:ext cx="307674" cy="60693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p:cNvSpPr/>
          <p:nvPr/>
        </p:nvSpPr>
        <p:spPr>
          <a:xfrm>
            <a:off x="7028706" y="4271688"/>
            <a:ext cx="307674" cy="60693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p:cNvSpPr/>
          <p:nvPr/>
        </p:nvSpPr>
        <p:spPr>
          <a:xfrm>
            <a:off x="7065777" y="4315262"/>
            <a:ext cx="307674" cy="60693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フローチャート : 抜出し 144"/>
          <p:cNvSpPr/>
          <p:nvPr/>
        </p:nvSpPr>
        <p:spPr>
          <a:xfrm rot="5400000">
            <a:off x="7043830" y="4745584"/>
            <a:ext cx="100337" cy="56444"/>
          </a:xfrm>
          <a:prstGeom prst="flowChartExtra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フローチャート: 手作業 5"/>
          <p:cNvSpPr/>
          <p:nvPr/>
        </p:nvSpPr>
        <p:spPr>
          <a:xfrm rot="16200000">
            <a:off x="5134599" y="4096708"/>
            <a:ext cx="796554" cy="227464"/>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テキスト ボックス 80"/>
          <p:cNvSpPr txBox="1"/>
          <p:nvPr/>
        </p:nvSpPr>
        <p:spPr>
          <a:xfrm>
            <a:off x="5348233" y="4317480"/>
            <a:ext cx="369285" cy="215444"/>
          </a:xfrm>
          <a:prstGeom prst="rect">
            <a:avLst/>
          </a:prstGeom>
          <a:noFill/>
        </p:spPr>
        <p:txBody>
          <a:bodyPr wrap="square" rtlCol="0">
            <a:spAutoFit/>
          </a:bodyPr>
          <a:lstStyle/>
          <a:p>
            <a:r>
              <a:rPr kumimoji="1" lang="en-US" altLang="ja-JP" sz="800" dirty="0"/>
              <a:t>ALU</a:t>
            </a:r>
            <a:endParaRPr kumimoji="1" lang="ja-JP" altLang="en-US" sz="800" dirty="0"/>
          </a:p>
        </p:txBody>
      </p:sp>
      <p:sp>
        <p:nvSpPr>
          <p:cNvPr id="46" name="二等辺三角形 45"/>
          <p:cNvSpPr/>
          <p:nvPr/>
        </p:nvSpPr>
        <p:spPr>
          <a:xfrm rot="5400000">
            <a:off x="5325998" y="4167148"/>
            <a:ext cx="300023" cy="113732"/>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9" name="直線コネクタ 48"/>
          <p:cNvCxnSpPr>
            <a:stCxn id="46" idx="2"/>
            <a:endCxn id="46" idx="4"/>
          </p:cNvCxnSpPr>
          <p:nvPr/>
        </p:nvCxnSpPr>
        <p:spPr>
          <a:xfrm>
            <a:off x="5419144" y="4074003"/>
            <a:ext cx="0" cy="300023"/>
          </a:xfrm>
          <a:prstGeom prst="line">
            <a:avLst/>
          </a:prstGeom>
          <a:ln w="9525">
            <a:solidFill>
              <a:srgbClr val="FFC000"/>
            </a:solidFill>
          </a:ln>
        </p:spPr>
        <p:style>
          <a:lnRef idx="1">
            <a:schemeClr val="dk1"/>
          </a:lnRef>
          <a:fillRef idx="0">
            <a:schemeClr val="dk1"/>
          </a:fillRef>
          <a:effectRef idx="0">
            <a:schemeClr val="dk1"/>
          </a:effectRef>
          <a:fontRef idx="minor">
            <a:schemeClr val="tx1"/>
          </a:fontRef>
        </p:style>
      </p:cxnSp>
      <p:sp>
        <p:nvSpPr>
          <p:cNvPr id="156" name="正方形/長方形 155"/>
          <p:cNvSpPr/>
          <p:nvPr/>
        </p:nvSpPr>
        <p:spPr>
          <a:xfrm>
            <a:off x="1385493" y="2674579"/>
            <a:ext cx="518397" cy="327856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fetch</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cxnSp>
        <p:nvCxnSpPr>
          <p:cNvPr id="202" name="直線矢印コネクタ 201"/>
          <p:cNvCxnSpPr/>
          <p:nvPr/>
        </p:nvCxnSpPr>
        <p:spPr>
          <a:xfrm>
            <a:off x="6445758" y="4640065"/>
            <a:ext cx="485030" cy="74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7" name="直線矢印コネクタ 206"/>
          <p:cNvCxnSpPr/>
          <p:nvPr/>
        </p:nvCxnSpPr>
        <p:spPr>
          <a:xfrm>
            <a:off x="6443401" y="4924598"/>
            <a:ext cx="47156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13" name="カギ線コネクタ 212"/>
          <p:cNvCxnSpPr>
            <a:stCxn id="199" idx="3"/>
            <a:endCxn id="69" idx="1"/>
          </p:cNvCxnSpPr>
          <p:nvPr/>
        </p:nvCxnSpPr>
        <p:spPr>
          <a:xfrm flipH="1" flipV="1">
            <a:off x="2916835" y="3841684"/>
            <a:ext cx="4555601" cy="771197"/>
          </a:xfrm>
          <a:prstGeom prst="bentConnector5">
            <a:avLst>
              <a:gd name="adj1" fmla="val -5018"/>
              <a:gd name="adj2" fmla="val 271300"/>
              <a:gd name="adj3" fmla="val 105018"/>
            </a:avLst>
          </a:prstGeom>
          <a:ln w="19050">
            <a:tailEnd type="triangle"/>
          </a:ln>
        </p:spPr>
        <p:style>
          <a:lnRef idx="1">
            <a:schemeClr val="dk1"/>
          </a:lnRef>
          <a:fillRef idx="0">
            <a:schemeClr val="dk1"/>
          </a:fillRef>
          <a:effectRef idx="0">
            <a:schemeClr val="dk1"/>
          </a:effectRef>
          <a:fontRef idx="minor">
            <a:schemeClr val="tx1"/>
          </a:fontRef>
        </p:style>
      </p:cxnSp>
      <p:sp>
        <p:nvSpPr>
          <p:cNvPr id="219" name="テキスト ボックス 218"/>
          <p:cNvSpPr txBox="1"/>
          <p:nvPr/>
        </p:nvSpPr>
        <p:spPr>
          <a:xfrm>
            <a:off x="7428020" y="5176506"/>
            <a:ext cx="691571" cy="215444"/>
          </a:xfrm>
          <a:prstGeom prst="rect">
            <a:avLst/>
          </a:prstGeom>
          <a:noFill/>
        </p:spPr>
        <p:txBody>
          <a:bodyPr wrap="square" rtlCol="0">
            <a:spAutoFit/>
          </a:bodyPr>
          <a:lstStyle/>
          <a:p>
            <a:r>
              <a:rPr kumimoji="1" lang="en-US" altLang="ja-JP" sz="800" dirty="0"/>
              <a:t>ram_wen</a:t>
            </a:r>
            <a:endParaRPr kumimoji="1" lang="ja-JP" altLang="en-US" sz="800" dirty="0"/>
          </a:p>
        </p:txBody>
      </p:sp>
      <p:sp>
        <p:nvSpPr>
          <p:cNvPr id="220" name="テキスト ボックス 219"/>
          <p:cNvSpPr txBox="1"/>
          <p:nvPr/>
        </p:nvSpPr>
        <p:spPr>
          <a:xfrm>
            <a:off x="7413773" y="4937016"/>
            <a:ext cx="937135" cy="215444"/>
          </a:xfrm>
          <a:prstGeom prst="rect">
            <a:avLst/>
          </a:prstGeom>
          <a:noFill/>
        </p:spPr>
        <p:txBody>
          <a:bodyPr wrap="square" rtlCol="0">
            <a:spAutoFit/>
          </a:bodyPr>
          <a:lstStyle/>
          <a:p>
            <a:r>
              <a:rPr kumimoji="1" lang="en-US" altLang="ja-JP" sz="800" dirty="0"/>
              <a:t>ram_data[15:0]</a:t>
            </a:r>
            <a:endParaRPr kumimoji="1" lang="ja-JP" altLang="en-US" sz="800" dirty="0"/>
          </a:p>
        </p:txBody>
      </p:sp>
      <p:cxnSp>
        <p:nvCxnSpPr>
          <p:cNvPr id="242" name="カギ線コネクタ 241"/>
          <p:cNvCxnSpPr>
            <a:stCxn id="264" idx="2"/>
          </p:cNvCxnSpPr>
          <p:nvPr/>
        </p:nvCxnSpPr>
        <p:spPr>
          <a:xfrm>
            <a:off x="4393126" y="4508197"/>
            <a:ext cx="1766374" cy="483718"/>
          </a:xfrm>
          <a:prstGeom prst="bentConnector3">
            <a:avLst>
              <a:gd name="adj1" fmla="val 18005"/>
            </a:avLst>
          </a:prstGeom>
          <a:ln w="19050">
            <a:tailEnd type="triangle"/>
          </a:ln>
        </p:spPr>
        <p:style>
          <a:lnRef idx="1">
            <a:schemeClr val="dk1"/>
          </a:lnRef>
          <a:fillRef idx="0">
            <a:schemeClr val="dk1"/>
          </a:fillRef>
          <a:effectRef idx="0">
            <a:schemeClr val="dk1"/>
          </a:effectRef>
          <a:fontRef idx="minor">
            <a:schemeClr val="tx1"/>
          </a:fontRef>
        </p:style>
      </p:cxnSp>
      <p:sp>
        <p:nvSpPr>
          <p:cNvPr id="259" name="テキスト ボックス 258"/>
          <p:cNvSpPr txBox="1"/>
          <p:nvPr/>
        </p:nvSpPr>
        <p:spPr>
          <a:xfrm>
            <a:off x="2860272" y="4135808"/>
            <a:ext cx="212382" cy="276999"/>
          </a:xfrm>
          <a:prstGeom prst="rect">
            <a:avLst/>
          </a:prstGeom>
          <a:noFill/>
        </p:spPr>
        <p:txBody>
          <a:bodyPr wrap="square" rtlCol="0">
            <a:spAutoFit/>
          </a:bodyPr>
          <a:lstStyle/>
          <a:p>
            <a:r>
              <a:rPr kumimoji="1" lang="en-US" altLang="ja-JP" sz="1200" b="1" dirty="0"/>
              <a:t>:</a:t>
            </a:r>
          </a:p>
        </p:txBody>
      </p:sp>
      <p:cxnSp>
        <p:nvCxnSpPr>
          <p:cNvPr id="263" name="カギ線コネクタ 262"/>
          <p:cNvCxnSpPr>
            <a:stCxn id="199" idx="3"/>
            <a:endCxn id="251" idx="1"/>
          </p:cNvCxnSpPr>
          <p:nvPr/>
        </p:nvCxnSpPr>
        <p:spPr>
          <a:xfrm flipH="1" flipV="1">
            <a:off x="2916835" y="4056655"/>
            <a:ext cx="4555601" cy="556226"/>
          </a:xfrm>
          <a:prstGeom prst="bentConnector5">
            <a:avLst>
              <a:gd name="adj1" fmla="val -5018"/>
              <a:gd name="adj2" fmla="val 375090"/>
              <a:gd name="adj3" fmla="val 105018"/>
            </a:avLst>
          </a:prstGeom>
          <a:ln w="19050">
            <a:tailEnd type="triangle"/>
          </a:ln>
        </p:spPr>
        <p:style>
          <a:lnRef idx="1">
            <a:schemeClr val="dk1"/>
          </a:lnRef>
          <a:fillRef idx="0">
            <a:schemeClr val="dk1"/>
          </a:fillRef>
          <a:effectRef idx="0">
            <a:schemeClr val="dk1"/>
          </a:effectRef>
          <a:fontRef idx="minor">
            <a:schemeClr val="tx1"/>
          </a:fontRef>
        </p:style>
      </p:cxnSp>
      <p:cxnSp>
        <p:nvCxnSpPr>
          <p:cNvPr id="268" name="カギ線コネクタ 267"/>
          <p:cNvCxnSpPr>
            <a:stCxn id="199" idx="3"/>
            <a:endCxn id="258" idx="1"/>
          </p:cNvCxnSpPr>
          <p:nvPr/>
        </p:nvCxnSpPr>
        <p:spPr>
          <a:xfrm flipH="1" flipV="1">
            <a:off x="2916835" y="4465330"/>
            <a:ext cx="4555601" cy="147551"/>
          </a:xfrm>
          <a:prstGeom prst="bentConnector5">
            <a:avLst>
              <a:gd name="adj1" fmla="val -5018"/>
              <a:gd name="adj2" fmla="val 1413705"/>
              <a:gd name="adj3" fmla="val 105018"/>
            </a:avLst>
          </a:prstGeom>
          <a:ln w="19050">
            <a:tailEnd type="triangle"/>
          </a:ln>
        </p:spPr>
        <p:style>
          <a:lnRef idx="1">
            <a:schemeClr val="dk1"/>
          </a:lnRef>
          <a:fillRef idx="0">
            <a:schemeClr val="dk1"/>
          </a:fillRef>
          <a:effectRef idx="0">
            <a:schemeClr val="dk1"/>
          </a:effectRef>
          <a:fontRef idx="minor">
            <a:schemeClr val="tx1"/>
          </a:fontRef>
        </p:style>
      </p:cxnSp>
      <p:sp>
        <p:nvSpPr>
          <p:cNvPr id="270" name="テキスト ボックス 269"/>
          <p:cNvSpPr txBox="1"/>
          <p:nvPr/>
        </p:nvSpPr>
        <p:spPr>
          <a:xfrm>
            <a:off x="2647890" y="4144776"/>
            <a:ext cx="212382" cy="276999"/>
          </a:xfrm>
          <a:prstGeom prst="rect">
            <a:avLst/>
          </a:prstGeom>
          <a:noFill/>
        </p:spPr>
        <p:txBody>
          <a:bodyPr wrap="square" rtlCol="0">
            <a:spAutoFit/>
          </a:bodyPr>
          <a:lstStyle/>
          <a:p>
            <a:r>
              <a:rPr kumimoji="1" lang="en-US" altLang="ja-JP" sz="1200" b="1" dirty="0"/>
              <a:t>:</a:t>
            </a:r>
          </a:p>
        </p:txBody>
      </p:sp>
      <p:cxnSp>
        <p:nvCxnSpPr>
          <p:cNvPr id="294" name="直線矢印コネクタ 293"/>
          <p:cNvCxnSpPr>
            <a:stCxn id="303" idx="2"/>
          </p:cNvCxnSpPr>
          <p:nvPr/>
        </p:nvCxnSpPr>
        <p:spPr>
          <a:xfrm>
            <a:off x="3147320" y="3319653"/>
            <a:ext cx="633" cy="415058"/>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300" name="直線矢印コネクタ 299"/>
          <p:cNvCxnSpPr/>
          <p:nvPr/>
        </p:nvCxnSpPr>
        <p:spPr>
          <a:xfrm>
            <a:off x="5590215" y="2959699"/>
            <a:ext cx="3" cy="984892"/>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69" name="テキスト ボックス 68"/>
          <p:cNvSpPr txBox="1"/>
          <p:nvPr/>
        </p:nvSpPr>
        <p:spPr>
          <a:xfrm>
            <a:off x="2916835" y="3733962"/>
            <a:ext cx="262473" cy="215444"/>
          </a:xfrm>
          <a:prstGeom prst="rect">
            <a:avLst/>
          </a:prstGeom>
          <a:noFill/>
        </p:spPr>
        <p:txBody>
          <a:bodyPr wrap="square" lIns="0" rIns="0" rtlCol="0">
            <a:spAutoFit/>
          </a:bodyPr>
          <a:lstStyle/>
          <a:p>
            <a:r>
              <a:rPr kumimoji="1" lang="en-US" altLang="ja-JP" sz="800" dirty="0"/>
              <a:t>R0</a:t>
            </a:r>
            <a:endParaRPr kumimoji="1" lang="ja-JP" altLang="en-US" sz="800" dirty="0"/>
          </a:p>
        </p:txBody>
      </p:sp>
      <p:sp>
        <p:nvSpPr>
          <p:cNvPr id="251" name="テキスト ボックス 250"/>
          <p:cNvSpPr txBox="1"/>
          <p:nvPr/>
        </p:nvSpPr>
        <p:spPr>
          <a:xfrm>
            <a:off x="2916835" y="3948933"/>
            <a:ext cx="262473" cy="215444"/>
          </a:xfrm>
          <a:prstGeom prst="rect">
            <a:avLst/>
          </a:prstGeom>
          <a:noFill/>
        </p:spPr>
        <p:txBody>
          <a:bodyPr wrap="square" lIns="0" rIns="0" rtlCol="0">
            <a:spAutoFit/>
          </a:bodyPr>
          <a:lstStyle/>
          <a:p>
            <a:r>
              <a:rPr kumimoji="1" lang="en-US" altLang="ja-JP" sz="800" dirty="0"/>
              <a:t>R1</a:t>
            </a:r>
            <a:endParaRPr kumimoji="1" lang="ja-JP" altLang="en-US" sz="800" dirty="0"/>
          </a:p>
        </p:txBody>
      </p:sp>
      <p:sp>
        <p:nvSpPr>
          <p:cNvPr id="258" name="テキスト ボックス 257"/>
          <p:cNvSpPr txBox="1"/>
          <p:nvPr/>
        </p:nvSpPr>
        <p:spPr>
          <a:xfrm>
            <a:off x="2916835" y="4357608"/>
            <a:ext cx="262471" cy="215444"/>
          </a:xfrm>
          <a:prstGeom prst="rect">
            <a:avLst/>
          </a:prstGeom>
          <a:noFill/>
        </p:spPr>
        <p:txBody>
          <a:bodyPr wrap="square" lIns="0" rIns="0" rtlCol="0">
            <a:spAutoFit/>
          </a:bodyPr>
          <a:lstStyle/>
          <a:p>
            <a:r>
              <a:rPr kumimoji="1" lang="en-US" altLang="ja-JP" sz="800" dirty="0"/>
              <a:t>R15</a:t>
            </a:r>
            <a:endParaRPr kumimoji="1" lang="ja-JP" altLang="en-US" sz="800" dirty="0"/>
          </a:p>
        </p:txBody>
      </p:sp>
      <p:cxnSp>
        <p:nvCxnSpPr>
          <p:cNvPr id="335" name="直線矢印コネクタ 334"/>
          <p:cNvCxnSpPr/>
          <p:nvPr/>
        </p:nvCxnSpPr>
        <p:spPr>
          <a:xfrm>
            <a:off x="6458168" y="5139082"/>
            <a:ext cx="179804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36" name="直線矢印コネクタ 335"/>
          <p:cNvCxnSpPr/>
          <p:nvPr/>
        </p:nvCxnSpPr>
        <p:spPr>
          <a:xfrm>
            <a:off x="6451661" y="5362452"/>
            <a:ext cx="1804553" cy="0"/>
          </a:xfrm>
          <a:prstGeom prst="straightConnector1">
            <a:avLst/>
          </a:prstGeom>
          <a:ln w="9525">
            <a:prstDash val="dash"/>
            <a:tailEnd type="triangle"/>
          </a:ln>
        </p:spPr>
        <p:style>
          <a:lnRef idx="1">
            <a:schemeClr val="dk1"/>
          </a:lnRef>
          <a:fillRef idx="0">
            <a:schemeClr val="dk1"/>
          </a:fillRef>
          <a:effectRef idx="0">
            <a:schemeClr val="dk1"/>
          </a:effectRef>
          <a:fontRef idx="minor">
            <a:schemeClr val="tx1"/>
          </a:fontRef>
        </p:style>
      </p:cxnSp>
      <p:sp>
        <p:nvSpPr>
          <p:cNvPr id="339" name="テキスト ボックス 338"/>
          <p:cNvSpPr txBox="1"/>
          <p:nvPr/>
        </p:nvSpPr>
        <p:spPr>
          <a:xfrm>
            <a:off x="7303404" y="4586986"/>
            <a:ext cx="819410" cy="430887"/>
          </a:xfrm>
          <a:prstGeom prst="rect">
            <a:avLst/>
          </a:prstGeom>
          <a:noFill/>
        </p:spPr>
        <p:txBody>
          <a:bodyPr wrap="square" rtlCol="0">
            <a:spAutoFit/>
          </a:bodyPr>
          <a:lstStyle/>
          <a:p>
            <a:r>
              <a:rPr kumimoji="1" lang="en-US" altLang="ja-JP" sz="800" dirty="0"/>
              <a:t>reg_out[15:0]</a:t>
            </a:r>
          </a:p>
          <a:p>
            <a:r>
              <a:rPr kumimoji="1" lang="en-US" altLang="ja-JP" sz="1400" dirty="0"/>
              <a:t>×14</a:t>
            </a:r>
            <a:endParaRPr kumimoji="1" lang="ja-JP" altLang="en-US" sz="1400" dirty="0"/>
          </a:p>
        </p:txBody>
      </p:sp>
      <p:sp>
        <p:nvSpPr>
          <p:cNvPr id="352" name="テキスト ボックス 351"/>
          <p:cNvSpPr txBox="1"/>
          <p:nvPr/>
        </p:nvSpPr>
        <p:spPr>
          <a:xfrm>
            <a:off x="7411758" y="5474821"/>
            <a:ext cx="836432" cy="215444"/>
          </a:xfrm>
          <a:prstGeom prst="rect">
            <a:avLst/>
          </a:prstGeom>
          <a:noFill/>
        </p:spPr>
        <p:txBody>
          <a:bodyPr wrap="square" rtlCol="0">
            <a:spAutoFit/>
          </a:bodyPr>
          <a:lstStyle/>
          <a:p>
            <a:r>
              <a:rPr kumimoji="1" lang="en-US" altLang="ja-JP" sz="800" dirty="0"/>
              <a:t>ram_addr[15:0]</a:t>
            </a:r>
            <a:endParaRPr kumimoji="1" lang="ja-JP" altLang="en-US" sz="800" dirty="0"/>
          </a:p>
        </p:txBody>
      </p:sp>
      <p:sp>
        <p:nvSpPr>
          <p:cNvPr id="41" name="テキスト ボックス 40"/>
          <p:cNvSpPr txBox="1"/>
          <p:nvPr/>
        </p:nvSpPr>
        <p:spPr>
          <a:xfrm>
            <a:off x="1056693" y="1524394"/>
            <a:ext cx="820671" cy="215444"/>
          </a:xfrm>
          <a:prstGeom prst="rect">
            <a:avLst/>
          </a:prstGeom>
          <a:noFill/>
        </p:spPr>
        <p:txBody>
          <a:bodyPr wrap="square" rtlCol="0">
            <a:spAutoFit/>
          </a:bodyPr>
          <a:lstStyle/>
          <a:p>
            <a:r>
              <a:rPr kumimoji="1" lang="en-US" altLang="ja-JP" sz="800" dirty="0"/>
              <a:t>pc_out[15:0]</a:t>
            </a:r>
            <a:endParaRPr kumimoji="1" lang="ja-JP" altLang="en-US" sz="800" dirty="0"/>
          </a:p>
        </p:txBody>
      </p:sp>
      <p:sp>
        <p:nvSpPr>
          <p:cNvPr id="364" name="二等辺三角形 363"/>
          <p:cNvSpPr/>
          <p:nvPr/>
        </p:nvSpPr>
        <p:spPr>
          <a:xfrm rot="5400000">
            <a:off x="1363219" y="5753825"/>
            <a:ext cx="106673" cy="621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4" name="正方形/長方形 403"/>
          <p:cNvSpPr/>
          <p:nvPr/>
        </p:nvSpPr>
        <p:spPr>
          <a:xfrm>
            <a:off x="2487765" y="1008420"/>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6" name="テキスト ボックス 405"/>
          <p:cNvSpPr txBox="1"/>
          <p:nvPr/>
        </p:nvSpPr>
        <p:spPr>
          <a:xfrm>
            <a:off x="2160070" y="847326"/>
            <a:ext cx="432146" cy="215444"/>
          </a:xfrm>
          <a:prstGeom prst="rect">
            <a:avLst/>
          </a:prstGeom>
          <a:noFill/>
        </p:spPr>
        <p:txBody>
          <a:bodyPr wrap="square" rtlCol="0">
            <a:spAutoFit/>
          </a:bodyPr>
          <a:lstStyle/>
          <a:p>
            <a:r>
              <a:rPr kumimoji="1" lang="en-US" altLang="ja-JP" sz="800" dirty="0"/>
              <a:t>rst_n</a:t>
            </a:r>
            <a:endParaRPr kumimoji="1" lang="ja-JP" altLang="en-US" sz="800" dirty="0"/>
          </a:p>
        </p:txBody>
      </p:sp>
      <p:cxnSp>
        <p:nvCxnSpPr>
          <p:cNvPr id="412" name="直線コネクタ 411"/>
          <p:cNvCxnSpPr/>
          <p:nvPr/>
        </p:nvCxnSpPr>
        <p:spPr>
          <a:xfrm flipV="1">
            <a:off x="1644690" y="5958751"/>
            <a:ext cx="0" cy="92353"/>
          </a:xfrm>
          <a:prstGeom prst="line">
            <a:avLst/>
          </a:prstGeom>
          <a:ln w="6350"/>
        </p:spPr>
        <p:style>
          <a:lnRef idx="1">
            <a:schemeClr val="dk1"/>
          </a:lnRef>
          <a:fillRef idx="0">
            <a:schemeClr val="dk1"/>
          </a:fillRef>
          <a:effectRef idx="0">
            <a:schemeClr val="dk1"/>
          </a:effectRef>
          <a:fontRef idx="minor">
            <a:schemeClr val="tx1"/>
          </a:fontRef>
        </p:style>
      </p:cxnSp>
      <p:sp>
        <p:nvSpPr>
          <p:cNvPr id="435" name="正方形/長方形 434"/>
          <p:cNvSpPr/>
          <p:nvPr/>
        </p:nvSpPr>
        <p:spPr>
          <a:xfrm>
            <a:off x="5567358" y="2878330"/>
            <a:ext cx="45719" cy="8196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テキスト ボックス 135"/>
          <p:cNvSpPr txBox="1"/>
          <p:nvPr/>
        </p:nvSpPr>
        <p:spPr>
          <a:xfrm>
            <a:off x="7336379" y="5987916"/>
            <a:ext cx="891095" cy="215444"/>
          </a:xfrm>
          <a:prstGeom prst="rect">
            <a:avLst/>
          </a:prstGeom>
          <a:noFill/>
        </p:spPr>
        <p:txBody>
          <a:bodyPr wrap="square" rtlCol="0">
            <a:spAutoFit/>
          </a:bodyPr>
          <a:lstStyle/>
          <a:p>
            <a:r>
              <a:rPr kumimoji="1" lang="en-US" altLang="ja-JP" sz="800" dirty="0"/>
              <a:t>ram_in[15:0]</a:t>
            </a:r>
            <a:endParaRPr kumimoji="1" lang="ja-JP" altLang="en-US" sz="800" dirty="0"/>
          </a:p>
        </p:txBody>
      </p:sp>
      <p:cxnSp>
        <p:nvCxnSpPr>
          <p:cNvPr id="36" name="直線矢印コネクタ 35"/>
          <p:cNvCxnSpPr/>
          <p:nvPr/>
        </p:nvCxnSpPr>
        <p:spPr>
          <a:xfrm>
            <a:off x="3522250" y="5531810"/>
            <a:ext cx="263725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6" name="直線矢印コネクタ 125"/>
          <p:cNvCxnSpPr/>
          <p:nvPr/>
        </p:nvCxnSpPr>
        <p:spPr>
          <a:xfrm>
            <a:off x="1211291" y="5784889"/>
            <a:ext cx="174201" cy="0"/>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120" name="テキスト ボックス 119"/>
          <p:cNvSpPr txBox="1"/>
          <p:nvPr/>
        </p:nvSpPr>
        <p:spPr>
          <a:xfrm>
            <a:off x="6458168" y="2075776"/>
            <a:ext cx="295897" cy="215444"/>
          </a:xfrm>
          <a:prstGeom prst="rect">
            <a:avLst/>
          </a:prstGeom>
          <a:solidFill>
            <a:srgbClr val="92D050"/>
          </a:solidFill>
          <a:ln w="6350">
            <a:solidFill>
              <a:schemeClr val="tx1"/>
            </a:solidFill>
          </a:ln>
        </p:spPr>
        <p:txBody>
          <a:bodyPr wrap="square" rtlCol="0">
            <a:spAutoFit/>
          </a:bodyPr>
          <a:lstStyle/>
          <a:p>
            <a:r>
              <a:rPr kumimoji="1" lang="en-US" altLang="ja-JP" sz="800" dirty="0"/>
              <a:t>PC</a:t>
            </a:r>
            <a:endParaRPr kumimoji="1" lang="ja-JP" altLang="en-US" sz="800" dirty="0"/>
          </a:p>
        </p:txBody>
      </p:sp>
      <p:sp>
        <p:nvSpPr>
          <p:cNvPr id="122" name="テキスト ボックス 121"/>
          <p:cNvSpPr txBox="1"/>
          <p:nvPr/>
        </p:nvSpPr>
        <p:spPr>
          <a:xfrm>
            <a:off x="7156506" y="3309174"/>
            <a:ext cx="359747" cy="215444"/>
          </a:xfrm>
          <a:prstGeom prst="rect">
            <a:avLst/>
          </a:prstGeom>
          <a:solidFill>
            <a:srgbClr val="92D050"/>
          </a:solidFill>
          <a:ln w="6350">
            <a:solidFill>
              <a:schemeClr val="tx1"/>
            </a:solidFill>
          </a:ln>
        </p:spPr>
        <p:txBody>
          <a:bodyPr wrap="square" rtlCol="0">
            <a:spAutoFit/>
          </a:bodyPr>
          <a:lstStyle/>
          <a:p>
            <a:r>
              <a:rPr kumimoji="1" lang="en-US" altLang="ja-JP" sz="800" dirty="0"/>
              <a:t>PSR</a:t>
            </a:r>
            <a:endParaRPr kumimoji="1" lang="ja-JP" altLang="en-US" sz="800" dirty="0"/>
          </a:p>
        </p:txBody>
      </p:sp>
      <p:sp>
        <p:nvSpPr>
          <p:cNvPr id="123" name="テキスト ボックス 122"/>
          <p:cNvSpPr txBox="1"/>
          <p:nvPr/>
        </p:nvSpPr>
        <p:spPr>
          <a:xfrm>
            <a:off x="6807490" y="3302070"/>
            <a:ext cx="295897" cy="215444"/>
          </a:xfrm>
          <a:prstGeom prst="rect">
            <a:avLst/>
          </a:prstGeom>
          <a:solidFill>
            <a:srgbClr val="92D050"/>
          </a:solidFill>
          <a:ln w="6350">
            <a:solidFill>
              <a:schemeClr val="tx1"/>
            </a:solidFill>
          </a:ln>
        </p:spPr>
        <p:txBody>
          <a:bodyPr wrap="square" rtlCol="0">
            <a:spAutoFit/>
          </a:bodyPr>
          <a:lstStyle/>
          <a:p>
            <a:r>
              <a:rPr kumimoji="1" lang="en-US" altLang="ja-JP" sz="800" dirty="0"/>
              <a:t>LR</a:t>
            </a:r>
            <a:endParaRPr kumimoji="1" lang="ja-JP" altLang="en-US" sz="800" dirty="0"/>
          </a:p>
        </p:txBody>
      </p:sp>
      <p:cxnSp>
        <p:nvCxnSpPr>
          <p:cNvPr id="146" name="直線矢印コネクタ 145"/>
          <p:cNvCxnSpPr/>
          <p:nvPr/>
        </p:nvCxnSpPr>
        <p:spPr>
          <a:xfrm>
            <a:off x="2798020" y="5771345"/>
            <a:ext cx="118819" cy="0"/>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148" name="二等辺三角形 147"/>
          <p:cNvSpPr/>
          <p:nvPr/>
        </p:nvSpPr>
        <p:spPr>
          <a:xfrm rot="5400000">
            <a:off x="5141430" y="5769917"/>
            <a:ext cx="106673" cy="621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51" name="直線矢印コネクタ 150"/>
          <p:cNvCxnSpPr/>
          <p:nvPr/>
        </p:nvCxnSpPr>
        <p:spPr>
          <a:xfrm>
            <a:off x="4989502" y="5793361"/>
            <a:ext cx="174201" cy="0"/>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410" name="円/楕円 409"/>
          <p:cNvSpPr/>
          <p:nvPr/>
        </p:nvSpPr>
        <p:spPr>
          <a:xfrm>
            <a:off x="1612425" y="5945727"/>
            <a:ext cx="64530" cy="59201"/>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8" name="直線コネクタ 167"/>
          <p:cNvCxnSpPr/>
          <p:nvPr/>
        </p:nvCxnSpPr>
        <p:spPr>
          <a:xfrm flipV="1">
            <a:off x="3318206" y="5959603"/>
            <a:ext cx="0" cy="92353"/>
          </a:xfrm>
          <a:prstGeom prst="line">
            <a:avLst/>
          </a:prstGeom>
          <a:ln w="6350"/>
        </p:spPr>
        <p:style>
          <a:lnRef idx="1">
            <a:schemeClr val="dk1"/>
          </a:lnRef>
          <a:fillRef idx="0">
            <a:schemeClr val="dk1"/>
          </a:fillRef>
          <a:effectRef idx="0">
            <a:schemeClr val="dk1"/>
          </a:effectRef>
          <a:fontRef idx="minor">
            <a:schemeClr val="tx1"/>
          </a:fontRef>
        </p:style>
      </p:cxnSp>
      <p:sp>
        <p:nvSpPr>
          <p:cNvPr id="169" name="円/楕円 168"/>
          <p:cNvSpPr/>
          <p:nvPr/>
        </p:nvSpPr>
        <p:spPr>
          <a:xfrm>
            <a:off x="3285941" y="5946579"/>
            <a:ext cx="64530" cy="59201"/>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テキスト ボックス 180"/>
          <p:cNvSpPr txBox="1"/>
          <p:nvPr/>
        </p:nvSpPr>
        <p:spPr>
          <a:xfrm>
            <a:off x="6469369" y="3303914"/>
            <a:ext cx="284696" cy="215444"/>
          </a:xfrm>
          <a:prstGeom prst="rect">
            <a:avLst/>
          </a:prstGeom>
          <a:solidFill>
            <a:srgbClr val="92D050"/>
          </a:solidFill>
          <a:ln w="6350">
            <a:solidFill>
              <a:schemeClr val="tx1"/>
            </a:solidFill>
          </a:ln>
        </p:spPr>
        <p:txBody>
          <a:bodyPr wrap="square" rtlCol="0">
            <a:spAutoFit/>
          </a:bodyPr>
          <a:lstStyle/>
          <a:p>
            <a:r>
              <a:rPr kumimoji="1" lang="en-US" altLang="ja-JP" sz="800" dirty="0"/>
              <a:t>SP</a:t>
            </a:r>
          </a:p>
        </p:txBody>
      </p:sp>
      <p:cxnSp>
        <p:nvCxnSpPr>
          <p:cNvPr id="54" name="カギ線コネクタ 53"/>
          <p:cNvCxnSpPr>
            <a:stCxn id="82" idx="2"/>
          </p:cNvCxnSpPr>
          <p:nvPr/>
        </p:nvCxnSpPr>
        <p:spPr>
          <a:xfrm rot="5400000" flipH="1">
            <a:off x="5494840" y="2953806"/>
            <a:ext cx="538970" cy="5694979"/>
          </a:xfrm>
          <a:prstGeom prst="bentConnector4">
            <a:avLst>
              <a:gd name="adj1" fmla="val -22184"/>
              <a:gd name="adj2" fmla="val 103761"/>
            </a:avLst>
          </a:prstGeom>
          <a:ln w="19050"/>
        </p:spPr>
        <p:style>
          <a:lnRef idx="1">
            <a:schemeClr val="dk1"/>
          </a:lnRef>
          <a:fillRef idx="0">
            <a:schemeClr val="dk1"/>
          </a:fillRef>
          <a:effectRef idx="0">
            <a:schemeClr val="dk1"/>
          </a:effectRef>
          <a:fontRef idx="minor">
            <a:schemeClr val="tx1"/>
          </a:fontRef>
        </p:style>
      </p:cxnSp>
      <p:sp>
        <p:nvSpPr>
          <p:cNvPr id="223" name="正方形/長方形 222"/>
          <p:cNvSpPr/>
          <p:nvPr/>
        </p:nvSpPr>
        <p:spPr>
          <a:xfrm>
            <a:off x="1165571" y="3238848"/>
            <a:ext cx="45719" cy="8196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1" name="テキスト ボックス 350"/>
          <p:cNvSpPr txBox="1"/>
          <p:nvPr/>
        </p:nvSpPr>
        <p:spPr>
          <a:xfrm>
            <a:off x="5158919" y="1645389"/>
            <a:ext cx="798741" cy="215444"/>
          </a:xfrm>
          <a:prstGeom prst="rect">
            <a:avLst/>
          </a:prstGeom>
          <a:noFill/>
        </p:spPr>
        <p:txBody>
          <a:bodyPr wrap="square" rtlCol="0">
            <a:spAutoFit/>
          </a:bodyPr>
          <a:lstStyle/>
          <a:p>
            <a:r>
              <a:rPr kumimoji="1" lang="en-US" altLang="ja-JP" sz="800" dirty="0"/>
              <a:t>op_in[15:0]</a:t>
            </a:r>
            <a:endParaRPr kumimoji="1" lang="ja-JP" altLang="en-US" sz="800" dirty="0"/>
          </a:p>
        </p:txBody>
      </p:sp>
      <p:sp>
        <p:nvSpPr>
          <p:cNvPr id="361" name="フローチャート: 手作業 360"/>
          <p:cNvSpPr/>
          <p:nvPr/>
        </p:nvSpPr>
        <p:spPr>
          <a:xfrm rot="16200000">
            <a:off x="2244397" y="2845329"/>
            <a:ext cx="482520" cy="141022"/>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sp>
        <p:nvSpPr>
          <p:cNvPr id="365" name="テキスト ボックス 364"/>
          <p:cNvSpPr txBox="1"/>
          <p:nvPr/>
        </p:nvSpPr>
        <p:spPr>
          <a:xfrm>
            <a:off x="2407880" y="2719265"/>
            <a:ext cx="89168" cy="215444"/>
          </a:xfrm>
          <a:prstGeom prst="rect">
            <a:avLst/>
          </a:prstGeom>
          <a:noFill/>
        </p:spPr>
        <p:txBody>
          <a:bodyPr wrap="square" rtlCol="0">
            <a:spAutoFit/>
          </a:bodyPr>
          <a:lstStyle/>
          <a:p>
            <a:r>
              <a:rPr kumimoji="1" lang="en-US" altLang="ja-JP" sz="800" dirty="0"/>
              <a:t>1</a:t>
            </a:r>
            <a:endParaRPr kumimoji="1" lang="ja-JP" altLang="en-US" sz="800" dirty="0"/>
          </a:p>
        </p:txBody>
      </p:sp>
      <p:sp>
        <p:nvSpPr>
          <p:cNvPr id="367" name="テキスト ボックス 366"/>
          <p:cNvSpPr txBox="1"/>
          <p:nvPr/>
        </p:nvSpPr>
        <p:spPr>
          <a:xfrm>
            <a:off x="2407880" y="2909946"/>
            <a:ext cx="93029" cy="215444"/>
          </a:xfrm>
          <a:prstGeom prst="rect">
            <a:avLst/>
          </a:prstGeom>
          <a:noFill/>
        </p:spPr>
        <p:txBody>
          <a:bodyPr wrap="square" rtlCol="0">
            <a:spAutoFit/>
          </a:bodyPr>
          <a:lstStyle/>
          <a:p>
            <a:r>
              <a:rPr kumimoji="1" lang="en-US" altLang="ja-JP" sz="800" dirty="0"/>
              <a:t>0</a:t>
            </a:r>
            <a:endParaRPr kumimoji="1" lang="ja-JP" altLang="en-US" sz="800" dirty="0"/>
          </a:p>
        </p:txBody>
      </p:sp>
      <p:cxnSp>
        <p:nvCxnSpPr>
          <p:cNvPr id="346" name="直線矢印コネクタ 345"/>
          <p:cNvCxnSpPr>
            <a:stCxn id="241" idx="3"/>
            <a:endCxn id="367" idx="1"/>
          </p:cNvCxnSpPr>
          <p:nvPr/>
        </p:nvCxnSpPr>
        <p:spPr>
          <a:xfrm flipV="1">
            <a:off x="1835766" y="3017668"/>
            <a:ext cx="572114" cy="4815"/>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348" name="カギ線コネクタ 347"/>
          <p:cNvCxnSpPr>
            <a:endCxn id="12" idx="0"/>
          </p:cNvCxnSpPr>
          <p:nvPr/>
        </p:nvCxnSpPr>
        <p:spPr>
          <a:xfrm>
            <a:off x="2566633" y="2924727"/>
            <a:ext cx="3734818" cy="417623"/>
          </a:xfrm>
          <a:prstGeom prst="bentConnector2">
            <a:avLst/>
          </a:prstGeom>
          <a:ln w="19050">
            <a:solidFill>
              <a:srgbClr val="C00000"/>
            </a:solidFill>
            <a:prstDash val="sysDash"/>
            <a:tailEnd type="arrow"/>
          </a:ln>
        </p:spPr>
        <p:style>
          <a:lnRef idx="1">
            <a:schemeClr val="dk1"/>
          </a:lnRef>
          <a:fillRef idx="0">
            <a:schemeClr val="dk1"/>
          </a:fillRef>
          <a:effectRef idx="0">
            <a:schemeClr val="dk1"/>
          </a:effectRef>
          <a:fontRef idx="minor">
            <a:schemeClr val="tx1"/>
          </a:fontRef>
        </p:style>
      </p:cxnSp>
      <p:sp>
        <p:nvSpPr>
          <p:cNvPr id="385" name="テキスト ボックス 384"/>
          <p:cNvSpPr txBox="1"/>
          <p:nvPr/>
        </p:nvSpPr>
        <p:spPr>
          <a:xfrm>
            <a:off x="5165305" y="1818651"/>
            <a:ext cx="541448" cy="215444"/>
          </a:xfrm>
          <a:prstGeom prst="rect">
            <a:avLst/>
          </a:prstGeom>
          <a:noFill/>
        </p:spPr>
        <p:txBody>
          <a:bodyPr wrap="square" rtlCol="0">
            <a:spAutoFit/>
          </a:bodyPr>
          <a:lstStyle/>
          <a:p>
            <a:r>
              <a:rPr kumimoji="1" lang="en-US" altLang="ja-JP" sz="800" dirty="0"/>
              <a:t>nop_en</a:t>
            </a:r>
            <a:endParaRPr kumimoji="1" lang="ja-JP" altLang="en-US" sz="800" dirty="0"/>
          </a:p>
        </p:txBody>
      </p:sp>
      <p:cxnSp>
        <p:nvCxnSpPr>
          <p:cNvPr id="368" name="カギ線コネクタ 367"/>
          <p:cNvCxnSpPr>
            <a:stCxn id="385" idx="1"/>
            <a:endCxn id="361" idx="3"/>
          </p:cNvCxnSpPr>
          <p:nvPr/>
        </p:nvCxnSpPr>
        <p:spPr>
          <a:xfrm rot="10800000" flipV="1">
            <a:off x="2485657" y="1926372"/>
            <a:ext cx="2679648" cy="796459"/>
          </a:xfrm>
          <a:prstGeom prst="bentConnector2">
            <a:avLst/>
          </a:prstGeom>
          <a:ln w="6350">
            <a:prstDash val="dash"/>
            <a:tailEnd type="triangle"/>
          </a:ln>
        </p:spPr>
        <p:style>
          <a:lnRef idx="1">
            <a:schemeClr val="dk1"/>
          </a:lnRef>
          <a:fillRef idx="0">
            <a:schemeClr val="dk1"/>
          </a:fillRef>
          <a:effectRef idx="0">
            <a:schemeClr val="dk1"/>
          </a:effectRef>
          <a:fontRef idx="minor">
            <a:schemeClr val="tx1"/>
          </a:fontRef>
        </p:style>
      </p:cxnSp>
      <p:cxnSp>
        <p:nvCxnSpPr>
          <p:cNvPr id="247" name="直線矢印コネクタ 246"/>
          <p:cNvCxnSpPr/>
          <p:nvPr/>
        </p:nvCxnSpPr>
        <p:spPr>
          <a:xfrm flipV="1">
            <a:off x="4398091" y="4504573"/>
            <a:ext cx="1055418" cy="139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06" name="直線矢印コネクタ 305"/>
          <p:cNvCxnSpPr>
            <a:stCxn id="122" idx="0"/>
          </p:cNvCxnSpPr>
          <p:nvPr/>
        </p:nvCxnSpPr>
        <p:spPr>
          <a:xfrm flipH="1" flipV="1">
            <a:off x="7336379" y="2383113"/>
            <a:ext cx="1" cy="92606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15" name="テキスト ボックス 314"/>
          <p:cNvSpPr txBox="1"/>
          <p:nvPr/>
        </p:nvSpPr>
        <p:spPr>
          <a:xfrm>
            <a:off x="6929170" y="4899208"/>
            <a:ext cx="543266" cy="215444"/>
          </a:xfrm>
          <a:prstGeom prst="rect">
            <a:avLst/>
          </a:prstGeom>
          <a:noFill/>
        </p:spPr>
        <p:txBody>
          <a:bodyPr wrap="square" rtlCol="0">
            <a:spAutoFit/>
          </a:bodyPr>
          <a:lstStyle/>
          <a:p>
            <a:r>
              <a:rPr kumimoji="1" lang="en-US" altLang="ja-JP" sz="800" dirty="0"/>
              <a:t>R0 ~ R13</a:t>
            </a:r>
            <a:endParaRPr kumimoji="1" lang="ja-JP" altLang="en-US" sz="800" dirty="0"/>
          </a:p>
        </p:txBody>
      </p:sp>
      <p:sp>
        <p:nvSpPr>
          <p:cNvPr id="166" name="二等辺三角形 165"/>
          <p:cNvSpPr/>
          <p:nvPr/>
        </p:nvSpPr>
        <p:spPr>
          <a:xfrm rot="10800000">
            <a:off x="7413773" y="1308723"/>
            <a:ext cx="104683" cy="7947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円/楕円 166"/>
          <p:cNvSpPr/>
          <p:nvPr/>
        </p:nvSpPr>
        <p:spPr>
          <a:xfrm>
            <a:off x="7099502" y="1249933"/>
            <a:ext cx="64530" cy="59201"/>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72" name="直線コネクタ 171"/>
          <p:cNvCxnSpPr/>
          <p:nvPr/>
        </p:nvCxnSpPr>
        <p:spPr>
          <a:xfrm flipV="1">
            <a:off x="7131767" y="1157580"/>
            <a:ext cx="0" cy="92353"/>
          </a:xfrm>
          <a:prstGeom prst="line">
            <a:avLst/>
          </a:prstGeom>
          <a:ln w="6350"/>
        </p:spPr>
        <p:style>
          <a:lnRef idx="1">
            <a:schemeClr val="dk1"/>
          </a:lnRef>
          <a:fillRef idx="0">
            <a:schemeClr val="dk1"/>
          </a:fillRef>
          <a:effectRef idx="0">
            <a:schemeClr val="dk1"/>
          </a:effectRef>
          <a:fontRef idx="minor">
            <a:schemeClr val="tx1"/>
          </a:fontRef>
        </p:style>
      </p:cxnSp>
      <p:cxnSp>
        <p:nvCxnSpPr>
          <p:cNvPr id="173" name="直線矢印コネクタ 172"/>
          <p:cNvCxnSpPr/>
          <p:nvPr/>
        </p:nvCxnSpPr>
        <p:spPr>
          <a:xfrm>
            <a:off x="7466114" y="1128137"/>
            <a:ext cx="0" cy="175242"/>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178" name="正方形/長方形 177"/>
          <p:cNvSpPr/>
          <p:nvPr/>
        </p:nvSpPr>
        <p:spPr>
          <a:xfrm>
            <a:off x="4694521" y="4482928"/>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3" name="テキスト ボックス 272"/>
          <p:cNvSpPr txBox="1"/>
          <p:nvPr/>
        </p:nvSpPr>
        <p:spPr>
          <a:xfrm>
            <a:off x="3206137" y="3685265"/>
            <a:ext cx="652589" cy="215444"/>
          </a:xfrm>
          <a:prstGeom prst="rect">
            <a:avLst/>
          </a:prstGeom>
          <a:noFill/>
        </p:spPr>
        <p:txBody>
          <a:bodyPr wrap="square" rtlCol="0">
            <a:spAutoFit/>
          </a:bodyPr>
          <a:lstStyle/>
          <a:p>
            <a:r>
              <a:rPr kumimoji="1" lang="en-US" altLang="ja-JP" sz="800" dirty="0"/>
              <a:t>regB[15:0]</a:t>
            </a:r>
            <a:endParaRPr kumimoji="1" lang="ja-JP" altLang="en-US" sz="800" dirty="0"/>
          </a:p>
        </p:txBody>
      </p:sp>
      <p:cxnSp>
        <p:nvCxnSpPr>
          <p:cNvPr id="269" name="直線矢印コネクタ 268"/>
          <p:cNvCxnSpPr>
            <a:stCxn id="238" idx="3"/>
          </p:cNvCxnSpPr>
          <p:nvPr/>
        </p:nvCxnSpPr>
        <p:spPr>
          <a:xfrm>
            <a:off x="1835766" y="3536347"/>
            <a:ext cx="4330243" cy="0"/>
          </a:xfrm>
          <a:prstGeom prst="straightConnector1">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184" name="テキスト ボックス 183"/>
          <p:cNvSpPr txBox="1"/>
          <p:nvPr/>
        </p:nvSpPr>
        <p:spPr>
          <a:xfrm>
            <a:off x="5165305" y="1952227"/>
            <a:ext cx="541448" cy="215444"/>
          </a:xfrm>
          <a:prstGeom prst="rect">
            <a:avLst/>
          </a:prstGeom>
          <a:noFill/>
        </p:spPr>
        <p:txBody>
          <a:bodyPr wrap="square" rtlCol="0">
            <a:spAutoFit/>
          </a:bodyPr>
          <a:lstStyle/>
          <a:p>
            <a:r>
              <a:rPr kumimoji="1" lang="en-US" altLang="ja-JP" sz="800" dirty="0"/>
              <a:t>fwd_en</a:t>
            </a:r>
            <a:endParaRPr kumimoji="1" lang="ja-JP" altLang="en-US" sz="800" dirty="0"/>
          </a:p>
        </p:txBody>
      </p:sp>
      <p:sp>
        <p:nvSpPr>
          <p:cNvPr id="224" name="テキスト ボックス 223"/>
          <p:cNvSpPr txBox="1"/>
          <p:nvPr/>
        </p:nvSpPr>
        <p:spPr>
          <a:xfrm>
            <a:off x="5161759" y="1462912"/>
            <a:ext cx="798741" cy="215444"/>
          </a:xfrm>
          <a:prstGeom prst="rect">
            <a:avLst/>
          </a:prstGeom>
          <a:noFill/>
        </p:spPr>
        <p:txBody>
          <a:bodyPr wrap="square" rtlCol="0">
            <a:spAutoFit/>
          </a:bodyPr>
          <a:lstStyle/>
          <a:p>
            <a:r>
              <a:rPr kumimoji="1" lang="en-US" altLang="ja-JP" sz="800" dirty="0"/>
              <a:t>pc_out[15:0]</a:t>
            </a:r>
            <a:endParaRPr kumimoji="1" lang="ja-JP" altLang="en-US" sz="800" dirty="0"/>
          </a:p>
        </p:txBody>
      </p:sp>
      <p:cxnSp>
        <p:nvCxnSpPr>
          <p:cNvPr id="77" name="直線矢印コネクタ 76"/>
          <p:cNvCxnSpPr/>
          <p:nvPr/>
        </p:nvCxnSpPr>
        <p:spPr>
          <a:xfrm flipH="1">
            <a:off x="859311" y="1501679"/>
            <a:ext cx="430244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 name="直線矢印コネクタ 7"/>
          <p:cNvCxnSpPr/>
          <p:nvPr/>
        </p:nvCxnSpPr>
        <p:spPr>
          <a:xfrm flipV="1">
            <a:off x="6261402" y="2370868"/>
            <a:ext cx="0" cy="16120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98" name="直線矢印コネクタ 97"/>
          <p:cNvCxnSpPr>
            <a:stCxn id="123" idx="0"/>
          </p:cNvCxnSpPr>
          <p:nvPr/>
        </p:nvCxnSpPr>
        <p:spPr>
          <a:xfrm flipH="1" flipV="1">
            <a:off x="6952484" y="2532077"/>
            <a:ext cx="2955" cy="76999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11" name="正方形/長方形 210"/>
          <p:cNvSpPr/>
          <p:nvPr/>
        </p:nvSpPr>
        <p:spPr>
          <a:xfrm flipH="1">
            <a:off x="3898239" y="2889841"/>
            <a:ext cx="67311" cy="4843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80" name="カギ線コネクタ 79"/>
          <p:cNvCxnSpPr>
            <a:cxnSpLocks/>
            <a:stCxn id="214" idx="2"/>
          </p:cNvCxnSpPr>
          <p:nvPr/>
        </p:nvCxnSpPr>
        <p:spPr>
          <a:xfrm rot="16200000" flipH="1">
            <a:off x="5181626" y="3702251"/>
            <a:ext cx="721760" cy="1233989"/>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227" name="正方形/長方形 226"/>
          <p:cNvSpPr/>
          <p:nvPr/>
        </p:nvSpPr>
        <p:spPr>
          <a:xfrm>
            <a:off x="4908681" y="4653309"/>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27" name="直線矢印コネクタ 126"/>
          <p:cNvCxnSpPr/>
          <p:nvPr/>
        </p:nvCxnSpPr>
        <p:spPr>
          <a:xfrm>
            <a:off x="3202168" y="3932095"/>
            <a:ext cx="819802" cy="317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14" name="正方形/長方形 213"/>
          <p:cNvSpPr/>
          <p:nvPr/>
        </p:nvSpPr>
        <p:spPr>
          <a:xfrm>
            <a:off x="4902652" y="3904729"/>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テキスト ボックス 251"/>
          <p:cNvSpPr txBox="1"/>
          <p:nvPr/>
        </p:nvSpPr>
        <p:spPr>
          <a:xfrm>
            <a:off x="3447984" y="4813791"/>
            <a:ext cx="212382" cy="276999"/>
          </a:xfrm>
          <a:prstGeom prst="rect">
            <a:avLst/>
          </a:prstGeom>
          <a:noFill/>
        </p:spPr>
        <p:txBody>
          <a:bodyPr wrap="square" rtlCol="0">
            <a:spAutoFit/>
          </a:bodyPr>
          <a:lstStyle/>
          <a:p>
            <a:r>
              <a:rPr kumimoji="1" lang="en-US" altLang="ja-JP" sz="1200" b="1" dirty="0"/>
              <a:t>:</a:t>
            </a:r>
          </a:p>
        </p:txBody>
      </p:sp>
      <p:sp>
        <p:nvSpPr>
          <p:cNvPr id="253" name="テキスト ボックス 252"/>
          <p:cNvSpPr txBox="1"/>
          <p:nvPr/>
        </p:nvSpPr>
        <p:spPr>
          <a:xfrm>
            <a:off x="3447984" y="4411945"/>
            <a:ext cx="314255" cy="215444"/>
          </a:xfrm>
          <a:prstGeom prst="rect">
            <a:avLst/>
          </a:prstGeom>
          <a:noFill/>
        </p:spPr>
        <p:txBody>
          <a:bodyPr wrap="square" rtlCol="0">
            <a:spAutoFit/>
          </a:bodyPr>
          <a:lstStyle/>
          <a:p>
            <a:r>
              <a:rPr kumimoji="1" lang="en-US" altLang="ja-JP" sz="800" dirty="0"/>
              <a:t>R0</a:t>
            </a:r>
            <a:endParaRPr kumimoji="1" lang="ja-JP" altLang="en-US" sz="800" dirty="0"/>
          </a:p>
        </p:txBody>
      </p:sp>
      <p:sp>
        <p:nvSpPr>
          <p:cNvPr id="254" name="テキスト ボックス 253"/>
          <p:cNvSpPr txBox="1"/>
          <p:nvPr/>
        </p:nvSpPr>
        <p:spPr>
          <a:xfrm>
            <a:off x="3447984" y="4626916"/>
            <a:ext cx="346243" cy="215444"/>
          </a:xfrm>
          <a:prstGeom prst="rect">
            <a:avLst/>
          </a:prstGeom>
          <a:noFill/>
        </p:spPr>
        <p:txBody>
          <a:bodyPr wrap="square" rtlCol="0">
            <a:spAutoFit/>
          </a:bodyPr>
          <a:lstStyle/>
          <a:p>
            <a:r>
              <a:rPr kumimoji="1" lang="en-US" altLang="ja-JP" sz="800" dirty="0"/>
              <a:t>R1</a:t>
            </a:r>
            <a:endParaRPr kumimoji="1" lang="ja-JP" altLang="en-US" sz="800" dirty="0"/>
          </a:p>
        </p:txBody>
      </p:sp>
      <p:sp>
        <p:nvSpPr>
          <p:cNvPr id="255" name="テキスト ボックス 254"/>
          <p:cNvSpPr txBox="1"/>
          <p:nvPr/>
        </p:nvSpPr>
        <p:spPr>
          <a:xfrm>
            <a:off x="3447982" y="5035591"/>
            <a:ext cx="346244" cy="215444"/>
          </a:xfrm>
          <a:prstGeom prst="rect">
            <a:avLst/>
          </a:prstGeom>
          <a:noFill/>
        </p:spPr>
        <p:txBody>
          <a:bodyPr wrap="square" rtlCol="0">
            <a:spAutoFit/>
          </a:bodyPr>
          <a:lstStyle/>
          <a:p>
            <a:r>
              <a:rPr kumimoji="1" lang="en-US" altLang="ja-JP" sz="800" dirty="0"/>
              <a:t>R15</a:t>
            </a:r>
            <a:endParaRPr kumimoji="1" lang="ja-JP" altLang="en-US" sz="800" dirty="0"/>
          </a:p>
        </p:txBody>
      </p:sp>
      <p:sp>
        <p:nvSpPr>
          <p:cNvPr id="256" name="フローチャート: 手作業 255"/>
          <p:cNvSpPr/>
          <p:nvPr/>
        </p:nvSpPr>
        <p:spPr>
          <a:xfrm rot="16200000">
            <a:off x="3841169" y="3959031"/>
            <a:ext cx="482520" cy="141022"/>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sp>
        <p:nvSpPr>
          <p:cNvPr id="257" name="テキスト ボックス 256"/>
          <p:cNvSpPr txBox="1"/>
          <p:nvPr/>
        </p:nvSpPr>
        <p:spPr>
          <a:xfrm>
            <a:off x="4004652" y="3832967"/>
            <a:ext cx="89168" cy="215444"/>
          </a:xfrm>
          <a:prstGeom prst="rect">
            <a:avLst/>
          </a:prstGeom>
          <a:noFill/>
        </p:spPr>
        <p:txBody>
          <a:bodyPr wrap="square" rtlCol="0">
            <a:spAutoFit/>
          </a:bodyPr>
          <a:lstStyle/>
          <a:p>
            <a:r>
              <a:rPr kumimoji="1" lang="en-US" altLang="ja-JP" sz="800" dirty="0"/>
              <a:t>0</a:t>
            </a:r>
            <a:endParaRPr kumimoji="1" lang="ja-JP" altLang="en-US" sz="800" dirty="0"/>
          </a:p>
        </p:txBody>
      </p:sp>
      <p:sp>
        <p:nvSpPr>
          <p:cNvPr id="260" name="テキスト ボックス 259"/>
          <p:cNvSpPr txBox="1"/>
          <p:nvPr/>
        </p:nvSpPr>
        <p:spPr>
          <a:xfrm>
            <a:off x="4004652" y="4023648"/>
            <a:ext cx="93029" cy="215444"/>
          </a:xfrm>
          <a:prstGeom prst="rect">
            <a:avLst/>
          </a:prstGeom>
          <a:noFill/>
        </p:spPr>
        <p:txBody>
          <a:bodyPr wrap="square" rtlCol="0">
            <a:spAutoFit/>
          </a:bodyPr>
          <a:lstStyle/>
          <a:p>
            <a:r>
              <a:rPr kumimoji="1" lang="en-US" altLang="ja-JP" sz="800" dirty="0"/>
              <a:t>1</a:t>
            </a:r>
            <a:endParaRPr kumimoji="1" lang="ja-JP" altLang="en-US" sz="800" dirty="0"/>
          </a:p>
        </p:txBody>
      </p:sp>
      <p:cxnSp>
        <p:nvCxnSpPr>
          <p:cNvPr id="108" name="直線コネクタ 107"/>
          <p:cNvCxnSpPr/>
          <p:nvPr/>
        </p:nvCxnSpPr>
        <p:spPr>
          <a:xfrm>
            <a:off x="3818788" y="4640720"/>
            <a:ext cx="85501"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2" name="カギ線コネクタ 111"/>
          <p:cNvCxnSpPr/>
          <p:nvPr/>
        </p:nvCxnSpPr>
        <p:spPr>
          <a:xfrm rot="5400000" flipH="1" flipV="1">
            <a:off x="3706781" y="4324877"/>
            <a:ext cx="512697" cy="117680"/>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264" name="フローチャート: 手作業 263"/>
          <p:cNvSpPr/>
          <p:nvPr/>
        </p:nvSpPr>
        <p:spPr>
          <a:xfrm rot="16200000">
            <a:off x="4081355" y="4437686"/>
            <a:ext cx="482520" cy="141022"/>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cxnSp>
        <p:nvCxnSpPr>
          <p:cNvPr id="125" name="直線矢印コネクタ 124"/>
          <p:cNvCxnSpPr/>
          <p:nvPr/>
        </p:nvCxnSpPr>
        <p:spPr>
          <a:xfrm flipV="1">
            <a:off x="3202168" y="4327096"/>
            <a:ext cx="1042670" cy="342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77" name="直線コネクタ 276"/>
          <p:cNvCxnSpPr/>
          <p:nvPr/>
        </p:nvCxnSpPr>
        <p:spPr>
          <a:xfrm>
            <a:off x="3817795" y="5001135"/>
            <a:ext cx="19665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40" name="カギ線コネクタ 139"/>
          <p:cNvCxnSpPr/>
          <p:nvPr/>
        </p:nvCxnSpPr>
        <p:spPr>
          <a:xfrm rot="5400000" flipH="1" flipV="1">
            <a:off x="3943040" y="4691813"/>
            <a:ext cx="388255" cy="230391"/>
          </a:xfrm>
          <a:prstGeom prst="bentConnector3">
            <a:avLst>
              <a:gd name="adj1" fmla="val 100292"/>
            </a:avLst>
          </a:prstGeom>
          <a:ln w="19050">
            <a:tailEnd type="triangle"/>
          </a:ln>
        </p:spPr>
        <p:style>
          <a:lnRef idx="1">
            <a:schemeClr val="dk1"/>
          </a:lnRef>
          <a:fillRef idx="0">
            <a:schemeClr val="dk1"/>
          </a:fillRef>
          <a:effectRef idx="0">
            <a:schemeClr val="dk1"/>
          </a:effectRef>
          <a:fontRef idx="minor">
            <a:schemeClr val="tx1"/>
          </a:fontRef>
        </p:style>
      </p:cxnSp>
      <p:cxnSp>
        <p:nvCxnSpPr>
          <p:cNvPr id="149" name="直線矢印コネクタ 148"/>
          <p:cNvCxnSpPr>
            <a:cxnSpLocks/>
          </p:cNvCxnSpPr>
          <p:nvPr/>
        </p:nvCxnSpPr>
        <p:spPr>
          <a:xfrm>
            <a:off x="4152940" y="3932095"/>
            <a:ext cx="1062477"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03" name="正方形/長方形 302"/>
          <p:cNvSpPr/>
          <p:nvPr/>
        </p:nvSpPr>
        <p:spPr>
          <a:xfrm>
            <a:off x="3124460" y="3267657"/>
            <a:ext cx="45719" cy="5199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33" name="カギ線コネクタ 232"/>
          <p:cNvCxnSpPr>
            <a:stCxn id="184" idx="1"/>
            <a:endCxn id="256" idx="3"/>
          </p:cNvCxnSpPr>
          <p:nvPr/>
        </p:nvCxnSpPr>
        <p:spPr>
          <a:xfrm rot="10800000" flipV="1">
            <a:off x="4082429" y="2059948"/>
            <a:ext cx="1082876" cy="1776585"/>
          </a:xfrm>
          <a:prstGeom prst="bentConnector2">
            <a:avLst/>
          </a:prstGeom>
          <a:ln w="3175">
            <a:prstDash val="dash"/>
            <a:tailEnd type="triangle"/>
          </a:ln>
        </p:spPr>
        <p:style>
          <a:lnRef idx="1">
            <a:schemeClr val="dk1"/>
          </a:lnRef>
          <a:fillRef idx="0">
            <a:schemeClr val="dk1"/>
          </a:fillRef>
          <a:effectRef idx="0">
            <a:schemeClr val="dk1"/>
          </a:effectRef>
          <a:fontRef idx="minor">
            <a:schemeClr val="tx1"/>
          </a:fontRef>
        </p:style>
      </p:cxnSp>
      <p:cxnSp>
        <p:nvCxnSpPr>
          <p:cNvPr id="262" name="カギ線コネクタ 261"/>
          <p:cNvCxnSpPr>
            <a:stCxn id="184" idx="1"/>
            <a:endCxn id="264" idx="3"/>
          </p:cNvCxnSpPr>
          <p:nvPr/>
        </p:nvCxnSpPr>
        <p:spPr>
          <a:xfrm rot="10800000" flipV="1">
            <a:off x="4322615" y="2059949"/>
            <a:ext cx="842690" cy="2255240"/>
          </a:xfrm>
          <a:prstGeom prst="bentConnector2">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320" name="正方形/長方形 319"/>
          <p:cNvSpPr/>
          <p:nvPr/>
        </p:nvSpPr>
        <p:spPr>
          <a:xfrm>
            <a:off x="4306983" y="2035919"/>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フローチャート: 手作業 203"/>
          <p:cNvSpPr/>
          <p:nvPr/>
        </p:nvSpPr>
        <p:spPr>
          <a:xfrm rot="16200000">
            <a:off x="5081898" y="3935744"/>
            <a:ext cx="352803" cy="85765"/>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cxnSp>
        <p:nvCxnSpPr>
          <p:cNvPr id="226" name="直線矢印コネクタ 225"/>
          <p:cNvCxnSpPr/>
          <p:nvPr/>
        </p:nvCxnSpPr>
        <p:spPr>
          <a:xfrm flipH="1">
            <a:off x="5250622" y="2912151"/>
            <a:ext cx="3491" cy="931495"/>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228" name="正方形/長方形 227"/>
          <p:cNvSpPr/>
          <p:nvPr/>
        </p:nvSpPr>
        <p:spPr>
          <a:xfrm>
            <a:off x="5227762" y="2891764"/>
            <a:ext cx="45719" cy="8196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9" name="正方形/長方形 228"/>
          <p:cNvSpPr/>
          <p:nvPr/>
        </p:nvSpPr>
        <p:spPr>
          <a:xfrm>
            <a:off x="5057631" y="3510349"/>
            <a:ext cx="45719" cy="5199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5" name="直線矢印コネクタ 64"/>
          <p:cNvCxnSpPr>
            <a:stCxn id="204" idx="2"/>
          </p:cNvCxnSpPr>
          <p:nvPr/>
        </p:nvCxnSpPr>
        <p:spPr>
          <a:xfrm>
            <a:off x="5301182" y="3978626"/>
            <a:ext cx="152327"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p:cNvCxnSpPr/>
          <p:nvPr/>
        </p:nvCxnSpPr>
        <p:spPr>
          <a:xfrm flipV="1">
            <a:off x="5645026" y="4347203"/>
            <a:ext cx="512892"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8" name="フローチャート : 手操作入力 77"/>
          <p:cNvSpPr/>
          <p:nvPr/>
        </p:nvSpPr>
        <p:spPr>
          <a:xfrm>
            <a:off x="3809450" y="3465247"/>
            <a:ext cx="253717" cy="142200"/>
          </a:xfrm>
          <a:prstGeom prst="flowChartManualInpu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EXT</a:t>
            </a:r>
            <a:endParaRPr kumimoji="1" lang="ja-JP" altLang="en-US" sz="800" dirty="0">
              <a:solidFill>
                <a:schemeClr val="tx1"/>
              </a:solidFill>
            </a:endParaRPr>
          </a:p>
        </p:txBody>
      </p:sp>
      <p:cxnSp>
        <p:nvCxnSpPr>
          <p:cNvPr id="85" name="直線矢印コネクタ 84"/>
          <p:cNvCxnSpPr>
            <a:stCxn id="211" idx="2"/>
            <a:endCxn id="78" idx="0"/>
          </p:cNvCxnSpPr>
          <p:nvPr/>
        </p:nvCxnSpPr>
        <p:spPr>
          <a:xfrm>
            <a:off x="3931894" y="2938276"/>
            <a:ext cx="4415" cy="541191"/>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239" name="テキスト ボックス 238"/>
          <p:cNvSpPr txBox="1"/>
          <p:nvPr/>
        </p:nvSpPr>
        <p:spPr>
          <a:xfrm>
            <a:off x="4252104" y="4304223"/>
            <a:ext cx="89168" cy="215444"/>
          </a:xfrm>
          <a:prstGeom prst="rect">
            <a:avLst/>
          </a:prstGeom>
          <a:noFill/>
        </p:spPr>
        <p:txBody>
          <a:bodyPr wrap="square" rtlCol="0">
            <a:spAutoFit/>
          </a:bodyPr>
          <a:lstStyle/>
          <a:p>
            <a:r>
              <a:rPr kumimoji="1" lang="en-US" altLang="ja-JP" sz="800" dirty="0"/>
              <a:t>0</a:t>
            </a:r>
            <a:endParaRPr kumimoji="1" lang="ja-JP" altLang="en-US" sz="800" dirty="0"/>
          </a:p>
        </p:txBody>
      </p:sp>
      <p:sp>
        <p:nvSpPr>
          <p:cNvPr id="240" name="テキスト ボックス 239"/>
          <p:cNvSpPr txBox="1"/>
          <p:nvPr/>
        </p:nvSpPr>
        <p:spPr>
          <a:xfrm>
            <a:off x="4252104" y="4494904"/>
            <a:ext cx="93029" cy="215444"/>
          </a:xfrm>
          <a:prstGeom prst="rect">
            <a:avLst/>
          </a:prstGeom>
          <a:noFill/>
        </p:spPr>
        <p:txBody>
          <a:bodyPr wrap="square" rtlCol="0">
            <a:spAutoFit/>
          </a:bodyPr>
          <a:lstStyle/>
          <a:p>
            <a:r>
              <a:rPr kumimoji="1" lang="en-US" altLang="ja-JP" sz="800" dirty="0"/>
              <a:t>1</a:t>
            </a:r>
            <a:endParaRPr kumimoji="1" lang="ja-JP" altLang="en-US" sz="800" dirty="0"/>
          </a:p>
        </p:txBody>
      </p:sp>
      <p:sp>
        <p:nvSpPr>
          <p:cNvPr id="43" name="正方形/長方形 42"/>
          <p:cNvSpPr/>
          <p:nvPr/>
        </p:nvSpPr>
        <p:spPr>
          <a:xfrm>
            <a:off x="3244686" y="4283521"/>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32" name="正方形/長方形 231"/>
          <p:cNvSpPr/>
          <p:nvPr/>
        </p:nvSpPr>
        <p:spPr>
          <a:xfrm>
            <a:off x="3245075" y="3870349"/>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34" name="正方形/長方形 233"/>
          <p:cNvSpPr/>
          <p:nvPr/>
        </p:nvSpPr>
        <p:spPr>
          <a:xfrm>
            <a:off x="3242924" y="3462540"/>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37" name="正方形/長方形 236"/>
          <p:cNvSpPr/>
          <p:nvPr/>
        </p:nvSpPr>
        <p:spPr>
          <a:xfrm>
            <a:off x="1622231" y="3213162"/>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38" name="正方形/長方形 237"/>
          <p:cNvSpPr/>
          <p:nvPr/>
        </p:nvSpPr>
        <p:spPr>
          <a:xfrm>
            <a:off x="1624197" y="3462105"/>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41" name="正方形/長方形 240"/>
          <p:cNvSpPr/>
          <p:nvPr/>
        </p:nvSpPr>
        <p:spPr>
          <a:xfrm>
            <a:off x="1624197" y="2948241"/>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cxnSp>
        <p:nvCxnSpPr>
          <p:cNvPr id="61" name="直線矢印コネクタ 60"/>
          <p:cNvCxnSpPr>
            <a:endCxn id="237" idx="1"/>
          </p:cNvCxnSpPr>
          <p:nvPr/>
        </p:nvCxnSpPr>
        <p:spPr>
          <a:xfrm>
            <a:off x="891846" y="3287404"/>
            <a:ext cx="730385" cy="0"/>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76" name="カギ線コネクタ 75"/>
          <p:cNvCxnSpPr>
            <a:endCxn id="241" idx="1"/>
          </p:cNvCxnSpPr>
          <p:nvPr/>
        </p:nvCxnSpPr>
        <p:spPr>
          <a:xfrm flipV="1">
            <a:off x="859311" y="3022483"/>
            <a:ext cx="764886" cy="262462"/>
          </a:xfrm>
          <a:prstGeom prst="bentConnector3">
            <a:avLst>
              <a:gd name="adj1" fmla="val 73909"/>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92" name="カギ線コネクタ 91"/>
          <p:cNvCxnSpPr>
            <a:endCxn id="238" idx="1"/>
          </p:cNvCxnSpPr>
          <p:nvPr/>
        </p:nvCxnSpPr>
        <p:spPr>
          <a:xfrm>
            <a:off x="840785" y="3284945"/>
            <a:ext cx="783412" cy="251402"/>
          </a:xfrm>
          <a:prstGeom prst="bentConnector3">
            <a:avLst>
              <a:gd name="adj1" fmla="val 73344"/>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286" name="直線コネクタ 285"/>
          <p:cNvCxnSpPr/>
          <p:nvPr/>
        </p:nvCxnSpPr>
        <p:spPr>
          <a:xfrm flipV="1">
            <a:off x="5611662" y="5962574"/>
            <a:ext cx="0" cy="92353"/>
          </a:xfrm>
          <a:prstGeom prst="line">
            <a:avLst/>
          </a:prstGeom>
          <a:ln w="6350"/>
        </p:spPr>
        <p:style>
          <a:lnRef idx="1">
            <a:schemeClr val="dk1"/>
          </a:lnRef>
          <a:fillRef idx="0">
            <a:schemeClr val="dk1"/>
          </a:fillRef>
          <a:effectRef idx="0">
            <a:schemeClr val="dk1"/>
          </a:effectRef>
          <a:fontRef idx="minor">
            <a:schemeClr val="tx1"/>
          </a:fontRef>
        </p:style>
      </p:cxnSp>
      <p:sp>
        <p:nvSpPr>
          <p:cNvPr id="171" name="円/楕円 170"/>
          <p:cNvSpPr/>
          <p:nvPr/>
        </p:nvSpPr>
        <p:spPr>
          <a:xfrm>
            <a:off x="5580496" y="5946579"/>
            <a:ext cx="64530" cy="59201"/>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8" name="二等辺三角形 287"/>
          <p:cNvSpPr/>
          <p:nvPr/>
        </p:nvSpPr>
        <p:spPr>
          <a:xfrm rot="5400000">
            <a:off x="2894566" y="5745658"/>
            <a:ext cx="106673" cy="621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 name="直線矢印コネクタ 15"/>
          <p:cNvCxnSpPr>
            <a:cxnSpLocks/>
          </p:cNvCxnSpPr>
          <p:nvPr/>
        </p:nvCxnSpPr>
        <p:spPr>
          <a:xfrm flipH="1">
            <a:off x="2078303" y="827546"/>
            <a:ext cx="1" cy="175518"/>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a:cxnSpLocks/>
          </p:cNvCxnSpPr>
          <p:nvPr/>
        </p:nvCxnSpPr>
        <p:spPr>
          <a:xfrm flipH="1">
            <a:off x="2507097" y="835694"/>
            <a:ext cx="1" cy="171052"/>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sp>
        <p:nvSpPr>
          <p:cNvPr id="380" name="テキスト ボックス 379"/>
          <p:cNvSpPr txBox="1"/>
          <p:nvPr/>
        </p:nvSpPr>
        <p:spPr>
          <a:xfrm>
            <a:off x="3208949" y="4083666"/>
            <a:ext cx="652589" cy="215444"/>
          </a:xfrm>
          <a:prstGeom prst="rect">
            <a:avLst/>
          </a:prstGeom>
          <a:noFill/>
        </p:spPr>
        <p:txBody>
          <a:bodyPr wrap="square" rtlCol="0">
            <a:spAutoFit/>
          </a:bodyPr>
          <a:lstStyle/>
          <a:p>
            <a:r>
              <a:rPr kumimoji="1" lang="en-US" altLang="ja-JP" sz="800" dirty="0"/>
              <a:t>regA[15:0]</a:t>
            </a:r>
            <a:endParaRPr kumimoji="1" lang="ja-JP" altLang="en-US" sz="800" dirty="0"/>
          </a:p>
        </p:txBody>
      </p:sp>
      <p:cxnSp>
        <p:nvCxnSpPr>
          <p:cNvPr id="516" name="直線コネクタ 515"/>
          <p:cNvCxnSpPr/>
          <p:nvPr/>
        </p:nvCxnSpPr>
        <p:spPr>
          <a:xfrm>
            <a:off x="6482282" y="3789684"/>
            <a:ext cx="98814" cy="9009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18" name="直線コネクタ 517"/>
          <p:cNvCxnSpPr/>
          <p:nvPr/>
        </p:nvCxnSpPr>
        <p:spPr>
          <a:xfrm>
            <a:off x="6482996" y="3909074"/>
            <a:ext cx="98814" cy="9009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19" name="直線コネクタ 518"/>
          <p:cNvCxnSpPr/>
          <p:nvPr/>
        </p:nvCxnSpPr>
        <p:spPr>
          <a:xfrm>
            <a:off x="6482996" y="4041292"/>
            <a:ext cx="98814" cy="9009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520" name="テキスト ボックス 519"/>
          <p:cNvSpPr txBox="1"/>
          <p:nvPr/>
        </p:nvSpPr>
        <p:spPr>
          <a:xfrm>
            <a:off x="6632423" y="3758149"/>
            <a:ext cx="143125" cy="123111"/>
          </a:xfrm>
          <a:prstGeom prst="rect">
            <a:avLst/>
          </a:prstGeom>
          <a:noFill/>
        </p:spPr>
        <p:txBody>
          <a:bodyPr wrap="square" lIns="0" tIns="0" rIns="0" bIns="0" rtlCol="0">
            <a:spAutoFit/>
          </a:bodyPr>
          <a:lstStyle/>
          <a:p>
            <a:r>
              <a:rPr kumimoji="1" lang="en-US" altLang="ja-JP" sz="800" dirty="0"/>
              <a:t>16</a:t>
            </a:r>
            <a:endParaRPr kumimoji="1" lang="ja-JP" altLang="en-US" sz="800" dirty="0"/>
          </a:p>
        </p:txBody>
      </p:sp>
      <p:sp>
        <p:nvSpPr>
          <p:cNvPr id="526" name="テキスト ボックス 525"/>
          <p:cNvSpPr txBox="1"/>
          <p:nvPr/>
        </p:nvSpPr>
        <p:spPr>
          <a:xfrm>
            <a:off x="6979096" y="3843646"/>
            <a:ext cx="143125" cy="123111"/>
          </a:xfrm>
          <a:prstGeom prst="rect">
            <a:avLst/>
          </a:prstGeom>
          <a:noFill/>
        </p:spPr>
        <p:txBody>
          <a:bodyPr wrap="square" lIns="0" tIns="0" rIns="0" bIns="0" rtlCol="0">
            <a:spAutoFit/>
          </a:bodyPr>
          <a:lstStyle/>
          <a:p>
            <a:r>
              <a:rPr kumimoji="1" lang="en-US" altLang="ja-JP" sz="800" dirty="0"/>
              <a:t>16</a:t>
            </a:r>
            <a:endParaRPr kumimoji="1" lang="ja-JP" altLang="en-US" sz="800" dirty="0"/>
          </a:p>
        </p:txBody>
      </p:sp>
      <p:sp>
        <p:nvSpPr>
          <p:cNvPr id="529" name="テキスト ボックス 528"/>
          <p:cNvSpPr txBox="1"/>
          <p:nvPr/>
        </p:nvSpPr>
        <p:spPr>
          <a:xfrm>
            <a:off x="7375224" y="3966757"/>
            <a:ext cx="90890" cy="123111"/>
          </a:xfrm>
          <a:prstGeom prst="rect">
            <a:avLst/>
          </a:prstGeom>
          <a:noFill/>
        </p:spPr>
        <p:txBody>
          <a:bodyPr wrap="square" lIns="0" tIns="0" rIns="0" bIns="0" rtlCol="0">
            <a:spAutoFit/>
          </a:bodyPr>
          <a:lstStyle/>
          <a:p>
            <a:r>
              <a:rPr kumimoji="1" lang="en-US" altLang="ja-JP" sz="800" dirty="0"/>
              <a:t>4</a:t>
            </a:r>
            <a:endParaRPr kumimoji="1" lang="ja-JP" altLang="en-US" sz="800" dirty="0"/>
          </a:p>
        </p:txBody>
      </p:sp>
      <p:cxnSp>
        <p:nvCxnSpPr>
          <p:cNvPr id="745" name="カギ線コネクタ 744"/>
          <p:cNvCxnSpPr>
            <a:endCxn id="181" idx="2"/>
          </p:cNvCxnSpPr>
          <p:nvPr/>
        </p:nvCxnSpPr>
        <p:spPr>
          <a:xfrm rot="5400000" flipH="1" flipV="1">
            <a:off x="6366308" y="3604711"/>
            <a:ext cx="330762" cy="160056"/>
          </a:xfrm>
          <a:prstGeom prst="bentConnector3">
            <a:avLst>
              <a:gd name="adj1" fmla="val 2005"/>
            </a:avLst>
          </a:prstGeom>
          <a:ln w="19050">
            <a:tailEnd type="triangle"/>
          </a:ln>
        </p:spPr>
        <p:style>
          <a:lnRef idx="1">
            <a:schemeClr val="dk1"/>
          </a:lnRef>
          <a:fillRef idx="0">
            <a:schemeClr val="dk1"/>
          </a:fillRef>
          <a:effectRef idx="0">
            <a:schemeClr val="dk1"/>
          </a:effectRef>
          <a:fontRef idx="minor">
            <a:schemeClr val="tx1"/>
          </a:fontRef>
        </p:style>
      </p:cxnSp>
      <p:cxnSp>
        <p:nvCxnSpPr>
          <p:cNvPr id="748" name="カギ線コネクタ 747"/>
          <p:cNvCxnSpPr>
            <a:endCxn id="123" idx="2"/>
          </p:cNvCxnSpPr>
          <p:nvPr/>
        </p:nvCxnSpPr>
        <p:spPr>
          <a:xfrm flipV="1">
            <a:off x="6445758" y="3517514"/>
            <a:ext cx="509681" cy="441814"/>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750" name="カギ線コネクタ 749"/>
          <p:cNvCxnSpPr>
            <a:endCxn id="122" idx="2"/>
          </p:cNvCxnSpPr>
          <p:nvPr/>
        </p:nvCxnSpPr>
        <p:spPr>
          <a:xfrm flipV="1">
            <a:off x="6451661" y="3524618"/>
            <a:ext cx="884719" cy="571357"/>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12" name="正方形/長方形 11"/>
          <p:cNvSpPr/>
          <p:nvPr/>
        </p:nvSpPr>
        <p:spPr>
          <a:xfrm>
            <a:off x="6159500" y="3342350"/>
            <a:ext cx="283901" cy="245894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1" name="テキスト ボックス 220"/>
          <p:cNvSpPr txBox="1"/>
          <p:nvPr/>
        </p:nvSpPr>
        <p:spPr>
          <a:xfrm>
            <a:off x="6171364" y="4396851"/>
            <a:ext cx="851115" cy="215444"/>
          </a:xfrm>
          <a:prstGeom prst="rect">
            <a:avLst/>
          </a:prstGeom>
          <a:noFill/>
        </p:spPr>
        <p:txBody>
          <a:bodyPr wrap="square" rtlCol="0">
            <a:spAutoFit/>
          </a:bodyPr>
          <a:lstStyle/>
          <a:p>
            <a:r>
              <a:rPr kumimoji="1" lang="en-US" altLang="ja-JP" sz="800" dirty="0"/>
              <a:t>reg_sel[3:0]</a:t>
            </a:r>
            <a:endParaRPr kumimoji="1" lang="ja-JP" altLang="en-US" sz="800" dirty="0"/>
          </a:p>
        </p:txBody>
      </p:sp>
      <p:sp>
        <p:nvSpPr>
          <p:cNvPr id="222" name="テキスト ボックス 221"/>
          <p:cNvSpPr txBox="1"/>
          <p:nvPr/>
        </p:nvSpPr>
        <p:spPr>
          <a:xfrm>
            <a:off x="6163981" y="4706069"/>
            <a:ext cx="851115" cy="215444"/>
          </a:xfrm>
          <a:prstGeom prst="rect">
            <a:avLst/>
          </a:prstGeom>
          <a:noFill/>
        </p:spPr>
        <p:txBody>
          <a:bodyPr wrap="square" rtlCol="0">
            <a:spAutoFit/>
          </a:bodyPr>
          <a:lstStyle/>
          <a:p>
            <a:r>
              <a:rPr kumimoji="1" lang="en-US" altLang="ja-JP" sz="800" dirty="0"/>
              <a:t>reg_data[15:0]</a:t>
            </a:r>
            <a:endParaRPr kumimoji="1" lang="ja-JP" altLang="en-US" sz="800" dirty="0"/>
          </a:p>
        </p:txBody>
      </p:sp>
      <p:sp>
        <p:nvSpPr>
          <p:cNvPr id="21" name="テキスト ボックス 20"/>
          <p:cNvSpPr txBox="1"/>
          <p:nvPr/>
        </p:nvSpPr>
        <p:spPr>
          <a:xfrm>
            <a:off x="5790161" y="3641562"/>
            <a:ext cx="145135" cy="123111"/>
          </a:xfrm>
          <a:prstGeom prst="rect">
            <a:avLst/>
          </a:prstGeom>
          <a:noFill/>
        </p:spPr>
        <p:txBody>
          <a:bodyPr wrap="square" lIns="0" tIns="0" rIns="0" bIns="0" rtlCol="0">
            <a:spAutoFit/>
          </a:bodyPr>
          <a:lstStyle/>
          <a:p>
            <a:r>
              <a:rPr kumimoji="1" lang="en-US" altLang="ja-JP" sz="800" dirty="0"/>
              <a:t>SP</a:t>
            </a:r>
            <a:endParaRPr kumimoji="1" lang="ja-JP" altLang="en-US" sz="800" dirty="0"/>
          </a:p>
        </p:txBody>
      </p:sp>
      <p:sp>
        <p:nvSpPr>
          <p:cNvPr id="301" name="テキスト ボックス 300"/>
          <p:cNvSpPr txBox="1"/>
          <p:nvPr/>
        </p:nvSpPr>
        <p:spPr>
          <a:xfrm>
            <a:off x="5793374" y="3883035"/>
            <a:ext cx="145135" cy="123111"/>
          </a:xfrm>
          <a:prstGeom prst="rect">
            <a:avLst/>
          </a:prstGeom>
          <a:noFill/>
        </p:spPr>
        <p:txBody>
          <a:bodyPr wrap="square" lIns="0" tIns="0" rIns="0" bIns="0" rtlCol="0">
            <a:spAutoFit/>
          </a:bodyPr>
          <a:lstStyle/>
          <a:p>
            <a:r>
              <a:rPr kumimoji="1" lang="en-US" altLang="ja-JP" sz="800" dirty="0"/>
              <a:t>LR</a:t>
            </a:r>
            <a:endParaRPr kumimoji="1" lang="ja-JP" altLang="en-US" sz="800" dirty="0"/>
          </a:p>
        </p:txBody>
      </p:sp>
      <p:sp>
        <p:nvSpPr>
          <p:cNvPr id="311" name="テキスト ボックス 310"/>
          <p:cNvSpPr txBox="1"/>
          <p:nvPr/>
        </p:nvSpPr>
        <p:spPr>
          <a:xfrm>
            <a:off x="5763311" y="4096826"/>
            <a:ext cx="170803" cy="123111"/>
          </a:xfrm>
          <a:prstGeom prst="rect">
            <a:avLst/>
          </a:prstGeom>
          <a:noFill/>
        </p:spPr>
        <p:txBody>
          <a:bodyPr wrap="square" lIns="0" tIns="0" rIns="0" bIns="0" rtlCol="0">
            <a:spAutoFit/>
          </a:bodyPr>
          <a:lstStyle/>
          <a:p>
            <a:r>
              <a:rPr kumimoji="1" lang="en-US" altLang="ja-JP" sz="800" dirty="0"/>
              <a:t>PSR</a:t>
            </a:r>
            <a:endParaRPr kumimoji="1" lang="ja-JP" altLang="en-US" sz="800" dirty="0"/>
          </a:p>
        </p:txBody>
      </p:sp>
      <p:cxnSp>
        <p:nvCxnSpPr>
          <p:cNvPr id="38" name="カギ線コネクタ 37"/>
          <p:cNvCxnSpPr>
            <a:stCxn id="229" idx="2"/>
          </p:cNvCxnSpPr>
          <p:nvPr/>
        </p:nvCxnSpPr>
        <p:spPr>
          <a:xfrm rot="16200000" flipH="1">
            <a:off x="4868168" y="3774668"/>
            <a:ext cx="559572" cy="134926"/>
          </a:xfrm>
          <a:prstGeom prst="bentConnector3">
            <a:avLst>
              <a:gd name="adj1" fmla="val 100215"/>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p:cNvCxnSpPr>
            <a:stCxn id="21" idx="3"/>
          </p:cNvCxnSpPr>
          <p:nvPr/>
        </p:nvCxnSpPr>
        <p:spPr>
          <a:xfrm flipV="1">
            <a:off x="5935296" y="3703117"/>
            <a:ext cx="224204"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6" name="直線矢印コネクタ 65"/>
          <p:cNvCxnSpPr>
            <a:stCxn id="301" idx="3"/>
          </p:cNvCxnSpPr>
          <p:nvPr/>
        </p:nvCxnSpPr>
        <p:spPr>
          <a:xfrm flipV="1">
            <a:off x="5938509" y="3944590"/>
            <a:ext cx="219409"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23" name="直線矢印コネクタ 322"/>
          <p:cNvCxnSpPr/>
          <p:nvPr/>
        </p:nvCxnSpPr>
        <p:spPr>
          <a:xfrm flipV="1">
            <a:off x="5937693" y="4152414"/>
            <a:ext cx="219409"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 name="正方形/長方形 6"/>
          <p:cNvSpPr/>
          <p:nvPr/>
        </p:nvSpPr>
        <p:spPr>
          <a:xfrm>
            <a:off x="3074421" y="3751681"/>
            <a:ext cx="134527" cy="81128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4" name="正方形/長方形 313"/>
          <p:cNvSpPr/>
          <p:nvPr/>
        </p:nvSpPr>
        <p:spPr>
          <a:xfrm>
            <a:off x="3713814" y="4398632"/>
            <a:ext cx="134527" cy="81128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7" name="テキスト ボックス 296"/>
          <p:cNvSpPr txBox="1"/>
          <p:nvPr/>
        </p:nvSpPr>
        <p:spPr>
          <a:xfrm>
            <a:off x="4135179" y="3329824"/>
            <a:ext cx="161509" cy="215444"/>
          </a:xfrm>
          <a:prstGeom prst="rect">
            <a:avLst/>
          </a:prstGeom>
          <a:noFill/>
        </p:spPr>
        <p:txBody>
          <a:bodyPr wrap="square" lIns="0" rIns="0" rtlCol="0">
            <a:spAutoFit/>
          </a:bodyPr>
          <a:lstStyle/>
          <a:p>
            <a:r>
              <a:rPr kumimoji="1" lang="en-US" altLang="ja-JP" sz="800" dirty="0"/>
              <a:t>16</a:t>
            </a:r>
            <a:endParaRPr kumimoji="1" lang="ja-JP" altLang="en-US" sz="800" dirty="0"/>
          </a:p>
        </p:txBody>
      </p:sp>
      <p:cxnSp>
        <p:nvCxnSpPr>
          <p:cNvPr id="326" name="直線コネクタ 325"/>
          <p:cNvCxnSpPr/>
          <p:nvPr/>
        </p:nvCxnSpPr>
        <p:spPr>
          <a:xfrm>
            <a:off x="4137968" y="3485039"/>
            <a:ext cx="110065" cy="121116"/>
          </a:xfrm>
          <a:prstGeom prst="line">
            <a:avLst/>
          </a:prstGeom>
          <a:ln w="19050">
            <a:solidFill>
              <a:srgbClr val="C00000"/>
            </a:solidFill>
          </a:ln>
        </p:spPr>
        <p:style>
          <a:lnRef idx="1">
            <a:schemeClr val="dk1"/>
          </a:lnRef>
          <a:fillRef idx="0">
            <a:schemeClr val="dk1"/>
          </a:fillRef>
          <a:effectRef idx="0">
            <a:schemeClr val="dk1"/>
          </a:effectRef>
          <a:fontRef idx="minor">
            <a:schemeClr val="tx1"/>
          </a:fontRef>
        </p:style>
      </p:cxnSp>
      <p:cxnSp>
        <p:nvCxnSpPr>
          <p:cNvPr id="327" name="カギ線コネクタ 347">
            <a:extLst>
              <a:ext uri="{FF2B5EF4-FFF2-40B4-BE49-F238E27FC236}">
                <a16:creationId xmlns:a16="http://schemas.microsoft.com/office/drawing/2014/main" id="{FA981DDF-5498-4923-8FC6-C9C61A59B937}"/>
              </a:ext>
            </a:extLst>
          </p:cNvPr>
          <p:cNvCxnSpPr/>
          <p:nvPr/>
        </p:nvCxnSpPr>
        <p:spPr>
          <a:xfrm>
            <a:off x="2566195" y="2924638"/>
            <a:ext cx="3734818" cy="417623"/>
          </a:xfrm>
          <a:prstGeom prst="bentConnector2">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236" name="正方形/長方形 235"/>
          <p:cNvSpPr/>
          <p:nvPr/>
        </p:nvSpPr>
        <p:spPr>
          <a:xfrm>
            <a:off x="3245075" y="2875084"/>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cxnSp>
        <p:nvCxnSpPr>
          <p:cNvPr id="337" name="カギ線コネクタ 324">
            <a:extLst>
              <a:ext uri="{FF2B5EF4-FFF2-40B4-BE49-F238E27FC236}">
                <a16:creationId xmlns:a16="http://schemas.microsoft.com/office/drawing/2014/main" id="{0A992F92-B44F-4CFC-A19E-1FA1EADBF51E}"/>
              </a:ext>
            </a:extLst>
          </p:cNvPr>
          <p:cNvCxnSpPr>
            <a:cxnSpLocks/>
          </p:cNvCxnSpPr>
          <p:nvPr/>
        </p:nvCxnSpPr>
        <p:spPr>
          <a:xfrm rot="5400000" flipH="1" flipV="1">
            <a:off x="2452421" y="554660"/>
            <a:ext cx="1420199" cy="3948179"/>
          </a:xfrm>
          <a:prstGeom prst="bentConnector2">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15" name="コネクタ: カギ線 14">
            <a:extLst>
              <a:ext uri="{FF2B5EF4-FFF2-40B4-BE49-F238E27FC236}">
                <a16:creationId xmlns:a16="http://schemas.microsoft.com/office/drawing/2014/main" id="{7E0816D1-2CEB-41FE-BD51-A70722CC7083}"/>
              </a:ext>
            </a:extLst>
          </p:cNvPr>
          <p:cNvCxnSpPr>
            <a:stCxn id="237" idx="3"/>
            <a:endCxn id="314" idx="0"/>
          </p:cNvCxnSpPr>
          <p:nvPr/>
        </p:nvCxnSpPr>
        <p:spPr>
          <a:xfrm>
            <a:off x="1833800" y="3287404"/>
            <a:ext cx="1947278" cy="1111228"/>
          </a:xfrm>
          <a:prstGeom prst="bentConnector2">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235" name="正方形/長方形 234"/>
          <p:cNvSpPr/>
          <p:nvPr/>
        </p:nvSpPr>
        <p:spPr>
          <a:xfrm>
            <a:off x="3244686" y="3205585"/>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340" name="テキスト ボックス 339">
            <a:extLst>
              <a:ext uri="{FF2B5EF4-FFF2-40B4-BE49-F238E27FC236}">
                <a16:creationId xmlns:a16="http://schemas.microsoft.com/office/drawing/2014/main" id="{99C1D376-F827-4B0C-87A8-AEE1E3A52021}"/>
              </a:ext>
            </a:extLst>
          </p:cNvPr>
          <p:cNvSpPr txBox="1"/>
          <p:nvPr/>
        </p:nvSpPr>
        <p:spPr>
          <a:xfrm>
            <a:off x="6676919" y="6867981"/>
            <a:ext cx="1853198" cy="1223412"/>
          </a:xfrm>
          <a:prstGeom prst="rect">
            <a:avLst/>
          </a:prstGeom>
          <a:noFill/>
        </p:spPr>
        <p:txBody>
          <a:bodyPr wrap="square" rtlCol="0">
            <a:spAutoFit/>
          </a:bodyPr>
          <a:lstStyle/>
          <a:p>
            <a:r>
              <a:rPr kumimoji="1" lang="en-US" altLang="ja-JP" sz="1050" dirty="0"/>
              <a:t>Control Signal</a:t>
            </a:r>
          </a:p>
          <a:p>
            <a:endParaRPr kumimoji="1" lang="en-US" altLang="ja-JP" sz="1050" dirty="0"/>
          </a:p>
          <a:p>
            <a:r>
              <a:rPr kumimoji="1" lang="en-US" altLang="ja-JP" sz="1050" dirty="0"/>
              <a:t>Data Signal</a:t>
            </a:r>
          </a:p>
          <a:p>
            <a:endParaRPr kumimoji="1" lang="en-US" altLang="ja-JP" sz="1050" dirty="0"/>
          </a:p>
          <a:p>
            <a:r>
              <a:rPr kumimoji="1" lang="en-US" altLang="ja-JP" sz="1050" dirty="0"/>
              <a:t>Instruction Control Signal</a:t>
            </a:r>
          </a:p>
          <a:p>
            <a:endParaRPr kumimoji="1" lang="en-US" altLang="ja-JP" sz="1050" dirty="0"/>
          </a:p>
          <a:p>
            <a:r>
              <a:rPr kumimoji="1" lang="en-US" altLang="ja-JP" sz="1050" dirty="0"/>
              <a:t>Instruction Data Signal</a:t>
            </a:r>
            <a:endParaRPr kumimoji="1" lang="ja-JP" altLang="en-US" sz="1050" dirty="0"/>
          </a:p>
        </p:txBody>
      </p:sp>
      <p:cxnSp>
        <p:nvCxnSpPr>
          <p:cNvPr id="341" name="直線矢印コネクタ 340">
            <a:extLst>
              <a:ext uri="{FF2B5EF4-FFF2-40B4-BE49-F238E27FC236}">
                <a16:creationId xmlns:a16="http://schemas.microsoft.com/office/drawing/2014/main" id="{EB795B5D-6609-4453-8154-4E6BBE9D9AE3}"/>
              </a:ext>
            </a:extLst>
          </p:cNvPr>
          <p:cNvCxnSpPr/>
          <p:nvPr/>
        </p:nvCxnSpPr>
        <p:spPr>
          <a:xfrm>
            <a:off x="8337560" y="6972780"/>
            <a:ext cx="385115" cy="0"/>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cxnSp>
        <p:nvCxnSpPr>
          <p:cNvPr id="342" name="直線矢印コネクタ 341">
            <a:extLst>
              <a:ext uri="{FF2B5EF4-FFF2-40B4-BE49-F238E27FC236}">
                <a16:creationId xmlns:a16="http://schemas.microsoft.com/office/drawing/2014/main" id="{2C644685-1019-486C-B216-BFB0757B4CE1}"/>
              </a:ext>
            </a:extLst>
          </p:cNvPr>
          <p:cNvCxnSpPr/>
          <p:nvPr/>
        </p:nvCxnSpPr>
        <p:spPr>
          <a:xfrm>
            <a:off x="8337560" y="7288108"/>
            <a:ext cx="38511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43" name="直線矢印コネクタ 342">
            <a:extLst>
              <a:ext uri="{FF2B5EF4-FFF2-40B4-BE49-F238E27FC236}">
                <a16:creationId xmlns:a16="http://schemas.microsoft.com/office/drawing/2014/main" id="{4ABD2490-C602-4231-B48A-D25C74ADD07B}"/>
              </a:ext>
            </a:extLst>
          </p:cNvPr>
          <p:cNvCxnSpPr/>
          <p:nvPr/>
        </p:nvCxnSpPr>
        <p:spPr>
          <a:xfrm>
            <a:off x="8337560" y="7617837"/>
            <a:ext cx="385115" cy="0"/>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344" name="直線矢印コネクタ 343">
            <a:extLst>
              <a:ext uri="{FF2B5EF4-FFF2-40B4-BE49-F238E27FC236}">
                <a16:creationId xmlns:a16="http://schemas.microsoft.com/office/drawing/2014/main" id="{A5CFB73A-9BF0-4B6B-8E45-BD217F38FEAE}"/>
              </a:ext>
            </a:extLst>
          </p:cNvPr>
          <p:cNvCxnSpPr/>
          <p:nvPr/>
        </p:nvCxnSpPr>
        <p:spPr>
          <a:xfrm>
            <a:off x="8337560" y="7938244"/>
            <a:ext cx="385115" cy="0"/>
          </a:xfrm>
          <a:prstGeom prst="straightConnector1">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345" name="フローチャート : 手操作入力 77">
            <a:extLst>
              <a:ext uri="{FF2B5EF4-FFF2-40B4-BE49-F238E27FC236}">
                <a16:creationId xmlns:a16="http://schemas.microsoft.com/office/drawing/2014/main" id="{F30105E7-06A5-4535-98FE-991CDC4BB1CA}"/>
              </a:ext>
            </a:extLst>
          </p:cNvPr>
          <p:cNvSpPr/>
          <p:nvPr/>
        </p:nvSpPr>
        <p:spPr>
          <a:xfrm>
            <a:off x="3958576" y="7244763"/>
            <a:ext cx="253717" cy="142200"/>
          </a:xfrm>
          <a:prstGeom prst="flowChartManualInpu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EXT</a:t>
            </a:r>
            <a:endParaRPr kumimoji="1" lang="ja-JP" altLang="en-US" sz="800" dirty="0">
              <a:solidFill>
                <a:schemeClr val="tx1"/>
              </a:solidFill>
            </a:endParaRPr>
          </a:p>
        </p:txBody>
      </p:sp>
      <p:sp>
        <p:nvSpPr>
          <p:cNvPr id="347" name="テキスト ボックス 346">
            <a:extLst>
              <a:ext uri="{FF2B5EF4-FFF2-40B4-BE49-F238E27FC236}">
                <a16:creationId xmlns:a16="http://schemas.microsoft.com/office/drawing/2014/main" id="{39C2ED7A-672E-4F2A-BB76-A98635E641E3}"/>
              </a:ext>
            </a:extLst>
          </p:cNvPr>
          <p:cNvSpPr txBox="1"/>
          <p:nvPr/>
        </p:nvSpPr>
        <p:spPr>
          <a:xfrm>
            <a:off x="2721841" y="7244763"/>
            <a:ext cx="1137689" cy="161583"/>
          </a:xfrm>
          <a:prstGeom prst="rect">
            <a:avLst/>
          </a:prstGeom>
          <a:noFill/>
        </p:spPr>
        <p:txBody>
          <a:bodyPr wrap="square" lIns="0" tIns="0" rIns="0" bIns="0" rtlCol="0">
            <a:spAutoFit/>
          </a:bodyPr>
          <a:lstStyle/>
          <a:p>
            <a:r>
              <a:rPr kumimoji="1" lang="en-US" altLang="ja-JP" sz="1050" dirty="0"/>
              <a:t>16bit Extension</a:t>
            </a:r>
            <a:endParaRPr kumimoji="1" lang="ja-JP" altLang="en-US" sz="1050" dirty="0"/>
          </a:p>
        </p:txBody>
      </p:sp>
      <p:sp>
        <p:nvSpPr>
          <p:cNvPr id="350" name="正方形/長方形 349">
            <a:extLst>
              <a:ext uri="{FF2B5EF4-FFF2-40B4-BE49-F238E27FC236}">
                <a16:creationId xmlns:a16="http://schemas.microsoft.com/office/drawing/2014/main" id="{4BED09C2-958B-4DB7-9715-3FD1DB6134F7}"/>
              </a:ext>
            </a:extLst>
          </p:cNvPr>
          <p:cNvSpPr/>
          <p:nvPr/>
        </p:nvSpPr>
        <p:spPr>
          <a:xfrm>
            <a:off x="3972976" y="6898538"/>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353" name="テキスト ボックス 352">
            <a:extLst>
              <a:ext uri="{FF2B5EF4-FFF2-40B4-BE49-F238E27FC236}">
                <a16:creationId xmlns:a16="http://schemas.microsoft.com/office/drawing/2014/main" id="{C5E0EF25-23F6-437E-A520-A2C69883FBF0}"/>
              </a:ext>
            </a:extLst>
          </p:cNvPr>
          <p:cNvSpPr txBox="1"/>
          <p:nvPr/>
        </p:nvSpPr>
        <p:spPr>
          <a:xfrm>
            <a:off x="2721864" y="6911608"/>
            <a:ext cx="1027718" cy="161583"/>
          </a:xfrm>
          <a:prstGeom prst="rect">
            <a:avLst/>
          </a:prstGeom>
          <a:noFill/>
        </p:spPr>
        <p:txBody>
          <a:bodyPr wrap="square" lIns="0" tIns="0" rIns="0" bIns="0" rtlCol="0">
            <a:spAutoFit/>
          </a:bodyPr>
          <a:lstStyle/>
          <a:p>
            <a:r>
              <a:rPr kumimoji="1" lang="en-US" altLang="ja-JP" sz="1050" dirty="0"/>
              <a:t>16bit Register</a:t>
            </a:r>
            <a:endParaRPr kumimoji="1" lang="ja-JP" altLang="en-US" sz="1050" dirty="0"/>
          </a:p>
        </p:txBody>
      </p:sp>
      <p:sp>
        <p:nvSpPr>
          <p:cNvPr id="354" name="テキスト ボックス 353">
            <a:extLst>
              <a:ext uri="{FF2B5EF4-FFF2-40B4-BE49-F238E27FC236}">
                <a16:creationId xmlns:a16="http://schemas.microsoft.com/office/drawing/2014/main" id="{8A3A95B7-51AC-4326-AA90-6DB4A8855A89}"/>
              </a:ext>
            </a:extLst>
          </p:cNvPr>
          <p:cNvSpPr txBox="1"/>
          <p:nvPr/>
        </p:nvSpPr>
        <p:spPr>
          <a:xfrm>
            <a:off x="4478420" y="6857190"/>
            <a:ext cx="1853198" cy="1223412"/>
          </a:xfrm>
          <a:prstGeom prst="rect">
            <a:avLst/>
          </a:prstGeom>
          <a:noFill/>
        </p:spPr>
        <p:txBody>
          <a:bodyPr wrap="square" rtlCol="0">
            <a:spAutoFit/>
          </a:bodyPr>
          <a:lstStyle/>
          <a:p>
            <a:r>
              <a:rPr kumimoji="1" lang="en-US" altLang="ja-JP" sz="1050" dirty="0"/>
              <a:t>Program Counter</a:t>
            </a:r>
          </a:p>
          <a:p>
            <a:endParaRPr kumimoji="1" lang="en-US" altLang="ja-JP" sz="1050" dirty="0"/>
          </a:p>
          <a:p>
            <a:r>
              <a:rPr kumimoji="1" lang="en-US" altLang="ja-JP" sz="1050" dirty="0"/>
              <a:t>Stack Pointer</a:t>
            </a:r>
          </a:p>
          <a:p>
            <a:endParaRPr kumimoji="1" lang="en-US" altLang="ja-JP" sz="1050" dirty="0"/>
          </a:p>
          <a:p>
            <a:r>
              <a:rPr kumimoji="1" lang="en-US" altLang="ja-JP" sz="1050" dirty="0"/>
              <a:t>Link Register</a:t>
            </a:r>
          </a:p>
          <a:p>
            <a:endParaRPr kumimoji="1" lang="en-US" altLang="ja-JP" sz="1050" dirty="0"/>
          </a:p>
          <a:p>
            <a:r>
              <a:rPr kumimoji="1" lang="en-US" altLang="ja-JP" sz="1050" dirty="0"/>
              <a:t>Program Status Register</a:t>
            </a:r>
            <a:endParaRPr kumimoji="1" lang="ja-JP" altLang="en-US" sz="1050" dirty="0"/>
          </a:p>
        </p:txBody>
      </p:sp>
      <p:sp>
        <p:nvSpPr>
          <p:cNvPr id="355" name="テキスト ボックス 354">
            <a:extLst>
              <a:ext uri="{FF2B5EF4-FFF2-40B4-BE49-F238E27FC236}">
                <a16:creationId xmlns:a16="http://schemas.microsoft.com/office/drawing/2014/main" id="{3E894A85-0901-4E43-9DE8-0506458A6954}"/>
              </a:ext>
            </a:extLst>
          </p:cNvPr>
          <p:cNvSpPr txBox="1"/>
          <p:nvPr/>
        </p:nvSpPr>
        <p:spPr>
          <a:xfrm>
            <a:off x="5963742" y="6889928"/>
            <a:ext cx="295897" cy="215444"/>
          </a:xfrm>
          <a:prstGeom prst="rect">
            <a:avLst/>
          </a:prstGeom>
          <a:solidFill>
            <a:srgbClr val="92D050"/>
          </a:solidFill>
          <a:ln w="6350">
            <a:solidFill>
              <a:schemeClr val="tx1"/>
            </a:solidFill>
          </a:ln>
        </p:spPr>
        <p:txBody>
          <a:bodyPr wrap="square" rtlCol="0">
            <a:spAutoFit/>
          </a:bodyPr>
          <a:lstStyle/>
          <a:p>
            <a:r>
              <a:rPr kumimoji="1" lang="en-US" altLang="ja-JP" sz="800" dirty="0"/>
              <a:t>PC</a:t>
            </a:r>
            <a:endParaRPr kumimoji="1" lang="ja-JP" altLang="en-US" sz="800" dirty="0"/>
          </a:p>
        </p:txBody>
      </p:sp>
      <p:sp>
        <p:nvSpPr>
          <p:cNvPr id="356" name="テキスト ボックス 355">
            <a:extLst>
              <a:ext uri="{FF2B5EF4-FFF2-40B4-BE49-F238E27FC236}">
                <a16:creationId xmlns:a16="http://schemas.microsoft.com/office/drawing/2014/main" id="{5C9C7D62-BEF7-4C38-928D-CAEE4F1E6870}"/>
              </a:ext>
            </a:extLst>
          </p:cNvPr>
          <p:cNvSpPr txBox="1"/>
          <p:nvPr/>
        </p:nvSpPr>
        <p:spPr>
          <a:xfrm>
            <a:off x="5957299" y="7826054"/>
            <a:ext cx="339170" cy="215444"/>
          </a:xfrm>
          <a:prstGeom prst="rect">
            <a:avLst/>
          </a:prstGeom>
          <a:solidFill>
            <a:srgbClr val="92D050"/>
          </a:solidFill>
          <a:ln w="6350">
            <a:solidFill>
              <a:schemeClr val="tx1"/>
            </a:solidFill>
          </a:ln>
        </p:spPr>
        <p:txBody>
          <a:bodyPr wrap="square" rtlCol="0">
            <a:spAutoFit/>
          </a:bodyPr>
          <a:lstStyle/>
          <a:p>
            <a:r>
              <a:rPr kumimoji="1" lang="en-US" altLang="ja-JP" sz="800" dirty="0"/>
              <a:t>PSR</a:t>
            </a:r>
            <a:endParaRPr kumimoji="1" lang="ja-JP" altLang="en-US" sz="800" dirty="0"/>
          </a:p>
        </p:txBody>
      </p:sp>
      <p:sp>
        <p:nvSpPr>
          <p:cNvPr id="357" name="テキスト ボックス 356">
            <a:extLst>
              <a:ext uri="{FF2B5EF4-FFF2-40B4-BE49-F238E27FC236}">
                <a16:creationId xmlns:a16="http://schemas.microsoft.com/office/drawing/2014/main" id="{3A6DE118-22F3-4718-A469-4F67B40BF67C}"/>
              </a:ext>
            </a:extLst>
          </p:cNvPr>
          <p:cNvSpPr txBox="1"/>
          <p:nvPr/>
        </p:nvSpPr>
        <p:spPr>
          <a:xfrm>
            <a:off x="5963742" y="7500401"/>
            <a:ext cx="295897" cy="215444"/>
          </a:xfrm>
          <a:prstGeom prst="rect">
            <a:avLst/>
          </a:prstGeom>
          <a:solidFill>
            <a:srgbClr val="92D050"/>
          </a:solidFill>
          <a:ln w="6350">
            <a:solidFill>
              <a:schemeClr val="tx1"/>
            </a:solidFill>
          </a:ln>
        </p:spPr>
        <p:txBody>
          <a:bodyPr wrap="square" rtlCol="0">
            <a:spAutoFit/>
          </a:bodyPr>
          <a:lstStyle/>
          <a:p>
            <a:r>
              <a:rPr kumimoji="1" lang="en-US" altLang="ja-JP" sz="800" dirty="0"/>
              <a:t>LR</a:t>
            </a:r>
            <a:endParaRPr kumimoji="1" lang="ja-JP" altLang="en-US" sz="800" dirty="0"/>
          </a:p>
        </p:txBody>
      </p:sp>
      <p:sp>
        <p:nvSpPr>
          <p:cNvPr id="358" name="テキスト ボックス 357">
            <a:extLst>
              <a:ext uri="{FF2B5EF4-FFF2-40B4-BE49-F238E27FC236}">
                <a16:creationId xmlns:a16="http://schemas.microsoft.com/office/drawing/2014/main" id="{1EC158AC-6654-4DFB-8392-C2B444C1B23A}"/>
              </a:ext>
            </a:extLst>
          </p:cNvPr>
          <p:cNvSpPr txBox="1"/>
          <p:nvPr/>
        </p:nvSpPr>
        <p:spPr>
          <a:xfrm>
            <a:off x="5963742" y="7191899"/>
            <a:ext cx="284696" cy="215444"/>
          </a:xfrm>
          <a:prstGeom prst="rect">
            <a:avLst/>
          </a:prstGeom>
          <a:solidFill>
            <a:srgbClr val="92D050"/>
          </a:solidFill>
          <a:ln w="6350">
            <a:solidFill>
              <a:schemeClr val="tx1"/>
            </a:solidFill>
          </a:ln>
        </p:spPr>
        <p:txBody>
          <a:bodyPr wrap="square" rtlCol="0">
            <a:spAutoFit/>
          </a:bodyPr>
          <a:lstStyle/>
          <a:p>
            <a:r>
              <a:rPr kumimoji="1" lang="en-US" altLang="ja-JP" sz="800" dirty="0"/>
              <a:t>SP</a:t>
            </a:r>
          </a:p>
        </p:txBody>
      </p:sp>
      <p:sp>
        <p:nvSpPr>
          <p:cNvPr id="359" name="テキスト ボックス 358">
            <a:extLst>
              <a:ext uri="{FF2B5EF4-FFF2-40B4-BE49-F238E27FC236}">
                <a16:creationId xmlns:a16="http://schemas.microsoft.com/office/drawing/2014/main" id="{0F449146-1136-4456-87F8-4954A6DFA9D4}"/>
              </a:ext>
            </a:extLst>
          </p:cNvPr>
          <p:cNvSpPr txBox="1"/>
          <p:nvPr/>
        </p:nvSpPr>
        <p:spPr>
          <a:xfrm>
            <a:off x="2635403" y="7634830"/>
            <a:ext cx="1302109" cy="253916"/>
          </a:xfrm>
          <a:prstGeom prst="rect">
            <a:avLst/>
          </a:prstGeom>
          <a:noFill/>
        </p:spPr>
        <p:txBody>
          <a:bodyPr wrap="square" rtlCol="0">
            <a:spAutoFit/>
          </a:bodyPr>
          <a:lstStyle/>
          <a:p>
            <a:r>
              <a:rPr kumimoji="1" lang="en-US" altLang="ja-JP" sz="1050" dirty="0"/>
              <a:t>General Register</a:t>
            </a:r>
          </a:p>
        </p:txBody>
      </p:sp>
      <p:sp>
        <p:nvSpPr>
          <p:cNvPr id="360" name="正方形/長方形 359">
            <a:extLst>
              <a:ext uri="{FF2B5EF4-FFF2-40B4-BE49-F238E27FC236}">
                <a16:creationId xmlns:a16="http://schemas.microsoft.com/office/drawing/2014/main" id="{70153512-F057-4B81-AFF2-4EC2420DB7EF}"/>
              </a:ext>
            </a:extLst>
          </p:cNvPr>
          <p:cNvSpPr/>
          <p:nvPr/>
        </p:nvSpPr>
        <p:spPr>
          <a:xfrm>
            <a:off x="3964758" y="7574494"/>
            <a:ext cx="307674" cy="45129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GR</a:t>
            </a:r>
            <a:endParaRPr kumimoji="1" lang="ja-JP" altLang="en-US" sz="800" dirty="0">
              <a:solidFill>
                <a:schemeClr val="tx1"/>
              </a:solidFill>
            </a:endParaRPr>
          </a:p>
        </p:txBody>
      </p:sp>
      <p:sp>
        <p:nvSpPr>
          <p:cNvPr id="362" name="フローチャート : 抜出し 144">
            <a:extLst>
              <a:ext uri="{FF2B5EF4-FFF2-40B4-BE49-F238E27FC236}">
                <a16:creationId xmlns:a16="http://schemas.microsoft.com/office/drawing/2014/main" id="{8039452C-B0A8-4F71-99C4-29114E3FCB6F}"/>
              </a:ext>
            </a:extLst>
          </p:cNvPr>
          <p:cNvSpPr/>
          <p:nvPr/>
        </p:nvSpPr>
        <p:spPr>
          <a:xfrm rot="5400000">
            <a:off x="3942811" y="7849186"/>
            <a:ext cx="100337" cy="56444"/>
          </a:xfrm>
          <a:prstGeom prst="flowChartExtra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テキスト ボックス 200">
            <a:extLst>
              <a:ext uri="{FF2B5EF4-FFF2-40B4-BE49-F238E27FC236}">
                <a16:creationId xmlns:a16="http://schemas.microsoft.com/office/drawing/2014/main" id="{F7952BDA-11CE-4D35-B57E-DC8B3CA45058}"/>
              </a:ext>
            </a:extLst>
          </p:cNvPr>
          <p:cNvSpPr txBox="1"/>
          <p:nvPr/>
        </p:nvSpPr>
        <p:spPr>
          <a:xfrm>
            <a:off x="1821259" y="2964403"/>
            <a:ext cx="871076" cy="215444"/>
          </a:xfrm>
          <a:prstGeom prst="rect">
            <a:avLst/>
          </a:prstGeom>
          <a:noFill/>
        </p:spPr>
        <p:txBody>
          <a:bodyPr wrap="square" rtlCol="0">
            <a:spAutoFit/>
          </a:bodyPr>
          <a:lstStyle/>
          <a:p>
            <a:r>
              <a:rPr kumimoji="1" lang="en-US" altLang="ja-JP" sz="800" dirty="0"/>
              <a:t>opcode[4:0]</a:t>
            </a:r>
            <a:endParaRPr kumimoji="1" lang="ja-JP" altLang="en-US" sz="800" dirty="0"/>
          </a:p>
        </p:txBody>
      </p:sp>
      <p:sp>
        <p:nvSpPr>
          <p:cNvPr id="203" name="テキスト ボックス 202">
            <a:extLst>
              <a:ext uri="{FF2B5EF4-FFF2-40B4-BE49-F238E27FC236}">
                <a16:creationId xmlns:a16="http://schemas.microsoft.com/office/drawing/2014/main" id="{E6EAB32B-29D2-4068-9CC3-A392213A253C}"/>
              </a:ext>
            </a:extLst>
          </p:cNvPr>
          <p:cNvSpPr txBox="1"/>
          <p:nvPr/>
        </p:nvSpPr>
        <p:spPr>
          <a:xfrm>
            <a:off x="1919585" y="3126166"/>
            <a:ext cx="874095" cy="338554"/>
          </a:xfrm>
          <a:prstGeom prst="rect">
            <a:avLst/>
          </a:prstGeom>
          <a:noFill/>
        </p:spPr>
        <p:txBody>
          <a:bodyPr wrap="square" lIns="0" rIns="0" rtlCol="0">
            <a:spAutoFit/>
          </a:bodyPr>
          <a:lstStyle/>
          <a:p>
            <a:r>
              <a:rPr kumimoji="1" lang="en-US" altLang="ja-JP" sz="800" dirty="0"/>
              <a:t>nREGA[3:0]</a:t>
            </a:r>
          </a:p>
          <a:p>
            <a:r>
              <a:rPr kumimoji="1" lang="en-US" altLang="ja-JP" sz="800" dirty="0"/>
              <a:t>nREGB[3:0]</a:t>
            </a:r>
            <a:endParaRPr kumimoji="1" lang="ja-JP" altLang="en-US" sz="800" dirty="0"/>
          </a:p>
        </p:txBody>
      </p:sp>
      <p:sp>
        <p:nvSpPr>
          <p:cNvPr id="205" name="テキスト ボックス 204">
            <a:extLst>
              <a:ext uri="{FF2B5EF4-FFF2-40B4-BE49-F238E27FC236}">
                <a16:creationId xmlns:a16="http://schemas.microsoft.com/office/drawing/2014/main" id="{245D1166-A885-4B72-9696-A0DFDF84B757}"/>
              </a:ext>
            </a:extLst>
          </p:cNvPr>
          <p:cNvSpPr txBox="1"/>
          <p:nvPr/>
        </p:nvSpPr>
        <p:spPr>
          <a:xfrm>
            <a:off x="1917658" y="3485396"/>
            <a:ext cx="719484" cy="215444"/>
          </a:xfrm>
          <a:prstGeom prst="rect">
            <a:avLst/>
          </a:prstGeom>
          <a:noFill/>
        </p:spPr>
        <p:txBody>
          <a:bodyPr wrap="square" lIns="0" rIns="0" rtlCol="0">
            <a:spAutoFit/>
          </a:bodyPr>
          <a:lstStyle/>
          <a:p>
            <a:r>
              <a:rPr kumimoji="1" lang="en-US" altLang="ja-JP" sz="800" dirty="0"/>
              <a:t>opdata[7:0]</a:t>
            </a:r>
            <a:endParaRPr kumimoji="1" lang="ja-JP" altLang="en-US" sz="800" dirty="0"/>
          </a:p>
        </p:txBody>
      </p:sp>
      <p:sp>
        <p:nvSpPr>
          <p:cNvPr id="206" name="テキスト ボックス 205">
            <a:extLst>
              <a:ext uri="{FF2B5EF4-FFF2-40B4-BE49-F238E27FC236}">
                <a16:creationId xmlns:a16="http://schemas.microsoft.com/office/drawing/2014/main" id="{ECA24025-B860-43A2-A1C8-0EBE93A770BC}"/>
              </a:ext>
            </a:extLst>
          </p:cNvPr>
          <p:cNvSpPr txBox="1"/>
          <p:nvPr/>
        </p:nvSpPr>
        <p:spPr>
          <a:xfrm>
            <a:off x="1907902" y="2715644"/>
            <a:ext cx="575537" cy="215444"/>
          </a:xfrm>
          <a:prstGeom prst="rect">
            <a:avLst/>
          </a:prstGeom>
          <a:noFill/>
        </p:spPr>
        <p:txBody>
          <a:bodyPr wrap="square" rtlCol="0">
            <a:spAutoFit/>
          </a:bodyPr>
          <a:lstStyle/>
          <a:p>
            <a:r>
              <a:rPr kumimoji="1" lang="en-US" altLang="ja-JP" sz="800" dirty="0"/>
              <a:t>5’b00000</a:t>
            </a:r>
            <a:endParaRPr kumimoji="1" lang="ja-JP" altLang="en-US" sz="800" dirty="0"/>
          </a:p>
        </p:txBody>
      </p:sp>
      <p:sp>
        <p:nvSpPr>
          <p:cNvPr id="212" name="テキスト ボックス 211">
            <a:extLst>
              <a:ext uri="{FF2B5EF4-FFF2-40B4-BE49-F238E27FC236}">
                <a16:creationId xmlns:a16="http://schemas.microsoft.com/office/drawing/2014/main" id="{82BA7485-2566-41E0-AED5-FC7A02659209}"/>
              </a:ext>
            </a:extLst>
          </p:cNvPr>
          <p:cNvSpPr txBox="1"/>
          <p:nvPr/>
        </p:nvSpPr>
        <p:spPr>
          <a:xfrm>
            <a:off x="3431443" y="2971150"/>
            <a:ext cx="874095" cy="338554"/>
          </a:xfrm>
          <a:prstGeom prst="rect">
            <a:avLst/>
          </a:prstGeom>
          <a:noFill/>
        </p:spPr>
        <p:txBody>
          <a:bodyPr wrap="square" lIns="0" rIns="0" rtlCol="0">
            <a:spAutoFit/>
          </a:bodyPr>
          <a:lstStyle/>
          <a:p>
            <a:r>
              <a:rPr kumimoji="1" lang="en-US" altLang="ja-JP" sz="800" dirty="0"/>
              <a:t>nREGA[3:0]</a:t>
            </a:r>
          </a:p>
          <a:p>
            <a:r>
              <a:rPr kumimoji="1" lang="en-US" altLang="ja-JP" sz="800" dirty="0"/>
              <a:t>nREGB[3:0]</a:t>
            </a:r>
            <a:endParaRPr kumimoji="1" lang="ja-JP" altLang="en-US" sz="800" dirty="0"/>
          </a:p>
        </p:txBody>
      </p:sp>
      <p:sp>
        <p:nvSpPr>
          <p:cNvPr id="215" name="テキスト ボックス 214">
            <a:extLst>
              <a:ext uri="{FF2B5EF4-FFF2-40B4-BE49-F238E27FC236}">
                <a16:creationId xmlns:a16="http://schemas.microsoft.com/office/drawing/2014/main" id="{5021898C-9C15-4C5D-A4BA-7C1B1DB0D599}"/>
              </a:ext>
            </a:extLst>
          </p:cNvPr>
          <p:cNvSpPr txBox="1"/>
          <p:nvPr/>
        </p:nvSpPr>
        <p:spPr>
          <a:xfrm>
            <a:off x="4118951" y="3738499"/>
            <a:ext cx="778612" cy="215444"/>
          </a:xfrm>
          <a:prstGeom prst="rect">
            <a:avLst/>
          </a:prstGeom>
          <a:noFill/>
        </p:spPr>
        <p:txBody>
          <a:bodyPr wrap="square" rtlCol="0">
            <a:spAutoFit/>
          </a:bodyPr>
          <a:lstStyle/>
          <a:p>
            <a:r>
              <a:rPr kumimoji="1" lang="en-US" altLang="ja-JP" sz="800" dirty="0"/>
              <a:t>regB_d2[15:0]</a:t>
            </a:r>
            <a:endParaRPr kumimoji="1" lang="ja-JP" altLang="en-US" sz="800" dirty="0"/>
          </a:p>
        </p:txBody>
      </p:sp>
      <p:sp>
        <p:nvSpPr>
          <p:cNvPr id="216" name="テキスト ボックス 215">
            <a:extLst>
              <a:ext uri="{FF2B5EF4-FFF2-40B4-BE49-F238E27FC236}">
                <a16:creationId xmlns:a16="http://schemas.microsoft.com/office/drawing/2014/main" id="{75490EF6-6035-4526-9E9C-FAA4B000BD20}"/>
              </a:ext>
            </a:extLst>
          </p:cNvPr>
          <p:cNvSpPr txBox="1"/>
          <p:nvPr/>
        </p:nvSpPr>
        <p:spPr>
          <a:xfrm>
            <a:off x="4334499" y="4288704"/>
            <a:ext cx="914749" cy="215444"/>
          </a:xfrm>
          <a:prstGeom prst="rect">
            <a:avLst/>
          </a:prstGeom>
          <a:noFill/>
        </p:spPr>
        <p:txBody>
          <a:bodyPr wrap="square" rtlCol="0">
            <a:spAutoFit/>
          </a:bodyPr>
          <a:lstStyle/>
          <a:p>
            <a:r>
              <a:rPr kumimoji="1" lang="en-US" altLang="ja-JP" sz="800" dirty="0"/>
              <a:t>regA_d2[15:0]</a:t>
            </a:r>
            <a:endParaRPr kumimoji="1" lang="ja-JP" altLang="en-US" sz="800" dirty="0"/>
          </a:p>
        </p:txBody>
      </p:sp>
      <p:sp>
        <p:nvSpPr>
          <p:cNvPr id="192" name="テキスト ボックス 191">
            <a:extLst>
              <a:ext uri="{FF2B5EF4-FFF2-40B4-BE49-F238E27FC236}">
                <a16:creationId xmlns:a16="http://schemas.microsoft.com/office/drawing/2014/main" id="{068A060C-026E-4B8B-9074-EAF681DB89BB}"/>
              </a:ext>
            </a:extLst>
          </p:cNvPr>
          <p:cNvSpPr txBox="1"/>
          <p:nvPr/>
        </p:nvSpPr>
        <p:spPr>
          <a:xfrm>
            <a:off x="6086054" y="2188758"/>
            <a:ext cx="429917" cy="215444"/>
          </a:xfrm>
          <a:prstGeom prst="rect">
            <a:avLst/>
          </a:prstGeom>
          <a:noFill/>
        </p:spPr>
        <p:txBody>
          <a:bodyPr wrap="square" lIns="0" rIns="0" rtlCol="0">
            <a:spAutoFit/>
          </a:bodyPr>
          <a:lstStyle/>
          <a:p>
            <a:r>
              <a:rPr kumimoji="1" lang="en-US" altLang="ja-JP" sz="800" dirty="0"/>
              <a:t>R0~R15</a:t>
            </a:r>
            <a:endParaRPr kumimoji="1" lang="ja-JP" altLang="en-US" sz="800" dirty="0"/>
          </a:p>
        </p:txBody>
      </p:sp>
      <p:sp>
        <p:nvSpPr>
          <p:cNvPr id="193" name="テキスト ボックス 192">
            <a:extLst>
              <a:ext uri="{FF2B5EF4-FFF2-40B4-BE49-F238E27FC236}">
                <a16:creationId xmlns:a16="http://schemas.microsoft.com/office/drawing/2014/main" id="{B99E1FAA-855C-419C-AFD7-8FC310EE91FD}"/>
              </a:ext>
            </a:extLst>
          </p:cNvPr>
          <p:cNvSpPr txBox="1"/>
          <p:nvPr/>
        </p:nvSpPr>
        <p:spPr>
          <a:xfrm>
            <a:off x="7050658" y="2182203"/>
            <a:ext cx="479736" cy="215444"/>
          </a:xfrm>
          <a:prstGeom prst="rect">
            <a:avLst/>
          </a:prstGeom>
          <a:noFill/>
        </p:spPr>
        <p:txBody>
          <a:bodyPr wrap="square" lIns="0" rIns="0" rtlCol="0">
            <a:spAutoFit/>
          </a:bodyPr>
          <a:lstStyle/>
          <a:p>
            <a:r>
              <a:rPr kumimoji="1" lang="en-US" altLang="ja-JP" sz="800" dirty="0"/>
              <a:t>PSR[15:11]</a:t>
            </a:r>
            <a:endParaRPr kumimoji="1" lang="ja-JP" altLang="en-US" sz="800" dirty="0"/>
          </a:p>
        </p:txBody>
      </p:sp>
    </p:spTree>
    <p:extLst>
      <p:ext uri="{BB962C8B-B14F-4D97-AF65-F5344CB8AC3E}">
        <p14:creationId xmlns:p14="http://schemas.microsoft.com/office/powerpoint/2010/main" val="1601882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正方形/長方形 32">
            <a:extLst>
              <a:ext uri="{FF2B5EF4-FFF2-40B4-BE49-F238E27FC236}">
                <a16:creationId xmlns:a16="http://schemas.microsoft.com/office/drawing/2014/main" id="{0122A143-074A-4268-ABFA-A22506D8D7D8}"/>
              </a:ext>
            </a:extLst>
          </p:cNvPr>
          <p:cNvSpPr/>
          <p:nvPr/>
        </p:nvSpPr>
        <p:spPr>
          <a:xfrm>
            <a:off x="1054976" y="1026701"/>
            <a:ext cx="6962239" cy="5352831"/>
          </a:xfrm>
          <a:prstGeom prst="rect">
            <a:avLst/>
          </a:prstGeom>
          <a:solidFill>
            <a:schemeClr val="bg1">
              <a:lumMod val="85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t"/>
          <a:lstStyle/>
          <a:p>
            <a:r>
              <a:rPr kumimoji="1" lang="en-US" altLang="ja-JP" sz="1200" u="sng" dirty="0">
                <a:solidFill>
                  <a:schemeClr val="tx1"/>
                </a:solidFill>
              </a:rPr>
              <a:t>ASCA16CORE</a:t>
            </a:r>
          </a:p>
          <a:p>
            <a:endParaRPr kumimoji="1" lang="en-US" altLang="ja-JP" dirty="0">
              <a:solidFill>
                <a:schemeClr val="tx1"/>
              </a:solidFill>
            </a:endParaRPr>
          </a:p>
          <a:p>
            <a:endParaRPr kumimoji="1" lang="en-US" altLang="ja-JP" dirty="0">
              <a:solidFill>
                <a:schemeClr val="tx1"/>
              </a:solidFill>
            </a:endParaRPr>
          </a:p>
          <a:p>
            <a:pPr algn="r"/>
            <a:endParaRPr kumimoji="1" lang="en-US" altLang="ja-JP" dirty="0">
              <a:solidFill>
                <a:schemeClr val="tx1"/>
              </a:solidFill>
            </a:endParaRPr>
          </a:p>
          <a:p>
            <a:endParaRPr kumimoji="1" lang="ja-JP" altLang="en-US" dirty="0">
              <a:solidFill>
                <a:schemeClr val="tx1"/>
              </a:solidFill>
            </a:endParaRPr>
          </a:p>
        </p:txBody>
      </p:sp>
      <p:cxnSp>
        <p:nvCxnSpPr>
          <p:cNvPr id="91" name="カギ線コネクタ 90"/>
          <p:cNvCxnSpPr>
            <a:stCxn id="227" idx="2"/>
          </p:cNvCxnSpPr>
          <p:nvPr/>
        </p:nvCxnSpPr>
        <p:spPr>
          <a:xfrm rot="16200000" flipH="1">
            <a:off x="6089924" y="3548563"/>
            <a:ext cx="999230" cy="3315996"/>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118" name="正方形/長方形 117"/>
          <p:cNvSpPr/>
          <p:nvPr/>
        </p:nvSpPr>
        <p:spPr>
          <a:xfrm>
            <a:off x="5158919" y="2694946"/>
            <a:ext cx="2413871" cy="327114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execute</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sp>
        <p:nvSpPr>
          <p:cNvPr id="3" name="正方形/長方形 2"/>
          <p:cNvSpPr/>
          <p:nvPr/>
        </p:nvSpPr>
        <p:spPr>
          <a:xfrm>
            <a:off x="5163701" y="1308779"/>
            <a:ext cx="2413871" cy="107035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instrctl</a:t>
            </a:r>
            <a:endParaRPr kumimoji="1" lang="ja-JP" altLang="en-US" sz="1050" u="sng" dirty="0">
              <a:solidFill>
                <a:schemeClr val="tx1"/>
              </a:solidFill>
            </a:endParaRPr>
          </a:p>
        </p:txBody>
      </p:sp>
      <p:sp>
        <p:nvSpPr>
          <p:cNvPr id="47" name="正方形/長方形 46"/>
          <p:cNvSpPr/>
          <p:nvPr/>
        </p:nvSpPr>
        <p:spPr>
          <a:xfrm>
            <a:off x="2916839" y="2683051"/>
            <a:ext cx="600566" cy="327114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decode</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sp>
        <p:nvSpPr>
          <p:cNvPr id="199" name="正方形/長方形 198"/>
          <p:cNvSpPr/>
          <p:nvPr/>
        </p:nvSpPr>
        <p:spPr>
          <a:xfrm>
            <a:off x="6929170" y="4152544"/>
            <a:ext cx="543266" cy="92067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u="sng" dirty="0">
              <a:solidFill>
                <a:schemeClr val="tx1"/>
              </a:solidFill>
            </a:endParaRPr>
          </a:p>
          <a:p>
            <a:pPr algn="r"/>
            <a:endParaRPr kumimoji="1" lang="en-US" altLang="ja-JP" sz="1050" u="sng" dirty="0">
              <a:solidFill>
                <a:schemeClr val="tx1"/>
              </a:solidFill>
            </a:endParaRPr>
          </a:p>
        </p:txBody>
      </p:sp>
      <p:sp>
        <p:nvSpPr>
          <p:cNvPr id="2" name="タイトル 1">
            <a:extLst>
              <a:ext uri="{FF2B5EF4-FFF2-40B4-BE49-F238E27FC236}">
                <a16:creationId xmlns:a16="http://schemas.microsoft.com/office/drawing/2014/main" id="{EAD621A3-F279-4D81-B5D0-419A2F2D9A85}"/>
              </a:ext>
            </a:extLst>
          </p:cNvPr>
          <p:cNvSpPr>
            <a:spLocks noGrp="1"/>
          </p:cNvSpPr>
          <p:nvPr>
            <p:ph type="title"/>
          </p:nvPr>
        </p:nvSpPr>
        <p:spPr>
          <a:xfrm>
            <a:off x="0" y="32892"/>
            <a:ext cx="8952614" cy="696158"/>
          </a:xfrm>
        </p:spPr>
        <p:txBody>
          <a:bodyPr>
            <a:normAutofit/>
          </a:bodyPr>
          <a:lstStyle/>
          <a:p>
            <a:r>
              <a:rPr lang="ja-JP" altLang="en-US" dirty="0"/>
              <a:t>メモリスタック実装</a:t>
            </a:r>
            <a:endParaRPr kumimoji="1" lang="ja-JP" altLang="en-US" dirty="0"/>
          </a:p>
        </p:txBody>
      </p:sp>
      <p:sp>
        <p:nvSpPr>
          <p:cNvPr id="4" name="スライド番号プレースホルダー 3">
            <a:extLst>
              <a:ext uri="{FF2B5EF4-FFF2-40B4-BE49-F238E27FC236}">
                <a16:creationId xmlns:a16="http://schemas.microsoft.com/office/drawing/2014/main" id="{3D867E40-826E-4E13-BD41-3671ACBAB171}"/>
              </a:ext>
            </a:extLst>
          </p:cNvPr>
          <p:cNvSpPr>
            <a:spLocks noGrp="1"/>
          </p:cNvSpPr>
          <p:nvPr>
            <p:ph type="sldNum" sz="quarter" idx="12"/>
          </p:nvPr>
        </p:nvSpPr>
        <p:spPr/>
        <p:txBody>
          <a:bodyPr/>
          <a:lstStyle/>
          <a:p>
            <a:fld id="{62668789-62FB-4EEF-AD27-C48D0269F50B}" type="slidenum">
              <a:rPr kumimoji="1" lang="ja-JP" altLang="en-US" smtClean="0"/>
              <a:pPr/>
              <a:t>20</a:t>
            </a:fld>
            <a:endParaRPr kumimoji="1" lang="ja-JP" altLang="en-US" dirty="0"/>
          </a:p>
        </p:txBody>
      </p:sp>
      <p:sp>
        <p:nvSpPr>
          <p:cNvPr id="35" name="正方形/長方形 34"/>
          <p:cNvSpPr/>
          <p:nvPr/>
        </p:nvSpPr>
        <p:spPr>
          <a:xfrm>
            <a:off x="129585" y="1418360"/>
            <a:ext cx="711200" cy="458656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ROM</a:t>
            </a:r>
          </a:p>
          <a:p>
            <a:endParaRPr kumimoji="1" lang="en-US" altLang="ja-JP" sz="800" u="sng" dirty="0">
              <a:solidFill>
                <a:schemeClr val="tx1"/>
              </a:solidFill>
            </a:endParaRPr>
          </a:p>
          <a:p>
            <a:r>
              <a:rPr kumimoji="1" lang="en-US" altLang="ja-JP" sz="800" u="sng" dirty="0">
                <a:solidFill>
                  <a:schemeClr val="tx1"/>
                </a:solidFill>
              </a:rPr>
              <a:t>#0</a:t>
            </a:r>
          </a:p>
          <a:p>
            <a:r>
              <a:rPr kumimoji="1" lang="en-US" altLang="ja-JP" sz="800" dirty="0">
                <a:solidFill>
                  <a:schemeClr val="tx1"/>
                </a:solidFill>
              </a:rPr>
              <a:t>4AFF</a:t>
            </a:r>
          </a:p>
          <a:p>
            <a:r>
              <a:rPr kumimoji="1" lang="en-US" altLang="ja-JP" sz="800" dirty="0">
                <a:solidFill>
                  <a:schemeClr val="tx1"/>
                </a:solidFill>
              </a:rPr>
              <a:t>4BEE</a:t>
            </a:r>
          </a:p>
          <a:p>
            <a:r>
              <a:rPr kumimoji="1" lang="en-US" altLang="ja-JP" sz="800" dirty="0">
                <a:solidFill>
                  <a:schemeClr val="tx1"/>
                </a:solidFill>
              </a:rPr>
              <a:t>3A2A</a:t>
            </a:r>
            <a:endParaRPr kumimoji="1" lang="en-US" altLang="ja-JP" sz="800" u="sng" dirty="0">
              <a:solidFill>
                <a:schemeClr val="tx1"/>
              </a:solidFill>
            </a:endParaRPr>
          </a:p>
          <a:p>
            <a:r>
              <a:rPr kumimoji="1" lang="en-US" altLang="ja-JP" sz="800" b="1" dirty="0">
                <a:solidFill>
                  <a:schemeClr val="tx1"/>
                </a:solidFill>
              </a:rPr>
              <a:t>:</a:t>
            </a:r>
          </a:p>
          <a:p>
            <a:r>
              <a:rPr kumimoji="1" lang="en-US" altLang="ja-JP" sz="800" b="1" dirty="0">
                <a:solidFill>
                  <a:schemeClr val="tx1"/>
                </a:solidFill>
              </a:rPr>
              <a:t>:</a:t>
            </a: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r>
              <a:rPr kumimoji="1" lang="en-US" altLang="ja-JP" sz="800" b="1" dirty="0">
                <a:solidFill>
                  <a:schemeClr val="tx1"/>
                </a:solidFill>
              </a:rPr>
              <a:t>:</a:t>
            </a:r>
          </a:p>
          <a:p>
            <a:r>
              <a:rPr kumimoji="1" lang="en-US" altLang="ja-JP" sz="800" u="sng" dirty="0">
                <a:solidFill>
                  <a:schemeClr val="tx1"/>
                </a:solidFill>
              </a:rPr>
              <a:t>#65535</a:t>
            </a:r>
          </a:p>
          <a:p>
            <a:endParaRPr kumimoji="1" lang="en-US" altLang="ja-JP" sz="800" dirty="0">
              <a:solidFill>
                <a:schemeClr val="tx1"/>
              </a:solidFill>
            </a:endParaRPr>
          </a:p>
        </p:txBody>
      </p:sp>
      <p:sp>
        <p:nvSpPr>
          <p:cNvPr id="68" name="テキスト ボックス 67"/>
          <p:cNvSpPr txBox="1"/>
          <p:nvPr/>
        </p:nvSpPr>
        <p:spPr>
          <a:xfrm>
            <a:off x="803398" y="3295668"/>
            <a:ext cx="571593" cy="215444"/>
          </a:xfrm>
          <a:prstGeom prst="rect">
            <a:avLst/>
          </a:prstGeom>
          <a:noFill/>
        </p:spPr>
        <p:txBody>
          <a:bodyPr wrap="square" rtlCol="0">
            <a:spAutoFit/>
          </a:bodyPr>
          <a:lstStyle/>
          <a:p>
            <a:r>
              <a:rPr kumimoji="1" lang="en-US" altLang="ja-JP" sz="800" dirty="0"/>
              <a:t>op[15:0]</a:t>
            </a:r>
            <a:endParaRPr kumimoji="1" lang="ja-JP" altLang="en-US" sz="800" dirty="0"/>
          </a:p>
        </p:txBody>
      </p:sp>
      <p:sp>
        <p:nvSpPr>
          <p:cNvPr id="82" name="正方形/長方形 81"/>
          <p:cNvSpPr/>
          <p:nvPr/>
        </p:nvSpPr>
        <p:spPr>
          <a:xfrm>
            <a:off x="8256214" y="1426178"/>
            <a:ext cx="711200" cy="464460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RAM</a:t>
            </a:r>
          </a:p>
          <a:p>
            <a:endParaRPr kumimoji="1" lang="en-US" altLang="ja-JP" sz="800" u="sng" dirty="0">
              <a:solidFill>
                <a:schemeClr val="tx1"/>
              </a:solidFill>
            </a:endParaRPr>
          </a:p>
          <a:p>
            <a:r>
              <a:rPr kumimoji="1" lang="en-US" altLang="ja-JP" sz="800" u="sng" dirty="0">
                <a:solidFill>
                  <a:schemeClr val="tx1"/>
                </a:solidFill>
              </a:rPr>
              <a:t>#0</a:t>
            </a:r>
          </a:p>
          <a:p>
            <a:r>
              <a:rPr kumimoji="1" lang="en-US" altLang="ja-JP" sz="800" dirty="0">
                <a:solidFill>
                  <a:schemeClr val="tx1"/>
                </a:solidFill>
              </a:rPr>
              <a:t>3CAA</a:t>
            </a:r>
          </a:p>
          <a:p>
            <a:r>
              <a:rPr kumimoji="1" lang="en-US" altLang="ja-JP" sz="800" dirty="0">
                <a:solidFill>
                  <a:schemeClr val="tx1"/>
                </a:solidFill>
              </a:rPr>
              <a:t>03FF</a:t>
            </a:r>
          </a:p>
          <a:p>
            <a:r>
              <a:rPr kumimoji="1" lang="en-US" altLang="ja-JP" sz="800" dirty="0">
                <a:solidFill>
                  <a:schemeClr val="tx1"/>
                </a:solidFill>
              </a:rPr>
              <a:t>35FF</a:t>
            </a:r>
            <a:endParaRPr kumimoji="1" lang="en-US" altLang="ja-JP" sz="800" u="sng" dirty="0">
              <a:solidFill>
                <a:schemeClr val="tx1"/>
              </a:solidFill>
            </a:endParaRPr>
          </a:p>
          <a:p>
            <a:r>
              <a:rPr kumimoji="1" lang="en-US" altLang="ja-JP" sz="800" b="1" dirty="0">
                <a:solidFill>
                  <a:schemeClr val="tx1"/>
                </a:solidFill>
              </a:rPr>
              <a:t>:</a:t>
            </a:r>
          </a:p>
          <a:p>
            <a:r>
              <a:rPr kumimoji="1" lang="en-US" altLang="ja-JP" sz="800" b="1" dirty="0">
                <a:solidFill>
                  <a:schemeClr val="tx1"/>
                </a:solidFill>
              </a:rPr>
              <a:t>:</a:t>
            </a: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r>
              <a:rPr kumimoji="1" lang="en-US" altLang="ja-JP" sz="800" b="1" dirty="0">
                <a:solidFill>
                  <a:schemeClr val="tx1"/>
                </a:solidFill>
              </a:rPr>
              <a:t>:</a:t>
            </a:r>
            <a:endParaRPr kumimoji="1" lang="en-US" altLang="ja-JP" sz="800" dirty="0">
              <a:solidFill>
                <a:schemeClr val="tx1"/>
              </a:solidFill>
            </a:endParaRPr>
          </a:p>
          <a:p>
            <a:r>
              <a:rPr kumimoji="1" lang="en-US" altLang="ja-JP" sz="800" u="sng" dirty="0">
                <a:solidFill>
                  <a:schemeClr val="tx1"/>
                </a:solidFill>
              </a:rPr>
              <a:t>#65535</a:t>
            </a:r>
          </a:p>
        </p:txBody>
      </p:sp>
      <p:sp>
        <p:nvSpPr>
          <p:cNvPr id="117" name="テキスト ボックス 116"/>
          <p:cNvSpPr txBox="1"/>
          <p:nvPr/>
        </p:nvSpPr>
        <p:spPr>
          <a:xfrm>
            <a:off x="1770141" y="849368"/>
            <a:ext cx="328353" cy="215444"/>
          </a:xfrm>
          <a:prstGeom prst="rect">
            <a:avLst/>
          </a:prstGeom>
          <a:noFill/>
        </p:spPr>
        <p:txBody>
          <a:bodyPr wrap="square" rtlCol="0">
            <a:spAutoFit/>
          </a:bodyPr>
          <a:lstStyle/>
          <a:p>
            <a:r>
              <a:rPr kumimoji="1" lang="en-US" altLang="ja-JP" sz="800" dirty="0"/>
              <a:t>clk</a:t>
            </a:r>
            <a:endParaRPr kumimoji="1" lang="ja-JP" altLang="en-US" sz="800" dirty="0"/>
          </a:p>
        </p:txBody>
      </p:sp>
      <p:sp>
        <p:nvSpPr>
          <p:cNvPr id="158" name="正方形/長方形 157"/>
          <p:cNvSpPr/>
          <p:nvPr/>
        </p:nvSpPr>
        <p:spPr>
          <a:xfrm>
            <a:off x="2059912" y="1003954"/>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6990779" y="4237304"/>
            <a:ext cx="307674" cy="60693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p:cNvSpPr/>
          <p:nvPr/>
        </p:nvSpPr>
        <p:spPr>
          <a:xfrm>
            <a:off x="7028706" y="4271688"/>
            <a:ext cx="307674" cy="60693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p:cNvSpPr/>
          <p:nvPr/>
        </p:nvSpPr>
        <p:spPr>
          <a:xfrm>
            <a:off x="7065777" y="4315262"/>
            <a:ext cx="307674" cy="60693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フローチャート : 抜出し 144"/>
          <p:cNvSpPr/>
          <p:nvPr/>
        </p:nvSpPr>
        <p:spPr>
          <a:xfrm rot="5400000">
            <a:off x="7043830" y="4745584"/>
            <a:ext cx="100337" cy="56444"/>
          </a:xfrm>
          <a:prstGeom prst="flowChartExtra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フローチャート: 手作業 5"/>
          <p:cNvSpPr/>
          <p:nvPr/>
        </p:nvSpPr>
        <p:spPr>
          <a:xfrm rot="16200000">
            <a:off x="5134599" y="4096708"/>
            <a:ext cx="796554" cy="227464"/>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テキスト ボックス 80"/>
          <p:cNvSpPr txBox="1"/>
          <p:nvPr/>
        </p:nvSpPr>
        <p:spPr>
          <a:xfrm>
            <a:off x="5348233" y="4317480"/>
            <a:ext cx="369285" cy="215444"/>
          </a:xfrm>
          <a:prstGeom prst="rect">
            <a:avLst/>
          </a:prstGeom>
          <a:noFill/>
        </p:spPr>
        <p:txBody>
          <a:bodyPr wrap="square" rtlCol="0">
            <a:spAutoFit/>
          </a:bodyPr>
          <a:lstStyle/>
          <a:p>
            <a:r>
              <a:rPr kumimoji="1" lang="en-US" altLang="ja-JP" sz="800" dirty="0"/>
              <a:t>ALU</a:t>
            </a:r>
            <a:endParaRPr kumimoji="1" lang="ja-JP" altLang="en-US" sz="800" dirty="0"/>
          </a:p>
        </p:txBody>
      </p:sp>
      <p:sp>
        <p:nvSpPr>
          <p:cNvPr id="46" name="二等辺三角形 45"/>
          <p:cNvSpPr/>
          <p:nvPr/>
        </p:nvSpPr>
        <p:spPr>
          <a:xfrm rot="5400000">
            <a:off x="5325998" y="4167148"/>
            <a:ext cx="300023" cy="113732"/>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9" name="直線コネクタ 48"/>
          <p:cNvCxnSpPr>
            <a:stCxn id="46" idx="2"/>
            <a:endCxn id="46" idx="4"/>
          </p:cNvCxnSpPr>
          <p:nvPr/>
        </p:nvCxnSpPr>
        <p:spPr>
          <a:xfrm>
            <a:off x="5419144" y="4074003"/>
            <a:ext cx="0" cy="300023"/>
          </a:xfrm>
          <a:prstGeom prst="line">
            <a:avLst/>
          </a:prstGeom>
          <a:ln w="9525">
            <a:solidFill>
              <a:srgbClr val="FFC000"/>
            </a:solidFill>
          </a:ln>
        </p:spPr>
        <p:style>
          <a:lnRef idx="1">
            <a:schemeClr val="dk1"/>
          </a:lnRef>
          <a:fillRef idx="0">
            <a:schemeClr val="dk1"/>
          </a:fillRef>
          <a:effectRef idx="0">
            <a:schemeClr val="dk1"/>
          </a:effectRef>
          <a:fontRef idx="minor">
            <a:schemeClr val="tx1"/>
          </a:fontRef>
        </p:style>
      </p:cxnSp>
      <p:sp>
        <p:nvSpPr>
          <p:cNvPr id="156" name="正方形/長方形 155"/>
          <p:cNvSpPr/>
          <p:nvPr/>
        </p:nvSpPr>
        <p:spPr>
          <a:xfrm>
            <a:off x="1385493" y="2674579"/>
            <a:ext cx="518397" cy="327856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fetch</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cxnSp>
        <p:nvCxnSpPr>
          <p:cNvPr id="202" name="直線矢印コネクタ 201"/>
          <p:cNvCxnSpPr/>
          <p:nvPr/>
        </p:nvCxnSpPr>
        <p:spPr>
          <a:xfrm>
            <a:off x="6445758" y="4640065"/>
            <a:ext cx="485030" cy="74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7" name="直線矢印コネクタ 206"/>
          <p:cNvCxnSpPr/>
          <p:nvPr/>
        </p:nvCxnSpPr>
        <p:spPr>
          <a:xfrm>
            <a:off x="6443401" y="4924598"/>
            <a:ext cx="47156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13" name="カギ線コネクタ 212"/>
          <p:cNvCxnSpPr>
            <a:stCxn id="199" idx="3"/>
            <a:endCxn id="69" idx="1"/>
          </p:cNvCxnSpPr>
          <p:nvPr/>
        </p:nvCxnSpPr>
        <p:spPr>
          <a:xfrm flipH="1" flipV="1">
            <a:off x="2916835" y="3841684"/>
            <a:ext cx="4555601" cy="771197"/>
          </a:xfrm>
          <a:prstGeom prst="bentConnector5">
            <a:avLst>
              <a:gd name="adj1" fmla="val -5018"/>
              <a:gd name="adj2" fmla="val 271300"/>
              <a:gd name="adj3" fmla="val 105018"/>
            </a:avLst>
          </a:prstGeom>
          <a:ln w="19050">
            <a:tailEnd type="triangle"/>
          </a:ln>
        </p:spPr>
        <p:style>
          <a:lnRef idx="1">
            <a:schemeClr val="dk1"/>
          </a:lnRef>
          <a:fillRef idx="0">
            <a:schemeClr val="dk1"/>
          </a:fillRef>
          <a:effectRef idx="0">
            <a:schemeClr val="dk1"/>
          </a:effectRef>
          <a:fontRef idx="minor">
            <a:schemeClr val="tx1"/>
          </a:fontRef>
        </p:style>
      </p:cxnSp>
      <p:sp>
        <p:nvSpPr>
          <p:cNvPr id="219" name="テキスト ボックス 218"/>
          <p:cNvSpPr txBox="1"/>
          <p:nvPr/>
        </p:nvSpPr>
        <p:spPr>
          <a:xfrm>
            <a:off x="7428020" y="5176506"/>
            <a:ext cx="691571" cy="215444"/>
          </a:xfrm>
          <a:prstGeom prst="rect">
            <a:avLst/>
          </a:prstGeom>
          <a:noFill/>
        </p:spPr>
        <p:txBody>
          <a:bodyPr wrap="square" rtlCol="0">
            <a:spAutoFit/>
          </a:bodyPr>
          <a:lstStyle/>
          <a:p>
            <a:r>
              <a:rPr kumimoji="1" lang="en-US" altLang="ja-JP" sz="800" dirty="0"/>
              <a:t>ram_wen</a:t>
            </a:r>
            <a:endParaRPr kumimoji="1" lang="ja-JP" altLang="en-US" sz="800" dirty="0"/>
          </a:p>
        </p:txBody>
      </p:sp>
      <p:sp>
        <p:nvSpPr>
          <p:cNvPr id="220" name="テキスト ボックス 219"/>
          <p:cNvSpPr txBox="1"/>
          <p:nvPr/>
        </p:nvSpPr>
        <p:spPr>
          <a:xfrm>
            <a:off x="7413773" y="4937016"/>
            <a:ext cx="937135" cy="215444"/>
          </a:xfrm>
          <a:prstGeom prst="rect">
            <a:avLst/>
          </a:prstGeom>
          <a:noFill/>
        </p:spPr>
        <p:txBody>
          <a:bodyPr wrap="square" rtlCol="0">
            <a:spAutoFit/>
          </a:bodyPr>
          <a:lstStyle/>
          <a:p>
            <a:r>
              <a:rPr kumimoji="1" lang="en-US" altLang="ja-JP" sz="800" dirty="0"/>
              <a:t>ram_data[15:0]</a:t>
            </a:r>
            <a:endParaRPr kumimoji="1" lang="ja-JP" altLang="en-US" sz="800" dirty="0"/>
          </a:p>
        </p:txBody>
      </p:sp>
      <p:cxnSp>
        <p:nvCxnSpPr>
          <p:cNvPr id="242" name="カギ線コネクタ 241"/>
          <p:cNvCxnSpPr>
            <a:stCxn id="264" idx="2"/>
          </p:cNvCxnSpPr>
          <p:nvPr/>
        </p:nvCxnSpPr>
        <p:spPr>
          <a:xfrm>
            <a:off x="4393126" y="4508197"/>
            <a:ext cx="1766374" cy="483718"/>
          </a:xfrm>
          <a:prstGeom prst="bentConnector3">
            <a:avLst>
              <a:gd name="adj1" fmla="val 18005"/>
            </a:avLst>
          </a:prstGeom>
          <a:ln w="19050">
            <a:tailEnd type="triangle"/>
          </a:ln>
        </p:spPr>
        <p:style>
          <a:lnRef idx="1">
            <a:schemeClr val="dk1"/>
          </a:lnRef>
          <a:fillRef idx="0">
            <a:schemeClr val="dk1"/>
          </a:fillRef>
          <a:effectRef idx="0">
            <a:schemeClr val="dk1"/>
          </a:effectRef>
          <a:fontRef idx="minor">
            <a:schemeClr val="tx1"/>
          </a:fontRef>
        </p:style>
      </p:cxnSp>
      <p:sp>
        <p:nvSpPr>
          <p:cNvPr id="259" name="テキスト ボックス 258"/>
          <p:cNvSpPr txBox="1"/>
          <p:nvPr/>
        </p:nvSpPr>
        <p:spPr>
          <a:xfrm>
            <a:off x="2860272" y="4135808"/>
            <a:ext cx="212382" cy="276999"/>
          </a:xfrm>
          <a:prstGeom prst="rect">
            <a:avLst/>
          </a:prstGeom>
          <a:noFill/>
        </p:spPr>
        <p:txBody>
          <a:bodyPr wrap="square" rtlCol="0">
            <a:spAutoFit/>
          </a:bodyPr>
          <a:lstStyle/>
          <a:p>
            <a:r>
              <a:rPr kumimoji="1" lang="en-US" altLang="ja-JP" sz="1200" b="1" dirty="0"/>
              <a:t>:</a:t>
            </a:r>
          </a:p>
        </p:txBody>
      </p:sp>
      <p:cxnSp>
        <p:nvCxnSpPr>
          <p:cNvPr id="263" name="カギ線コネクタ 262"/>
          <p:cNvCxnSpPr>
            <a:stCxn id="199" idx="3"/>
            <a:endCxn id="251" idx="1"/>
          </p:cNvCxnSpPr>
          <p:nvPr/>
        </p:nvCxnSpPr>
        <p:spPr>
          <a:xfrm flipH="1" flipV="1">
            <a:off x="2916835" y="4056655"/>
            <a:ext cx="4555601" cy="556226"/>
          </a:xfrm>
          <a:prstGeom prst="bentConnector5">
            <a:avLst>
              <a:gd name="adj1" fmla="val -5018"/>
              <a:gd name="adj2" fmla="val 375090"/>
              <a:gd name="adj3" fmla="val 105018"/>
            </a:avLst>
          </a:prstGeom>
          <a:ln w="19050">
            <a:tailEnd type="triangle"/>
          </a:ln>
        </p:spPr>
        <p:style>
          <a:lnRef idx="1">
            <a:schemeClr val="dk1"/>
          </a:lnRef>
          <a:fillRef idx="0">
            <a:schemeClr val="dk1"/>
          </a:fillRef>
          <a:effectRef idx="0">
            <a:schemeClr val="dk1"/>
          </a:effectRef>
          <a:fontRef idx="minor">
            <a:schemeClr val="tx1"/>
          </a:fontRef>
        </p:style>
      </p:cxnSp>
      <p:cxnSp>
        <p:nvCxnSpPr>
          <p:cNvPr id="268" name="カギ線コネクタ 267"/>
          <p:cNvCxnSpPr>
            <a:stCxn id="199" idx="3"/>
            <a:endCxn id="258" idx="1"/>
          </p:cNvCxnSpPr>
          <p:nvPr/>
        </p:nvCxnSpPr>
        <p:spPr>
          <a:xfrm flipH="1" flipV="1">
            <a:off x="2916835" y="4465330"/>
            <a:ext cx="4555601" cy="147551"/>
          </a:xfrm>
          <a:prstGeom prst="bentConnector5">
            <a:avLst>
              <a:gd name="adj1" fmla="val -5018"/>
              <a:gd name="adj2" fmla="val 1413705"/>
              <a:gd name="adj3" fmla="val 105018"/>
            </a:avLst>
          </a:prstGeom>
          <a:ln w="19050">
            <a:tailEnd type="triangle"/>
          </a:ln>
        </p:spPr>
        <p:style>
          <a:lnRef idx="1">
            <a:schemeClr val="dk1"/>
          </a:lnRef>
          <a:fillRef idx="0">
            <a:schemeClr val="dk1"/>
          </a:fillRef>
          <a:effectRef idx="0">
            <a:schemeClr val="dk1"/>
          </a:effectRef>
          <a:fontRef idx="minor">
            <a:schemeClr val="tx1"/>
          </a:fontRef>
        </p:style>
      </p:cxnSp>
      <p:sp>
        <p:nvSpPr>
          <p:cNvPr id="270" name="テキスト ボックス 269"/>
          <p:cNvSpPr txBox="1"/>
          <p:nvPr/>
        </p:nvSpPr>
        <p:spPr>
          <a:xfrm>
            <a:off x="2647890" y="4144776"/>
            <a:ext cx="212382" cy="276999"/>
          </a:xfrm>
          <a:prstGeom prst="rect">
            <a:avLst/>
          </a:prstGeom>
          <a:noFill/>
        </p:spPr>
        <p:txBody>
          <a:bodyPr wrap="square" rtlCol="0">
            <a:spAutoFit/>
          </a:bodyPr>
          <a:lstStyle/>
          <a:p>
            <a:r>
              <a:rPr kumimoji="1" lang="en-US" altLang="ja-JP" sz="1200" b="1" dirty="0"/>
              <a:t>:</a:t>
            </a:r>
          </a:p>
        </p:txBody>
      </p:sp>
      <p:cxnSp>
        <p:nvCxnSpPr>
          <p:cNvPr id="294" name="直線矢印コネクタ 293"/>
          <p:cNvCxnSpPr>
            <a:stCxn id="303" idx="2"/>
          </p:cNvCxnSpPr>
          <p:nvPr/>
        </p:nvCxnSpPr>
        <p:spPr>
          <a:xfrm>
            <a:off x="3147320" y="3319653"/>
            <a:ext cx="633" cy="415058"/>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300" name="直線矢印コネクタ 299"/>
          <p:cNvCxnSpPr/>
          <p:nvPr/>
        </p:nvCxnSpPr>
        <p:spPr>
          <a:xfrm>
            <a:off x="5590215" y="2959699"/>
            <a:ext cx="3" cy="984892"/>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69" name="テキスト ボックス 68"/>
          <p:cNvSpPr txBox="1"/>
          <p:nvPr/>
        </p:nvSpPr>
        <p:spPr>
          <a:xfrm>
            <a:off x="2916835" y="3733962"/>
            <a:ext cx="262473" cy="215444"/>
          </a:xfrm>
          <a:prstGeom prst="rect">
            <a:avLst/>
          </a:prstGeom>
          <a:noFill/>
        </p:spPr>
        <p:txBody>
          <a:bodyPr wrap="square" lIns="0" rIns="0" rtlCol="0">
            <a:spAutoFit/>
          </a:bodyPr>
          <a:lstStyle/>
          <a:p>
            <a:r>
              <a:rPr kumimoji="1" lang="en-US" altLang="ja-JP" sz="800" dirty="0"/>
              <a:t>R0</a:t>
            </a:r>
            <a:endParaRPr kumimoji="1" lang="ja-JP" altLang="en-US" sz="800" dirty="0"/>
          </a:p>
        </p:txBody>
      </p:sp>
      <p:sp>
        <p:nvSpPr>
          <p:cNvPr id="251" name="テキスト ボックス 250"/>
          <p:cNvSpPr txBox="1"/>
          <p:nvPr/>
        </p:nvSpPr>
        <p:spPr>
          <a:xfrm>
            <a:off x="2916835" y="3948933"/>
            <a:ext cx="262473" cy="215444"/>
          </a:xfrm>
          <a:prstGeom prst="rect">
            <a:avLst/>
          </a:prstGeom>
          <a:noFill/>
        </p:spPr>
        <p:txBody>
          <a:bodyPr wrap="square" lIns="0" rIns="0" rtlCol="0">
            <a:spAutoFit/>
          </a:bodyPr>
          <a:lstStyle/>
          <a:p>
            <a:r>
              <a:rPr kumimoji="1" lang="en-US" altLang="ja-JP" sz="800" dirty="0"/>
              <a:t>R1</a:t>
            </a:r>
            <a:endParaRPr kumimoji="1" lang="ja-JP" altLang="en-US" sz="800" dirty="0"/>
          </a:p>
        </p:txBody>
      </p:sp>
      <p:sp>
        <p:nvSpPr>
          <p:cNvPr id="258" name="テキスト ボックス 257"/>
          <p:cNvSpPr txBox="1"/>
          <p:nvPr/>
        </p:nvSpPr>
        <p:spPr>
          <a:xfrm>
            <a:off x="2916835" y="4357608"/>
            <a:ext cx="262471" cy="215444"/>
          </a:xfrm>
          <a:prstGeom prst="rect">
            <a:avLst/>
          </a:prstGeom>
          <a:noFill/>
        </p:spPr>
        <p:txBody>
          <a:bodyPr wrap="square" lIns="0" rIns="0" rtlCol="0">
            <a:spAutoFit/>
          </a:bodyPr>
          <a:lstStyle/>
          <a:p>
            <a:r>
              <a:rPr kumimoji="1" lang="en-US" altLang="ja-JP" sz="800" dirty="0"/>
              <a:t>R15</a:t>
            </a:r>
            <a:endParaRPr kumimoji="1" lang="ja-JP" altLang="en-US" sz="800" dirty="0"/>
          </a:p>
        </p:txBody>
      </p:sp>
      <p:cxnSp>
        <p:nvCxnSpPr>
          <p:cNvPr id="335" name="直線矢印コネクタ 334"/>
          <p:cNvCxnSpPr/>
          <p:nvPr/>
        </p:nvCxnSpPr>
        <p:spPr>
          <a:xfrm>
            <a:off x="6458168" y="5139082"/>
            <a:ext cx="179804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36" name="直線矢印コネクタ 335"/>
          <p:cNvCxnSpPr/>
          <p:nvPr/>
        </p:nvCxnSpPr>
        <p:spPr>
          <a:xfrm>
            <a:off x="6451661" y="5362452"/>
            <a:ext cx="1804553" cy="0"/>
          </a:xfrm>
          <a:prstGeom prst="straightConnector1">
            <a:avLst/>
          </a:prstGeom>
          <a:ln w="9525">
            <a:prstDash val="dash"/>
            <a:tailEnd type="triangle"/>
          </a:ln>
        </p:spPr>
        <p:style>
          <a:lnRef idx="1">
            <a:schemeClr val="dk1"/>
          </a:lnRef>
          <a:fillRef idx="0">
            <a:schemeClr val="dk1"/>
          </a:fillRef>
          <a:effectRef idx="0">
            <a:schemeClr val="dk1"/>
          </a:effectRef>
          <a:fontRef idx="minor">
            <a:schemeClr val="tx1"/>
          </a:fontRef>
        </p:style>
      </p:cxnSp>
      <p:sp>
        <p:nvSpPr>
          <p:cNvPr id="339" name="テキスト ボックス 338"/>
          <p:cNvSpPr txBox="1"/>
          <p:nvPr/>
        </p:nvSpPr>
        <p:spPr>
          <a:xfrm>
            <a:off x="7303404" y="4586986"/>
            <a:ext cx="819410" cy="430887"/>
          </a:xfrm>
          <a:prstGeom prst="rect">
            <a:avLst/>
          </a:prstGeom>
          <a:noFill/>
        </p:spPr>
        <p:txBody>
          <a:bodyPr wrap="square" rtlCol="0">
            <a:spAutoFit/>
          </a:bodyPr>
          <a:lstStyle/>
          <a:p>
            <a:r>
              <a:rPr kumimoji="1" lang="en-US" altLang="ja-JP" sz="800" dirty="0"/>
              <a:t>reg_out[15:0]</a:t>
            </a:r>
          </a:p>
          <a:p>
            <a:r>
              <a:rPr kumimoji="1" lang="en-US" altLang="ja-JP" sz="1400" dirty="0"/>
              <a:t>×14</a:t>
            </a:r>
            <a:endParaRPr kumimoji="1" lang="ja-JP" altLang="en-US" sz="1400" dirty="0"/>
          </a:p>
        </p:txBody>
      </p:sp>
      <p:sp>
        <p:nvSpPr>
          <p:cNvPr id="352" name="テキスト ボックス 351"/>
          <p:cNvSpPr txBox="1"/>
          <p:nvPr/>
        </p:nvSpPr>
        <p:spPr>
          <a:xfrm>
            <a:off x="7411758" y="5474821"/>
            <a:ext cx="836432" cy="215444"/>
          </a:xfrm>
          <a:prstGeom prst="rect">
            <a:avLst/>
          </a:prstGeom>
          <a:noFill/>
        </p:spPr>
        <p:txBody>
          <a:bodyPr wrap="square" rtlCol="0">
            <a:spAutoFit/>
          </a:bodyPr>
          <a:lstStyle/>
          <a:p>
            <a:r>
              <a:rPr kumimoji="1" lang="en-US" altLang="ja-JP" sz="800" dirty="0"/>
              <a:t>ram_addr[15:0]</a:t>
            </a:r>
            <a:endParaRPr kumimoji="1" lang="ja-JP" altLang="en-US" sz="800" dirty="0"/>
          </a:p>
        </p:txBody>
      </p:sp>
      <p:sp>
        <p:nvSpPr>
          <p:cNvPr id="41" name="テキスト ボックス 40"/>
          <p:cNvSpPr txBox="1"/>
          <p:nvPr/>
        </p:nvSpPr>
        <p:spPr>
          <a:xfrm>
            <a:off x="1056693" y="1524394"/>
            <a:ext cx="820671" cy="215444"/>
          </a:xfrm>
          <a:prstGeom prst="rect">
            <a:avLst/>
          </a:prstGeom>
          <a:noFill/>
        </p:spPr>
        <p:txBody>
          <a:bodyPr wrap="square" rtlCol="0">
            <a:spAutoFit/>
          </a:bodyPr>
          <a:lstStyle/>
          <a:p>
            <a:r>
              <a:rPr kumimoji="1" lang="en-US" altLang="ja-JP" sz="800" dirty="0"/>
              <a:t>pc_out[15:0]</a:t>
            </a:r>
            <a:endParaRPr kumimoji="1" lang="ja-JP" altLang="en-US" sz="800" dirty="0"/>
          </a:p>
        </p:txBody>
      </p:sp>
      <p:sp>
        <p:nvSpPr>
          <p:cNvPr id="364" name="二等辺三角形 363"/>
          <p:cNvSpPr/>
          <p:nvPr/>
        </p:nvSpPr>
        <p:spPr>
          <a:xfrm rot="5400000">
            <a:off x="1363219" y="5753825"/>
            <a:ext cx="106673" cy="621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4" name="正方形/長方形 403"/>
          <p:cNvSpPr/>
          <p:nvPr/>
        </p:nvSpPr>
        <p:spPr>
          <a:xfrm>
            <a:off x="2487765" y="1008420"/>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6" name="テキスト ボックス 405"/>
          <p:cNvSpPr txBox="1"/>
          <p:nvPr/>
        </p:nvSpPr>
        <p:spPr>
          <a:xfrm>
            <a:off x="2160070" y="847326"/>
            <a:ext cx="432146" cy="215444"/>
          </a:xfrm>
          <a:prstGeom prst="rect">
            <a:avLst/>
          </a:prstGeom>
          <a:noFill/>
        </p:spPr>
        <p:txBody>
          <a:bodyPr wrap="square" rtlCol="0">
            <a:spAutoFit/>
          </a:bodyPr>
          <a:lstStyle/>
          <a:p>
            <a:r>
              <a:rPr kumimoji="1" lang="en-US" altLang="ja-JP" sz="800" dirty="0"/>
              <a:t>rst_n</a:t>
            </a:r>
            <a:endParaRPr kumimoji="1" lang="ja-JP" altLang="en-US" sz="800" dirty="0"/>
          </a:p>
        </p:txBody>
      </p:sp>
      <p:cxnSp>
        <p:nvCxnSpPr>
          <p:cNvPr id="412" name="直線コネクタ 411"/>
          <p:cNvCxnSpPr/>
          <p:nvPr/>
        </p:nvCxnSpPr>
        <p:spPr>
          <a:xfrm flipV="1">
            <a:off x="1644690" y="5958751"/>
            <a:ext cx="0" cy="92353"/>
          </a:xfrm>
          <a:prstGeom prst="line">
            <a:avLst/>
          </a:prstGeom>
          <a:ln w="6350"/>
        </p:spPr>
        <p:style>
          <a:lnRef idx="1">
            <a:schemeClr val="dk1"/>
          </a:lnRef>
          <a:fillRef idx="0">
            <a:schemeClr val="dk1"/>
          </a:fillRef>
          <a:effectRef idx="0">
            <a:schemeClr val="dk1"/>
          </a:effectRef>
          <a:fontRef idx="minor">
            <a:schemeClr val="tx1"/>
          </a:fontRef>
        </p:style>
      </p:cxnSp>
      <p:sp>
        <p:nvSpPr>
          <p:cNvPr id="435" name="正方形/長方形 434"/>
          <p:cNvSpPr/>
          <p:nvPr/>
        </p:nvSpPr>
        <p:spPr>
          <a:xfrm>
            <a:off x="5567358" y="2878330"/>
            <a:ext cx="45719" cy="8196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テキスト ボックス 135"/>
          <p:cNvSpPr txBox="1"/>
          <p:nvPr/>
        </p:nvSpPr>
        <p:spPr>
          <a:xfrm>
            <a:off x="7336379" y="5987916"/>
            <a:ext cx="891095" cy="215444"/>
          </a:xfrm>
          <a:prstGeom prst="rect">
            <a:avLst/>
          </a:prstGeom>
          <a:noFill/>
        </p:spPr>
        <p:txBody>
          <a:bodyPr wrap="square" rtlCol="0">
            <a:spAutoFit/>
          </a:bodyPr>
          <a:lstStyle/>
          <a:p>
            <a:r>
              <a:rPr kumimoji="1" lang="en-US" altLang="ja-JP" sz="800" dirty="0"/>
              <a:t>ram_in[15:0]</a:t>
            </a:r>
            <a:endParaRPr kumimoji="1" lang="ja-JP" altLang="en-US" sz="800" dirty="0"/>
          </a:p>
        </p:txBody>
      </p:sp>
      <p:cxnSp>
        <p:nvCxnSpPr>
          <p:cNvPr id="36" name="直線矢印コネクタ 35"/>
          <p:cNvCxnSpPr/>
          <p:nvPr/>
        </p:nvCxnSpPr>
        <p:spPr>
          <a:xfrm>
            <a:off x="3522250" y="5531810"/>
            <a:ext cx="263725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6" name="直線矢印コネクタ 125"/>
          <p:cNvCxnSpPr/>
          <p:nvPr/>
        </p:nvCxnSpPr>
        <p:spPr>
          <a:xfrm>
            <a:off x="1211291" y="5784889"/>
            <a:ext cx="174201" cy="0"/>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120" name="テキスト ボックス 119"/>
          <p:cNvSpPr txBox="1"/>
          <p:nvPr/>
        </p:nvSpPr>
        <p:spPr>
          <a:xfrm>
            <a:off x="6458168" y="2075776"/>
            <a:ext cx="295897" cy="215444"/>
          </a:xfrm>
          <a:prstGeom prst="rect">
            <a:avLst/>
          </a:prstGeom>
          <a:solidFill>
            <a:srgbClr val="92D050"/>
          </a:solidFill>
          <a:ln w="6350">
            <a:solidFill>
              <a:schemeClr val="tx1"/>
            </a:solidFill>
          </a:ln>
        </p:spPr>
        <p:txBody>
          <a:bodyPr wrap="square" rtlCol="0">
            <a:spAutoFit/>
          </a:bodyPr>
          <a:lstStyle/>
          <a:p>
            <a:r>
              <a:rPr kumimoji="1" lang="en-US" altLang="ja-JP" sz="800" dirty="0"/>
              <a:t>PC</a:t>
            </a:r>
            <a:endParaRPr kumimoji="1" lang="ja-JP" altLang="en-US" sz="800" dirty="0"/>
          </a:p>
        </p:txBody>
      </p:sp>
      <p:sp>
        <p:nvSpPr>
          <p:cNvPr id="122" name="テキスト ボックス 121"/>
          <p:cNvSpPr txBox="1"/>
          <p:nvPr/>
        </p:nvSpPr>
        <p:spPr>
          <a:xfrm>
            <a:off x="7156506" y="3309174"/>
            <a:ext cx="359747" cy="215444"/>
          </a:xfrm>
          <a:prstGeom prst="rect">
            <a:avLst/>
          </a:prstGeom>
          <a:solidFill>
            <a:srgbClr val="92D050"/>
          </a:solidFill>
          <a:ln w="6350">
            <a:solidFill>
              <a:schemeClr val="tx1"/>
            </a:solidFill>
          </a:ln>
        </p:spPr>
        <p:txBody>
          <a:bodyPr wrap="square" rtlCol="0">
            <a:spAutoFit/>
          </a:bodyPr>
          <a:lstStyle/>
          <a:p>
            <a:r>
              <a:rPr kumimoji="1" lang="en-US" altLang="ja-JP" sz="800" dirty="0"/>
              <a:t>PSR</a:t>
            </a:r>
            <a:endParaRPr kumimoji="1" lang="ja-JP" altLang="en-US" sz="800" dirty="0"/>
          </a:p>
        </p:txBody>
      </p:sp>
      <p:sp>
        <p:nvSpPr>
          <p:cNvPr id="123" name="テキスト ボックス 122"/>
          <p:cNvSpPr txBox="1"/>
          <p:nvPr/>
        </p:nvSpPr>
        <p:spPr>
          <a:xfrm>
            <a:off x="6807490" y="3302070"/>
            <a:ext cx="295897" cy="215444"/>
          </a:xfrm>
          <a:prstGeom prst="rect">
            <a:avLst/>
          </a:prstGeom>
          <a:solidFill>
            <a:srgbClr val="92D050"/>
          </a:solidFill>
          <a:ln w="6350">
            <a:solidFill>
              <a:schemeClr val="tx1"/>
            </a:solidFill>
          </a:ln>
        </p:spPr>
        <p:txBody>
          <a:bodyPr wrap="square" rtlCol="0">
            <a:spAutoFit/>
          </a:bodyPr>
          <a:lstStyle/>
          <a:p>
            <a:r>
              <a:rPr kumimoji="1" lang="en-US" altLang="ja-JP" sz="800" dirty="0"/>
              <a:t>LR</a:t>
            </a:r>
            <a:endParaRPr kumimoji="1" lang="ja-JP" altLang="en-US" sz="800" dirty="0"/>
          </a:p>
        </p:txBody>
      </p:sp>
      <p:cxnSp>
        <p:nvCxnSpPr>
          <p:cNvPr id="146" name="直線矢印コネクタ 145"/>
          <p:cNvCxnSpPr/>
          <p:nvPr/>
        </p:nvCxnSpPr>
        <p:spPr>
          <a:xfrm>
            <a:off x="2798020" y="5771345"/>
            <a:ext cx="118819" cy="0"/>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148" name="二等辺三角形 147"/>
          <p:cNvSpPr/>
          <p:nvPr/>
        </p:nvSpPr>
        <p:spPr>
          <a:xfrm rot="5400000">
            <a:off x="5141430" y="5769917"/>
            <a:ext cx="106673" cy="621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51" name="直線矢印コネクタ 150"/>
          <p:cNvCxnSpPr/>
          <p:nvPr/>
        </p:nvCxnSpPr>
        <p:spPr>
          <a:xfrm>
            <a:off x="4989502" y="5793361"/>
            <a:ext cx="174201" cy="0"/>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410" name="円/楕円 409"/>
          <p:cNvSpPr/>
          <p:nvPr/>
        </p:nvSpPr>
        <p:spPr>
          <a:xfrm>
            <a:off x="1612425" y="5945727"/>
            <a:ext cx="64530" cy="59201"/>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8" name="直線コネクタ 167"/>
          <p:cNvCxnSpPr/>
          <p:nvPr/>
        </p:nvCxnSpPr>
        <p:spPr>
          <a:xfrm flipV="1">
            <a:off x="3318206" y="5959603"/>
            <a:ext cx="0" cy="92353"/>
          </a:xfrm>
          <a:prstGeom prst="line">
            <a:avLst/>
          </a:prstGeom>
          <a:ln w="6350"/>
        </p:spPr>
        <p:style>
          <a:lnRef idx="1">
            <a:schemeClr val="dk1"/>
          </a:lnRef>
          <a:fillRef idx="0">
            <a:schemeClr val="dk1"/>
          </a:fillRef>
          <a:effectRef idx="0">
            <a:schemeClr val="dk1"/>
          </a:effectRef>
          <a:fontRef idx="minor">
            <a:schemeClr val="tx1"/>
          </a:fontRef>
        </p:style>
      </p:cxnSp>
      <p:sp>
        <p:nvSpPr>
          <p:cNvPr id="169" name="円/楕円 168"/>
          <p:cNvSpPr/>
          <p:nvPr/>
        </p:nvSpPr>
        <p:spPr>
          <a:xfrm>
            <a:off x="3285941" y="5946579"/>
            <a:ext cx="64530" cy="59201"/>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テキスト ボックス 180"/>
          <p:cNvSpPr txBox="1"/>
          <p:nvPr/>
        </p:nvSpPr>
        <p:spPr>
          <a:xfrm>
            <a:off x="6469369" y="3303914"/>
            <a:ext cx="284696" cy="215444"/>
          </a:xfrm>
          <a:prstGeom prst="rect">
            <a:avLst/>
          </a:prstGeom>
          <a:solidFill>
            <a:srgbClr val="92D050"/>
          </a:solidFill>
          <a:ln w="6350">
            <a:solidFill>
              <a:schemeClr val="tx1"/>
            </a:solidFill>
          </a:ln>
        </p:spPr>
        <p:txBody>
          <a:bodyPr wrap="square" rtlCol="0">
            <a:spAutoFit/>
          </a:bodyPr>
          <a:lstStyle/>
          <a:p>
            <a:r>
              <a:rPr kumimoji="1" lang="en-US" altLang="ja-JP" sz="800" dirty="0"/>
              <a:t>SP</a:t>
            </a:r>
          </a:p>
        </p:txBody>
      </p:sp>
      <p:cxnSp>
        <p:nvCxnSpPr>
          <p:cNvPr id="54" name="カギ線コネクタ 53"/>
          <p:cNvCxnSpPr>
            <a:stCxn id="82" idx="2"/>
          </p:cNvCxnSpPr>
          <p:nvPr/>
        </p:nvCxnSpPr>
        <p:spPr>
          <a:xfrm rot="5400000" flipH="1">
            <a:off x="5494840" y="2953806"/>
            <a:ext cx="538970" cy="5694979"/>
          </a:xfrm>
          <a:prstGeom prst="bentConnector4">
            <a:avLst>
              <a:gd name="adj1" fmla="val -22184"/>
              <a:gd name="adj2" fmla="val 103761"/>
            </a:avLst>
          </a:prstGeom>
          <a:ln w="19050"/>
        </p:spPr>
        <p:style>
          <a:lnRef idx="1">
            <a:schemeClr val="dk1"/>
          </a:lnRef>
          <a:fillRef idx="0">
            <a:schemeClr val="dk1"/>
          </a:fillRef>
          <a:effectRef idx="0">
            <a:schemeClr val="dk1"/>
          </a:effectRef>
          <a:fontRef idx="minor">
            <a:schemeClr val="tx1"/>
          </a:fontRef>
        </p:style>
      </p:cxnSp>
      <p:sp>
        <p:nvSpPr>
          <p:cNvPr id="223" name="正方形/長方形 222"/>
          <p:cNvSpPr/>
          <p:nvPr/>
        </p:nvSpPr>
        <p:spPr>
          <a:xfrm>
            <a:off x="1165571" y="3238848"/>
            <a:ext cx="45719" cy="8196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1" name="テキスト ボックス 350"/>
          <p:cNvSpPr txBox="1"/>
          <p:nvPr/>
        </p:nvSpPr>
        <p:spPr>
          <a:xfrm>
            <a:off x="5158919" y="1645389"/>
            <a:ext cx="798741" cy="215444"/>
          </a:xfrm>
          <a:prstGeom prst="rect">
            <a:avLst/>
          </a:prstGeom>
          <a:noFill/>
        </p:spPr>
        <p:txBody>
          <a:bodyPr wrap="square" rtlCol="0">
            <a:spAutoFit/>
          </a:bodyPr>
          <a:lstStyle/>
          <a:p>
            <a:r>
              <a:rPr kumimoji="1" lang="en-US" altLang="ja-JP" sz="800" dirty="0"/>
              <a:t>op_in[15:0]</a:t>
            </a:r>
            <a:endParaRPr kumimoji="1" lang="ja-JP" altLang="en-US" sz="800" dirty="0"/>
          </a:p>
        </p:txBody>
      </p:sp>
      <p:sp>
        <p:nvSpPr>
          <p:cNvPr id="361" name="フローチャート: 手作業 360"/>
          <p:cNvSpPr/>
          <p:nvPr/>
        </p:nvSpPr>
        <p:spPr>
          <a:xfrm rot="16200000">
            <a:off x="2244397" y="2845329"/>
            <a:ext cx="482520" cy="141022"/>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sp>
        <p:nvSpPr>
          <p:cNvPr id="365" name="テキスト ボックス 364"/>
          <p:cNvSpPr txBox="1"/>
          <p:nvPr/>
        </p:nvSpPr>
        <p:spPr>
          <a:xfrm>
            <a:off x="2407880" y="2719265"/>
            <a:ext cx="89168" cy="215444"/>
          </a:xfrm>
          <a:prstGeom prst="rect">
            <a:avLst/>
          </a:prstGeom>
          <a:noFill/>
        </p:spPr>
        <p:txBody>
          <a:bodyPr wrap="square" rtlCol="0">
            <a:spAutoFit/>
          </a:bodyPr>
          <a:lstStyle/>
          <a:p>
            <a:r>
              <a:rPr kumimoji="1" lang="en-US" altLang="ja-JP" sz="800" dirty="0"/>
              <a:t>1</a:t>
            </a:r>
            <a:endParaRPr kumimoji="1" lang="ja-JP" altLang="en-US" sz="800" dirty="0"/>
          </a:p>
        </p:txBody>
      </p:sp>
      <p:sp>
        <p:nvSpPr>
          <p:cNvPr id="367" name="テキスト ボックス 366"/>
          <p:cNvSpPr txBox="1"/>
          <p:nvPr/>
        </p:nvSpPr>
        <p:spPr>
          <a:xfrm>
            <a:off x="2407880" y="2909946"/>
            <a:ext cx="93029" cy="215444"/>
          </a:xfrm>
          <a:prstGeom prst="rect">
            <a:avLst/>
          </a:prstGeom>
          <a:noFill/>
        </p:spPr>
        <p:txBody>
          <a:bodyPr wrap="square" rtlCol="0">
            <a:spAutoFit/>
          </a:bodyPr>
          <a:lstStyle/>
          <a:p>
            <a:r>
              <a:rPr kumimoji="1" lang="en-US" altLang="ja-JP" sz="800" dirty="0"/>
              <a:t>0</a:t>
            </a:r>
            <a:endParaRPr kumimoji="1" lang="ja-JP" altLang="en-US" sz="800" dirty="0"/>
          </a:p>
        </p:txBody>
      </p:sp>
      <p:cxnSp>
        <p:nvCxnSpPr>
          <p:cNvPr id="346" name="直線矢印コネクタ 345"/>
          <p:cNvCxnSpPr>
            <a:stCxn id="241" idx="3"/>
            <a:endCxn id="367" idx="1"/>
          </p:cNvCxnSpPr>
          <p:nvPr/>
        </p:nvCxnSpPr>
        <p:spPr>
          <a:xfrm flipV="1">
            <a:off x="1835766" y="3017668"/>
            <a:ext cx="572114" cy="4815"/>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348" name="カギ線コネクタ 347"/>
          <p:cNvCxnSpPr>
            <a:endCxn id="12" idx="0"/>
          </p:cNvCxnSpPr>
          <p:nvPr/>
        </p:nvCxnSpPr>
        <p:spPr>
          <a:xfrm>
            <a:off x="2566633" y="2924727"/>
            <a:ext cx="3734818" cy="417623"/>
          </a:xfrm>
          <a:prstGeom prst="bentConnector2">
            <a:avLst/>
          </a:prstGeom>
          <a:ln w="19050">
            <a:solidFill>
              <a:srgbClr val="C00000"/>
            </a:solidFill>
            <a:prstDash val="sysDash"/>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85" name="テキスト ボックス 384"/>
          <p:cNvSpPr txBox="1"/>
          <p:nvPr/>
        </p:nvSpPr>
        <p:spPr>
          <a:xfrm>
            <a:off x="5165305" y="1818651"/>
            <a:ext cx="541448" cy="215444"/>
          </a:xfrm>
          <a:prstGeom prst="rect">
            <a:avLst/>
          </a:prstGeom>
          <a:noFill/>
        </p:spPr>
        <p:txBody>
          <a:bodyPr wrap="square" rtlCol="0">
            <a:spAutoFit/>
          </a:bodyPr>
          <a:lstStyle/>
          <a:p>
            <a:r>
              <a:rPr kumimoji="1" lang="en-US" altLang="ja-JP" sz="800" dirty="0"/>
              <a:t>nop_en</a:t>
            </a:r>
            <a:endParaRPr kumimoji="1" lang="ja-JP" altLang="en-US" sz="800" dirty="0"/>
          </a:p>
        </p:txBody>
      </p:sp>
      <p:cxnSp>
        <p:nvCxnSpPr>
          <p:cNvPr id="368" name="カギ線コネクタ 367"/>
          <p:cNvCxnSpPr>
            <a:stCxn id="385" idx="1"/>
            <a:endCxn id="361" idx="3"/>
          </p:cNvCxnSpPr>
          <p:nvPr/>
        </p:nvCxnSpPr>
        <p:spPr>
          <a:xfrm rot="10800000" flipV="1">
            <a:off x="2485657" y="1926372"/>
            <a:ext cx="2679648" cy="796459"/>
          </a:xfrm>
          <a:prstGeom prst="bentConnector2">
            <a:avLst/>
          </a:prstGeom>
          <a:ln w="6350">
            <a:prstDash val="dash"/>
            <a:tailEnd type="triangle"/>
          </a:ln>
        </p:spPr>
        <p:style>
          <a:lnRef idx="1">
            <a:schemeClr val="dk1"/>
          </a:lnRef>
          <a:fillRef idx="0">
            <a:schemeClr val="dk1"/>
          </a:fillRef>
          <a:effectRef idx="0">
            <a:schemeClr val="dk1"/>
          </a:effectRef>
          <a:fontRef idx="minor">
            <a:schemeClr val="tx1"/>
          </a:fontRef>
        </p:style>
      </p:cxnSp>
      <p:cxnSp>
        <p:nvCxnSpPr>
          <p:cNvPr id="247" name="直線矢印コネクタ 246"/>
          <p:cNvCxnSpPr/>
          <p:nvPr/>
        </p:nvCxnSpPr>
        <p:spPr>
          <a:xfrm flipV="1">
            <a:off x="4398091" y="4504573"/>
            <a:ext cx="1055418" cy="139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06" name="直線矢印コネクタ 305"/>
          <p:cNvCxnSpPr>
            <a:stCxn id="122" idx="0"/>
          </p:cNvCxnSpPr>
          <p:nvPr/>
        </p:nvCxnSpPr>
        <p:spPr>
          <a:xfrm flipH="1" flipV="1">
            <a:off x="7336379" y="2383113"/>
            <a:ext cx="1" cy="92606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15" name="テキスト ボックス 314"/>
          <p:cNvSpPr txBox="1"/>
          <p:nvPr/>
        </p:nvSpPr>
        <p:spPr>
          <a:xfrm>
            <a:off x="6929170" y="4899208"/>
            <a:ext cx="543266" cy="215444"/>
          </a:xfrm>
          <a:prstGeom prst="rect">
            <a:avLst/>
          </a:prstGeom>
          <a:noFill/>
        </p:spPr>
        <p:txBody>
          <a:bodyPr wrap="square" rtlCol="0">
            <a:spAutoFit/>
          </a:bodyPr>
          <a:lstStyle/>
          <a:p>
            <a:r>
              <a:rPr kumimoji="1" lang="en-US" altLang="ja-JP" sz="800" dirty="0"/>
              <a:t>R0 ~ R13</a:t>
            </a:r>
            <a:endParaRPr kumimoji="1" lang="ja-JP" altLang="en-US" sz="800" dirty="0"/>
          </a:p>
        </p:txBody>
      </p:sp>
      <p:sp>
        <p:nvSpPr>
          <p:cNvPr id="166" name="二等辺三角形 165"/>
          <p:cNvSpPr/>
          <p:nvPr/>
        </p:nvSpPr>
        <p:spPr>
          <a:xfrm rot="10800000">
            <a:off x="7413773" y="1308723"/>
            <a:ext cx="104683" cy="7947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円/楕円 166"/>
          <p:cNvSpPr/>
          <p:nvPr/>
        </p:nvSpPr>
        <p:spPr>
          <a:xfrm>
            <a:off x="7099502" y="1249933"/>
            <a:ext cx="64530" cy="59201"/>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72" name="直線コネクタ 171"/>
          <p:cNvCxnSpPr/>
          <p:nvPr/>
        </p:nvCxnSpPr>
        <p:spPr>
          <a:xfrm flipV="1">
            <a:off x="7131767" y="1157580"/>
            <a:ext cx="0" cy="92353"/>
          </a:xfrm>
          <a:prstGeom prst="line">
            <a:avLst/>
          </a:prstGeom>
          <a:ln w="6350"/>
        </p:spPr>
        <p:style>
          <a:lnRef idx="1">
            <a:schemeClr val="dk1"/>
          </a:lnRef>
          <a:fillRef idx="0">
            <a:schemeClr val="dk1"/>
          </a:fillRef>
          <a:effectRef idx="0">
            <a:schemeClr val="dk1"/>
          </a:effectRef>
          <a:fontRef idx="minor">
            <a:schemeClr val="tx1"/>
          </a:fontRef>
        </p:style>
      </p:cxnSp>
      <p:cxnSp>
        <p:nvCxnSpPr>
          <p:cNvPr id="173" name="直線矢印コネクタ 172"/>
          <p:cNvCxnSpPr/>
          <p:nvPr/>
        </p:nvCxnSpPr>
        <p:spPr>
          <a:xfrm>
            <a:off x="7466114" y="1128137"/>
            <a:ext cx="0" cy="175242"/>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178" name="正方形/長方形 177"/>
          <p:cNvSpPr/>
          <p:nvPr/>
        </p:nvSpPr>
        <p:spPr>
          <a:xfrm>
            <a:off x="4694521" y="4482928"/>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3" name="テキスト ボックス 272"/>
          <p:cNvSpPr txBox="1"/>
          <p:nvPr/>
        </p:nvSpPr>
        <p:spPr>
          <a:xfrm>
            <a:off x="3206137" y="3685265"/>
            <a:ext cx="652589" cy="215444"/>
          </a:xfrm>
          <a:prstGeom prst="rect">
            <a:avLst/>
          </a:prstGeom>
          <a:noFill/>
        </p:spPr>
        <p:txBody>
          <a:bodyPr wrap="square" rtlCol="0">
            <a:spAutoFit/>
          </a:bodyPr>
          <a:lstStyle/>
          <a:p>
            <a:r>
              <a:rPr kumimoji="1" lang="en-US" altLang="ja-JP" sz="800" dirty="0"/>
              <a:t>regB[15:0]</a:t>
            </a:r>
            <a:endParaRPr kumimoji="1" lang="ja-JP" altLang="en-US" sz="800" dirty="0"/>
          </a:p>
        </p:txBody>
      </p:sp>
      <p:cxnSp>
        <p:nvCxnSpPr>
          <p:cNvPr id="269" name="直線矢印コネクタ 268"/>
          <p:cNvCxnSpPr>
            <a:stCxn id="238" idx="3"/>
          </p:cNvCxnSpPr>
          <p:nvPr/>
        </p:nvCxnSpPr>
        <p:spPr>
          <a:xfrm>
            <a:off x="1835766" y="3536347"/>
            <a:ext cx="4330243" cy="0"/>
          </a:xfrm>
          <a:prstGeom prst="straightConnector1">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184" name="テキスト ボックス 183"/>
          <p:cNvSpPr txBox="1"/>
          <p:nvPr/>
        </p:nvSpPr>
        <p:spPr>
          <a:xfrm>
            <a:off x="5165305" y="1952227"/>
            <a:ext cx="541448" cy="215444"/>
          </a:xfrm>
          <a:prstGeom prst="rect">
            <a:avLst/>
          </a:prstGeom>
          <a:noFill/>
        </p:spPr>
        <p:txBody>
          <a:bodyPr wrap="square" rtlCol="0">
            <a:spAutoFit/>
          </a:bodyPr>
          <a:lstStyle/>
          <a:p>
            <a:r>
              <a:rPr kumimoji="1" lang="en-US" altLang="ja-JP" sz="800" dirty="0"/>
              <a:t>fwd_en</a:t>
            </a:r>
            <a:endParaRPr kumimoji="1" lang="ja-JP" altLang="en-US" sz="800" dirty="0"/>
          </a:p>
        </p:txBody>
      </p:sp>
      <p:sp>
        <p:nvSpPr>
          <p:cNvPr id="224" name="テキスト ボックス 223"/>
          <p:cNvSpPr txBox="1"/>
          <p:nvPr/>
        </p:nvSpPr>
        <p:spPr>
          <a:xfrm>
            <a:off x="5161759" y="1462912"/>
            <a:ext cx="798741" cy="215444"/>
          </a:xfrm>
          <a:prstGeom prst="rect">
            <a:avLst/>
          </a:prstGeom>
          <a:noFill/>
        </p:spPr>
        <p:txBody>
          <a:bodyPr wrap="square" rtlCol="0">
            <a:spAutoFit/>
          </a:bodyPr>
          <a:lstStyle/>
          <a:p>
            <a:r>
              <a:rPr kumimoji="1" lang="en-US" altLang="ja-JP" sz="800" dirty="0"/>
              <a:t>pc_out[15:0]</a:t>
            </a:r>
            <a:endParaRPr kumimoji="1" lang="ja-JP" altLang="en-US" sz="800" dirty="0"/>
          </a:p>
        </p:txBody>
      </p:sp>
      <p:cxnSp>
        <p:nvCxnSpPr>
          <p:cNvPr id="77" name="直線矢印コネクタ 76"/>
          <p:cNvCxnSpPr/>
          <p:nvPr/>
        </p:nvCxnSpPr>
        <p:spPr>
          <a:xfrm flipH="1">
            <a:off x="859311" y="1501679"/>
            <a:ext cx="430244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 name="直線矢印コネクタ 7"/>
          <p:cNvCxnSpPr/>
          <p:nvPr/>
        </p:nvCxnSpPr>
        <p:spPr>
          <a:xfrm flipV="1">
            <a:off x="6261402" y="2370868"/>
            <a:ext cx="0" cy="16120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98" name="直線矢印コネクタ 97"/>
          <p:cNvCxnSpPr>
            <a:stCxn id="123" idx="0"/>
          </p:cNvCxnSpPr>
          <p:nvPr/>
        </p:nvCxnSpPr>
        <p:spPr>
          <a:xfrm flipH="1" flipV="1">
            <a:off x="6952484" y="2532077"/>
            <a:ext cx="2955" cy="76999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92" name="フローチャート: 手作業 191"/>
          <p:cNvSpPr/>
          <p:nvPr/>
        </p:nvSpPr>
        <p:spPr>
          <a:xfrm rot="16200000">
            <a:off x="4518019" y="3816505"/>
            <a:ext cx="482520" cy="129512"/>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sp>
        <p:nvSpPr>
          <p:cNvPr id="194" name="テキスト ボックス 193"/>
          <p:cNvSpPr txBox="1"/>
          <p:nvPr/>
        </p:nvSpPr>
        <p:spPr>
          <a:xfrm>
            <a:off x="4694521" y="3636874"/>
            <a:ext cx="143925" cy="215444"/>
          </a:xfrm>
          <a:prstGeom prst="rect">
            <a:avLst/>
          </a:prstGeom>
          <a:noFill/>
        </p:spPr>
        <p:txBody>
          <a:bodyPr wrap="square" lIns="0" rIns="0" rtlCol="0">
            <a:spAutoFit/>
          </a:bodyPr>
          <a:lstStyle/>
          <a:p>
            <a:r>
              <a:rPr kumimoji="1" lang="en-US" altLang="ja-JP" sz="800" dirty="0"/>
              <a:t>01</a:t>
            </a:r>
            <a:endParaRPr kumimoji="1" lang="ja-JP" altLang="en-US" sz="800" dirty="0"/>
          </a:p>
        </p:txBody>
      </p:sp>
      <p:sp>
        <p:nvSpPr>
          <p:cNvPr id="195" name="テキスト ボックス 194"/>
          <p:cNvSpPr txBox="1"/>
          <p:nvPr/>
        </p:nvSpPr>
        <p:spPr>
          <a:xfrm>
            <a:off x="4590485" y="4055149"/>
            <a:ext cx="318196" cy="215444"/>
          </a:xfrm>
          <a:prstGeom prst="rect">
            <a:avLst/>
          </a:prstGeom>
          <a:noFill/>
        </p:spPr>
        <p:txBody>
          <a:bodyPr wrap="square" lIns="0" rIns="0" rtlCol="0">
            <a:spAutoFit/>
          </a:bodyPr>
          <a:lstStyle/>
          <a:p>
            <a:r>
              <a:rPr kumimoji="1" lang="en-US" altLang="ja-JP" sz="800" dirty="0"/>
              <a:t>default</a:t>
            </a:r>
            <a:endParaRPr kumimoji="1" lang="ja-JP" altLang="en-US" sz="800" dirty="0"/>
          </a:p>
        </p:txBody>
      </p:sp>
      <p:cxnSp>
        <p:nvCxnSpPr>
          <p:cNvPr id="57" name="直線矢印コネクタ 56"/>
          <p:cNvCxnSpPr>
            <a:cxnSpLocks/>
            <a:stCxn id="192" idx="2"/>
          </p:cNvCxnSpPr>
          <p:nvPr/>
        </p:nvCxnSpPr>
        <p:spPr>
          <a:xfrm>
            <a:off x="4824035" y="3881261"/>
            <a:ext cx="39138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11" name="正方形/長方形 210"/>
          <p:cNvSpPr/>
          <p:nvPr/>
        </p:nvSpPr>
        <p:spPr>
          <a:xfrm flipH="1">
            <a:off x="3898239" y="2889841"/>
            <a:ext cx="67311" cy="4843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3" name="直線矢印コネクタ 72"/>
          <p:cNvCxnSpPr/>
          <p:nvPr/>
        </p:nvCxnSpPr>
        <p:spPr>
          <a:xfrm>
            <a:off x="4759279" y="3403390"/>
            <a:ext cx="0" cy="258104"/>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cxnSp>
        <p:nvCxnSpPr>
          <p:cNvPr id="80" name="カギ線コネクタ 79"/>
          <p:cNvCxnSpPr/>
          <p:nvPr/>
        </p:nvCxnSpPr>
        <p:spPr>
          <a:xfrm>
            <a:off x="4929850" y="3867248"/>
            <a:ext cx="1229650" cy="812879"/>
          </a:xfrm>
          <a:prstGeom prst="bentConnector3">
            <a:avLst>
              <a:gd name="adj1" fmla="val -91"/>
            </a:avLst>
          </a:prstGeom>
          <a:ln w="19050">
            <a:tailEnd type="triangle"/>
          </a:ln>
        </p:spPr>
        <p:style>
          <a:lnRef idx="1">
            <a:schemeClr val="dk1"/>
          </a:lnRef>
          <a:fillRef idx="0">
            <a:schemeClr val="dk1"/>
          </a:fillRef>
          <a:effectRef idx="0">
            <a:schemeClr val="dk1"/>
          </a:effectRef>
          <a:fontRef idx="minor">
            <a:schemeClr val="tx1"/>
          </a:fontRef>
        </p:style>
      </p:cxnSp>
      <p:sp>
        <p:nvSpPr>
          <p:cNvPr id="227" name="正方形/長方形 226"/>
          <p:cNvSpPr/>
          <p:nvPr/>
        </p:nvSpPr>
        <p:spPr>
          <a:xfrm>
            <a:off x="4908681" y="4653309"/>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27" name="直線矢印コネクタ 126"/>
          <p:cNvCxnSpPr/>
          <p:nvPr/>
        </p:nvCxnSpPr>
        <p:spPr>
          <a:xfrm>
            <a:off x="3202168" y="3932095"/>
            <a:ext cx="819802" cy="317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14" name="正方形/長方形 213"/>
          <p:cNvSpPr/>
          <p:nvPr/>
        </p:nvSpPr>
        <p:spPr>
          <a:xfrm>
            <a:off x="4906990" y="3850120"/>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テキスト ボックス 251"/>
          <p:cNvSpPr txBox="1"/>
          <p:nvPr/>
        </p:nvSpPr>
        <p:spPr>
          <a:xfrm>
            <a:off x="3447984" y="4813791"/>
            <a:ext cx="212382" cy="276999"/>
          </a:xfrm>
          <a:prstGeom prst="rect">
            <a:avLst/>
          </a:prstGeom>
          <a:noFill/>
        </p:spPr>
        <p:txBody>
          <a:bodyPr wrap="square" rtlCol="0">
            <a:spAutoFit/>
          </a:bodyPr>
          <a:lstStyle/>
          <a:p>
            <a:r>
              <a:rPr kumimoji="1" lang="en-US" altLang="ja-JP" sz="1200" b="1" dirty="0"/>
              <a:t>:</a:t>
            </a:r>
          </a:p>
        </p:txBody>
      </p:sp>
      <p:sp>
        <p:nvSpPr>
          <p:cNvPr id="253" name="テキスト ボックス 252"/>
          <p:cNvSpPr txBox="1"/>
          <p:nvPr/>
        </p:nvSpPr>
        <p:spPr>
          <a:xfrm>
            <a:off x="3447984" y="4411945"/>
            <a:ext cx="314255" cy="215444"/>
          </a:xfrm>
          <a:prstGeom prst="rect">
            <a:avLst/>
          </a:prstGeom>
          <a:noFill/>
        </p:spPr>
        <p:txBody>
          <a:bodyPr wrap="square" rtlCol="0">
            <a:spAutoFit/>
          </a:bodyPr>
          <a:lstStyle/>
          <a:p>
            <a:r>
              <a:rPr kumimoji="1" lang="en-US" altLang="ja-JP" sz="800" dirty="0"/>
              <a:t>R0</a:t>
            </a:r>
            <a:endParaRPr kumimoji="1" lang="ja-JP" altLang="en-US" sz="800" dirty="0"/>
          </a:p>
        </p:txBody>
      </p:sp>
      <p:sp>
        <p:nvSpPr>
          <p:cNvPr id="254" name="テキスト ボックス 253"/>
          <p:cNvSpPr txBox="1"/>
          <p:nvPr/>
        </p:nvSpPr>
        <p:spPr>
          <a:xfrm>
            <a:off x="3447984" y="4626916"/>
            <a:ext cx="346243" cy="215444"/>
          </a:xfrm>
          <a:prstGeom prst="rect">
            <a:avLst/>
          </a:prstGeom>
          <a:noFill/>
        </p:spPr>
        <p:txBody>
          <a:bodyPr wrap="square" rtlCol="0">
            <a:spAutoFit/>
          </a:bodyPr>
          <a:lstStyle/>
          <a:p>
            <a:r>
              <a:rPr kumimoji="1" lang="en-US" altLang="ja-JP" sz="800" dirty="0"/>
              <a:t>R1</a:t>
            </a:r>
            <a:endParaRPr kumimoji="1" lang="ja-JP" altLang="en-US" sz="800" dirty="0"/>
          </a:p>
        </p:txBody>
      </p:sp>
      <p:sp>
        <p:nvSpPr>
          <p:cNvPr id="255" name="テキスト ボックス 254"/>
          <p:cNvSpPr txBox="1"/>
          <p:nvPr/>
        </p:nvSpPr>
        <p:spPr>
          <a:xfrm>
            <a:off x="3447982" y="5035591"/>
            <a:ext cx="346244" cy="215444"/>
          </a:xfrm>
          <a:prstGeom prst="rect">
            <a:avLst/>
          </a:prstGeom>
          <a:noFill/>
        </p:spPr>
        <p:txBody>
          <a:bodyPr wrap="square" rtlCol="0">
            <a:spAutoFit/>
          </a:bodyPr>
          <a:lstStyle/>
          <a:p>
            <a:r>
              <a:rPr kumimoji="1" lang="en-US" altLang="ja-JP" sz="800" dirty="0"/>
              <a:t>R15</a:t>
            </a:r>
            <a:endParaRPr kumimoji="1" lang="ja-JP" altLang="en-US" sz="800" dirty="0"/>
          </a:p>
        </p:txBody>
      </p:sp>
      <p:sp>
        <p:nvSpPr>
          <p:cNvPr id="256" name="フローチャート: 手作業 255"/>
          <p:cNvSpPr/>
          <p:nvPr/>
        </p:nvSpPr>
        <p:spPr>
          <a:xfrm rot="16200000">
            <a:off x="3841169" y="3959031"/>
            <a:ext cx="482520" cy="141022"/>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sp>
        <p:nvSpPr>
          <p:cNvPr id="257" name="テキスト ボックス 256"/>
          <p:cNvSpPr txBox="1"/>
          <p:nvPr/>
        </p:nvSpPr>
        <p:spPr>
          <a:xfrm>
            <a:off x="4004652" y="3832967"/>
            <a:ext cx="89168" cy="215444"/>
          </a:xfrm>
          <a:prstGeom prst="rect">
            <a:avLst/>
          </a:prstGeom>
          <a:noFill/>
        </p:spPr>
        <p:txBody>
          <a:bodyPr wrap="square" rtlCol="0">
            <a:spAutoFit/>
          </a:bodyPr>
          <a:lstStyle/>
          <a:p>
            <a:r>
              <a:rPr kumimoji="1" lang="en-US" altLang="ja-JP" sz="800" dirty="0"/>
              <a:t>0</a:t>
            </a:r>
            <a:endParaRPr kumimoji="1" lang="ja-JP" altLang="en-US" sz="800" dirty="0"/>
          </a:p>
        </p:txBody>
      </p:sp>
      <p:sp>
        <p:nvSpPr>
          <p:cNvPr id="260" name="テキスト ボックス 259"/>
          <p:cNvSpPr txBox="1"/>
          <p:nvPr/>
        </p:nvSpPr>
        <p:spPr>
          <a:xfrm>
            <a:off x="4004652" y="4023648"/>
            <a:ext cx="93029" cy="215444"/>
          </a:xfrm>
          <a:prstGeom prst="rect">
            <a:avLst/>
          </a:prstGeom>
          <a:noFill/>
        </p:spPr>
        <p:txBody>
          <a:bodyPr wrap="square" rtlCol="0">
            <a:spAutoFit/>
          </a:bodyPr>
          <a:lstStyle/>
          <a:p>
            <a:r>
              <a:rPr kumimoji="1" lang="en-US" altLang="ja-JP" sz="800" dirty="0"/>
              <a:t>1</a:t>
            </a:r>
            <a:endParaRPr kumimoji="1" lang="ja-JP" altLang="en-US" sz="800" dirty="0"/>
          </a:p>
        </p:txBody>
      </p:sp>
      <p:cxnSp>
        <p:nvCxnSpPr>
          <p:cNvPr id="108" name="直線コネクタ 107"/>
          <p:cNvCxnSpPr/>
          <p:nvPr/>
        </p:nvCxnSpPr>
        <p:spPr>
          <a:xfrm>
            <a:off x="3818788" y="4640720"/>
            <a:ext cx="85501"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2" name="カギ線コネクタ 111"/>
          <p:cNvCxnSpPr/>
          <p:nvPr/>
        </p:nvCxnSpPr>
        <p:spPr>
          <a:xfrm rot="5400000" flipH="1" flipV="1">
            <a:off x="3706781" y="4324877"/>
            <a:ext cx="512697" cy="117680"/>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264" name="フローチャート: 手作業 263"/>
          <p:cNvSpPr/>
          <p:nvPr/>
        </p:nvSpPr>
        <p:spPr>
          <a:xfrm rot="16200000">
            <a:off x="4081355" y="4437686"/>
            <a:ext cx="482520" cy="141022"/>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cxnSp>
        <p:nvCxnSpPr>
          <p:cNvPr id="125" name="直線矢印コネクタ 124"/>
          <p:cNvCxnSpPr/>
          <p:nvPr/>
        </p:nvCxnSpPr>
        <p:spPr>
          <a:xfrm flipV="1">
            <a:off x="3202168" y="4327096"/>
            <a:ext cx="1042670" cy="342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77" name="直線コネクタ 276"/>
          <p:cNvCxnSpPr/>
          <p:nvPr/>
        </p:nvCxnSpPr>
        <p:spPr>
          <a:xfrm>
            <a:off x="3817795" y="5001135"/>
            <a:ext cx="19665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40" name="カギ線コネクタ 139"/>
          <p:cNvCxnSpPr/>
          <p:nvPr/>
        </p:nvCxnSpPr>
        <p:spPr>
          <a:xfrm rot="5400000" flipH="1" flipV="1">
            <a:off x="3943040" y="4691813"/>
            <a:ext cx="388255" cy="230391"/>
          </a:xfrm>
          <a:prstGeom prst="bentConnector3">
            <a:avLst>
              <a:gd name="adj1" fmla="val 100292"/>
            </a:avLst>
          </a:prstGeom>
          <a:ln w="19050">
            <a:tailEnd type="triangle"/>
          </a:ln>
        </p:spPr>
        <p:style>
          <a:lnRef idx="1">
            <a:schemeClr val="dk1"/>
          </a:lnRef>
          <a:fillRef idx="0">
            <a:schemeClr val="dk1"/>
          </a:fillRef>
          <a:effectRef idx="0">
            <a:schemeClr val="dk1"/>
          </a:effectRef>
          <a:fontRef idx="minor">
            <a:schemeClr val="tx1"/>
          </a:fontRef>
        </p:style>
      </p:cxnSp>
      <p:cxnSp>
        <p:nvCxnSpPr>
          <p:cNvPr id="149" name="直線矢印コネクタ 148"/>
          <p:cNvCxnSpPr>
            <a:stCxn id="256" idx="2"/>
          </p:cNvCxnSpPr>
          <p:nvPr/>
        </p:nvCxnSpPr>
        <p:spPr>
          <a:xfrm>
            <a:off x="4152940" y="4029542"/>
            <a:ext cx="54158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03" name="正方形/長方形 302"/>
          <p:cNvSpPr/>
          <p:nvPr/>
        </p:nvSpPr>
        <p:spPr>
          <a:xfrm>
            <a:off x="3124460" y="3267657"/>
            <a:ext cx="45719" cy="5199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33" name="カギ線コネクタ 232"/>
          <p:cNvCxnSpPr>
            <a:stCxn id="184" idx="1"/>
            <a:endCxn id="256" idx="3"/>
          </p:cNvCxnSpPr>
          <p:nvPr/>
        </p:nvCxnSpPr>
        <p:spPr>
          <a:xfrm rot="10800000" flipV="1">
            <a:off x="4082429" y="2059948"/>
            <a:ext cx="1082876" cy="1776585"/>
          </a:xfrm>
          <a:prstGeom prst="bentConnector2">
            <a:avLst/>
          </a:prstGeom>
          <a:ln w="3175">
            <a:prstDash val="dash"/>
            <a:tailEnd type="triangle"/>
          </a:ln>
        </p:spPr>
        <p:style>
          <a:lnRef idx="1">
            <a:schemeClr val="dk1"/>
          </a:lnRef>
          <a:fillRef idx="0">
            <a:schemeClr val="dk1"/>
          </a:fillRef>
          <a:effectRef idx="0">
            <a:schemeClr val="dk1"/>
          </a:effectRef>
          <a:fontRef idx="minor">
            <a:schemeClr val="tx1"/>
          </a:fontRef>
        </p:style>
      </p:cxnSp>
      <p:cxnSp>
        <p:nvCxnSpPr>
          <p:cNvPr id="262" name="カギ線コネクタ 261"/>
          <p:cNvCxnSpPr>
            <a:stCxn id="184" idx="1"/>
            <a:endCxn id="264" idx="3"/>
          </p:cNvCxnSpPr>
          <p:nvPr/>
        </p:nvCxnSpPr>
        <p:spPr>
          <a:xfrm rot="10800000" flipV="1">
            <a:off x="4322615" y="2059949"/>
            <a:ext cx="842690" cy="2255240"/>
          </a:xfrm>
          <a:prstGeom prst="bentConnector2">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320" name="正方形/長方形 319"/>
          <p:cNvSpPr/>
          <p:nvPr/>
        </p:nvSpPr>
        <p:spPr>
          <a:xfrm>
            <a:off x="4306983" y="2035919"/>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フローチャート: 手作業 203"/>
          <p:cNvSpPr/>
          <p:nvPr/>
        </p:nvSpPr>
        <p:spPr>
          <a:xfrm rot="16200000">
            <a:off x="5081898" y="3935744"/>
            <a:ext cx="352803" cy="85765"/>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cxnSp>
        <p:nvCxnSpPr>
          <p:cNvPr id="226" name="直線矢印コネクタ 225"/>
          <p:cNvCxnSpPr/>
          <p:nvPr/>
        </p:nvCxnSpPr>
        <p:spPr>
          <a:xfrm flipH="1">
            <a:off x="5250622" y="2912151"/>
            <a:ext cx="3491" cy="931495"/>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228" name="正方形/長方形 227"/>
          <p:cNvSpPr/>
          <p:nvPr/>
        </p:nvSpPr>
        <p:spPr>
          <a:xfrm>
            <a:off x="5227762" y="2891764"/>
            <a:ext cx="45719" cy="8196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9" name="正方形/長方形 228"/>
          <p:cNvSpPr/>
          <p:nvPr/>
        </p:nvSpPr>
        <p:spPr>
          <a:xfrm>
            <a:off x="5057631" y="3510349"/>
            <a:ext cx="45719" cy="5199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5" name="直線矢印コネクタ 64"/>
          <p:cNvCxnSpPr>
            <a:stCxn id="204" idx="2"/>
          </p:cNvCxnSpPr>
          <p:nvPr/>
        </p:nvCxnSpPr>
        <p:spPr>
          <a:xfrm>
            <a:off x="5301182" y="3978626"/>
            <a:ext cx="152327"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p:cNvCxnSpPr/>
          <p:nvPr/>
        </p:nvCxnSpPr>
        <p:spPr>
          <a:xfrm flipV="1">
            <a:off x="5645026" y="4347203"/>
            <a:ext cx="512892"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8" name="フローチャート : 手操作入力 77"/>
          <p:cNvSpPr/>
          <p:nvPr/>
        </p:nvSpPr>
        <p:spPr>
          <a:xfrm>
            <a:off x="3809450" y="3465247"/>
            <a:ext cx="253717" cy="142200"/>
          </a:xfrm>
          <a:prstGeom prst="flowChartManualInpu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EXT</a:t>
            </a:r>
            <a:endParaRPr kumimoji="1" lang="ja-JP" altLang="en-US" sz="800" dirty="0">
              <a:solidFill>
                <a:schemeClr val="tx1"/>
              </a:solidFill>
            </a:endParaRPr>
          </a:p>
        </p:txBody>
      </p:sp>
      <p:cxnSp>
        <p:nvCxnSpPr>
          <p:cNvPr id="85" name="直線矢印コネクタ 84"/>
          <p:cNvCxnSpPr>
            <a:stCxn id="211" idx="2"/>
            <a:endCxn id="78" idx="0"/>
          </p:cNvCxnSpPr>
          <p:nvPr/>
        </p:nvCxnSpPr>
        <p:spPr>
          <a:xfrm>
            <a:off x="3931894" y="2938276"/>
            <a:ext cx="4415" cy="541191"/>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239" name="テキスト ボックス 238"/>
          <p:cNvSpPr txBox="1"/>
          <p:nvPr/>
        </p:nvSpPr>
        <p:spPr>
          <a:xfrm>
            <a:off x="4252104" y="4304223"/>
            <a:ext cx="89168" cy="215444"/>
          </a:xfrm>
          <a:prstGeom prst="rect">
            <a:avLst/>
          </a:prstGeom>
          <a:noFill/>
        </p:spPr>
        <p:txBody>
          <a:bodyPr wrap="square" rtlCol="0">
            <a:spAutoFit/>
          </a:bodyPr>
          <a:lstStyle/>
          <a:p>
            <a:r>
              <a:rPr kumimoji="1" lang="en-US" altLang="ja-JP" sz="800" dirty="0"/>
              <a:t>0</a:t>
            </a:r>
            <a:endParaRPr kumimoji="1" lang="ja-JP" altLang="en-US" sz="800" dirty="0"/>
          </a:p>
        </p:txBody>
      </p:sp>
      <p:sp>
        <p:nvSpPr>
          <p:cNvPr id="240" name="テキスト ボックス 239"/>
          <p:cNvSpPr txBox="1"/>
          <p:nvPr/>
        </p:nvSpPr>
        <p:spPr>
          <a:xfrm>
            <a:off x="4252104" y="4494904"/>
            <a:ext cx="93029" cy="215444"/>
          </a:xfrm>
          <a:prstGeom prst="rect">
            <a:avLst/>
          </a:prstGeom>
          <a:noFill/>
        </p:spPr>
        <p:txBody>
          <a:bodyPr wrap="square" rtlCol="0">
            <a:spAutoFit/>
          </a:bodyPr>
          <a:lstStyle/>
          <a:p>
            <a:r>
              <a:rPr kumimoji="1" lang="en-US" altLang="ja-JP" sz="800" dirty="0"/>
              <a:t>1</a:t>
            </a:r>
            <a:endParaRPr kumimoji="1" lang="ja-JP" altLang="en-US" sz="800" dirty="0"/>
          </a:p>
        </p:txBody>
      </p:sp>
      <p:sp>
        <p:nvSpPr>
          <p:cNvPr id="43" name="正方形/長方形 42"/>
          <p:cNvSpPr/>
          <p:nvPr/>
        </p:nvSpPr>
        <p:spPr>
          <a:xfrm>
            <a:off x="3244686" y="4283521"/>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32" name="正方形/長方形 231"/>
          <p:cNvSpPr/>
          <p:nvPr/>
        </p:nvSpPr>
        <p:spPr>
          <a:xfrm>
            <a:off x="3245075" y="3870349"/>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34" name="正方形/長方形 233"/>
          <p:cNvSpPr/>
          <p:nvPr/>
        </p:nvSpPr>
        <p:spPr>
          <a:xfrm>
            <a:off x="3242924" y="3462540"/>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37" name="正方形/長方形 236"/>
          <p:cNvSpPr/>
          <p:nvPr/>
        </p:nvSpPr>
        <p:spPr>
          <a:xfrm>
            <a:off x="1622231" y="3213162"/>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38" name="正方形/長方形 237"/>
          <p:cNvSpPr/>
          <p:nvPr/>
        </p:nvSpPr>
        <p:spPr>
          <a:xfrm>
            <a:off x="1624197" y="3462105"/>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41" name="正方形/長方形 240"/>
          <p:cNvSpPr/>
          <p:nvPr/>
        </p:nvSpPr>
        <p:spPr>
          <a:xfrm>
            <a:off x="1624197" y="2948241"/>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cxnSp>
        <p:nvCxnSpPr>
          <p:cNvPr id="61" name="直線矢印コネクタ 60"/>
          <p:cNvCxnSpPr>
            <a:endCxn id="237" idx="1"/>
          </p:cNvCxnSpPr>
          <p:nvPr/>
        </p:nvCxnSpPr>
        <p:spPr>
          <a:xfrm>
            <a:off x="891846" y="3287404"/>
            <a:ext cx="730385" cy="0"/>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76" name="カギ線コネクタ 75"/>
          <p:cNvCxnSpPr>
            <a:endCxn id="241" idx="1"/>
          </p:cNvCxnSpPr>
          <p:nvPr/>
        </p:nvCxnSpPr>
        <p:spPr>
          <a:xfrm flipV="1">
            <a:off x="859311" y="3022483"/>
            <a:ext cx="764886" cy="262462"/>
          </a:xfrm>
          <a:prstGeom prst="bentConnector3">
            <a:avLst>
              <a:gd name="adj1" fmla="val 73909"/>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92" name="カギ線コネクタ 91"/>
          <p:cNvCxnSpPr>
            <a:endCxn id="238" idx="1"/>
          </p:cNvCxnSpPr>
          <p:nvPr/>
        </p:nvCxnSpPr>
        <p:spPr>
          <a:xfrm>
            <a:off x="840785" y="3284945"/>
            <a:ext cx="783412" cy="251402"/>
          </a:xfrm>
          <a:prstGeom prst="bentConnector3">
            <a:avLst>
              <a:gd name="adj1" fmla="val 73344"/>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285" name="正方形/長方形 284"/>
          <p:cNvSpPr/>
          <p:nvPr/>
        </p:nvSpPr>
        <p:spPr>
          <a:xfrm>
            <a:off x="3750114" y="3266801"/>
            <a:ext cx="45719" cy="5199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86" name="直線コネクタ 285"/>
          <p:cNvCxnSpPr/>
          <p:nvPr/>
        </p:nvCxnSpPr>
        <p:spPr>
          <a:xfrm flipV="1">
            <a:off x="5611662" y="5962574"/>
            <a:ext cx="0" cy="92353"/>
          </a:xfrm>
          <a:prstGeom prst="line">
            <a:avLst/>
          </a:prstGeom>
          <a:ln w="6350"/>
        </p:spPr>
        <p:style>
          <a:lnRef idx="1">
            <a:schemeClr val="dk1"/>
          </a:lnRef>
          <a:fillRef idx="0">
            <a:schemeClr val="dk1"/>
          </a:fillRef>
          <a:effectRef idx="0">
            <a:schemeClr val="dk1"/>
          </a:effectRef>
          <a:fontRef idx="minor">
            <a:schemeClr val="tx1"/>
          </a:fontRef>
        </p:style>
      </p:cxnSp>
      <p:sp>
        <p:nvSpPr>
          <p:cNvPr id="171" name="円/楕円 170"/>
          <p:cNvSpPr/>
          <p:nvPr/>
        </p:nvSpPr>
        <p:spPr>
          <a:xfrm>
            <a:off x="5580496" y="5946579"/>
            <a:ext cx="64530" cy="59201"/>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8" name="二等辺三角形 287"/>
          <p:cNvSpPr/>
          <p:nvPr/>
        </p:nvSpPr>
        <p:spPr>
          <a:xfrm rot="5400000">
            <a:off x="2894566" y="5745658"/>
            <a:ext cx="106673" cy="621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 name="直線矢印コネクタ 15"/>
          <p:cNvCxnSpPr>
            <a:cxnSpLocks/>
          </p:cNvCxnSpPr>
          <p:nvPr/>
        </p:nvCxnSpPr>
        <p:spPr>
          <a:xfrm flipH="1">
            <a:off x="2078303" y="827546"/>
            <a:ext cx="1" cy="175518"/>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a:cxnSpLocks/>
          </p:cNvCxnSpPr>
          <p:nvPr/>
        </p:nvCxnSpPr>
        <p:spPr>
          <a:xfrm flipH="1">
            <a:off x="2507097" y="835694"/>
            <a:ext cx="1" cy="171052"/>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cxnSp>
        <p:nvCxnSpPr>
          <p:cNvPr id="87" name="カギ線コネクタ 86"/>
          <p:cNvCxnSpPr/>
          <p:nvPr/>
        </p:nvCxnSpPr>
        <p:spPr>
          <a:xfrm>
            <a:off x="4460153" y="3706884"/>
            <a:ext cx="236823" cy="169617"/>
          </a:xfrm>
          <a:prstGeom prst="bentConnector3">
            <a:avLst>
              <a:gd name="adj1" fmla="val 1736"/>
            </a:avLst>
          </a:prstGeom>
          <a:ln w="19050">
            <a:tailEnd type="triangle"/>
          </a:ln>
        </p:spPr>
        <p:style>
          <a:lnRef idx="1">
            <a:schemeClr val="dk1"/>
          </a:lnRef>
          <a:fillRef idx="0">
            <a:schemeClr val="dk1"/>
          </a:fillRef>
          <a:effectRef idx="0">
            <a:schemeClr val="dk1"/>
          </a:effectRef>
          <a:fontRef idx="minor">
            <a:schemeClr val="tx1"/>
          </a:fontRef>
        </p:style>
      </p:cxnSp>
      <p:sp>
        <p:nvSpPr>
          <p:cNvPr id="94" name="円/楕円 93"/>
          <p:cNvSpPr/>
          <p:nvPr/>
        </p:nvSpPr>
        <p:spPr>
          <a:xfrm>
            <a:off x="4374617" y="3791693"/>
            <a:ext cx="166165" cy="17668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+1</a:t>
            </a:r>
            <a:endParaRPr kumimoji="1" lang="ja-JP" altLang="en-US" sz="800" dirty="0">
              <a:solidFill>
                <a:schemeClr val="tx1"/>
              </a:solidFill>
            </a:endParaRPr>
          </a:p>
        </p:txBody>
      </p:sp>
      <p:sp>
        <p:nvSpPr>
          <p:cNvPr id="312" name="テキスト ボックス 311"/>
          <p:cNvSpPr txBox="1"/>
          <p:nvPr/>
        </p:nvSpPr>
        <p:spPr>
          <a:xfrm>
            <a:off x="4694596" y="3759526"/>
            <a:ext cx="143925" cy="215444"/>
          </a:xfrm>
          <a:prstGeom prst="rect">
            <a:avLst/>
          </a:prstGeom>
          <a:noFill/>
        </p:spPr>
        <p:txBody>
          <a:bodyPr wrap="square" lIns="0" rIns="0" rtlCol="0">
            <a:spAutoFit/>
          </a:bodyPr>
          <a:lstStyle/>
          <a:p>
            <a:r>
              <a:rPr kumimoji="1" lang="en-US" altLang="ja-JP" sz="800" dirty="0"/>
              <a:t>10</a:t>
            </a:r>
            <a:endParaRPr kumimoji="1" lang="ja-JP" altLang="en-US" sz="800" dirty="0"/>
          </a:p>
        </p:txBody>
      </p:sp>
      <p:sp>
        <p:nvSpPr>
          <p:cNvPr id="313" name="正方形/長方形 312"/>
          <p:cNvSpPr/>
          <p:nvPr/>
        </p:nvSpPr>
        <p:spPr>
          <a:xfrm>
            <a:off x="4446906" y="3698043"/>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16" name="直線コネクタ 315"/>
          <p:cNvCxnSpPr/>
          <p:nvPr/>
        </p:nvCxnSpPr>
        <p:spPr>
          <a:xfrm>
            <a:off x="4703719" y="3432650"/>
            <a:ext cx="77552" cy="58376"/>
          </a:xfrm>
          <a:prstGeom prst="line">
            <a:avLst/>
          </a:prstGeom>
          <a:ln w="19050">
            <a:solidFill>
              <a:schemeClr val="tx1"/>
            </a:solidFill>
            <a:prstDash val="solid"/>
          </a:ln>
        </p:spPr>
        <p:style>
          <a:lnRef idx="1">
            <a:schemeClr val="dk1"/>
          </a:lnRef>
          <a:fillRef idx="0">
            <a:schemeClr val="dk1"/>
          </a:fillRef>
          <a:effectRef idx="0">
            <a:schemeClr val="dk1"/>
          </a:effectRef>
          <a:fontRef idx="minor">
            <a:schemeClr val="tx1"/>
          </a:fontRef>
        </p:style>
      </p:cxnSp>
      <p:sp>
        <p:nvSpPr>
          <p:cNvPr id="104" name="テキスト ボックス 103"/>
          <p:cNvSpPr txBox="1"/>
          <p:nvPr/>
        </p:nvSpPr>
        <p:spPr>
          <a:xfrm>
            <a:off x="4783529" y="3367805"/>
            <a:ext cx="94785" cy="215444"/>
          </a:xfrm>
          <a:prstGeom prst="rect">
            <a:avLst/>
          </a:prstGeom>
          <a:noFill/>
        </p:spPr>
        <p:txBody>
          <a:bodyPr wrap="square" rtlCol="0">
            <a:spAutoFit/>
          </a:bodyPr>
          <a:lstStyle/>
          <a:p>
            <a:r>
              <a:rPr kumimoji="1" lang="en-US" altLang="ja-JP" sz="800" dirty="0"/>
              <a:t>2</a:t>
            </a:r>
            <a:endParaRPr kumimoji="1" lang="ja-JP" altLang="en-US" sz="800" dirty="0"/>
          </a:p>
        </p:txBody>
      </p:sp>
      <p:sp>
        <p:nvSpPr>
          <p:cNvPr id="317" name="テキスト ボックス 316"/>
          <p:cNvSpPr txBox="1"/>
          <p:nvPr/>
        </p:nvSpPr>
        <p:spPr>
          <a:xfrm>
            <a:off x="5165304" y="2075776"/>
            <a:ext cx="665565" cy="215444"/>
          </a:xfrm>
          <a:prstGeom prst="rect">
            <a:avLst/>
          </a:prstGeom>
          <a:noFill/>
        </p:spPr>
        <p:txBody>
          <a:bodyPr wrap="square" rtlCol="0">
            <a:spAutoFit/>
          </a:bodyPr>
          <a:lstStyle/>
          <a:p>
            <a:r>
              <a:rPr kumimoji="1" lang="en-US" altLang="ja-JP" sz="800" dirty="0"/>
              <a:t>lr_recoven</a:t>
            </a:r>
            <a:endParaRPr kumimoji="1" lang="ja-JP" altLang="en-US" sz="800" dirty="0"/>
          </a:p>
        </p:txBody>
      </p:sp>
      <p:sp>
        <p:nvSpPr>
          <p:cNvPr id="318" name="テキスト ボックス 317"/>
          <p:cNvSpPr txBox="1"/>
          <p:nvPr/>
        </p:nvSpPr>
        <p:spPr>
          <a:xfrm>
            <a:off x="5165303" y="2183498"/>
            <a:ext cx="665565" cy="215444"/>
          </a:xfrm>
          <a:prstGeom prst="rect">
            <a:avLst/>
          </a:prstGeom>
          <a:noFill/>
        </p:spPr>
        <p:txBody>
          <a:bodyPr wrap="square" rIns="0" rtlCol="0">
            <a:spAutoFit/>
          </a:bodyPr>
          <a:lstStyle/>
          <a:p>
            <a:r>
              <a:rPr kumimoji="1" lang="en-US" altLang="ja-JP" sz="800" dirty="0"/>
              <a:t>lr_seten</a:t>
            </a:r>
            <a:endParaRPr kumimoji="1" lang="ja-JP" altLang="en-US" sz="800" dirty="0"/>
          </a:p>
        </p:txBody>
      </p:sp>
      <p:cxnSp>
        <p:nvCxnSpPr>
          <p:cNvPr id="110" name="カギ線コネクタ 109"/>
          <p:cNvCxnSpPr>
            <a:stCxn id="318" idx="1"/>
          </p:cNvCxnSpPr>
          <p:nvPr/>
        </p:nvCxnSpPr>
        <p:spPr>
          <a:xfrm rot="10800000" flipV="1">
            <a:off x="4989503" y="2291220"/>
            <a:ext cx="175800" cy="726448"/>
          </a:xfrm>
          <a:prstGeom prst="bentConnector2">
            <a:avLst/>
          </a:prstGeom>
          <a:ln w="3175">
            <a:prstDash val="dash"/>
            <a:tailEnd type="triangle"/>
          </a:ln>
        </p:spPr>
        <p:style>
          <a:lnRef idx="1">
            <a:schemeClr val="dk1"/>
          </a:lnRef>
          <a:fillRef idx="0">
            <a:schemeClr val="dk1"/>
          </a:fillRef>
          <a:effectRef idx="0">
            <a:schemeClr val="dk1"/>
          </a:effectRef>
          <a:fontRef idx="minor">
            <a:schemeClr val="tx1"/>
          </a:fontRef>
        </p:style>
      </p:cxnSp>
      <p:cxnSp>
        <p:nvCxnSpPr>
          <p:cNvPr id="115" name="カギ線コネクタ 114"/>
          <p:cNvCxnSpPr>
            <a:stCxn id="317" idx="1"/>
          </p:cNvCxnSpPr>
          <p:nvPr/>
        </p:nvCxnSpPr>
        <p:spPr>
          <a:xfrm rot="10800000" flipV="1">
            <a:off x="4749584" y="2183498"/>
            <a:ext cx="415721" cy="834170"/>
          </a:xfrm>
          <a:prstGeom prst="bentConnector2">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349" name="正方形/長方形 348"/>
          <p:cNvSpPr/>
          <p:nvPr/>
        </p:nvSpPr>
        <p:spPr>
          <a:xfrm>
            <a:off x="4966643" y="2730410"/>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0" name="テキスト ボックス 379"/>
          <p:cNvSpPr txBox="1"/>
          <p:nvPr/>
        </p:nvSpPr>
        <p:spPr>
          <a:xfrm>
            <a:off x="3208949" y="4083666"/>
            <a:ext cx="652589" cy="215444"/>
          </a:xfrm>
          <a:prstGeom prst="rect">
            <a:avLst/>
          </a:prstGeom>
          <a:noFill/>
        </p:spPr>
        <p:txBody>
          <a:bodyPr wrap="square" rtlCol="0">
            <a:spAutoFit/>
          </a:bodyPr>
          <a:lstStyle/>
          <a:p>
            <a:r>
              <a:rPr kumimoji="1" lang="en-US" altLang="ja-JP" sz="800" dirty="0"/>
              <a:t>regA[15:0]</a:t>
            </a:r>
            <a:endParaRPr kumimoji="1" lang="ja-JP" altLang="en-US" sz="800" dirty="0"/>
          </a:p>
        </p:txBody>
      </p:sp>
      <p:cxnSp>
        <p:nvCxnSpPr>
          <p:cNvPr id="516" name="直線コネクタ 515"/>
          <p:cNvCxnSpPr/>
          <p:nvPr/>
        </p:nvCxnSpPr>
        <p:spPr>
          <a:xfrm>
            <a:off x="6482282" y="3789684"/>
            <a:ext cx="98814" cy="9009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18" name="直線コネクタ 517"/>
          <p:cNvCxnSpPr/>
          <p:nvPr/>
        </p:nvCxnSpPr>
        <p:spPr>
          <a:xfrm>
            <a:off x="6482996" y="3909074"/>
            <a:ext cx="98814" cy="9009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19" name="直線コネクタ 518"/>
          <p:cNvCxnSpPr/>
          <p:nvPr/>
        </p:nvCxnSpPr>
        <p:spPr>
          <a:xfrm>
            <a:off x="6482996" y="4041292"/>
            <a:ext cx="98814" cy="9009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520" name="テキスト ボックス 519"/>
          <p:cNvSpPr txBox="1"/>
          <p:nvPr/>
        </p:nvSpPr>
        <p:spPr>
          <a:xfrm>
            <a:off x="6632423" y="3758149"/>
            <a:ext cx="143125" cy="123111"/>
          </a:xfrm>
          <a:prstGeom prst="rect">
            <a:avLst/>
          </a:prstGeom>
          <a:noFill/>
        </p:spPr>
        <p:txBody>
          <a:bodyPr wrap="square" lIns="0" tIns="0" rIns="0" bIns="0" rtlCol="0">
            <a:spAutoFit/>
          </a:bodyPr>
          <a:lstStyle/>
          <a:p>
            <a:r>
              <a:rPr kumimoji="1" lang="en-US" altLang="ja-JP" sz="800" dirty="0"/>
              <a:t>16</a:t>
            </a:r>
            <a:endParaRPr kumimoji="1" lang="ja-JP" altLang="en-US" sz="800" dirty="0"/>
          </a:p>
        </p:txBody>
      </p:sp>
      <p:sp>
        <p:nvSpPr>
          <p:cNvPr id="526" name="テキスト ボックス 525"/>
          <p:cNvSpPr txBox="1"/>
          <p:nvPr/>
        </p:nvSpPr>
        <p:spPr>
          <a:xfrm>
            <a:off x="6979096" y="3843646"/>
            <a:ext cx="143125" cy="123111"/>
          </a:xfrm>
          <a:prstGeom prst="rect">
            <a:avLst/>
          </a:prstGeom>
          <a:noFill/>
        </p:spPr>
        <p:txBody>
          <a:bodyPr wrap="square" lIns="0" tIns="0" rIns="0" bIns="0" rtlCol="0">
            <a:spAutoFit/>
          </a:bodyPr>
          <a:lstStyle/>
          <a:p>
            <a:r>
              <a:rPr kumimoji="1" lang="en-US" altLang="ja-JP" sz="800" dirty="0"/>
              <a:t>16</a:t>
            </a:r>
            <a:endParaRPr kumimoji="1" lang="ja-JP" altLang="en-US" sz="800" dirty="0"/>
          </a:p>
        </p:txBody>
      </p:sp>
      <p:sp>
        <p:nvSpPr>
          <p:cNvPr id="529" name="テキスト ボックス 528"/>
          <p:cNvSpPr txBox="1"/>
          <p:nvPr/>
        </p:nvSpPr>
        <p:spPr>
          <a:xfrm>
            <a:off x="7375224" y="3966757"/>
            <a:ext cx="90890" cy="123111"/>
          </a:xfrm>
          <a:prstGeom prst="rect">
            <a:avLst/>
          </a:prstGeom>
          <a:noFill/>
        </p:spPr>
        <p:txBody>
          <a:bodyPr wrap="square" lIns="0" tIns="0" rIns="0" bIns="0" rtlCol="0">
            <a:spAutoFit/>
          </a:bodyPr>
          <a:lstStyle/>
          <a:p>
            <a:r>
              <a:rPr kumimoji="1" lang="en-US" altLang="ja-JP" sz="800" dirty="0"/>
              <a:t>4</a:t>
            </a:r>
            <a:endParaRPr kumimoji="1" lang="ja-JP" altLang="en-US" sz="800" dirty="0"/>
          </a:p>
        </p:txBody>
      </p:sp>
      <p:cxnSp>
        <p:nvCxnSpPr>
          <p:cNvPr id="546" name="カギ線コネクタ 545"/>
          <p:cNvCxnSpPr>
            <a:stCxn id="349" idx="3"/>
          </p:cNvCxnSpPr>
          <p:nvPr/>
        </p:nvCxnSpPr>
        <p:spPr>
          <a:xfrm>
            <a:off x="5012362" y="2757229"/>
            <a:ext cx="1363703" cy="580979"/>
          </a:xfrm>
          <a:prstGeom prst="bentConnector3">
            <a:avLst>
              <a:gd name="adj1" fmla="val 99941"/>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562" name="正方形/長方形 561"/>
          <p:cNvSpPr/>
          <p:nvPr/>
        </p:nvSpPr>
        <p:spPr>
          <a:xfrm>
            <a:off x="5453509" y="3256404"/>
            <a:ext cx="45719" cy="8196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64" name="直線矢印コネクタ 563"/>
          <p:cNvCxnSpPr>
            <a:stCxn id="562" idx="2"/>
          </p:cNvCxnSpPr>
          <p:nvPr/>
        </p:nvCxnSpPr>
        <p:spPr>
          <a:xfrm flipH="1">
            <a:off x="5476368" y="3338364"/>
            <a:ext cx="1" cy="500223"/>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566" name="カギ線コネクタ 565"/>
          <p:cNvCxnSpPr>
            <a:stCxn id="562" idx="0"/>
          </p:cNvCxnSpPr>
          <p:nvPr/>
        </p:nvCxnSpPr>
        <p:spPr>
          <a:xfrm rot="16200000" flipH="1">
            <a:off x="5799372" y="2933401"/>
            <a:ext cx="81804" cy="727810"/>
          </a:xfrm>
          <a:prstGeom prst="bentConnector4">
            <a:avLst>
              <a:gd name="adj1" fmla="val -279448"/>
              <a:gd name="adj2" fmla="val 99993"/>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594" name="正方形/長方形 593"/>
          <p:cNvSpPr/>
          <p:nvPr/>
        </p:nvSpPr>
        <p:spPr>
          <a:xfrm>
            <a:off x="4462239" y="2876783"/>
            <a:ext cx="45719" cy="8196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98" name="カギ線コネクタ 597"/>
          <p:cNvCxnSpPr/>
          <p:nvPr/>
        </p:nvCxnSpPr>
        <p:spPr>
          <a:xfrm rot="16200000" flipH="1">
            <a:off x="4420967" y="2960142"/>
            <a:ext cx="255115" cy="126851"/>
          </a:xfrm>
          <a:prstGeom prst="bentConnector2">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745" name="カギ線コネクタ 744"/>
          <p:cNvCxnSpPr>
            <a:endCxn id="181" idx="2"/>
          </p:cNvCxnSpPr>
          <p:nvPr/>
        </p:nvCxnSpPr>
        <p:spPr>
          <a:xfrm rot="5400000" flipH="1" flipV="1">
            <a:off x="6366308" y="3604711"/>
            <a:ext cx="330762" cy="160056"/>
          </a:xfrm>
          <a:prstGeom prst="bentConnector3">
            <a:avLst>
              <a:gd name="adj1" fmla="val 2005"/>
            </a:avLst>
          </a:prstGeom>
          <a:ln w="19050">
            <a:tailEnd type="triangle"/>
          </a:ln>
        </p:spPr>
        <p:style>
          <a:lnRef idx="1">
            <a:schemeClr val="dk1"/>
          </a:lnRef>
          <a:fillRef idx="0">
            <a:schemeClr val="dk1"/>
          </a:fillRef>
          <a:effectRef idx="0">
            <a:schemeClr val="dk1"/>
          </a:effectRef>
          <a:fontRef idx="minor">
            <a:schemeClr val="tx1"/>
          </a:fontRef>
        </p:style>
      </p:cxnSp>
      <p:cxnSp>
        <p:nvCxnSpPr>
          <p:cNvPr id="748" name="カギ線コネクタ 747"/>
          <p:cNvCxnSpPr>
            <a:endCxn id="123" idx="2"/>
          </p:cNvCxnSpPr>
          <p:nvPr/>
        </p:nvCxnSpPr>
        <p:spPr>
          <a:xfrm flipV="1">
            <a:off x="6445758" y="3517514"/>
            <a:ext cx="509681" cy="441814"/>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750" name="カギ線コネクタ 749"/>
          <p:cNvCxnSpPr>
            <a:endCxn id="122" idx="2"/>
          </p:cNvCxnSpPr>
          <p:nvPr/>
        </p:nvCxnSpPr>
        <p:spPr>
          <a:xfrm flipV="1">
            <a:off x="6451661" y="3524618"/>
            <a:ext cx="884719" cy="571357"/>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752" name="カギ線コネクタ 751"/>
          <p:cNvCxnSpPr>
            <a:cxnSpLocks/>
            <a:stCxn id="181" idx="0"/>
          </p:cNvCxnSpPr>
          <p:nvPr/>
        </p:nvCxnSpPr>
        <p:spPr>
          <a:xfrm rot="16200000" flipH="1" flipV="1">
            <a:off x="5442645" y="2555790"/>
            <a:ext cx="420948" cy="1917196"/>
          </a:xfrm>
          <a:prstGeom prst="bentConnector4">
            <a:avLst>
              <a:gd name="adj1" fmla="val -161409"/>
              <a:gd name="adj2" fmla="val 115980"/>
            </a:avLst>
          </a:prstGeom>
          <a:ln w="19050">
            <a:tailEnd type="triangle"/>
          </a:ln>
        </p:spPr>
        <p:style>
          <a:lnRef idx="1">
            <a:schemeClr val="dk1"/>
          </a:lnRef>
          <a:fillRef idx="0">
            <a:schemeClr val="dk1"/>
          </a:fillRef>
          <a:effectRef idx="0">
            <a:schemeClr val="dk1"/>
          </a:effectRef>
          <a:fontRef idx="minor">
            <a:schemeClr val="tx1"/>
          </a:fontRef>
        </p:style>
      </p:cxnSp>
      <p:cxnSp>
        <p:nvCxnSpPr>
          <p:cNvPr id="813" name="カギ線コネクタ 812"/>
          <p:cNvCxnSpPr/>
          <p:nvPr/>
        </p:nvCxnSpPr>
        <p:spPr>
          <a:xfrm rot="16200000" flipH="1">
            <a:off x="4870231" y="3230398"/>
            <a:ext cx="2136556" cy="441982"/>
          </a:xfrm>
          <a:prstGeom prst="bentConnector3">
            <a:avLst>
              <a:gd name="adj1" fmla="val 99931"/>
            </a:avLst>
          </a:prstGeom>
          <a:ln w="19050">
            <a:tailEnd type="triangle"/>
          </a:ln>
        </p:spPr>
        <p:style>
          <a:lnRef idx="1">
            <a:schemeClr val="dk1"/>
          </a:lnRef>
          <a:fillRef idx="0">
            <a:schemeClr val="dk1"/>
          </a:fillRef>
          <a:effectRef idx="0">
            <a:schemeClr val="dk1"/>
          </a:effectRef>
          <a:fontRef idx="minor">
            <a:schemeClr val="tx1"/>
          </a:fontRef>
        </p:style>
      </p:cxnSp>
      <p:sp>
        <p:nvSpPr>
          <p:cNvPr id="12" name="正方形/長方形 11"/>
          <p:cNvSpPr/>
          <p:nvPr/>
        </p:nvSpPr>
        <p:spPr>
          <a:xfrm>
            <a:off x="6159500" y="3342350"/>
            <a:ext cx="283901" cy="245894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1" name="テキスト ボックス 220"/>
          <p:cNvSpPr txBox="1"/>
          <p:nvPr/>
        </p:nvSpPr>
        <p:spPr>
          <a:xfrm>
            <a:off x="6171364" y="4396851"/>
            <a:ext cx="851115" cy="215444"/>
          </a:xfrm>
          <a:prstGeom prst="rect">
            <a:avLst/>
          </a:prstGeom>
          <a:noFill/>
        </p:spPr>
        <p:txBody>
          <a:bodyPr wrap="square" rtlCol="0">
            <a:spAutoFit/>
          </a:bodyPr>
          <a:lstStyle/>
          <a:p>
            <a:r>
              <a:rPr kumimoji="1" lang="en-US" altLang="ja-JP" sz="800" dirty="0"/>
              <a:t>reg_sel[3:0]</a:t>
            </a:r>
            <a:endParaRPr kumimoji="1" lang="ja-JP" altLang="en-US" sz="800" dirty="0"/>
          </a:p>
        </p:txBody>
      </p:sp>
      <p:sp>
        <p:nvSpPr>
          <p:cNvPr id="222" name="テキスト ボックス 221"/>
          <p:cNvSpPr txBox="1"/>
          <p:nvPr/>
        </p:nvSpPr>
        <p:spPr>
          <a:xfrm>
            <a:off x="6163981" y="4706069"/>
            <a:ext cx="851115" cy="215444"/>
          </a:xfrm>
          <a:prstGeom prst="rect">
            <a:avLst/>
          </a:prstGeom>
          <a:noFill/>
        </p:spPr>
        <p:txBody>
          <a:bodyPr wrap="square" rtlCol="0">
            <a:spAutoFit/>
          </a:bodyPr>
          <a:lstStyle/>
          <a:p>
            <a:r>
              <a:rPr kumimoji="1" lang="en-US" altLang="ja-JP" sz="800" dirty="0"/>
              <a:t>reg_data[15:0]</a:t>
            </a:r>
            <a:endParaRPr kumimoji="1" lang="ja-JP" altLang="en-US" sz="800" dirty="0"/>
          </a:p>
        </p:txBody>
      </p:sp>
      <p:sp>
        <p:nvSpPr>
          <p:cNvPr id="21" name="テキスト ボックス 20"/>
          <p:cNvSpPr txBox="1"/>
          <p:nvPr/>
        </p:nvSpPr>
        <p:spPr>
          <a:xfrm>
            <a:off x="5790161" y="3641562"/>
            <a:ext cx="145135" cy="123111"/>
          </a:xfrm>
          <a:prstGeom prst="rect">
            <a:avLst/>
          </a:prstGeom>
          <a:noFill/>
        </p:spPr>
        <p:txBody>
          <a:bodyPr wrap="square" lIns="0" tIns="0" rIns="0" bIns="0" rtlCol="0">
            <a:spAutoFit/>
          </a:bodyPr>
          <a:lstStyle/>
          <a:p>
            <a:r>
              <a:rPr kumimoji="1" lang="en-US" altLang="ja-JP" sz="800" dirty="0"/>
              <a:t>SP</a:t>
            </a:r>
            <a:endParaRPr kumimoji="1" lang="ja-JP" altLang="en-US" sz="800" dirty="0"/>
          </a:p>
        </p:txBody>
      </p:sp>
      <p:sp>
        <p:nvSpPr>
          <p:cNvPr id="301" name="テキスト ボックス 300"/>
          <p:cNvSpPr txBox="1"/>
          <p:nvPr/>
        </p:nvSpPr>
        <p:spPr>
          <a:xfrm>
            <a:off x="5793374" y="3883035"/>
            <a:ext cx="145135" cy="123111"/>
          </a:xfrm>
          <a:prstGeom prst="rect">
            <a:avLst/>
          </a:prstGeom>
          <a:noFill/>
        </p:spPr>
        <p:txBody>
          <a:bodyPr wrap="square" lIns="0" tIns="0" rIns="0" bIns="0" rtlCol="0">
            <a:spAutoFit/>
          </a:bodyPr>
          <a:lstStyle/>
          <a:p>
            <a:r>
              <a:rPr kumimoji="1" lang="en-US" altLang="ja-JP" sz="800" dirty="0"/>
              <a:t>LR</a:t>
            </a:r>
            <a:endParaRPr kumimoji="1" lang="ja-JP" altLang="en-US" sz="800" dirty="0"/>
          </a:p>
        </p:txBody>
      </p:sp>
      <p:sp>
        <p:nvSpPr>
          <p:cNvPr id="311" name="テキスト ボックス 310"/>
          <p:cNvSpPr txBox="1"/>
          <p:nvPr/>
        </p:nvSpPr>
        <p:spPr>
          <a:xfrm>
            <a:off x="5763311" y="4096826"/>
            <a:ext cx="170803" cy="123111"/>
          </a:xfrm>
          <a:prstGeom prst="rect">
            <a:avLst/>
          </a:prstGeom>
          <a:noFill/>
        </p:spPr>
        <p:txBody>
          <a:bodyPr wrap="square" lIns="0" tIns="0" rIns="0" bIns="0" rtlCol="0">
            <a:spAutoFit/>
          </a:bodyPr>
          <a:lstStyle/>
          <a:p>
            <a:r>
              <a:rPr kumimoji="1" lang="en-US" altLang="ja-JP" sz="800" dirty="0"/>
              <a:t>PSR</a:t>
            </a:r>
            <a:endParaRPr kumimoji="1" lang="ja-JP" altLang="en-US" sz="800" dirty="0"/>
          </a:p>
        </p:txBody>
      </p:sp>
      <p:cxnSp>
        <p:nvCxnSpPr>
          <p:cNvPr id="38" name="カギ線コネクタ 37"/>
          <p:cNvCxnSpPr>
            <a:stCxn id="229" idx="2"/>
          </p:cNvCxnSpPr>
          <p:nvPr/>
        </p:nvCxnSpPr>
        <p:spPr>
          <a:xfrm rot="16200000" flipH="1">
            <a:off x="4868168" y="3774668"/>
            <a:ext cx="559572" cy="134926"/>
          </a:xfrm>
          <a:prstGeom prst="bentConnector3">
            <a:avLst>
              <a:gd name="adj1" fmla="val 100215"/>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p:cNvCxnSpPr>
            <a:stCxn id="21" idx="3"/>
          </p:cNvCxnSpPr>
          <p:nvPr/>
        </p:nvCxnSpPr>
        <p:spPr>
          <a:xfrm flipV="1">
            <a:off x="5935296" y="3703117"/>
            <a:ext cx="224204"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6" name="直線矢印コネクタ 65"/>
          <p:cNvCxnSpPr>
            <a:stCxn id="301" idx="3"/>
          </p:cNvCxnSpPr>
          <p:nvPr/>
        </p:nvCxnSpPr>
        <p:spPr>
          <a:xfrm flipV="1">
            <a:off x="5938509" y="3944590"/>
            <a:ext cx="219409"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23" name="直線矢印コネクタ 322"/>
          <p:cNvCxnSpPr/>
          <p:nvPr/>
        </p:nvCxnSpPr>
        <p:spPr>
          <a:xfrm flipV="1">
            <a:off x="5937693" y="4152414"/>
            <a:ext cx="219409"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 name="正方形/長方形 6"/>
          <p:cNvSpPr/>
          <p:nvPr/>
        </p:nvSpPr>
        <p:spPr>
          <a:xfrm>
            <a:off x="3074421" y="3751681"/>
            <a:ext cx="134527" cy="81128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4" name="正方形/長方形 313"/>
          <p:cNvSpPr/>
          <p:nvPr/>
        </p:nvSpPr>
        <p:spPr>
          <a:xfrm>
            <a:off x="3713814" y="4398632"/>
            <a:ext cx="134527" cy="81128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7" name="テキスト ボックス 296"/>
          <p:cNvSpPr txBox="1"/>
          <p:nvPr/>
        </p:nvSpPr>
        <p:spPr>
          <a:xfrm>
            <a:off x="4135179" y="3329824"/>
            <a:ext cx="161509" cy="215444"/>
          </a:xfrm>
          <a:prstGeom prst="rect">
            <a:avLst/>
          </a:prstGeom>
          <a:noFill/>
        </p:spPr>
        <p:txBody>
          <a:bodyPr wrap="square" lIns="0" rIns="0" rtlCol="0">
            <a:spAutoFit/>
          </a:bodyPr>
          <a:lstStyle/>
          <a:p>
            <a:r>
              <a:rPr kumimoji="1" lang="en-US" altLang="ja-JP" sz="800" dirty="0"/>
              <a:t>16</a:t>
            </a:r>
            <a:endParaRPr kumimoji="1" lang="ja-JP" altLang="en-US" sz="800" dirty="0"/>
          </a:p>
        </p:txBody>
      </p:sp>
      <p:cxnSp>
        <p:nvCxnSpPr>
          <p:cNvPr id="326" name="直線コネクタ 325"/>
          <p:cNvCxnSpPr/>
          <p:nvPr/>
        </p:nvCxnSpPr>
        <p:spPr>
          <a:xfrm>
            <a:off x="4137968" y="3485039"/>
            <a:ext cx="110065" cy="121116"/>
          </a:xfrm>
          <a:prstGeom prst="line">
            <a:avLst/>
          </a:prstGeom>
          <a:ln w="19050">
            <a:solidFill>
              <a:srgbClr val="C00000"/>
            </a:solidFill>
          </a:ln>
        </p:spPr>
        <p:style>
          <a:lnRef idx="1">
            <a:schemeClr val="dk1"/>
          </a:lnRef>
          <a:fillRef idx="0">
            <a:schemeClr val="dk1"/>
          </a:fillRef>
          <a:effectRef idx="0">
            <a:schemeClr val="dk1"/>
          </a:effectRef>
          <a:fontRef idx="minor">
            <a:schemeClr val="tx1"/>
          </a:fontRef>
        </p:style>
      </p:cxnSp>
      <p:sp>
        <p:nvSpPr>
          <p:cNvPr id="328" name="正方形/長方形 327">
            <a:extLst>
              <a:ext uri="{FF2B5EF4-FFF2-40B4-BE49-F238E27FC236}">
                <a16:creationId xmlns:a16="http://schemas.microsoft.com/office/drawing/2014/main" id="{7C8F5BEB-B462-4405-86A1-62AD176EEA64}"/>
              </a:ext>
            </a:extLst>
          </p:cNvPr>
          <p:cNvSpPr/>
          <p:nvPr/>
        </p:nvSpPr>
        <p:spPr>
          <a:xfrm>
            <a:off x="5453071" y="3256315"/>
            <a:ext cx="45719" cy="8196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6" name="正方形/長方形 235"/>
          <p:cNvSpPr/>
          <p:nvPr/>
        </p:nvSpPr>
        <p:spPr>
          <a:xfrm>
            <a:off x="3245075" y="2875084"/>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cxnSp>
        <p:nvCxnSpPr>
          <p:cNvPr id="333" name="直線コネクタ 332">
            <a:extLst>
              <a:ext uri="{FF2B5EF4-FFF2-40B4-BE49-F238E27FC236}">
                <a16:creationId xmlns:a16="http://schemas.microsoft.com/office/drawing/2014/main" id="{6ADC241B-FA17-41E5-A610-C5F6AAC6393A}"/>
              </a:ext>
            </a:extLst>
          </p:cNvPr>
          <p:cNvCxnSpPr>
            <a:cxnSpLocks/>
          </p:cNvCxnSpPr>
          <p:nvPr/>
        </p:nvCxnSpPr>
        <p:spPr>
          <a:xfrm>
            <a:off x="1833800" y="3287404"/>
            <a:ext cx="3619709" cy="9980"/>
          </a:xfrm>
          <a:prstGeom prst="line">
            <a:avLst/>
          </a:prstGeom>
          <a:ln w="19050">
            <a:solidFill>
              <a:srgbClr val="C00000"/>
            </a:solidFill>
            <a:prstDash val="sysDash"/>
            <a:tailEnd type="none"/>
          </a:ln>
        </p:spPr>
        <p:style>
          <a:lnRef idx="1">
            <a:schemeClr val="dk1"/>
          </a:lnRef>
          <a:fillRef idx="0">
            <a:schemeClr val="dk1"/>
          </a:fillRef>
          <a:effectRef idx="0">
            <a:schemeClr val="dk1"/>
          </a:effectRef>
          <a:fontRef idx="minor">
            <a:schemeClr val="tx1"/>
          </a:fontRef>
        </p:style>
      </p:cxnSp>
      <p:sp>
        <p:nvSpPr>
          <p:cNvPr id="235" name="正方形/長方形 234"/>
          <p:cNvSpPr/>
          <p:nvPr/>
        </p:nvSpPr>
        <p:spPr>
          <a:xfrm>
            <a:off x="3244686" y="3205585"/>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cxnSp>
        <p:nvCxnSpPr>
          <p:cNvPr id="334" name="直線矢印コネクタ 333">
            <a:extLst>
              <a:ext uri="{FF2B5EF4-FFF2-40B4-BE49-F238E27FC236}">
                <a16:creationId xmlns:a16="http://schemas.microsoft.com/office/drawing/2014/main" id="{D0A82667-7D37-4577-AC75-1A592CE608E3}"/>
              </a:ext>
            </a:extLst>
          </p:cNvPr>
          <p:cNvCxnSpPr>
            <a:cxnSpLocks/>
            <a:endCxn id="314" idx="0"/>
          </p:cNvCxnSpPr>
          <p:nvPr/>
        </p:nvCxnSpPr>
        <p:spPr>
          <a:xfrm>
            <a:off x="3775080" y="3335206"/>
            <a:ext cx="5998" cy="1063426"/>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267" name="テキスト ボックス 266"/>
          <p:cNvSpPr txBox="1"/>
          <p:nvPr/>
        </p:nvSpPr>
        <p:spPr>
          <a:xfrm>
            <a:off x="4611950" y="3029192"/>
            <a:ext cx="490075" cy="369332"/>
          </a:xfrm>
          <a:prstGeom prst="rect">
            <a:avLst/>
          </a:prstGeom>
          <a:solidFill>
            <a:srgbClr val="FFC000"/>
          </a:solidFill>
          <a:ln w="6350">
            <a:solidFill>
              <a:schemeClr val="tx1"/>
            </a:solidFill>
          </a:ln>
        </p:spPr>
        <p:txBody>
          <a:bodyPr wrap="square" lIns="36000" tIns="0" rIns="36000" bIns="0" rtlCol="0">
            <a:spAutoFit/>
          </a:bodyPr>
          <a:lstStyle/>
          <a:p>
            <a:r>
              <a:rPr kumimoji="1" lang="en-US" altLang="ja-JP" sz="800" dirty="0"/>
              <a:t>stackctl</a:t>
            </a:r>
          </a:p>
          <a:p>
            <a:endParaRPr kumimoji="1" lang="en-US" altLang="ja-JP" sz="800" dirty="0"/>
          </a:p>
          <a:p>
            <a:endParaRPr kumimoji="1" lang="en-US" altLang="ja-JP" sz="800" dirty="0"/>
          </a:p>
        </p:txBody>
      </p:sp>
      <p:cxnSp>
        <p:nvCxnSpPr>
          <p:cNvPr id="337" name="カギ線コネクタ 324">
            <a:extLst>
              <a:ext uri="{FF2B5EF4-FFF2-40B4-BE49-F238E27FC236}">
                <a16:creationId xmlns:a16="http://schemas.microsoft.com/office/drawing/2014/main" id="{0A992F92-B44F-4CFC-A19E-1FA1EADBF51E}"/>
              </a:ext>
            </a:extLst>
          </p:cNvPr>
          <p:cNvCxnSpPr>
            <a:cxnSpLocks/>
          </p:cNvCxnSpPr>
          <p:nvPr/>
        </p:nvCxnSpPr>
        <p:spPr>
          <a:xfrm rot="5400000" flipH="1" flipV="1">
            <a:off x="2452421" y="554660"/>
            <a:ext cx="1420199" cy="3948179"/>
          </a:xfrm>
          <a:prstGeom prst="bentConnector2">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243" name="テキスト ボックス 242">
            <a:extLst>
              <a:ext uri="{FF2B5EF4-FFF2-40B4-BE49-F238E27FC236}">
                <a16:creationId xmlns:a16="http://schemas.microsoft.com/office/drawing/2014/main" id="{0BE33578-74F1-4415-BEEF-CF53795D980A}"/>
              </a:ext>
            </a:extLst>
          </p:cNvPr>
          <p:cNvSpPr txBox="1"/>
          <p:nvPr/>
        </p:nvSpPr>
        <p:spPr>
          <a:xfrm>
            <a:off x="6676919" y="6867981"/>
            <a:ext cx="1853198" cy="1223412"/>
          </a:xfrm>
          <a:prstGeom prst="rect">
            <a:avLst/>
          </a:prstGeom>
          <a:noFill/>
        </p:spPr>
        <p:txBody>
          <a:bodyPr wrap="square" rtlCol="0">
            <a:spAutoFit/>
          </a:bodyPr>
          <a:lstStyle/>
          <a:p>
            <a:r>
              <a:rPr kumimoji="1" lang="en-US" altLang="ja-JP" sz="1050" dirty="0"/>
              <a:t>Control Signal</a:t>
            </a:r>
          </a:p>
          <a:p>
            <a:endParaRPr kumimoji="1" lang="en-US" altLang="ja-JP" sz="1050" dirty="0"/>
          </a:p>
          <a:p>
            <a:r>
              <a:rPr kumimoji="1" lang="en-US" altLang="ja-JP" sz="1050" dirty="0"/>
              <a:t>Data Signal</a:t>
            </a:r>
          </a:p>
          <a:p>
            <a:endParaRPr kumimoji="1" lang="en-US" altLang="ja-JP" sz="1050" dirty="0"/>
          </a:p>
          <a:p>
            <a:r>
              <a:rPr kumimoji="1" lang="en-US" altLang="ja-JP" sz="1050" dirty="0"/>
              <a:t>Instruction Control Signal</a:t>
            </a:r>
          </a:p>
          <a:p>
            <a:endParaRPr kumimoji="1" lang="en-US" altLang="ja-JP" sz="1050" dirty="0"/>
          </a:p>
          <a:p>
            <a:r>
              <a:rPr kumimoji="1" lang="en-US" altLang="ja-JP" sz="1050" dirty="0"/>
              <a:t>Instruction Data Signal</a:t>
            </a:r>
            <a:endParaRPr kumimoji="1" lang="ja-JP" altLang="en-US" sz="1050" dirty="0"/>
          </a:p>
        </p:txBody>
      </p:sp>
      <p:cxnSp>
        <p:nvCxnSpPr>
          <p:cNvPr id="244" name="直線矢印コネクタ 243">
            <a:extLst>
              <a:ext uri="{FF2B5EF4-FFF2-40B4-BE49-F238E27FC236}">
                <a16:creationId xmlns:a16="http://schemas.microsoft.com/office/drawing/2014/main" id="{89098394-2CD8-451B-BFA4-23F0928CD6A2}"/>
              </a:ext>
            </a:extLst>
          </p:cNvPr>
          <p:cNvCxnSpPr/>
          <p:nvPr/>
        </p:nvCxnSpPr>
        <p:spPr>
          <a:xfrm>
            <a:off x="8337560" y="6972780"/>
            <a:ext cx="385115" cy="0"/>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cxnSp>
        <p:nvCxnSpPr>
          <p:cNvPr id="245" name="直線矢印コネクタ 244">
            <a:extLst>
              <a:ext uri="{FF2B5EF4-FFF2-40B4-BE49-F238E27FC236}">
                <a16:creationId xmlns:a16="http://schemas.microsoft.com/office/drawing/2014/main" id="{5A0680EC-3652-4AF9-AFA3-621148B5651F}"/>
              </a:ext>
            </a:extLst>
          </p:cNvPr>
          <p:cNvCxnSpPr/>
          <p:nvPr/>
        </p:nvCxnSpPr>
        <p:spPr>
          <a:xfrm>
            <a:off x="8337560" y="7288108"/>
            <a:ext cx="38511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46" name="直線矢印コネクタ 245">
            <a:extLst>
              <a:ext uri="{FF2B5EF4-FFF2-40B4-BE49-F238E27FC236}">
                <a16:creationId xmlns:a16="http://schemas.microsoft.com/office/drawing/2014/main" id="{56A29AB6-C612-4D64-9298-090851F11ABE}"/>
              </a:ext>
            </a:extLst>
          </p:cNvPr>
          <p:cNvCxnSpPr/>
          <p:nvPr/>
        </p:nvCxnSpPr>
        <p:spPr>
          <a:xfrm>
            <a:off x="8337560" y="7617837"/>
            <a:ext cx="385115" cy="0"/>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248" name="直線矢印コネクタ 247">
            <a:extLst>
              <a:ext uri="{FF2B5EF4-FFF2-40B4-BE49-F238E27FC236}">
                <a16:creationId xmlns:a16="http://schemas.microsoft.com/office/drawing/2014/main" id="{34CB5206-765C-4247-9E63-3E92D794FDA3}"/>
              </a:ext>
            </a:extLst>
          </p:cNvPr>
          <p:cNvCxnSpPr/>
          <p:nvPr/>
        </p:nvCxnSpPr>
        <p:spPr>
          <a:xfrm>
            <a:off x="8337560" y="7938244"/>
            <a:ext cx="385115" cy="0"/>
          </a:xfrm>
          <a:prstGeom prst="straightConnector1">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249" name="テキスト ボックス 248">
            <a:extLst>
              <a:ext uri="{FF2B5EF4-FFF2-40B4-BE49-F238E27FC236}">
                <a16:creationId xmlns:a16="http://schemas.microsoft.com/office/drawing/2014/main" id="{661848E2-F483-4A55-8692-B253887BD5D5}"/>
              </a:ext>
            </a:extLst>
          </p:cNvPr>
          <p:cNvSpPr txBox="1"/>
          <p:nvPr/>
        </p:nvSpPr>
        <p:spPr>
          <a:xfrm>
            <a:off x="699990" y="6801950"/>
            <a:ext cx="1541595" cy="1231106"/>
          </a:xfrm>
          <a:prstGeom prst="rect">
            <a:avLst/>
          </a:prstGeom>
          <a:solidFill>
            <a:srgbClr val="FFC000"/>
          </a:solidFill>
          <a:ln w="6350">
            <a:solidFill>
              <a:schemeClr val="tx1"/>
            </a:solidFill>
          </a:ln>
        </p:spPr>
        <p:txBody>
          <a:bodyPr wrap="square" lIns="36000" tIns="0" rIns="36000" bIns="0" rtlCol="0">
            <a:spAutoFit/>
          </a:bodyPr>
          <a:lstStyle/>
          <a:p>
            <a:r>
              <a:rPr kumimoji="1" lang="en-US" altLang="ja-JP" sz="800" dirty="0"/>
              <a:t>stackctl</a:t>
            </a:r>
          </a:p>
          <a:p>
            <a:endParaRPr kumimoji="1" lang="en-US" altLang="ja-JP" sz="800" dirty="0"/>
          </a:p>
          <a:p>
            <a:endParaRPr kumimoji="1" lang="en-US" altLang="ja-JP" sz="800" dirty="0"/>
          </a:p>
          <a:p>
            <a:endParaRPr kumimoji="1" lang="en-US" altLang="ja-JP" sz="800" dirty="0"/>
          </a:p>
          <a:p>
            <a:endParaRPr kumimoji="1" lang="en-US" altLang="ja-JP" sz="800" dirty="0"/>
          </a:p>
          <a:p>
            <a:endParaRPr kumimoji="1" lang="en-US" altLang="ja-JP" sz="800" dirty="0"/>
          </a:p>
          <a:p>
            <a:endParaRPr kumimoji="1" lang="en-US" altLang="ja-JP" sz="800" dirty="0"/>
          </a:p>
          <a:p>
            <a:endParaRPr kumimoji="1" lang="en-US" altLang="ja-JP" sz="800" dirty="0"/>
          </a:p>
          <a:p>
            <a:endParaRPr kumimoji="1" lang="en-US" altLang="ja-JP" sz="800" dirty="0"/>
          </a:p>
          <a:p>
            <a:r>
              <a:rPr kumimoji="1" lang="en-US" altLang="ja-JP" sz="800" dirty="0"/>
              <a:t>                         {pop_en,  push_en}</a:t>
            </a:r>
          </a:p>
        </p:txBody>
      </p:sp>
      <p:cxnSp>
        <p:nvCxnSpPr>
          <p:cNvPr id="250" name="直線矢印コネクタ 249">
            <a:extLst>
              <a:ext uri="{FF2B5EF4-FFF2-40B4-BE49-F238E27FC236}">
                <a16:creationId xmlns:a16="http://schemas.microsoft.com/office/drawing/2014/main" id="{635BFF75-69C9-4C08-BCC5-99295EECF654}"/>
              </a:ext>
            </a:extLst>
          </p:cNvPr>
          <p:cNvCxnSpPr/>
          <p:nvPr/>
        </p:nvCxnSpPr>
        <p:spPr>
          <a:xfrm>
            <a:off x="1682966" y="8029405"/>
            <a:ext cx="0" cy="258104"/>
          </a:xfrm>
          <a:prstGeom prst="straightConnector1">
            <a:avLst/>
          </a:prstGeom>
          <a:ln w="3175">
            <a:prstDash val="sysDash"/>
            <a:tailEnd type="triangle"/>
          </a:ln>
        </p:spPr>
        <p:style>
          <a:lnRef idx="1">
            <a:schemeClr val="dk1"/>
          </a:lnRef>
          <a:fillRef idx="0">
            <a:schemeClr val="dk1"/>
          </a:fillRef>
          <a:effectRef idx="0">
            <a:schemeClr val="dk1"/>
          </a:effectRef>
          <a:fontRef idx="minor">
            <a:schemeClr val="tx1"/>
          </a:fontRef>
        </p:style>
      </p:cxnSp>
      <p:cxnSp>
        <p:nvCxnSpPr>
          <p:cNvPr id="261" name="直線コネクタ 260">
            <a:extLst>
              <a:ext uri="{FF2B5EF4-FFF2-40B4-BE49-F238E27FC236}">
                <a16:creationId xmlns:a16="http://schemas.microsoft.com/office/drawing/2014/main" id="{FF2D0C29-F120-42AF-80AE-B9BFD5DEC62C}"/>
              </a:ext>
            </a:extLst>
          </p:cNvPr>
          <p:cNvCxnSpPr/>
          <p:nvPr/>
        </p:nvCxnSpPr>
        <p:spPr>
          <a:xfrm>
            <a:off x="1636415" y="8066929"/>
            <a:ext cx="77552" cy="58376"/>
          </a:xfrm>
          <a:prstGeom prst="line">
            <a:avLst/>
          </a:prstGeom>
          <a:ln w="3175">
            <a:solidFill>
              <a:schemeClr val="tx1"/>
            </a:solidFill>
            <a:prstDash val="sysDot"/>
          </a:ln>
        </p:spPr>
        <p:style>
          <a:lnRef idx="1">
            <a:schemeClr val="dk1"/>
          </a:lnRef>
          <a:fillRef idx="0">
            <a:schemeClr val="dk1"/>
          </a:fillRef>
          <a:effectRef idx="0">
            <a:schemeClr val="dk1"/>
          </a:effectRef>
          <a:fontRef idx="minor">
            <a:schemeClr val="tx1"/>
          </a:fontRef>
        </p:style>
      </p:cxnSp>
      <p:sp>
        <p:nvSpPr>
          <p:cNvPr id="265" name="テキスト ボックス 264">
            <a:extLst>
              <a:ext uri="{FF2B5EF4-FFF2-40B4-BE49-F238E27FC236}">
                <a16:creationId xmlns:a16="http://schemas.microsoft.com/office/drawing/2014/main" id="{1FEB278B-C559-4655-958B-62E6C1E87149}"/>
              </a:ext>
            </a:extLst>
          </p:cNvPr>
          <p:cNvSpPr txBox="1"/>
          <p:nvPr/>
        </p:nvSpPr>
        <p:spPr>
          <a:xfrm>
            <a:off x="1716225" y="8002084"/>
            <a:ext cx="94785" cy="215444"/>
          </a:xfrm>
          <a:prstGeom prst="rect">
            <a:avLst/>
          </a:prstGeom>
          <a:noFill/>
        </p:spPr>
        <p:txBody>
          <a:bodyPr wrap="square" rtlCol="0">
            <a:spAutoFit/>
          </a:bodyPr>
          <a:lstStyle/>
          <a:p>
            <a:r>
              <a:rPr kumimoji="1" lang="en-US" altLang="ja-JP" sz="800" dirty="0"/>
              <a:t>2</a:t>
            </a:r>
            <a:endParaRPr kumimoji="1" lang="ja-JP" altLang="en-US" sz="800" dirty="0"/>
          </a:p>
        </p:txBody>
      </p:sp>
      <p:sp>
        <p:nvSpPr>
          <p:cNvPr id="266" name="月 265">
            <a:extLst>
              <a:ext uri="{FF2B5EF4-FFF2-40B4-BE49-F238E27FC236}">
                <a16:creationId xmlns:a16="http://schemas.microsoft.com/office/drawing/2014/main" id="{078245FB-5FA3-4AF7-B7D0-9371E8546857}"/>
              </a:ext>
            </a:extLst>
          </p:cNvPr>
          <p:cNvSpPr/>
          <p:nvPr/>
        </p:nvSpPr>
        <p:spPr>
          <a:xfrm rot="16200000">
            <a:off x="1364509" y="7560965"/>
            <a:ext cx="222463" cy="294248"/>
          </a:xfrm>
          <a:prstGeom prst="moon">
            <a:avLst>
              <a:gd name="adj" fmla="val 6899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テキスト ボックス 270">
            <a:extLst>
              <a:ext uri="{FF2B5EF4-FFF2-40B4-BE49-F238E27FC236}">
                <a16:creationId xmlns:a16="http://schemas.microsoft.com/office/drawing/2014/main" id="{2B432587-0846-464D-8858-1D7FDB3ECDF2}"/>
              </a:ext>
            </a:extLst>
          </p:cNvPr>
          <p:cNvSpPr txBox="1"/>
          <p:nvPr/>
        </p:nvSpPr>
        <p:spPr>
          <a:xfrm>
            <a:off x="904320" y="6974406"/>
            <a:ext cx="354601" cy="246221"/>
          </a:xfrm>
          <a:prstGeom prst="rect">
            <a:avLst/>
          </a:prstGeom>
          <a:noFill/>
          <a:ln>
            <a:solidFill>
              <a:schemeClr val="tx1"/>
            </a:solidFill>
          </a:ln>
        </p:spPr>
        <p:txBody>
          <a:bodyPr wrap="square" lIns="36000" tIns="0" rIns="36000" bIns="0" rtlCol="0">
            <a:spAutoFit/>
          </a:bodyPr>
          <a:lstStyle/>
          <a:p>
            <a:r>
              <a:rPr kumimoji="1" lang="en-US" altLang="ja-JP" sz="800" dirty="0"/>
              <a:t>push ? </a:t>
            </a:r>
          </a:p>
          <a:p>
            <a:r>
              <a:rPr kumimoji="1" lang="en-US" altLang="ja-JP" sz="800" dirty="0"/>
              <a:t>1 : 0</a:t>
            </a:r>
            <a:endParaRPr kumimoji="1" lang="ja-JP" altLang="en-US" sz="800" dirty="0"/>
          </a:p>
        </p:txBody>
      </p:sp>
      <p:sp>
        <p:nvSpPr>
          <p:cNvPr id="274" name="テキスト ボックス 273">
            <a:extLst>
              <a:ext uri="{FF2B5EF4-FFF2-40B4-BE49-F238E27FC236}">
                <a16:creationId xmlns:a16="http://schemas.microsoft.com/office/drawing/2014/main" id="{6B1B093B-01B3-4992-BC1F-61863382870D}"/>
              </a:ext>
            </a:extLst>
          </p:cNvPr>
          <p:cNvSpPr txBox="1"/>
          <p:nvPr/>
        </p:nvSpPr>
        <p:spPr>
          <a:xfrm>
            <a:off x="911786" y="7401227"/>
            <a:ext cx="330351" cy="246221"/>
          </a:xfrm>
          <a:prstGeom prst="rect">
            <a:avLst/>
          </a:prstGeom>
          <a:noFill/>
          <a:ln>
            <a:solidFill>
              <a:schemeClr val="tx1"/>
            </a:solidFill>
          </a:ln>
        </p:spPr>
        <p:txBody>
          <a:bodyPr wrap="square" lIns="36000" tIns="0" rIns="36000" bIns="0" rtlCol="0">
            <a:spAutoFit/>
          </a:bodyPr>
          <a:lstStyle/>
          <a:p>
            <a:r>
              <a:rPr kumimoji="1" lang="en-US" altLang="ja-JP" sz="800" dirty="0"/>
              <a:t>pop ? </a:t>
            </a:r>
          </a:p>
          <a:p>
            <a:r>
              <a:rPr kumimoji="1" lang="en-US" altLang="ja-JP" sz="800" dirty="0"/>
              <a:t>1 : 0</a:t>
            </a:r>
            <a:endParaRPr kumimoji="1" lang="ja-JP" altLang="en-US" sz="800" dirty="0"/>
          </a:p>
        </p:txBody>
      </p:sp>
      <p:sp>
        <p:nvSpPr>
          <p:cNvPr id="280" name="テキスト ボックス 279">
            <a:extLst>
              <a:ext uri="{FF2B5EF4-FFF2-40B4-BE49-F238E27FC236}">
                <a16:creationId xmlns:a16="http://schemas.microsoft.com/office/drawing/2014/main" id="{3481206A-576E-4448-9B2C-40580282DAD6}"/>
              </a:ext>
            </a:extLst>
          </p:cNvPr>
          <p:cNvSpPr txBox="1"/>
          <p:nvPr/>
        </p:nvSpPr>
        <p:spPr>
          <a:xfrm>
            <a:off x="290414" y="7035960"/>
            <a:ext cx="409575" cy="123111"/>
          </a:xfrm>
          <a:prstGeom prst="rect">
            <a:avLst/>
          </a:prstGeom>
          <a:noFill/>
        </p:spPr>
        <p:txBody>
          <a:bodyPr wrap="square" lIns="0" tIns="0" rIns="0" bIns="0" rtlCol="0">
            <a:spAutoFit/>
          </a:bodyPr>
          <a:lstStyle/>
          <a:p>
            <a:r>
              <a:rPr kumimoji="1" lang="en-US" altLang="ja-JP" sz="800" dirty="0"/>
              <a:t>op[15:11]</a:t>
            </a:r>
            <a:endParaRPr kumimoji="1" lang="ja-JP" altLang="en-US" sz="800" dirty="0"/>
          </a:p>
        </p:txBody>
      </p:sp>
      <p:cxnSp>
        <p:nvCxnSpPr>
          <p:cNvPr id="281" name="直線矢印コネクタ 280">
            <a:extLst>
              <a:ext uri="{FF2B5EF4-FFF2-40B4-BE49-F238E27FC236}">
                <a16:creationId xmlns:a16="http://schemas.microsoft.com/office/drawing/2014/main" id="{D3C0E8CA-8694-425D-8DCE-DA8829181128}"/>
              </a:ext>
            </a:extLst>
          </p:cNvPr>
          <p:cNvCxnSpPr>
            <a:stCxn id="280" idx="3"/>
            <a:endCxn id="271" idx="1"/>
          </p:cNvCxnSpPr>
          <p:nvPr/>
        </p:nvCxnSpPr>
        <p:spPr>
          <a:xfrm>
            <a:off x="699989" y="7097516"/>
            <a:ext cx="204331" cy="1"/>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282" name="カギ線コネクタ 605">
            <a:extLst>
              <a:ext uri="{FF2B5EF4-FFF2-40B4-BE49-F238E27FC236}">
                <a16:creationId xmlns:a16="http://schemas.microsoft.com/office/drawing/2014/main" id="{442809F2-F258-41C0-A20A-CFA5EDC82A4A}"/>
              </a:ext>
            </a:extLst>
          </p:cNvPr>
          <p:cNvCxnSpPr>
            <a:endCxn id="274" idx="1"/>
          </p:cNvCxnSpPr>
          <p:nvPr/>
        </p:nvCxnSpPr>
        <p:spPr>
          <a:xfrm rot="16200000" flipH="1">
            <a:off x="620257" y="7232808"/>
            <a:ext cx="426823" cy="156236"/>
          </a:xfrm>
          <a:prstGeom prst="bentConnector2">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283" name="月 282">
            <a:extLst>
              <a:ext uri="{FF2B5EF4-FFF2-40B4-BE49-F238E27FC236}">
                <a16:creationId xmlns:a16="http://schemas.microsoft.com/office/drawing/2014/main" id="{FBA8E229-7D49-4D5A-A299-B53BB7F4D555}"/>
              </a:ext>
            </a:extLst>
          </p:cNvPr>
          <p:cNvSpPr/>
          <p:nvPr/>
        </p:nvSpPr>
        <p:spPr>
          <a:xfrm rot="16200000">
            <a:off x="1765399" y="7563087"/>
            <a:ext cx="222463" cy="294248"/>
          </a:xfrm>
          <a:prstGeom prst="moon">
            <a:avLst>
              <a:gd name="adj" fmla="val 6899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84" name="カギ線コネクタ 610">
            <a:extLst>
              <a:ext uri="{FF2B5EF4-FFF2-40B4-BE49-F238E27FC236}">
                <a16:creationId xmlns:a16="http://schemas.microsoft.com/office/drawing/2014/main" id="{6D3B79BB-E218-4586-B0EE-05CD293EEDD2}"/>
              </a:ext>
            </a:extLst>
          </p:cNvPr>
          <p:cNvCxnSpPr>
            <a:stCxn id="274" idx="3"/>
          </p:cNvCxnSpPr>
          <p:nvPr/>
        </p:nvCxnSpPr>
        <p:spPr>
          <a:xfrm>
            <a:off x="1242137" y="7524338"/>
            <a:ext cx="172958" cy="123110"/>
          </a:xfrm>
          <a:prstGeom prst="bentConnector3">
            <a:avLst>
              <a:gd name="adj1" fmla="val 101400"/>
            </a:avLst>
          </a:prstGeom>
          <a:ln w="3175"/>
        </p:spPr>
        <p:style>
          <a:lnRef idx="1">
            <a:schemeClr val="dk1"/>
          </a:lnRef>
          <a:fillRef idx="0">
            <a:schemeClr val="dk1"/>
          </a:fillRef>
          <a:effectRef idx="0">
            <a:schemeClr val="dk1"/>
          </a:effectRef>
          <a:fontRef idx="minor">
            <a:schemeClr val="tx1"/>
          </a:fontRef>
        </p:style>
      </p:cxnSp>
      <p:cxnSp>
        <p:nvCxnSpPr>
          <p:cNvPr id="287" name="カギ線コネクタ 614">
            <a:extLst>
              <a:ext uri="{FF2B5EF4-FFF2-40B4-BE49-F238E27FC236}">
                <a16:creationId xmlns:a16="http://schemas.microsoft.com/office/drawing/2014/main" id="{11B77867-1B34-43CA-AB00-C2483D4FDE6E}"/>
              </a:ext>
            </a:extLst>
          </p:cNvPr>
          <p:cNvCxnSpPr>
            <a:stCxn id="271" idx="3"/>
          </p:cNvCxnSpPr>
          <p:nvPr/>
        </p:nvCxnSpPr>
        <p:spPr>
          <a:xfrm>
            <a:off x="1258921" y="7097517"/>
            <a:ext cx="548770" cy="549931"/>
          </a:xfrm>
          <a:prstGeom prst="bentConnector2">
            <a:avLst/>
          </a:prstGeom>
          <a:ln w="3175"/>
        </p:spPr>
        <p:style>
          <a:lnRef idx="1">
            <a:schemeClr val="dk1"/>
          </a:lnRef>
          <a:fillRef idx="0">
            <a:schemeClr val="dk1"/>
          </a:fillRef>
          <a:effectRef idx="0">
            <a:schemeClr val="dk1"/>
          </a:effectRef>
          <a:fontRef idx="minor">
            <a:schemeClr val="tx1"/>
          </a:fontRef>
        </p:style>
      </p:cxnSp>
      <p:sp>
        <p:nvSpPr>
          <p:cNvPr id="289" name="テキスト ボックス 288">
            <a:extLst>
              <a:ext uri="{FF2B5EF4-FFF2-40B4-BE49-F238E27FC236}">
                <a16:creationId xmlns:a16="http://schemas.microsoft.com/office/drawing/2014/main" id="{A134AE72-C9E2-418D-8E16-84567CE2BA0A}"/>
              </a:ext>
            </a:extLst>
          </p:cNvPr>
          <p:cNvSpPr txBox="1"/>
          <p:nvPr/>
        </p:nvSpPr>
        <p:spPr>
          <a:xfrm>
            <a:off x="1293691" y="6687091"/>
            <a:ext cx="455885" cy="123111"/>
          </a:xfrm>
          <a:prstGeom prst="rect">
            <a:avLst/>
          </a:prstGeom>
          <a:noFill/>
        </p:spPr>
        <p:txBody>
          <a:bodyPr wrap="square" lIns="0" tIns="0" rIns="0" bIns="0" rtlCol="0">
            <a:spAutoFit/>
          </a:bodyPr>
          <a:lstStyle/>
          <a:p>
            <a:r>
              <a:rPr kumimoji="1" lang="en-US" altLang="ja-JP" sz="800" dirty="0"/>
              <a:t>lr_recoven</a:t>
            </a:r>
            <a:endParaRPr kumimoji="1" lang="ja-JP" altLang="en-US" sz="800" dirty="0"/>
          </a:p>
        </p:txBody>
      </p:sp>
      <p:sp>
        <p:nvSpPr>
          <p:cNvPr id="291" name="テキスト ボックス 290">
            <a:extLst>
              <a:ext uri="{FF2B5EF4-FFF2-40B4-BE49-F238E27FC236}">
                <a16:creationId xmlns:a16="http://schemas.microsoft.com/office/drawing/2014/main" id="{5F8D8EAD-443E-4263-980B-6E6212626270}"/>
              </a:ext>
            </a:extLst>
          </p:cNvPr>
          <p:cNvSpPr txBox="1"/>
          <p:nvPr/>
        </p:nvSpPr>
        <p:spPr>
          <a:xfrm>
            <a:off x="1827797" y="6682922"/>
            <a:ext cx="377161" cy="123111"/>
          </a:xfrm>
          <a:prstGeom prst="rect">
            <a:avLst/>
          </a:prstGeom>
          <a:noFill/>
        </p:spPr>
        <p:txBody>
          <a:bodyPr wrap="square" lIns="0" tIns="0" rIns="0" bIns="0" rtlCol="0">
            <a:spAutoFit/>
          </a:bodyPr>
          <a:lstStyle/>
          <a:p>
            <a:r>
              <a:rPr kumimoji="1" lang="en-US" altLang="ja-JP" sz="800" dirty="0"/>
              <a:t>lr_seten</a:t>
            </a:r>
            <a:endParaRPr kumimoji="1" lang="ja-JP" altLang="en-US" sz="800" dirty="0"/>
          </a:p>
        </p:txBody>
      </p:sp>
      <p:cxnSp>
        <p:nvCxnSpPr>
          <p:cNvPr id="292" name="直線コネクタ 291">
            <a:extLst>
              <a:ext uri="{FF2B5EF4-FFF2-40B4-BE49-F238E27FC236}">
                <a16:creationId xmlns:a16="http://schemas.microsoft.com/office/drawing/2014/main" id="{7A61A7FE-782D-4C04-A31E-94D7D5E50DC4}"/>
              </a:ext>
            </a:extLst>
          </p:cNvPr>
          <p:cNvCxnSpPr>
            <a:stCxn id="289" idx="2"/>
          </p:cNvCxnSpPr>
          <p:nvPr/>
        </p:nvCxnSpPr>
        <p:spPr>
          <a:xfrm flipH="1">
            <a:off x="1521633" y="6810202"/>
            <a:ext cx="1" cy="837246"/>
          </a:xfrm>
          <a:prstGeom prst="line">
            <a:avLst/>
          </a:prstGeom>
          <a:ln w="3175"/>
        </p:spPr>
        <p:style>
          <a:lnRef idx="1">
            <a:schemeClr val="dk1"/>
          </a:lnRef>
          <a:fillRef idx="0">
            <a:schemeClr val="dk1"/>
          </a:fillRef>
          <a:effectRef idx="0">
            <a:schemeClr val="dk1"/>
          </a:effectRef>
          <a:fontRef idx="minor">
            <a:schemeClr val="tx1"/>
          </a:fontRef>
        </p:style>
      </p:cxnSp>
      <p:cxnSp>
        <p:nvCxnSpPr>
          <p:cNvPr id="293" name="直線コネクタ 292">
            <a:extLst>
              <a:ext uri="{FF2B5EF4-FFF2-40B4-BE49-F238E27FC236}">
                <a16:creationId xmlns:a16="http://schemas.microsoft.com/office/drawing/2014/main" id="{D9E77CA6-96C0-475A-BA73-3B76E072013A}"/>
              </a:ext>
            </a:extLst>
          </p:cNvPr>
          <p:cNvCxnSpPr/>
          <p:nvPr/>
        </p:nvCxnSpPr>
        <p:spPr>
          <a:xfrm flipH="1">
            <a:off x="1946081" y="6810202"/>
            <a:ext cx="1" cy="837246"/>
          </a:xfrm>
          <a:prstGeom prst="line">
            <a:avLst/>
          </a:prstGeom>
          <a:ln w="3175"/>
        </p:spPr>
        <p:style>
          <a:lnRef idx="1">
            <a:schemeClr val="dk1"/>
          </a:lnRef>
          <a:fillRef idx="0">
            <a:schemeClr val="dk1"/>
          </a:fillRef>
          <a:effectRef idx="0">
            <a:schemeClr val="dk1"/>
          </a:effectRef>
          <a:fontRef idx="minor">
            <a:schemeClr val="tx1"/>
          </a:fontRef>
        </p:style>
      </p:cxnSp>
      <p:cxnSp>
        <p:nvCxnSpPr>
          <p:cNvPr id="295" name="直線コネクタ 294">
            <a:extLst>
              <a:ext uri="{FF2B5EF4-FFF2-40B4-BE49-F238E27FC236}">
                <a16:creationId xmlns:a16="http://schemas.microsoft.com/office/drawing/2014/main" id="{FCA1FD64-B721-4F52-9FAE-8B172DF9CA19}"/>
              </a:ext>
            </a:extLst>
          </p:cNvPr>
          <p:cNvCxnSpPr>
            <a:endCxn id="249" idx="2"/>
          </p:cNvCxnSpPr>
          <p:nvPr/>
        </p:nvCxnSpPr>
        <p:spPr>
          <a:xfrm>
            <a:off x="1470247" y="7821443"/>
            <a:ext cx="541" cy="211613"/>
          </a:xfrm>
          <a:prstGeom prst="line">
            <a:avLst/>
          </a:prstGeom>
          <a:ln w="3175"/>
        </p:spPr>
        <p:style>
          <a:lnRef idx="1">
            <a:schemeClr val="dk1"/>
          </a:lnRef>
          <a:fillRef idx="0">
            <a:schemeClr val="dk1"/>
          </a:fillRef>
          <a:effectRef idx="0">
            <a:schemeClr val="dk1"/>
          </a:effectRef>
          <a:fontRef idx="minor">
            <a:schemeClr val="tx1"/>
          </a:fontRef>
        </p:style>
      </p:cxnSp>
      <p:cxnSp>
        <p:nvCxnSpPr>
          <p:cNvPr id="296" name="直線コネクタ 295">
            <a:extLst>
              <a:ext uri="{FF2B5EF4-FFF2-40B4-BE49-F238E27FC236}">
                <a16:creationId xmlns:a16="http://schemas.microsoft.com/office/drawing/2014/main" id="{4A8FE7DC-BA69-4A0A-A6E8-11DB346CB596}"/>
              </a:ext>
            </a:extLst>
          </p:cNvPr>
          <p:cNvCxnSpPr/>
          <p:nvPr/>
        </p:nvCxnSpPr>
        <p:spPr>
          <a:xfrm>
            <a:off x="1881219" y="7824043"/>
            <a:ext cx="541" cy="211613"/>
          </a:xfrm>
          <a:prstGeom prst="line">
            <a:avLst/>
          </a:prstGeom>
          <a:ln w="3175"/>
        </p:spPr>
        <p:style>
          <a:lnRef idx="1">
            <a:schemeClr val="dk1"/>
          </a:lnRef>
          <a:fillRef idx="0">
            <a:schemeClr val="dk1"/>
          </a:fillRef>
          <a:effectRef idx="0">
            <a:schemeClr val="dk1"/>
          </a:effectRef>
          <a:fontRef idx="minor">
            <a:schemeClr val="tx1"/>
          </a:fontRef>
        </p:style>
      </p:cxnSp>
      <p:sp>
        <p:nvSpPr>
          <p:cNvPr id="298" name="フローチャート : 手操作入力 77">
            <a:extLst>
              <a:ext uri="{FF2B5EF4-FFF2-40B4-BE49-F238E27FC236}">
                <a16:creationId xmlns:a16="http://schemas.microsoft.com/office/drawing/2014/main" id="{4E8DA496-0325-4FD6-9A80-BA02BA3BDC27}"/>
              </a:ext>
            </a:extLst>
          </p:cNvPr>
          <p:cNvSpPr/>
          <p:nvPr/>
        </p:nvSpPr>
        <p:spPr>
          <a:xfrm>
            <a:off x="3958576" y="7244763"/>
            <a:ext cx="253717" cy="142200"/>
          </a:xfrm>
          <a:prstGeom prst="flowChartManualInpu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EXT</a:t>
            </a:r>
            <a:endParaRPr kumimoji="1" lang="ja-JP" altLang="en-US" sz="800" dirty="0">
              <a:solidFill>
                <a:schemeClr val="tx1"/>
              </a:solidFill>
            </a:endParaRPr>
          </a:p>
        </p:txBody>
      </p:sp>
      <p:sp>
        <p:nvSpPr>
          <p:cNvPr id="299" name="テキスト ボックス 298">
            <a:extLst>
              <a:ext uri="{FF2B5EF4-FFF2-40B4-BE49-F238E27FC236}">
                <a16:creationId xmlns:a16="http://schemas.microsoft.com/office/drawing/2014/main" id="{37984E14-D2B1-480E-ACD8-099530886628}"/>
              </a:ext>
            </a:extLst>
          </p:cNvPr>
          <p:cNvSpPr txBox="1"/>
          <p:nvPr/>
        </p:nvSpPr>
        <p:spPr>
          <a:xfrm>
            <a:off x="2721841" y="7244763"/>
            <a:ext cx="1137689" cy="161583"/>
          </a:xfrm>
          <a:prstGeom prst="rect">
            <a:avLst/>
          </a:prstGeom>
          <a:noFill/>
        </p:spPr>
        <p:txBody>
          <a:bodyPr wrap="square" lIns="0" tIns="0" rIns="0" bIns="0" rtlCol="0">
            <a:spAutoFit/>
          </a:bodyPr>
          <a:lstStyle/>
          <a:p>
            <a:r>
              <a:rPr kumimoji="1" lang="en-US" altLang="ja-JP" sz="1050" dirty="0"/>
              <a:t>16bit Extension</a:t>
            </a:r>
            <a:endParaRPr kumimoji="1" lang="ja-JP" altLang="en-US" sz="1050" dirty="0"/>
          </a:p>
        </p:txBody>
      </p:sp>
      <p:sp>
        <p:nvSpPr>
          <p:cNvPr id="302" name="正方形/長方形 301">
            <a:extLst>
              <a:ext uri="{FF2B5EF4-FFF2-40B4-BE49-F238E27FC236}">
                <a16:creationId xmlns:a16="http://schemas.microsoft.com/office/drawing/2014/main" id="{2E5034CA-5103-41FB-A70D-85EA4F52461F}"/>
              </a:ext>
            </a:extLst>
          </p:cNvPr>
          <p:cNvSpPr/>
          <p:nvPr/>
        </p:nvSpPr>
        <p:spPr>
          <a:xfrm>
            <a:off x="3972976" y="6898538"/>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304" name="テキスト ボックス 303">
            <a:extLst>
              <a:ext uri="{FF2B5EF4-FFF2-40B4-BE49-F238E27FC236}">
                <a16:creationId xmlns:a16="http://schemas.microsoft.com/office/drawing/2014/main" id="{06EA399B-2C02-422D-92B4-6FCA58BB2FA1}"/>
              </a:ext>
            </a:extLst>
          </p:cNvPr>
          <p:cNvSpPr txBox="1"/>
          <p:nvPr/>
        </p:nvSpPr>
        <p:spPr>
          <a:xfrm>
            <a:off x="2721864" y="6911608"/>
            <a:ext cx="1027718" cy="161583"/>
          </a:xfrm>
          <a:prstGeom prst="rect">
            <a:avLst/>
          </a:prstGeom>
          <a:noFill/>
        </p:spPr>
        <p:txBody>
          <a:bodyPr wrap="square" lIns="0" tIns="0" rIns="0" bIns="0" rtlCol="0">
            <a:spAutoFit/>
          </a:bodyPr>
          <a:lstStyle/>
          <a:p>
            <a:r>
              <a:rPr kumimoji="1" lang="en-US" altLang="ja-JP" sz="1050" dirty="0"/>
              <a:t>16bit Register</a:t>
            </a:r>
            <a:endParaRPr kumimoji="1" lang="ja-JP" altLang="en-US" sz="1050" dirty="0"/>
          </a:p>
        </p:txBody>
      </p:sp>
      <p:sp>
        <p:nvSpPr>
          <p:cNvPr id="305" name="テキスト ボックス 304">
            <a:extLst>
              <a:ext uri="{FF2B5EF4-FFF2-40B4-BE49-F238E27FC236}">
                <a16:creationId xmlns:a16="http://schemas.microsoft.com/office/drawing/2014/main" id="{5B3F2258-EB3E-412B-BE45-974A16B219EE}"/>
              </a:ext>
            </a:extLst>
          </p:cNvPr>
          <p:cNvSpPr txBox="1"/>
          <p:nvPr/>
        </p:nvSpPr>
        <p:spPr>
          <a:xfrm>
            <a:off x="4478420" y="6857190"/>
            <a:ext cx="1853198" cy="1223412"/>
          </a:xfrm>
          <a:prstGeom prst="rect">
            <a:avLst/>
          </a:prstGeom>
          <a:noFill/>
        </p:spPr>
        <p:txBody>
          <a:bodyPr wrap="square" rtlCol="0">
            <a:spAutoFit/>
          </a:bodyPr>
          <a:lstStyle/>
          <a:p>
            <a:r>
              <a:rPr kumimoji="1" lang="en-US" altLang="ja-JP" sz="1050" dirty="0"/>
              <a:t>Program Counter</a:t>
            </a:r>
          </a:p>
          <a:p>
            <a:endParaRPr kumimoji="1" lang="en-US" altLang="ja-JP" sz="1050" dirty="0"/>
          </a:p>
          <a:p>
            <a:r>
              <a:rPr kumimoji="1" lang="en-US" altLang="ja-JP" sz="1050" dirty="0"/>
              <a:t>Stack Pointer</a:t>
            </a:r>
          </a:p>
          <a:p>
            <a:endParaRPr kumimoji="1" lang="en-US" altLang="ja-JP" sz="1050" dirty="0"/>
          </a:p>
          <a:p>
            <a:r>
              <a:rPr kumimoji="1" lang="en-US" altLang="ja-JP" sz="1050" dirty="0"/>
              <a:t>Link Register</a:t>
            </a:r>
          </a:p>
          <a:p>
            <a:endParaRPr kumimoji="1" lang="en-US" altLang="ja-JP" sz="1050" dirty="0"/>
          </a:p>
          <a:p>
            <a:r>
              <a:rPr kumimoji="1" lang="en-US" altLang="ja-JP" sz="1050" dirty="0"/>
              <a:t>Program Status Register</a:t>
            </a:r>
            <a:endParaRPr kumimoji="1" lang="ja-JP" altLang="en-US" sz="1050" dirty="0"/>
          </a:p>
        </p:txBody>
      </p:sp>
      <p:sp>
        <p:nvSpPr>
          <p:cNvPr id="307" name="テキスト ボックス 306">
            <a:extLst>
              <a:ext uri="{FF2B5EF4-FFF2-40B4-BE49-F238E27FC236}">
                <a16:creationId xmlns:a16="http://schemas.microsoft.com/office/drawing/2014/main" id="{8C8299C9-7383-4677-86C0-96975E630116}"/>
              </a:ext>
            </a:extLst>
          </p:cNvPr>
          <p:cNvSpPr txBox="1"/>
          <p:nvPr/>
        </p:nvSpPr>
        <p:spPr>
          <a:xfrm>
            <a:off x="5963742" y="6889928"/>
            <a:ext cx="295897" cy="215444"/>
          </a:xfrm>
          <a:prstGeom prst="rect">
            <a:avLst/>
          </a:prstGeom>
          <a:solidFill>
            <a:srgbClr val="92D050"/>
          </a:solidFill>
          <a:ln w="6350">
            <a:solidFill>
              <a:schemeClr val="tx1"/>
            </a:solidFill>
          </a:ln>
        </p:spPr>
        <p:txBody>
          <a:bodyPr wrap="square" rtlCol="0">
            <a:spAutoFit/>
          </a:bodyPr>
          <a:lstStyle/>
          <a:p>
            <a:r>
              <a:rPr kumimoji="1" lang="en-US" altLang="ja-JP" sz="800" dirty="0"/>
              <a:t>PC</a:t>
            </a:r>
            <a:endParaRPr kumimoji="1" lang="ja-JP" altLang="en-US" sz="800" dirty="0"/>
          </a:p>
        </p:txBody>
      </p:sp>
      <p:sp>
        <p:nvSpPr>
          <p:cNvPr id="308" name="テキスト ボックス 307">
            <a:extLst>
              <a:ext uri="{FF2B5EF4-FFF2-40B4-BE49-F238E27FC236}">
                <a16:creationId xmlns:a16="http://schemas.microsoft.com/office/drawing/2014/main" id="{DDC6DB6A-C4D7-42B4-B7AC-5C2DF6962876}"/>
              </a:ext>
            </a:extLst>
          </p:cNvPr>
          <p:cNvSpPr txBox="1"/>
          <p:nvPr/>
        </p:nvSpPr>
        <p:spPr>
          <a:xfrm>
            <a:off x="5957299" y="7826054"/>
            <a:ext cx="339170" cy="215444"/>
          </a:xfrm>
          <a:prstGeom prst="rect">
            <a:avLst/>
          </a:prstGeom>
          <a:solidFill>
            <a:srgbClr val="92D050"/>
          </a:solidFill>
          <a:ln w="6350">
            <a:solidFill>
              <a:schemeClr val="tx1"/>
            </a:solidFill>
          </a:ln>
        </p:spPr>
        <p:txBody>
          <a:bodyPr wrap="square" rtlCol="0">
            <a:spAutoFit/>
          </a:bodyPr>
          <a:lstStyle/>
          <a:p>
            <a:r>
              <a:rPr kumimoji="1" lang="en-US" altLang="ja-JP" sz="800" dirty="0"/>
              <a:t>PSR</a:t>
            </a:r>
            <a:endParaRPr kumimoji="1" lang="ja-JP" altLang="en-US" sz="800" dirty="0"/>
          </a:p>
        </p:txBody>
      </p:sp>
      <p:sp>
        <p:nvSpPr>
          <p:cNvPr id="325" name="テキスト ボックス 324">
            <a:extLst>
              <a:ext uri="{FF2B5EF4-FFF2-40B4-BE49-F238E27FC236}">
                <a16:creationId xmlns:a16="http://schemas.microsoft.com/office/drawing/2014/main" id="{E0356C1C-C56C-4D16-A7C0-057D507D40B8}"/>
              </a:ext>
            </a:extLst>
          </p:cNvPr>
          <p:cNvSpPr txBox="1"/>
          <p:nvPr/>
        </p:nvSpPr>
        <p:spPr>
          <a:xfrm>
            <a:off x="5963742" y="7500401"/>
            <a:ext cx="295897" cy="215444"/>
          </a:xfrm>
          <a:prstGeom prst="rect">
            <a:avLst/>
          </a:prstGeom>
          <a:solidFill>
            <a:srgbClr val="92D050"/>
          </a:solidFill>
          <a:ln w="6350">
            <a:solidFill>
              <a:schemeClr val="tx1"/>
            </a:solidFill>
          </a:ln>
        </p:spPr>
        <p:txBody>
          <a:bodyPr wrap="square" rtlCol="0">
            <a:spAutoFit/>
          </a:bodyPr>
          <a:lstStyle/>
          <a:p>
            <a:r>
              <a:rPr kumimoji="1" lang="en-US" altLang="ja-JP" sz="800" dirty="0"/>
              <a:t>LR</a:t>
            </a:r>
            <a:endParaRPr kumimoji="1" lang="ja-JP" altLang="en-US" sz="800" dirty="0"/>
          </a:p>
        </p:txBody>
      </p:sp>
      <p:sp>
        <p:nvSpPr>
          <p:cNvPr id="340" name="テキスト ボックス 339">
            <a:extLst>
              <a:ext uri="{FF2B5EF4-FFF2-40B4-BE49-F238E27FC236}">
                <a16:creationId xmlns:a16="http://schemas.microsoft.com/office/drawing/2014/main" id="{8B2A35C7-1459-4767-A4A6-78DC5CEEF3AD}"/>
              </a:ext>
            </a:extLst>
          </p:cNvPr>
          <p:cNvSpPr txBox="1"/>
          <p:nvPr/>
        </p:nvSpPr>
        <p:spPr>
          <a:xfrm>
            <a:off x="5963742" y="7191899"/>
            <a:ext cx="284696" cy="215444"/>
          </a:xfrm>
          <a:prstGeom prst="rect">
            <a:avLst/>
          </a:prstGeom>
          <a:solidFill>
            <a:srgbClr val="92D050"/>
          </a:solidFill>
          <a:ln w="6350">
            <a:solidFill>
              <a:schemeClr val="tx1"/>
            </a:solidFill>
          </a:ln>
        </p:spPr>
        <p:txBody>
          <a:bodyPr wrap="square" rtlCol="0">
            <a:spAutoFit/>
          </a:bodyPr>
          <a:lstStyle/>
          <a:p>
            <a:r>
              <a:rPr kumimoji="1" lang="en-US" altLang="ja-JP" sz="800" dirty="0"/>
              <a:t>SP</a:t>
            </a:r>
          </a:p>
        </p:txBody>
      </p:sp>
      <p:sp>
        <p:nvSpPr>
          <p:cNvPr id="341" name="テキスト ボックス 340">
            <a:extLst>
              <a:ext uri="{FF2B5EF4-FFF2-40B4-BE49-F238E27FC236}">
                <a16:creationId xmlns:a16="http://schemas.microsoft.com/office/drawing/2014/main" id="{3263B219-8C81-4390-8C44-0090CE6A7E7A}"/>
              </a:ext>
            </a:extLst>
          </p:cNvPr>
          <p:cNvSpPr txBox="1"/>
          <p:nvPr/>
        </p:nvSpPr>
        <p:spPr>
          <a:xfrm>
            <a:off x="2635403" y="7634830"/>
            <a:ext cx="1302109" cy="253916"/>
          </a:xfrm>
          <a:prstGeom prst="rect">
            <a:avLst/>
          </a:prstGeom>
          <a:noFill/>
        </p:spPr>
        <p:txBody>
          <a:bodyPr wrap="square" rtlCol="0">
            <a:spAutoFit/>
          </a:bodyPr>
          <a:lstStyle/>
          <a:p>
            <a:r>
              <a:rPr kumimoji="1" lang="en-US" altLang="ja-JP" sz="1050" dirty="0"/>
              <a:t>General Register</a:t>
            </a:r>
          </a:p>
        </p:txBody>
      </p:sp>
      <p:sp>
        <p:nvSpPr>
          <p:cNvPr id="342" name="正方形/長方形 341">
            <a:extLst>
              <a:ext uri="{FF2B5EF4-FFF2-40B4-BE49-F238E27FC236}">
                <a16:creationId xmlns:a16="http://schemas.microsoft.com/office/drawing/2014/main" id="{9368E9E7-39F3-4D51-ABBF-E56A9A21EB7A}"/>
              </a:ext>
            </a:extLst>
          </p:cNvPr>
          <p:cNvSpPr/>
          <p:nvPr/>
        </p:nvSpPr>
        <p:spPr>
          <a:xfrm>
            <a:off x="3964758" y="7574494"/>
            <a:ext cx="307674" cy="45129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GR</a:t>
            </a:r>
            <a:endParaRPr kumimoji="1" lang="ja-JP" altLang="en-US" sz="800" dirty="0">
              <a:solidFill>
                <a:schemeClr val="tx1"/>
              </a:solidFill>
            </a:endParaRPr>
          </a:p>
        </p:txBody>
      </p:sp>
      <p:sp>
        <p:nvSpPr>
          <p:cNvPr id="343" name="フローチャート : 抜出し 144">
            <a:extLst>
              <a:ext uri="{FF2B5EF4-FFF2-40B4-BE49-F238E27FC236}">
                <a16:creationId xmlns:a16="http://schemas.microsoft.com/office/drawing/2014/main" id="{D8E45EBE-AD2F-4265-9F18-59592FE7A398}"/>
              </a:ext>
            </a:extLst>
          </p:cNvPr>
          <p:cNvSpPr/>
          <p:nvPr/>
        </p:nvSpPr>
        <p:spPr>
          <a:xfrm rot="5400000">
            <a:off x="3942811" y="7849186"/>
            <a:ext cx="100337" cy="56444"/>
          </a:xfrm>
          <a:prstGeom prst="flowChartExtra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2" name="テキスト ボックス 271">
            <a:extLst>
              <a:ext uri="{FF2B5EF4-FFF2-40B4-BE49-F238E27FC236}">
                <a16:creationId xmlns:a16="http://schemas.microsoft.com/office/drawing/2014/main" id="{C014F760-07F6-443D-BCC3-A59203284FD4}"/>
              </a:ext>
            </a:extLst>
          </p:cNvPr>
          <p:cNvSpPr txBox="1"/>
          <p:nvPr/>
        </p:nvSpPr>
        <p:spPr>
          <a:xfrm>
            <a:off x="1821259" y="2964403"/>
            <a:ext cx="871076" cy="215444"/>
          </a:xfrm>
          <a:prstGeom prst="rect">
            <a:avLst/>
          </a:prstGeom>
          <a:noFill/>
        </p:spPr>
        <p:txBody>
          <a:bodyPr wrap="square" rtlCol="0">
            <a:spAutoFit/>
          </a:bodyPr>
          <a:lstStyle/>
          <a:p>
            <a:r>
              <a:rPr kumimoji="1" lang="en-US" altLang="ja-JP" sz="800" dirty="0"/>
              <a:t>opcode[4:0]</a:t>
            </a:r>
            <a:endParaRPr kumimoji="1" lang="ja-JP" altLang="en-US" sz="800" dirty="0"/>
          </a:p>
        </p:txBody>
      </p:sp>
      <p:sp>
        <p:nvSpPr>
          <p:cNvPr id="275" name="テキスト ボックス 274">
            <a:extLst>
              <a:ext uri="{FF2B5EF4-FFF2-40B4-BE49-F238E27FC236}">
                <a16:creationId xmlns:a16="http://schemas.microsoft.com/office/drawing/2014/main" id="{9E9F7388-CA57-4794-9E5D-1564E7EF9AFD}"/>
              </a:ext>
            </a:extLst>
          </p:cNvPr>
          <p:cNvSpPr txBox="1"/>
          <p:nvPr/>
        </p:nvSpPr>
        <p:spPr>
          <a:xfrm>
            <a:off x="1919585" y="3126166"/>
            <a:ext cx="874095" cy="338554"/>
          </a:xfrm>
          <a:prstGeom prst="rect">
            <a:avLst/>
          </a:prstGeom>
          <a:noFill/>
        </p:spPr>
        <p:txBody>
          <a:bodyPr wrap="square" lIns="0" rIns="0" rtlCol="0">
            <a:spAutoFit/>
          </a:bodyPr>
          <a:lstStyle/>
          <a:p>
            <a:r>
              <a:rPr kumimoji="1" lang="en-US" altLang="ja-JP" sz="800" dirty="0"/>
              <a:t>nREGA[3:0]</a:t>
            </a:r>
          </a:p>
          <a:p>
            <a:r>
              <a:rPr kumimoji="1" lang="en-US" altLang="ja-JP" sz="800" dirty="0"/>
              <a:t>nREGB[3:0]</a:t>
            </a:r>
            <a:endParaRPr kumimoji="1" lang="ja-JP" altLang="en-US" sz="800" dirty="0"/>
          </a:p>
        </p:txBody>
      </p:sp>
      <p:sp>
        <p:nvSpPr>
          <p:cNvPr id="276" name="テキスト ボックス 275">
            <a:extLst>
              <a:ext uri="{FF2B5EF4-FFF2-40B4-BE49-F238E27FC236}">
                <a16:creationId xmlns:a16="http://schemas.microsoft.com/office/drawing/2014/main" id="{7AAF56E6-14FE-43B7-8B76-CD8C23B3C290}"/>
              </a:ext>
            </a:extLst>
          </p:cNvPr>
          <p:cNvSpPr txBox="1"/>
          <p:nvPr/>
        </p:nvSpPr>
        <p:spPr>
          <a:xfrm>
            <a:off x="1917658" y="3485396"/>
            <a:ext cx="719484" cy="215444"/>
          </a:xfrm>
          <a:prstGeom prst="rect">
            <a:avLst/>
          </a:prstGeom>
          <a:noFill/>
        </p:spPr>
        <p:txBody>
          <a:bodyPr wrap="square" lIns="0" rIns="0" rtlCol="0">
            <a:spAutoFit/>
          </a:bodyPr>
          <a:lstStyle/>
          <a:p>
            <a:r>
              <a:rPr kumimoji="1" lang="en-US" altLang="ja-JP" sz="800" dirty="0"/>
              <a:t>opdata[7:0]</a:t>
            </a:r>
            <a:endParaRPr kumimoji="1" lang="ja-JP" altLang="en-US" sz="800" dirty="0"/>
          </a:p>
        </p:txBody>
      </p:sp>
      <p:sp>
        <p:nvSpPr>
          <p:cNvPr id="278" name="テキスト ボックス 277">
            <a:extLst>
              <a:ext uri="{FF2B5EF4-FFF2-40B4-BE49-F238E27FC236}">
                <a16:creationId xmlns:a16="http://schemas.microsoft.com/office/drawing/2014/main" id="{0E9D566B-600E-40CA-9CB6-1FE77F60AF79}"/>
              </a:ext>
            </a:extLst>
          </p:cNvPr>
          <p:cNvSpPr txBox="1"/>
          <p:nvPr/>
        </p:nvSpPr>
        <p:spPr>
          <a:xfrm>
            <a:off x="1907902" y="2715644"/>
            <a:ext cx="575537" cy="215444"/>
          </a:xfrm>
          <a:prstGeom prst="rect">
            <a:avLst/>
          </a:prstGeom>
          <a:noFill/>
        </p:spPr>
        <p:txBody>
          <a:bodyPr wrap="square" rtlCol="0">
            <a:spAutoFit/>
          </a:bodyPr>
          <a:lstStyle/>
          <a:p>
            <a:r>
              <a:rPr kumimoji="1" lang="en-US" altLang="ja-JP" sz="800" dirty="0"/>
              <a:t>5’b00000</a:t>
            </a:r>
            <a:endParaRPr kumimoji="1" lang="ja-JP" altLang="en-US" sz="800" dirty="0"/>
          </a:p>
        </p:txBody>
      </p:sp>
      <p:sp>
        <p:nvSpPr>
          <p:cNvPr id="279" name="テキスト ボックス 278">
            <a:extLst>
              <a:ext uri="{FF2B5EF4-FFF2-40B4-BE49-F238E27FC236}">
                <a16:creationId xmlns:a16="http://schemas.microsoft.com/office/drawing/2014/main" id="{FC3CC43A-872B-47CF-81A6-F5EB5263463E}"/>
              </a:ext>
            </a:extLst>
          </p:cNvPr>
          <p:cNvSpPr txBox="1"/>
          <p:nvPr/>
        </p:nvSpPr>
        <p:spPr>
          <a:xfrm>
            <a:off x="5651612" y="2070672"/>
            <a:ext cx="429917" cy="338554"/>
          </a:xfrm>
          <a:prstGeom prst="rect">
            <a:avLst/>
          </a:prstGeom>
          <a:noFill/>
        </p:spPr>
        <p:txBody>
          <a:bodyPr wrap="square" rtlCol="0">
            <a:spAutoFit/>
          </a:bodyPr>
          <a:lstStyle/>
          <a:p>
            <a:r>
              <a:rPr kumimoji="1" lang="en-US" altLang="ja-JP" sz="800" dirty="0"/>
              <a:t>set_lr[15:0]</a:t>
            </a:r>
            <a:endParaRPr kumimoji="1" lang="ja-JP" altLang="en-US" sz="800" dirty="0"/>
          </a:p>
        </p:txBody>
      </p:sp>
      <p:sp>
        <p:nvSpPr>
          <p:cNvPr id="290" name="テキスト ボックス 289">
            <a:extLst>
              <a:ext uri="{FF2B5EF4-FFF2-40B4-BE49-F238E27FC236}">
                <a16:creationId xmlns:a16="http://schemas.microsoft.com/office/drawing/2014/main" id="{1C9CE135-35FF-4F57-8D55-D14E0592BEBA}"/>
              </a:ext>
            </a:extLst>
          </p:cNvPr>
          <p:cNvSpPr txBox="1"/>
          <p:nvPr/>
        </p:nvSpPr>
        <p:spPr>
          <a:xfrm>
            <a:off x="6086054" y="2188758"/>
            <a:ext cx="429917" cy="215444"/>
          </a:xfrm>
          <a:prstGeom prst="rect">
            <a:avLst/>
          </a:prstGeom>
          <a:noFill/>
        </p:spPr>
        <p:txBody>
          <a:bodyPr wrap="square" lIns="0" rIns="0" rtlCol="0">
            <a:spAutoFit/>
          </a:bodyPr>
          <a:lstStyle/>
          <a:p>
            <a:r>
              <a:rPr kumimoji="1" lang="en-US" altLang="ja-JP" sz="800" dirty="0"/>
              <a:t>R0~R15</a:t>
            </a:r>
            <a:endParaRPr kumimoji="1" lang="ja-JP" altLang="en-US" sz="800" dirty="0"/>
          </a:p>
        </p:txBody>
      </p:sp>
      <p:sp>
        <p:nvSpPr>
          <p:cNvPr id="309" name="テキスト ボックス 308">
            <a:extLst>
              <a:ext uri="{FF2B5EF4-FFF2-40B4-BE49-F238E27FC236}">
                <a16:creationId xmlns:a16="http://schemas.microsoft.com/office/drawing/2014/main" id="{D6ADD435-6E7E-4ABF-8D2F-001E26460AD6}"/>
              </a:ext>
            </a:extLst>
          </p:cNvPr>
          <p:cNvSpPr txBox="1"/>
          <p:nvPr/>
        </p:nvSpPr>
        <p:spPr>
          <a:xfrm>
            <a:off x="7050658" y="2182203"/>
            <a:ext cx="479736" cy="215444"/>
          </a:xfrm>
          <a:prstGeom prst="rect">
            <a:avLst/>
          </a:prstGeom>
          <a:noFill/>
        </p:spPr>
        <p:txBody>
          <a:bodyPr wrap="square" lIns="0" rIns="0" rtlCol="0">
            <a:spAutoFit/>
          </a:bodyPr>
          <a:lstStyle/>
          <a:p>
            <a:r>
              <a:rPr kumimoji="1" lang="en-US" altLang="ja-JP" sz="800" dirty="0"/>
              <a:t>PSR[15:11]</a:t>
            </a:r>
            <a:endParaRPr kumimoji="1" lang="ja-JP" altLang="en-US" sz="800" dirty="0"/>
          </a:p>
        </p:txBody>
      </p:sp>
      <p:sp>
        <p:nvSpPr>
          <p:cNvPr id="310" name="テキスト ボックス 309">
            <a:extLst>
              <a:ext uri="{FF2B5EF4-FFF2-40B4-BE49-F238E27FC236}">
                <a16:creationId xmlns:a16="http://schemas.microsoft.com/office/drawing/2014/main" id="{09E7CFDB-9218-48FF-BE3B-98A96A8256AB}"/>
              </a:ext>
            </a:extLst>
          </p:cNvPr>
          <p:cNvSpPr txBox="1"/>
          <p:nvPr/>
        </p:nvSpPr>
        <p:spPr>
          <a:xfrm>
            <a:off x="4757318" y="3649342"/>
            <a:ext cx="571102" cy="215444"/>
          </a:xfrm>
          <a:prstGeom prst="rect">
            <a:avLst/>
          </a:prstGeom>
          <a:noFill/>
        </p:spPr>
        <p:txBody>
          <a:bodyPr wrap="square" rtlCol="0">
            <a:spAutoFit/>
          </a:bodyPr>
          <a:lstStyle/>
          <a:p>
            <a:r>
              <a:rPr kumimoji="1" lang="en-US" altLang="ja-JP" sz="800" dirty="0"/>
              <a:t>RB[15:0]</a:t>
            </a:r>
          </a:p>
        </p:txBody>
      </p:sp>
      <p:sp>
        <p:nvSpPr>
          <p:cNvPr id="319" name="テキスト ボックス 318">
            <a:extLst>
              <a:ext uri="{FF2B5EF4-FFF2-40B4-BE49-F238E27FC236}">
                <a16:creationId xmlns:a16="http://schemas.microsoft.com/office/drawing/2014/main" id="{A979351D-0A88-4CDB-8C9C-960188373BFD}"/>
              </a:ext>
            </a:extLst>
          </p:cNvPr>
          <p:cNvSpPr txBox="1"/>
          <p:nvPr/>
        </p:nvSpPr>
        <p:spPr>
          <a:xfrm>
            <a:off x="4338221" y="4303271"/>
            <a:ext cx="559125" cy="215444"/>
          </a:xfrm>
          <a:prstGeom prst="rect">
            <a:avLst/>
          </a:prstGeom>
          <a:noFill/>
        </p:spPr>
        <p:txBody>
          <a:bodyPr wrap="square" rtlCol="0">
            <a:spAutoFit/>
          </a:bodyPr>
          <a:lstStyle/>
          <a:p>
            <a:r>
              <a:rPr kumimoji="1" lang="en-US" altLang="ja-JP" sz="800" dirty="0"/>
              <a:t>RA[15:0]</a:t>
            </a:r>
          </a:p>
        </p:txBody>
      </p:sp>
    </p:spTree>
    <p:extLst>
      <p:ext uri="{BB962C8B-B14F-4D97-AF65-F5344CB8AC3E}">
        <p14:creationId xmlns:p14="http://schemas.microsoft.com/office/powerpoint/2010/main" val="864921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正方形/長方形 32">
            <a:extLst>
              <a:ext uri="{FF2B5EF4-FFF2-40B4-BE49-F238E27FC236}">
                <a16:creationId xmlns:a16="http://schemas.microsoft.com/office/drawing/2014/main" id="{0122A143-074A-4268-ABFA-A22506D8D7D8}"/>
              </a:ext>
            </a:extLst>
          </p:cNvPr>
          <p:cNvSpPr/>
          <p:nvPr/>
        </p:nvSpPr>
        <p:spPr>
          <a:xfrm>
            <a:off x="1054976" y="1026701"/>
            <a:ext cx="6962239" cy="5352831"/>
          </a:xfrm>
          <a:prstGeom prst="rect">
            <a:avLst/>
          </a:prstGeom>
          <a:solidFill>
            <a:schemeClr val="bg1">
              <a:lumMod val="85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t"/>
          <a:lstStyle/>
          <a:p>
            <a:r>
              <a:rPr kumimoji="1" lang="en-US" altLang="ja-JP" sz="1200" u="sng" dirty="0">
                <a:solidFill>
                  <a:schemeClr val="tx1"/>
                </a:solidFill>
              </a:rPr>
              <a:t>ASCA16CORE</a:t>
            </a:r>
          </a:p>
          <a:p>
            <a:endParaRPr kumimoji="1" lang="en-US" altLang="ja-JP" dirty="0">
              <a:solidFill>
                <a:schemeClr val="tx1"/>
              </a:solidFill>
            </a:endParaRPr>
          </a:p>
          <a:p>
            <a:endParaRPr kumimoji="1" lang="en-US" altLang="ja-JP" dirty="0">
              <a:solidFill>
                <a:schemeClr val="tx1"/>
              </a:solidFill>
            </a:endParaRPr>
          </a:p>
          <a:p>
            <a:pPr algn="r"/>
            <a:endParaRPr kumimoji="1" lang="en-US" altLang="ja-JP" dirty="0">
              <a:solidFill>
                <a:schemeClr val="tx1"/>
              </a:solidFill>
            </a:endParaRPr>
          </a:p>
          <a:p>
            <a:endParaRPr kumimoji="1" lang="ja-JP" altLang="en-US" dirty="0">
              <a:solidFill>
                <a:schemeClr val="tx1"/>
              </a:solidFill>
            </a:endParaRPr>
          </a:p>
        </p:txBody>
      </p:sp>
      <p:cxnSp>
        <p:nvCxnSpPr>
          <p:cNvPr id="91" name="カギ線コネクタ 90"/>
          <p:cNvCxnSpPr>
            <a:stCxn id="227" idx="2"/>
          </p:cNvCxnSpPr>
          <p:nvPr/>
        </p:nvCxnSpPr>
        <p:spPr>
          <a:xfrm rot="16200000" flipH="1">
            <a:off x="6089924" y="3548563"/>
            <a:ext cx="999230" cy="3315996"/>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118" name="正方形/長方形 117"/>
          <p:cNvSpPr/>
          <p:nvPr/>
        </p:nvSpPr>
        <p:spPr>
          <a:xfrm>
            <a:off x="5158919" y="2694946"/>
            <a:ext cx="2413871" cy="327114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execute</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sp>
        <p:nvSpPr>
          <p:cNvPr id="3" name="正方形/長方形 2"/>
          <p:cNvSpPr/>
          <p:nvPr/>
        </p:nvSpPr>
        <p:spPr>
          <a:xfrm>
            <a:off x="5163701" y="1308779"/>
            <a:ext cx="2413871" cy="107035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instrctl</a:t>
            </a:r>
            <a:endParaRPr kumimoji="1" lang="ja-JP" altLang="en-US" sz="1050" u="sng" dirty="0">
              <a:solidFill>
                <a:schemeClr val="tx1"/>
              </a:solidFill>
            </a:endParaRPr>
          </a:p>
        </p:txBody>
      </p:sp>
      <p:sp>
        <p:nvSpPr>
          <p:cNvPr id="47" name="正方形/長方形 46"/>
          <p:cNvSpPr/>
          <p:nvPr/>
        </p:nvSpPr>
        <p:spPr>
          <a:xfrm>
            <a:off x="2916839" y="2683051"/>
            <a:ext cx="600566" cy="327114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decode</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sp>
        <p:nvSpPr>
          <p:cNvPr id="199" name="正方形/長方形 198"/>
          <p:cNvSpPr/>
          <p:nvPr/>
        </p:nvSpPr>
        <p:spPr>
          <a:xfrm>
            <a:off x="6929170" y="4152544"/>
            <a:ext cx="543266" cy="92067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u="sng" dirty="0">
              <a:solidFill>
                <a:schemeClr val="tx1"/>
              </a:solidFill>
            </a:endParaRPr>
          </a:p>
          <a:p>
            <a:pPr algn="r"/>
            <a:endParaRPr kumimoji="1" lang="en-US" altLang="ja-JP" sz="1050" u="sng" dirty="0">
              <a:solidFill>
                <a:schemeClr val="tx1"/>
              </a:solidFill>
            </a:endParaRPr>
          </a:p>
        </p:txBody>
      </p:sp>
      <p:sp>
        <p:nvSpPr>
          <p:cNvPr id="2" name="タイトル 1">
            <a:extLst>
              <a:ext uri="{FF2B5EF4-FFF2-40B4-BE49-F238E27FC236}">
                <a16:creationId xmlns:a16="http://schemas.microsoft.com/office/drawing/2014/main" id="{EAD621A3-F279-4D81-B5D0-419A2F2D9A85}"/>
              </a:ext>
            </a:extLst>
          </p:cNvPr>
          <p:cNvSpPr>
            <a:spLocks noGrp="1"/>
          </p:cNvSpPr>
          <p:nvPr>
            <p:ph type="title"/>
          </p:nvPr>
        </p:nvSpPr>
        <p:spPr>
          <a:xfrm>
            <a:off x="0" y="32892"/>
            <a:ext cx="8952614" cy="696158"/>
          </a:xfrm>
        </p:spPr>
        <p:txBody>
          <a:bodyPr>
            <a:normAutofit/>
          </a:bodyPr>
          <a:lstStyle/>
          <a:p>
            <a:r>
              <a:rPr lang="ja-JP" altLang="en-US" dirty="0"/>
              <a:t>割込み実装</a:t>
            </a:r>
            <a:r>
              <a:rPr lang="en-US" altLang="ja-JP" dirty="0"/>
              <a:t>1</a:t>
            </a:r>
            <a:endParaRPr kumimoji="1" lang="ja-JP" altLang="en-US" dirty="0"/>
          </a:p>
        </p:txBody>
      </p:sp>
      <p:sp>
        <p:nvSpPr>
          <p:cNvPr id="4" name="スライド番号プレースホルダー 3">
            <a:extLst>
              <a:ext uri="{FF2B5EF4-FFF2-40B4-BE49-F238E27FC236}">
                <a16:creationId xmlns:a16="http://schemas.microsoft.com/office/drawing/2014/main" id="{3D867E40-826E-4E13-BD41-3671ACBAB171}"/>
              </a:ext>
            </a:extLst>
          </p:cNvPr>
          <p:cNvSpPr>
            <a:spLocks noGrp="1"/>
          </p:cNvSpPr>
          <p:nvPr>
            <p:ph type="sldNum" sz="quarter" idx="12"/>
          </p:nvPr>
        </p:nvSpPr>
        <p:spPr/>
        <p:txBody>
          <a:bodyPr/>
          <a:lstStyle/>
          <a:p>
            <a:fld id="{62668789-62FB-4EEF-AD27-C48D0269F50B}" type="slidenum">
              <a:rPr kumimoji="1" lang="ja-JP" altLang="en-US" smtClean="0"/>
              <a:pPr/>
              <a:t>21</a:t>
            </a:fld>
            <a:endParaRPr kumimoji="1" lang="ja-JP" altLang="en-US" dirty="0"/>
          </a:p>
        </p:txBody>
      </p:sp>
      <p:sp>
        <p:nvSpPr>
          <p:cNvPr id="35" name="正方形/長方形 34"/>
          <p:cNvSpPr/>
          <p:nvPr/>
        </p:nvSpPr>
        <p:spPr>
          <a:xfrm>
            <a:off x="129585" y="1418360"/>
            <a:ext cx="711200" cy="458656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ROM</a:t>
            </a:r>
          </a:p>
          <a:p>
            <a:endParaRPr kumimoji="1" lang="en-US" altLang="ja-JP" sz="800" u="sng" dirty="0">
              <a:solidFill>
                <a:schemeClr val="tx1"/>
              </a:solidFill>
            </a:endParaRPr>
          </a:p>
          <a:p>
            <a:r>
              <a:rPr kumimoji="1" lang="en-US" altLang="ja-JP" sz="800" u="sng" dirty="0">
                <a:solidFill>
                  <a:schemeClr val="tx1"/>
                </a:solidFill>
              </a:rPr>
              <a:t>#0</a:t>
            </a:r>
          </a:p>
          <a:p>
            <a:r>
              <a:rPr kumimoji="1" lang="en-US" altLang="ja-JP" sz="800" dirty="0">
                <a:solidFill>
                  <a:schemeClr val="tx1"/>
                </a:solidFill>
              </a:rPr>
              <a:t>4AFF</a:t>
            </a:r>
          </a:p>
          <a:p>
            <a:r>
              <a:rPr kumimoji="1" lang="en-US" altLang="ja-JP" sz="800" dirty="0">
                <a:solidFill>
                  <a:schemeClr val="tx1"/>
                </a:solidFill>
              </a:rPr>
              <a:t>4BEE</a:t>
            </a:r>
          </a:p>
          <a:p>
            <a:r>
              <a:rPr kumimoji="1" lang="en-US" altLang="ja-JP" sz="800" dirty="0">
                <a:solidFill>
                  <a:schemeClr val="tx1"/>
                </a:solidFill>
              </a:rPr>
              <a:t>3A2A</a:t>
            </a:r>
            <a:endParaRPr kumimoji="1" lang="en-US" altLang="ja-JP" sz="800" u="sng" dirty="0">
              <a:solidFill>
                <a:schemeClr val="tx1"/>
              </a:solidFill>
            </a:endParaRPr>
          </a:p>
          <a:p>
            <a:r>
              <a:rPr kumimoji="1" lang="en-US" altLang="ja-JP" sz="800" b="1" dirty="0">
                <a:solidFill>
                  <a:schemeClr val="tx1"/>
                </a:solidFill>
              </a:rPr>
              <a:t>:</a:t>
            </a:r>
          </a:p>
          <a:p>
            <a:r>
              <a:rPr kumimoji="1" lang="en-US" altLang="ja-JP" sz="800" b="1" dirty="0">
                <a:solidFill>
                  <a:schemeClr val="tx1"/>
                </a:solidFill>
              </a:rPr>
              <a:t>:</a:t>
            </a: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r>
              <a:rPr kumimoji="1" lang="en-US" altLang="ja-JP" sz="800" b="1" dirty="0">
                <a:solidFill>
                  <a:schemeClr val="tx1"/>
                </a:solidFill>
              </a:rPr>
              <a:t>:</a:t>
            </a:r>
          </a:p>
          <a:p>
            <a:r>
              <a:rPr kumimoji="1" lang="en-US" altLang="ja-JP" sz="800" u="sng" dirty="0">
                <a:solidFill>
                  <a:schemeClr val="tx1"/>
                </a:solidFill>
              </a:rPr>
              <a:t>#65535</a:t>
            </a:r>
          </a:p>
          <a:p>
            <a:endParaRPr kumimoji="1" lang="en-US" altLang="ja-JP" sz="800" dirty="0">
              <a:solidFill>
                <a:schemeClr val="tx1"/>
              </a:solidFill>
            </a:endParaRPr>
          </a:p>
        </p:txBody>
      </p:sp>
      <p:sp>
        <p:nvSpPr>
          <p:cNvPr id="68" name="テキスト ボックス 67"/>
          <p:cNvSpPr txBox="1"/>
          <p:nvPr/>
        </p:nvSpPr>
        <p:spPr>
          <a:xfrm>
            <a:off x="803398" y="3295668"/>
            <a:ext cx="571593" cy="215444"/>
          </a:xfrm>
          <a:prstGeom prst="rect">
            <a:avLst/>
          </a:prstGeom>
          <a:noFill/>
        </p:spPr>
        <p:txBody>
          <a:bodyPr wrap="square" rtlCol="0">
            <a:spAutoFit/>
          </a:bodyPr>
          <a:lstStyle/>
          <a:p>
            <a:r>
              <a:rPr kumimoji="1" lang="en-US" altLang="ja-JP" sz="800" dirty="0"/>
              <a:t>op[15:0]</a:t>
            </a:r>
            <a:endParaRPr kumimoji="1" lang="ja-JP" altLang="en-US" sz="800" dirty="0"/>
          </a:p>
        </p:txBody>
      </p:sp>
      <p:sp>
        <p:nvSpPr>
          <p:cNvPr id="82" name="正方形/長方形 81"/>
          <p:cNvSpPr/>
          <p:nvPr/>
        </p:nvSpPr>
        <p:spPr>
          <a:xfrm>
            <a:off x="8256214" y="1426178"/>
            <a:ext cx="711200" cy="464460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RAM</a:t>
            </a:r>
          </a:p>
          <a:p>
            <a:endParaRPr kumimoji="1" lang="en-US" altLang="ja-JP" sz="800" u="sng" dirty="0">
              <a:solidFill>
                <a:schemeClr val="tx1"/>
              </a:solidFill>
            </a:endParaRPr>
          </a:p>
          <a:p>
            <a:r>
              <a:rPr kumimoji="1" lang="en-US" altLang="ja-JP" sz="800" u="sng" dirty="0">
                <a:solidFill>
                  <a:schemeClr val="tx1"/>
                </a:solidFill>
              </a:rPr>
              <a:t>#0</a:t>
            </a:r>
          </a:p>
          <a:p>
            <a:r>
              <a:rPr kumimoji="1" lang="en-US" altLang="ja-JP" sz="800" dirty="0">
                <a:solidFill>
                  <a:schemeClr val="tx1"/>
                </a:solidFill>
              </a:rPr>
              <a:t>3CAA</a:t>
            </a:r>
          </a:p>
          <a:p>
            <a:r>
              <a:rPr kumimoji="1" lang="en-US" altLang="ja-JP" sz="800" dirty="0">
                <a:solidFill>
                  <a:schemeClr val="tx1"/>
                </a:solidFill>
              </a:rPr>
              <a:t>03FF</a:t>
            </a:r>
          </a:p>
          <a:p>
            <a:r>
              <a:rPr kumimoji="1" lang="en-US" altLang="ja-JP" sz="800" dirty="0">
                <a:solidFill>
                  <a:schemeClr val="tx1"/>
                </a:solidFill>
              </a:rPr>
              <a:t>35FF</a:t>
            </a:r>
            <a:endParaRPr kumimoji="1" lang="en-US" altLang="ja-JP" sz="800" u="sng" dirty="0">
              <a:solidFill>
                <a:schemeClr val="tx1"/>
              </a:solidFill>
            </a:endParaRPr>
          </a:p>
          <a:p>
            <a:r>
              <a:rPr kumimoji="1" lang="en-US" altLang="ja-JP" sz="800" b="1" dirty="0">
                <a:solidFill>
                  <a:schemeClr val="tx1"/>
                </a:solidFill>
              </a:rPr>
              <a:t>:</a:t>
            </a:r>
          </a:p>
          <a:p>
            <a:r>
              <a:rPr kumimoji="1" lang="en-US" altLang="ja-JP" sz="800" b="1" dirty="0">
                <a:solidFill>
                  <a:schemeClr val="tx1"/>
                </a:solidFill>
              </a:rPr>
              <a:t>:</a:t>
            </a: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r>
              <a:rPr kumimoji="1" lang="en-US" altLang="ja-JP" sz="800" b="1" dirty="0">
                <a:solidFill>
                  <a:schemeClr val="tx1"/>
                </a:solidFill>
              </a:rPr>
              <a:t>:</a:t>
            </a:r>
            <a:endParaRPr kumimoji="1" lang="en-US" altLang="ja-JP" sz="800" dirty="0">
              <a:solidFill>
                <a:schemeClr val="tx1"/>
              </a:solidFill>
            </a:endParaRPr>
          </a:p>
          <a:p>
            <a:r>
              <a:rPr kumimoji="1" lang="en-US" altLang="ja-JP" sz="800" u="sng" dirty="0">
                <a:solidFill>
                  <a:schemeClr val="tx1"/>
                </a:solidFill>
              </a:rPr>
              <a:t>#65535</a:t>
            </a:r>
          </a:p>
        </p:txBody>
      </p:sp>
      <p:sp>
        <p:nvSpPr>
          <p:cNvPr id="117" name="テキスト ボックス 116"/>
          <p:cNvSpPr txBox="1"/>
          <p:nvPr/>
        </p:nvSpPr>
        <p:spPr>
          <a:xfrm>
            <a:off x="1770141" y="849368"/>
            <a:ext cx="328353" cy="215444"/>
          </a:xfrm>
          <a:prstGeom prst="rect">
            <a:avLst/>
          </a:prstGeom>
          <a:noFill/>
        </p:spPr>
        <p:txBody>
          <a:bodyPr wrap="square" rtlCol="0">
            <a:spAutoFit/>
          </a:bodyPr>
          <a:lstStyle/>
          <a:p>
            <a:r>
              <a:rPr kumimoji="1" lang="en-US" altLang="ja-JP" sz="800" dirty="0"/>
              <a:t>clk</a:t>
            </a:r>
            <a:endParaRPr kumimoji="1" lang="ja-JP" altLang="en-US" sz="800" dirty="0"/>
          </a:p>
        </p:txBody>
      </p:sp>
      <p:sp>
        <p:nvSpPr>
          <p:cNvPr id="158" name="正方形/長方形 157"/>
          <p:cNvSpPr/>
          <p:nvPr/>
        </p:nvSpPr>
        <p:spPr>
          <a:xfrm>
            <a:off x="2059912" y="1003954"/>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6990779" y="4237304"/>
            <a:ext cx="307674" cy="60693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p:cNvSpPr/>
          <p:nvPr/>
        </p:nvSpPr>
        <p:spPr>
          <a:xfrm>
            <a:off x="7028706" y="4271688"/>
            <a:ext cx="307674" cy="60693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p:cNvSpPr/>
          <p:nvPr/>
        </p:nvSpPr>
        <p:spPr>
          <a:xfrm>
            <a:off x="7065777" y="4315262"/>
            <a:ext cx="307674" cy="60693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フローチャート : 抜出し 144"/>
          <p:cNvSpPr/>
          <p:nvPr/>
        </p:nvSpPr>
        <p:spPr>
          <a:xfrm rot="5400000">
            <a:off x="7043830" y="4745584"/>
            <a:ext cx="100337" cy="56444"/>
          </a:xfrm>
          <a:prstGeom prst="flowChartExtra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フローチャート: 手作業 5"/>
          <p:cNvSpPr/>
          <p:nvPr/>
        </p:nvSpPr>
        <p:spPr>
          <a:xfrm rot="16200000">
            <a:off x="5134599" y="4096708"/>
            <a:ext cx="796554" cy="227464"/>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テキスト ボックス 80"/>
          <p:cNvSpPr txBox="1"/>
          <p:nvPr/>
        </p:nvSpPr>
        <p:spPr>
          <a:xfrm>
            <a:off x="5348233" y="4317480"/>
            <a:ext cx="369285" cy="215444"/>
          </a:xfrm>
          <a:prstGeom prst="rect">
            <a:avLst/>
          </a:prstGeom>
          <a:noFill/>
        </p:spPr>
        <p:txBody>
          <a:bodyPr wrap="square" rtlCol="0">
            <a:spAutoFit/>
          </a:bodyPr>
          <a:lstStyle/>
          <a:p>
            <a:r>
              <a:rPr kumimoji="1" lang="en-US" altLang="ja-JP" sz="800" dirty="0"/>
              <a:t>ALU</a:t>
            </a:r>
            <a:endParaRPr kumimoji="1" lang="ja-JP" altLang="en-US" sz="800" dirty="0"/>
          </a:p>
        </p:txBody>
      </p:sp>
      <p:sp>
        <p:nvSpPr>
          <p:cNvPr id="46" name="二等辺三角形 45"/>
          <p:cNvSpPr/>
          <p:nvPr/>
        </p:nvSpPr>
        <p:spPr>
          <a:xfrm rot="5400000">
            <a:off x="5325998" y="4167148"/>
            <a:ext cx="300023" cy="113732"/>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9" name="直線コネクタ 48"/>
          <p:cNvCxnSpPr>
            <a:stCxn id="46" idx="2"/>
            <a:endCxn id="46" idx="4"/>
          </p:cNvCxnSpPr>
          <p:nvPr/>
        </p:nvCxnSpPr>
        <p:spPr>
          <a:xfrm>
            <a:off x="5419144" y="4074003"/>
            <a:ext cx="0" cy="300023"/>
          </a:xfrm>
          <a:prstGeom prst="line">
            <a:avLst/>
          </a:prstGeom>
          <a:ln w="9525">
            <a:solidFill>
              <a:srgbClr val="FFC000"/>
            </a:solidFill>
          </a:ln>
        </p:spPr>
        <p:style>
          <a:lnRef idx="1">
            <a:schemeClr val="dk1"/>
          </a:lnRef>
          <a:fillRef idx="0">
            <a:schemeClr val="dk1"/>
          </a:fillRef>
          <a:effectRef idx="0">
            <a:schemeClr val="dk1"/>
          </a:effectRef>
          <a:fontRef idx="minor">
            <a:schemeClr val="tx1"/>
          </a:fontRef>
        </p:style>
      </p:cxnSp>
      <p:sp>
        <p:nvSpPr>
          <p:cNvPr id="156" name="正方形/長方形 155"/>
          <p:cNvSpPr/>
          <p:nvPr/>
        </p:nvSpPr>
        <p:spPr>
          <a:xfrm>
            <a:off x="1385493" y="2674579"/>
            <a:ext cx="518397" cy="327856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fetch</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cxnSp>
        <p:nvCxnSpPr>
          <p:cNvPr id="202" name="直線矢印コネクタ 201"/>
          <p:cNvCxnSpPr/>
          <p:nvPr/>
        </p:nvCxnSpPr>
        <p:spPr>
          <a:xfrm>
            <a:off x="6445758" y="4640065"/>
            <a:ext cx="485030" cy="74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7" name="直線矢印コネクタ 206"/>
          <p:cNvCxnSpPr/>
          <p:nvPr/>
        </p:nvCxnSpPr>
        <p:spPr>
          <a:xfrm>
            <a:off x="6443401" y="4924598"/>
            <a:ext cx="47156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13" name="カギ線コネクタ 212"/>
          <p:cNvCxnSpPr>
            <a:stCxn id="199" idx="3"/>
            <a:endCxn id="69" idx="1"/>
          </p:cNvCxnSpPr>
          <p:nvPr/>
        </p:nvCxnSpPr>
        <p:spPr>
          <a:xfrm flipH="1" flipV="1">
            <a:off x="2916835" y="3841684"/>
            <a:ext cx="4555601" cy="771197"/>
          </a:xfrm>
          <a:prstGeom prst="bentConnector5">
            <a:avLst>
              <a:gd name="adj1" fmla="val -5018"/>
              <a:gd name="adj2" fmla="val 271300"/>
              <a:gd name="adj3" fmla="val 105018"/>
            </a:avLst>
          </a:prstGeom>
          <a:ln w="19050">
            <a:tailEnd type="triangle"/>
          </a:ln>
        </p:spPr>
        <p:style>
          <a:lnRef idx="1">
            <a:schemeClr val="dk1"/>
          </a:lnRef>
          <a:fillRef idx="0">
            <a:schemeClr val="dk1"/>
          </a:fillRef>
          <a:effectRef idx="0">
            <a:schemeClr val="dk1"/>
          </a:effectRef>
          <a:fontRef idx="minor">
            <a:schemeClr val="tx1"/>
          </a:fontRef>
        </p:style>
      </p:cxnSp>
      <p:sp>
        <p:nvSpPr>
          <p:cNvPr id="219" name="テキスト ボックス 218"/>
          <p:cNvSpPr txBox="1"/>
          <p:nvPr/>
        </p:nvSpPr>
        <p:spPr>
          <a:xfrm>
            <a:off x="7428020" y="5176506"/>
            <a:ext cx="691571" cy="215444"/>
          </a:xfrm>
          <a:prstGeom prst="rect">
            <a:avLst/>
          </a:prstGeom>
          <a:noFill/>
        </p:spPr>
        <p:txBody>
          <a:bodyPr wrap="square" rtlCol="0">
            <a:spAutoFit/>
          </a:bodyPr>
          <a:lstStyle/>
          <a:p>
            <a:r>
              <a:rPr kumimoji="1" lang="en-US" altLang="ja-JP" sz="800" dirty="0"/>
              <a:t>ram_wen</a:t>
            </a:r>
            <a:endParaRPr kumimoji="1" lang="ja-JP" altLang="en-US" sz="800" dirty="0"/>
          </a:p>
        </p:txBody>
      </p:sp>
      <p:sp>
        <p:nvSpPr>
          <p:cNvPr id="220" name="テキスト ボックス 219"/>
          <p:cNvSpPr txBox="1"/>
          <p:nvPr/>
        </p:nvSpPr>
        <p:spPr>
          <a:xfrm>
            <a:off x="7413773" y="4937016"/>
            <a:ext cx="937135" cy="215444"/>
          </a:xfrm>
          <a:prstGeom prst="rect">
            <a:avLst/>
          </a:prstGeom>
          <a:noFill/>
        </p:spPr>
        <p:txBody>
          <a:bodyPr wrap="square" rtlCol="0">
            <a:spAutoFit/>
          </a:bodyPr>
          <a:lstStyle/>
          <a:p>
            <a:r>
              <a:rPr kumimoji="1" lang="en-US" altLang="ja-JP" sz="800" dirty="0"/>
              <a:t>ram_data[15:0]</a:t>
            </a:r>
            <a:endParaRPr kumimoji="1" lang="ja-JP" altLang="en-US" sz="800" dirty="0"/>
          </a:p>
        </p:txBody>
      </p:sp>
      <p:cxnSp>
        <p:nvCxnSpPr>
          <p:cNvPr id="242" name="カギ線コネクタ 241"/>
          <p:cNvCxnSpPr>
            <a:stCxn id="264" idx="2"/>
          </p:cNvCxnSpPr>
          <p:nvPr/>
        </p:nvCxnSpPr>
        <p:spPr>
          <a:xfrm>
            <a:off x="4393126" y="4508197"/>
            <a:ext cx="1766374" cy="483718"/>
          </a:xfrm>
          <a:prstGeom prst="bentConnector3">
            <a:avLst>
              <a:gd name="adj1" fmla="val 18005"/>
            </a:avLst>
          </a:prstGeom>
          <a:ln w="19050">
            <a:tailEnd type="triangle"/>
          </a:ln>
        </p:spPr>
        <p:style>
          <a:lnRef idx="1">
            <a:schemeClr val="dk1"/>
          </a:lnRef>
          <a:fillRef idx="0">
            <a:schemeClr val="dk1"/>
          </a:fillRef>
          <a:effectRef idx="0">
            <a:schemeClr val="dk1"/>
          </a:effectRef>
          <a:fontRef idx="minor">
            <a:schemeClr val="tx1"/>
          </a:fontRef>
        </p:style>
      </p:cxnSp>
      <p:sp>
        <p:nvSpPr>
          <p:cNvPr id="259" name="テキスト ボックス 258"/>
          <p:cNvSpPr txBox="1"/>
          <p:nvPr/>
        </p:nvSpPr>
        <p:spPr>
          <a:xfrm>
            <a:off x="2860272" y="4135808"/>
            <a:ext cx="212382" cy="276999"/>
          </a:xfrm>
          <a:prstGeom prst="rect">
            <a:avLst/>
          </a:prstGeom>
          <a:noFill/>
        </p:spPr>
        <p:txBody>
          <a:bodyPr wrap="square" rtlCol="0">
            <a:spAutoFit/>
          </a:bodyPr>
          <a:lstStyle/>
          <a:p>
            <a:r>
              <a:rPr kumimoji="1" lang="en-US" altLang="ja-JP" sz="1200" b="1" dirty="0"/>
              <a:t>:</a:t>
            </a:r>
          </a:p>
        </p:txBody>
      </p:sp>
      <p:cxnSp>
        <p:nvCxnSpPr>
          <p:cNvPr id="263" name="カギ線コネクタ 262"/>
          <p:cNvCxnSpPr>
            <a:stCxn id="199" idx="3"/>
            <a:endCxn id="251" idx="1"/>
          </p:cNvCxnSpPr>
          <p:nvPr/>
        </p:nvCxnSpPr>
        <p:spPr>
          <a:xfrm flipH="1" flipV="1">
            <a:off x="2916835" y="4056655"/>
            <a:ext cx="4555601" cy="556226"/>
          </a:xfrm>
          <a:prstGeom prst="bentConnector5">
            <a:avLst>
              <a:gd name="adj1" fmla="val -5018"/>
              <a:gd name="adj2" fmla="val 375090"/>
              <a:gd name="adj3" fmla="val 105018"/>
            </a:avLst>
          </a:prstGeom>
          <a:ln w="19050">
            <a:tailEnd type="triangle"/>
          </a:ln>
        </p:spPr>
        <p:style>
          <a:lnRef idx="1">
            <a:schemeClr val="dk1"/>
          </a:lnRef>
          <a:fillRef idx="0">
            <a:schemeClr val="dk1"/>
          </a:fillRef>
          <a:effectRef idx="0">
            <a:schemeClr val="dk1"/>
          </a:effectRef>
          <a:fontRef idx="minor">
            <a:schemeClr val="tx1"/>
          </a:fontRef>
        </p:style>
      </p:cxnSp>
      <p:cxnSp>
        <p:nvCxnSpPr>
          <p:cNvPr id="268" name="カギ線コネクタ 267"/>
          <p:cNvCxnSpPr>
            <a:stCxn id="199" idx="3"/>
            <a:endCxn id="258" idx="1"/>
          </p:cNvCxnSpPr>
          <p:nvPr/>
        </p:nvCxnSpPr>
        <p:spPr>
          <a:xfrm flipH="1" flipV="1">
            <a:off x="2916835" y="4465330"/>
            <a:ext cx="4555601" cy="147551"/>
          </a:xfrm>
          <a:prstGeom prst="bentConnector5">
            <a:avLst>
              <a:gd name="adj1" fmla="val -5018"/>
              <a:gd name="adj2" fmla="val 1413705"/>
              <a:gd name="adj3" fmla="val 105018"/>
            </a:avLst>
          </a:prstGeom>
          <a:ln w="19050">
            <a:tailEnd type="triangle"/>
          </a:ln>
        </p:spPr>
        <p:style>
          <a:lnRef idx="1">
            <a:schemeClr val="dk1"/>
          </a:lnRef>
          <a:fillRef idx="0">
            <a:schemeClr val="dk1"/>
          </a:fillRef>
          <a:effectRef idx="0">
            <a:schemeClr val="dk1"/>
          </a:effectRef>
          <a:fontRef idx="minor">
            <a:schemeClr val="tx1"/>
          </a:fontRef>
        </p:style>
      </p:cxnSp>
      <p:sp>
        <p:nvSpPr>
          <p:cNvPr id="270" name="テキスト ボックス 269"/>
          <p:cNvSpPr txBox="1"/>
          <p:nvPr/>
        </p:nvSpPr>
        <p:spPr>
          <a:xfrm>
            <a:off x="2647890" y="4144776"/>
            <a:ext cx="212382" cy="276999"/>
          </a:xfrm>
          <a:prstGeom prst="rect">
            <a:avLst/>
          </a:prstGeom>
          <a:noFill/>
        </p:spPr>
        <p:txBody>
          <a:bodyPr wrap="square" rtlCol="0">
            <a:spAutoFit/>
          </a:bodyPr>
          <a:lstStyle/>
          <a:p>
            <a:r>
              <a:rPr kumimoji="1" lang="en-US" altLang="ja-JP" sz="1200" b="1" dirty="0"/>
              <a:t>:</a:t>
            </a:r>
          </a:p>
        </p:txBody>
      </p:sp>
      <p:cxnSp>
        <p:nvCxnSpPr>
          <p:cNvPr id="294" name="直線矢印コネクタ 293"/>
          <p:cNvCxnSpPr>
            <a:stCxn id="303" idx="2"/>
          </p:cNvCxnSpPr>
          <p:nvPr/>
        </p:nvCxnSpPr>
        <p:spPr>
          <a:xfrm>
            <a:off x="3147320" y="3319653"/>
            <a:ext cx="633" cy="415058"/>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300" name="直線矢印コネクタ 299"/>
          <p:cNvCxnSpPr/>
          <p:nvPr/>
        </p:nvCxnSpPr>
        <p:spPr>
          <a:xfrm>
            <a:off x="5590215" y="2959699"/>
            <a:ext cx="3" cy="984892"/>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69" name="テキスト ボックス 68"/>
          <p:cNvSpPr txBox="1"/>
          <p:nvPr/>
        </p:nvSpPr>
        <p:spPr>
          <a:xfrm>
            <a:off x="2916835" y="3733962"/>
            <a:ext cx="262473" cy="215444"/>
          </a:xfrm>
          <a:prstGeom prst="rect">
            <a:avLst/>
          </a:prstGeom>
          <a:noFill/>
        </p:spPr>
        <p:txBody>
          <a:bodyPr wrap="square" lIns="0" rIns="0" rtlCol="0">
            <a:spAutoFit/>
          </a:bodyPr>
          <a:lstStyle/>
          <a:p>
            <a:r>
              <a:rPr kumimoji="1" lang="en-US" altLang="ja-JP" sz="800" dirty="0"/>
              <a:t>R0</a:t>
            </a:r>
            <a:endParaRPr kumimoji="1" lang="ja-JP" altLang="en-US" sz="800" dirty="0"/>
          </a:p>
        </p:txBody>
      </p:sp>
      <p:sp>
        <p:nvSpPr>
          <p:cNvPr id="251" name="テキスト ボックス 250"/>
          <p:cNvSpPr txBox="1"/>
          <p:nvPr/>
        </p:nvSpPr>
        <p:spPr>
          <a:xfrm>
            <a:off x="2916835" y="3948933"/>
            <a:ext cx="262473" cy="215444"/>
          </a:xfrm>
          <a:prstGeom prst="rect">
            <a:avLst/>
          </a:prstGeom>
          <a:noFill/>
        </p:spPr>
        <p:txBody>
          <a:bodyPr wrap="square" lIns="0" rIns="0" rtlCol="0">
            <a:spAutoFit/>
          </a:bodyPr>
          <a:lstStyle/>
          <a:p>
            <a:r>
              <a:rPr kumimoji="1" lang="en-US" altLang="ja-JP" sz="800" dirty="0"/>
              <a:t>R1</a:t>
            </a:r>
            <a:endParaRPr kumimoji="1" lang="ja-JP" altLang="en-US" sz="800" dirty="0"/>
          </a:p>
        </p:txBody>
      </p:sp>
      <p:sp>
        <p:nvSpPr>
          <p:cNvPr id="258" name="テキスト ボックス 257"/>
          <p:cNvSpPr txBox="1"/>
          <p:nvPr/>
        </p:nvSpPr>
        <p:spPr>
          <a:xfrm>
            <a:off x="2916835" y="4357608"/>
            <a:ext cx="262471" cy="215444"/>
          </a:xfrm>
          <a:prstGeom prst="rect">
            <a:avLst/>
          </a:prstGeom>
          <a:noFill/>
        </p:spPr>
        <p:txBody>
          <a:bodyPr wrap="square" lIns="0" rIns="0" rtlCol="0">
            <a:spAutoFit/>
          </a:bodyPr>
          <a:lstStyle/>
          <a:p>
            <a:r>
              <a:rPr kumimoji="1" lang="en-US" altLang="ja-JP" sz="800" dirty="0"/>
              <a:t>R15</a:t>
            </a:r>
            <a:endParaRPr kumimoji="1" lang="ja-JP" altLang="en-US" sz="800" dirty="0"/>
          </a:p>
        </p:txBody>
      </p:sp>
      <p:cxnSp>
        <p:nvCxnSpPr>
          <p:cNvPr id="335" name="直線矢印コネクタ 334"/>
          <p:cNvCxnSpPr/>
          <p:nvPr/>
        </p:nvCxnSpPr>
        <p:spPr>
          <a:xfrm>
            <a:off x="6458168" y="5139082"/>
            <a:ext cx="179804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36" name="直線矢印コネクタ 335"/>
          <p:cNvCxnSpPr/>
          <p:nvPr/>
        </p:nvCxnSpPr>
        <p:spPr>
          <a:xfrm>
            <a:off x="6451661" y="5362452"/>
            <a:ext cx="1804553" cy="0"/>
          </a:xfrm>
          <a:prstGeom prst="straightConnector1">
            <a:avLst/>
          </a:prstGeom>
          <a:ln w="9525">
            <a:prstDash val="dash"/>
            <a:tailEnd type="triangle"/>
          </a:ln>
        </p:spPr>
        <p:style>
          <a:lnRef idx="1">
            <a:schemeClr val="dk1"/>
          </a:lnRef>
          <a:fillRef idx="0">
            <a:schemeClr val="dk1"/>
          </a:fillRef>
          <a:effectRef idx="0">
            <a:schemeClr val="dk1"/>
          </a:effectRef>
          <a:fontRef idx="minor">
            <a:schemeClr val="tx1"/>
          </a:fontRef>
        </p:style>
      </p:cxnSp>
      <p:sp>
        <p:nvSpPr>
          <p:cNvPr id="339" name="テキスト ボックス 338"/>
          <p:cNvSpPr txBox="1"/>
          <p:nvPr/>
        </p:nvSpPr>
        <p:spPr>
          <a:xfrm>
            <a:off x="7303404" y="4586986"/>
            <a:ext cx="819410" cy="430887"/>
          </a:xfrm>
          <a:prstGeom prst="rect">
            <a:avLst/>
          </a:prstGeom>
          <a:noFill/>
        </p:spPr>
        <p:txBody>
          <a:bodyPr wrap="square" rtlCol="0">
            <a:spAutoFit/>
          </a:bodyPr>
          <a:lstStyle/>
          <a:p>
            <a:r>
              <a:rPr kumimoji="1" lang="en-US" altLang="ja-JP" sz="800" dirty="0"/>
              <a:t>reg_out[15:0]</a:t>
            </a:r>
          </a:p>
          <a:p>
            <a:r>
              <a:rPr kumimoji="1" lang="en-US" altLang="ja-JP" sz="1400" dirty="0"/>
              <a:t>×14</a:t>
            </a:r>
            <a:endParaRPr kumimoji="1" lang="ja-JP" altLang="en-US" sz="1400" dirty="0"/>
          </a:p>
        </p:txBody>
      </p:sp>
      <p:sp>
        <p:nvSpPr>
          <p:cNvPr id="352" name="テキスト ボックス 351"/>
          <p:cNvSpPr txBox="1"/>
          <p:nvPr/>
        </p:nvSpPr>
        <p:spPr>
          <a:xfrm>
            <a:off x="7411758" y="5474821"/>
            <a:ext cx="836432" cy="215444"/>
          </a:xfrm>
          <a:prstGeom prst="rect">
            <a:avLst/>
          </a:prstGeom>
          <a:noFill/>
        </p:spPr>
        <p:txBody>
          <a:bodyPr wrap="square" rtlCol="0">
            <a:spAutoFit/>
          </a:bodyPr>
          <a:lstStyle/>
          <a:p>
            <a:r>
              <a:rPr kumimoji="1" lang="en-US" altLang="ja-JP" sz="800" dirty="0"/>
              <a:t>ram_addr[15:0]</a:t>
            </a:r>
            <a:endParaRPr kumimoji="1" lang="ja-JP" altLang="en-US" sz="800" dirty="0"/>
          </a:p>
        </p:txBody>
      </p:sp>
      <p:sp>
        <p:nvSpPr>
          <p:cNvPr id="41" name="テキスト ボックス 40"/>
          <p:cNvSpPr txBox="1"/>
          <p:nvPr/>
        </p:nvSpPr>
        <p:spPr>
          <a:xfrm>
            <a:off x="1056693" y="1524394"/>
            <a:ext cx="820671" cy="215444"/>
          </a:xfrm>
          <a:prstGeom prst="rect">
            <a:avLst/>
          </a:prstGeom>
          <a:noFill/>
        </p:spPr>
        <p:txBody>
          <a:bodyPr wrap="square" rtlCol="0">
            <a:spAutoFit/>
          </a:bodyPr>
          <a:lstStyle/>
          <a:p>
            <a:r>
              <a:rPr kumimoji="1" lang="en-US" altLang="ja-JP" sz="800" dirty="0"/>
              <a:t>pc_out[15:0]</a:t>
            </a:r>
            <a:endParaRPr kumimoji="1" lang="ja-JP" altLang="en-US" sz="800" dirty="0"/>
          </a:p>
        </p:txBody>
      </p:sp>
      <p:sp>
        <p:nvSpPr>
          <p:cNvPr id="364" name="二等辺三角形 363"/>
          <p:cNvSpPr/>
          <p:nvPr/>
        </p:nvSpPr>
        <p:spPr>
          <a:xfrm rot="5400000">
            <a:off x="1363219" y="5753825"/>
            <a:ext cx="106673" cy="621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4" name="正方形/長方形 403"/>
          <p:cNvSpPr/>
          <p:nvPr/>
        </p:nvSpPr>
        <p:spPr>
          <a:xfrm>
            <a:off x="2487765" y="1008420"/>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6" name="テキスト ボックス 405"/>
          <p:cNvSpPr txBox="1"/>
          <p:nvPr/>
        </p:nvSpPr>
        <p:spPr>
          <a:xfrm>
            <a:off x="2160070" y="847326"/>
            <a:ext cx="432146" cy="215444"/>
          </a:xfrm>
          <a:prstGeom prst="rect">
            <a:avLst/>
          </a:prstGeom>
          <a:noFill/>
        </p:spPr>
        <p:txBody>
          <a:bodyPr wrap="square" rtlCol="0">
            <a:spAutoFit/>
          </a:bodyPr>
          <a:lstStyle/>
          <a:p>
            <a:r>
              <a:rPr kumimoji="1" lang="en-US" altLang="ja-JP" sz="800" dirty="0"/>
              <a:t>rst_n</a:t>
            </a:r>
            <a:endParaRPr kumimoji="1" lang="ja-JP" altLang="en-US" sz="800" dirty="0"/>
          </a:p>
        </p:txBody>
      </p:sp>
      <p:cxnSp>
        <p:nvCxnSpPr>
          <p:cNvPr id="412" name="直線コネクタ 411"/>
          <p:cNvCxnSpPr/>
          <p:nvPr/>
        </p:nvCxnSpPr>
        <p:spPr>
          <a:xfrm flipV="1">
            <a:off x="1644690" y="5958751"/>
            <a:ext cx="0" cy="92353"/>
          </a:xfrm>
          <a:prstGeom prst="line">
            <a:avLst/>
          </a:prstGeom>
          <a:ln w="6350"/>
        </p:spPr>
        <p:style>
          <a:lnRef idx="1">
            <a:schemeClr val="dk1"/>
          </a:lnRef>
          <a:fillRef idx="0">
            <a:schemeClr val="dk1"/>
          </a:fillRef>
          <a:effectRef idx="0">
            <a:schemeClr val="dk1"/>
          </a:effectRef>
          <a:fontRef idx="minor">
            <a:schemeClr val="tx1"/>
          </a:fontRef>
        </p:style>
      </p:cxnSp>
      <p:sp>
        <p:nvSpPr>
          <p:cNvPr id="435" name="正方形/長方形 434"/>
          <p:cNvSpPr/>
          <p:nvPr/>
        </p:nvSpPr>
        <p:spPr>
          <a:xfrm>
            <a:off x="5567358" y="2878330"/>
            <a:ext cx="45719" cy="8196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テキスト ボックス 135"/>
          <p:cNvSpPr txBox="1"/>
          <p:nvPr/>
        </p:nvSpPr>
        <p:spPr>
          <a:xfrm>
            <a:off x="7336379" y="5987916"/>
            <a:ext cx="891095" cy="215444"/>
          </a:xfrm>
          <a:prstGeom prst="rect">
            <a:avLst/>
          </a:prstGeom>
          <a:noFill/>
        </p:spPr>
        <p:txBody>
          <a:bodyPr wrap="square" rtlCol="0">
            <a:spAutoFit/>
          </a:bodyPr>
          <a:lstStyle/>
          <a:p>
            <a:r>
              <a:rPr kumimoji="1" lang="en-US" altLang="ja-JP" sz="800" dirty="0"/>
              <a:t>ram_in[15:0]</a:t>
            </a:r>
            <a:endParaRPr kumimoji="1" lang="ja-JP" altLang="en-US" sz="800" dirty="0"/>
          </a:p>
        </p:txBody>
      </p:sp>
      <p:cxnSp>
        <p:nvCxnSpPr>
          <p:cNvPr id="36" name="直線矢印コネクタ 35"/>
          <p:cNvCxnSpPr/>
          <p:nvPr/>
        </p:nvCxnSpPr>
        <p:spPr>
          <a:xfrm>
            <a:off x="3522250" y="5531810"/>
            <a:ext cx="263725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6" name="直線矢印コネクタ 125"/>
          <p:cNvCxnSpPr/>
          <p:nvPr/>
        </p:nvCxnSpPr>
        <p:spPr>
          <a:xfrm>
            <a:off x="1211291" y="5784889"/>
            <a:ext cx="174201" cy="0"/>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120" name="テキスト ボックス 119"/>
          <p:cNvSpPr txBox="1"/>
          <p:nvPr/>
        </p:nvSpPr>
        <p:spPr>
          <a:xfrm>
            <a:off x="6458168" y="2075776"/>
            <a:ext cx="295897" cy="215444"/>
          </a:xfrm>
          <a:prstGeom prst="rect">
            <a:avLst/>
          </a:prstGeom>
          <a:solidFill>
            <a:srgbClr val="92D050"/>
          </a:solidFill>
          <a:ln w="6350">
            <a:solidFill>
              <a:schemeClr val="tx1"/>
            </a:solidFill>
          </a:ln>
        </p:spPr>
        <p:txBody>
          <a:bodyPr wrap="square" rtlCol="0">
            <a:spAutoFit/>
          </a:bodyPr>
          <a:lstStyle/>
          <a:p>
            <a:r>
              <a:rPr kumimoji="1" lang="en-US" altLang="ja-JP" sz="800" dirty="0"/>
              <a:t>PC</a:t>
            </a:r>
            <a:endParaRPr kumimoji="1" lang="ja-JP" altLang="en-US" sz="800" dirty="0"/>
          </a:p>
        </p:txBody>
      </p:sp>
      <p:sp>
        <p:nvSpPr>
          <p:cNvPr id="122" name="テキスト ボックス 121"/>
          <p:cNvSpPr txBox="1"/>
          <p:nvPr/>
        </p:nvSpPr>
        <p:spPr>
          <a:xfrm>
            <a:off x="7156506" y="3309174"/>
            <a:ext cx="359747" cy="215444"/>
          </a:xfrm>
          <a:prstGeom prst="rect">
            <a:avLst/>
          </a:prstGeom>
          <a:solidFill>
            <a:srgbClr val="92D050"/>
          </a:solidFill>
          <a:ln w="6350">
            <a:solidFill>
              <a:schemeClr val="tx1"/>
            </a:solidFill>
          </a:ln>
        </p:spPr>
        <p:txBody>
          <a:bodyPr wrap="square" rtlCol="0">
            <a:spAutoFit/>
          </a:bodyPr>
          <a:lstStyle/>
          <a:p>
            <a:r>
              <a:rPr kumimoji="1" lang="en-US" altLang="ja-JP" sz="800" dirty="0"/>
              <a:t>PSR</a:t>
            </a:r>
            <a:endParaRPr kumimoji="1" lang="ja-JP" altLang="en-US" sz="800" dirty="0"/>
          </a:p>
        </p:txBody>
      </p:sp>
      <p:sp>
        <p:nvSpPr>
          <p:cNvPr id="123" name="テキスト ボックス 122"/>
          <p:cNvSpPr txBox="1"/>
          <p:nvPr/>
        </p:nvSpPr>
        <p:spPr>
          <a:xfrm>
            <a:off x="6807490" y="3302070"/>
            <a:ext cx="295897" cy="215444"/>
          </a:xfrm>
          <a:prstGeom prst="rect">
            <a:avLst/>
          </a:prstGeom>
          <a:solidFill>
            <a:srgbClr val="92D050"/>
          </a:solidFill>
          <a:ln w="6350">
            <a:solidFill>
              <a:schemeClr val="tx1"/>
            </a:solidFill>
          </a:ln>
        </p:spPr>
        <p:txBody>
          <a:bodyPr wrap="square" rtlCol="0">
            <a:spAutoFit/>
          </a:bodyPr>
          <a:lstStyle/>
          <a:p>
            <a:r>
              <a:rPr kumimoji="1" lang="en-US" altLang="ja-JP" sz="800" dirty="0"/>
              <a:t>LR</a:t>
            </a:r>
            <a:endParaRPr kumimoji="1" lang="ja-JP" altLang="en-US" sz="800" dirty="0"/>
          </a:p>
        </p:txBody>
      </p:sp>
      <p:cxnSp>
        <p:nvCxnSpPr>
          <p:cNvPr id="146" name="直線矢印コネクタ 145"/>
          <p:cNvCxnSpPr/>
          <p:nvPr/>
        </p:nvCxnSpPr>
        <p:spPr>
          <a:xfrm>
            <a:off x="2798020" y="5771345"/>
            <a:ext cx="118819" cy="0"/>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148" name="二等辺三角形 147"/>
          <p:cNvSpPr/>
          <p:nvPr/>
        </p:nvSpPr>
        <p:spPr>
          <a:xfrm rot="5400000">
            <a:off x="5141430" y="5769917"/>
            <a:ext cx="106673" cy="621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51" name="直線矢印コネクタ 150"/>
          <p:cNvCxnSpPr/>
          <p:nvPr/>
        </p:nvCxnSpPr>
        <p:spPr>
          <a:xfrm>
            <a:off x="4989502" y="5793361"/>
            <a:ext cx="174201" cy="0"/>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410" name="円/楕円 409"/>
          <p:cNvSpPr/>
          <p:nvPr/>
        </p:nvSpPr>
        <p:spPr>
          <a:xfrm>
            <a:off x="1612425" y="5945727"/>
            <a:ext cx="64530" cy="59201"/>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8" name="直線コネクタ 167"/>
          <p:cNvCxnSpPr/>
          <p:nvPr/>
        </p:nvCxnSpPr>
        <p:spPr>
          <a:xfrm flipV="1">
            <a:off x="3318206" y="5959603"/>
            <a:ext cx="0" cy="92353"/>
          </a:xfrm>
          <a:prstGeom prst="line">
            <a:avLst/>
          </a:prstGeom>
          <a:ln w="6350"/>
        </p:spPr>
        <p:style>
          <a:lnRef idx="1">
            <a:schemeClr val="dk1"/>
          </a:lnRef>
          <a:fillRef idx="0">
            <a:schemeClr val="dk1"/>
          </a:fillRef>
          <a:effectRef idx="0">
            <a:schemeClr val="dk1"/>
          </a:effectRef>
          <a:fontRef idx="minor">
            <a:schemeClr val="tx1"/>
          </a:fontRef>
        </p:style>
      </p:cxnSp>
      <p:sp>
        <p:nvSpPr>
          <p:cNvPr id="169" name="円/楕円 168"/>
          <p:cNvSpPr/>
          <p:nvPr/>
        </p:nvSpPr>
        <p:spPr>
          <a:xfrm>
            <a:off x="3285941" y="5946579"/>
            <a:ext cx="64530" cy="59201"/>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テキスト ボックス 180"/>
          <p:cNvSpPr txBox="1"/>
          <p:nvPr/>
        </p:nvSpPr>
        <p:spPr>
          <a:xfrm>
            <a:off x="6469369" y="3303914"/>
            <a:ext cx="284696" cy="215444"/>
          </a:xfrm>
          <a:prstGeom prst="rect">
            <a:avLst/>
          </a:prstGeom>
          <a:solidFill>
            <a:srgbClr val="92D050"/>
          </a:solidFill>
          <a:ln w="6350">
            <a:solidFill>
              <a:schemeClr val="tx1"/>
            </a:solidFill>
          </a:ln>
        </p:spPr>
        <p:txBody>
          <a:bodyPr wrap="square" rtlCol="0">
            <a:spAutoFit/>
          </a:bodyPr>
          <a:lstStyle/>
          <a:p>
            <a:r>
              <a:rPr kumimoji="1" lang="en-US" altLang="ja-JP" sz="800" dirty="0"/>
              <a:t>SP</a:t>
            </a:r>
          </a:p>
        </p:txBody>
      </p:sp>
      <p:cxnSp>
        <p:nvCxnSpPr>
          <p:cNvPr id="54" name="カギ線コネクタ 53"/>
          <p:cNvCxnSpPr>
            <a:stCxn id="82" idx="2"/>
          </p:cNvCxnSpPr>
          <p:nvPr/>
        </p:nvCxnSpPr>
        <p:spPr>
          <a:xfrm rot="5400000" flipH="1">
            <a:off x="5494840" y="2953806"/>
            <a:ext cx="538970" cy="5694979"/>
          </a:xfrm>
          <a:prstGeom prst="bentConnector4">
            <a:avLst>
              <a:gd name="adj1" fmla="val -22184"/>
              <a:gd name="adj2" fmla="val 103761"/>
            </a:avLst>
          </a:prstGeom>
          <a:ln w="19050"/>
        </p:spPr>
        <p:style>
          <a:lnRef idx="1">
            <a:schemeClr val="dk1"/>
          </a:lnRef>
          <a:fillRef idx="0">
            <a:schemeClr val="dk1"/>
          </a:fillRef>
          <a:effectRef idx="0">
            <a:schemeClr val="dk1"/>
          </a:effectRef>
          <a:fontRef idx="minor">
            <a:schemeClr val="tx1"/>
          </a:fontRef>
        </p:style>
      </p:cxnSp>
      <p:sp>
        <p:nvSpPr>
          <p:cNvPr id="223" name="正方形/長方形 222"/>
          <p:cNvSpPr/>
          <p:nvPr/>
        </p:nvSpPr>
        <p:spPr>
          <a:xfrm>
            <a:off x="1165571" y="3238848"/>
            <a:ext cx="45719" cy="8196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1" name="テキスト ボックス 350"/>
          <p:cNvSpPr txBox="1"/>
          <p:nvPr/>
        </p:nvSpPr>
        <p:spPr>
          <a:xfrm>
            <a:off x="5158919" y="1645389"/>
            <a:ext cx="798741" cy="215444"/>
          </a:xfrm>
          <a:prstGeom prst="rect">
            <a:avLst/>
          </a:prstGeom>
          <a:noFill/>
        </p:spPr>
        <p:txBody>
          <a:bodyPr wrap="square" rtlCol="0">
            <a:spAutoFit/>
          </a:bodyPr>
          <a:lstStyle/>
          <a:p>
            <a:r>
              <a:rPr kumimoji="1" lang="en-US" altLang="ja-JP" sz="800" dirty="0"/>
              <a:t>op_in[15:0]</a:t>
            </a:r>
            <a:endParaRPr kumimoji="1" lang="ja-JP" altLang="en-US" sz="800" dirty="0"/>
          </a:p>
        </p:txBody>
      </p:sp>
      <p:cxnSp>
        <p:nvCxnSpPr>
          <p:cNvPr id="325" name="カギ線コネクタ 324"/>
          <p:cNvCxnSpPr>
            <a:stCxn id="223" idx="0"/>
            <a:endCxn id="245" idx="1"/>
          </p:cNvCxnSpPr>
          <p:nvPr/>
        </p:nvCxnSpPr>
        <p:spPr>
          <a:xfrm rot="5400000" flipH="1" flipV="1">
            <a:off x="1986175" y="1016328"/>
            <a:ext cx="1424777" cy="3020264"/>
          </a:xfrm>
          <a:prstGeom prst="bentConnector2">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361" name="フローチャート: 手作業 360"/>
          <p:cNvSpPr/>
          <p:nvPr/>
        </p:nvSpPr>
        <p:spPr>
          <a:xfrm rot="16200000">
            <a:off x="2244397" y="2845329"/>
            <a:ext cx="482520" cy="141022"/>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sp>
        <p:nvSpPr>
          <p:cNvPr id="365" name="テキスト ボックス 364"/>
          <p:cNvSpPr txBox="1"/>
          <p:nvPr/>
        </p:nvSpPr>
        <p:spPr>
          <a:xfrm>
            <a:off x="2407880" y="2719265"/>
            <a:ext cx="89168" cy="215444"/>
          </a:xfrm>
          <a:prstGeom prst="rect">
            <a:avLst/>
          </a:prstGeom>
          <a:noFill/>
        </p:spPr>
        <p:txBody>
          <a:bodyPr wrap="square" rtlCol="0">
            <a:spAutoFit/>
          </a:bodyPr>
          <a:lstStyle/>
          <a:p>
            <a:r>
              <a:rPr kumimoji="1" lang="en-US" altLang="ja-JP" sz="800" dirty="0"/>
              <a:t>1</a:t>
            </a:r>
            <a:endParaRPr kumimoji="1" lang="ja-JP" altLang="en-US" sz="800" dirty="0"/>
          </a:p>
        </p:txBody>
      </p:sp>
      <p:sp>
        <p:nvSpPr>
          <p:cNvPr id="367" name="テキスト ボックス 366"/>
          <p:cNvSpPr txBox="1"/>
          <p:nvPr/>
        </p:nvSpPr>
        <p:spPr>
          <a:xfrm>
            <a:off x="2407880" y="2909946"/>
            <a:ext cx="93029" cy="215444"/>
          </a:xfrm>
          <a:prstGeom prst="rect">
            <a:avLst/>
          </a:prstGeom>
          <a:noFill/>
        </p:spPr>
        <p:txBody>
          <a:bodyPr wrap="square" rtlCol="0">
            <a:spAutoFit/>
          </a:bodyPr>
          <a:lstStyle/>
          <a:p>
            <a:r>
              <a:rPr kumimoji="1" lang="en-US" altLang="ja-JP" sz="800" dirty="0"/>
              <a:t>0</a:t>
            </a:r>
            <a:endParaRPr kumimoji="1" lang="ja-JP" altLang="en-US" sz="800" dirty="0"/>
          </a:p>
        </p:txBody>
      </p:sp>
      <p:cxnSp>
        <p:nvCxnSpPr>
          <p:cNvPr id="346" name="直線矢印コネクタ 345"/>
          <p:cNvCxnSpPr>
            <a:stCxn id="241" idx="3"/>
            <a:endCxn id="367" idx="1"/>
          </p:cNvCxnSpPr>
          <p:nvPr/>
        </p:nvCxnSpPr>
        <p:spPr>
          <a:xfrm flipV="1">
            <a:off x="1835766" y="3017668"/>
            <a:ext cx="572114" cy="4815"/>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348" name="カギ線コネクタ 347"/>
          <p:cNvCxnSpPr>
            <a:endCxn id="12" idx="0"/>
          </p:cNvCxnSpPr>
          <p:nvPr/>
        </p:nvCxnSpPr>
        <p:spPr>
          <a:xfrm>
            <a:off x="2566633" y="2924727"/>
            <a:ext cx="3734818" cy="417623"/>
          </a:xfrm>
          <a:prstGeom prst="bentConnector2">
            <a:avLst/>
          </a:prstGeom>
          <a:ln w="19050">
            <a:solidFill>
              <a:srgbClr val="C00000"/>
            </a:solidFill>
            <a:prstDash val="sysDash"/>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85" name="テキスト ボックス 384"/>
          <p:cNvSpPr txBox="1"/>
          <p:nvPr/>
        </p:nvSpPr>
        <p:spPr>
          <a:xfrm>
            <a:off x="5165305" y="1818651"/>
            <a:ext cx="541448" cy="215444"/>
          </a:xfrm>
          <a:prstGeom prst="rect">
            <a:avLst/>
          </a:prstGeom>
          <a:noFill/>
        </p:spPr>
        <p:txBody>
          <a:bodyPr wrap="square" rtlCol="0">
            <a:spAutoFit/>
          </a:bodyPr>
          <a:lstStyle/>
          <a:p>
            <a:r>
              <a:rPr kumimoji="1" lang="en-US" altLang="ja-JP" sz="800" dirty="0"/>
              <a:t>nop_en</a:t>
            </a:r>
            <a:endParaRPr kumimoji="1" lang="ja-JP" altLang="en-US" sz="800" dirty="0"/>
          </a:p>
        </p:txBody>
      </p:sp>
      <p:cxnSp>
        <p:nvCxnSpPr>
          <p:cNvPr id="368" name="カギ線コネクタ 367"/>
          <p:cNvCxnSpPr>
            <a:stCxn id="385" idx="1"/>
            <a:endCxn id="361" idx="3"/>
          </p:cNvCxnSpPr>
          <p:nvPr/>
        </p:nvCxnSpPr>
        <p:spPr>
          <a:xfrm rot="10800000" flipV="1">
            <a:off x="2485657" y="1926372"/>
            <a:ext cx="2679648" cy="796459"/>
          </a:xfrm>
          <a:prstGeom prst="bentConnector2">
            <a:avLst/>
          </a:prstGeom>
          <a:ln w="6350">
            <a:prstDash val="dash"/>
            <a:tailEnd type="triangle"/>
          </a:ln>
        </p:spPr>
        <p:style>
          <a:lnRef idx="1">
            <a:schemeClr val="dk1"/>
          </a:lnRef>
          <a:fillRef idx="0">
            <a:schemeClr val="dk1"/>
          </a:fillRef>
          <a:effectRef idx="0">
            <a:schemeClr val="dk1"/>
          </a:effectRef>
          <a:fontRef idx="minor">
            <a:schemeClr val="tx1"/>
          </a:fontRef>
        </p:style>
      </p:cxnSp>
      <p:cxnSp>
        <p:nvCxnSpPr>
          <p:cNvPr id="247" name="直線矢印コネクタ 246"/>
          <p:cNvCxnSpPr/>
          <p:nvPr/>
        </p:nvCxnSpPr>
        <p:spPr>
          <a:xfrm flipV="1">
            <a:off x="4398091" y="4504573"/>
            <a:ext cx="1055418" cy="139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06" name="直線矢印コネクタ 305"/>
          <p:cNvCxnSpPr>
            <a:stCxn id="122" idx="0"/>
          </p:cNvCxnSpPr>
          <p:nvPr/>
        </p:nvCxnSpPr>
        <p:spPr>
          <a:xfrm flipH="1" flipV="1">
            <a:off x="7336379" y="2383113"/>
            <a:ext cx="1" cy="92606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15" name="テキスト ボックス 314"/>
          <p:cNvSpPr txBox="1"/>
          <p:nvPr/>
        </p:nvSpPr>
        <p:spPr>
          <a:xfrm>
            <a:off x="6929170" y="4899208"/>
            <a:ext cx="543266" cy="215444"/>
          </a:xfrm>
          <a:prstGeom prst="rect">
            <a:avLst/>
          </a:prstGeom>
          <a:noFill/>
        </p:spPr>
        <p:txBody>
          <a:bodyPr wrap="square" rtlCol="0">
            <a:spAutoFit/>
          </a:bodyPr>
          <a:lstStyle/>
          <a:p>
            <a:r>
              <a:rPr kumimoji="1" lang="en-US" altLang="ja-JP" sz="800" dirty="0"/>
              <a:t>R0 ~ R13</a:t>
            </a:r>
            <a:endParaRPr kumimoji="1" lang="ja-JP" altLang="en-US" sz="800" dirty="0"/>
          </a:p>
        </p:txBody>
      </p:sp>
      <p:sp>
        <p:nvSpPr>
          <p:cNvPr id="166" name="二等辺三角形 165"/>
          <p:cNvSpPr/>
          <p:nvPr/>
        </p:nvSpPr>
        <p:spPr>
          <a:xfrm rot="10800000">
            <a:off x="7413773" y="1308723"/>
            <a:ext cx="104683" cy="7947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円/楕円 166"/>
          <p:cNvSpPr/>
          <p:nvPr/>
        </p:nvSpPr>
        <p:spPr>
          <a:xfrm>
            <a:off x="7099502" y="1249933"/>
            <a:ext cx="64530" cy="59201"/>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72" name="直線コネクタ 171"/>
          <p:cNvCxnSpPr/>
          <p:nvPr/>
        </p:nvCxnSpPr>
        <p:spPr>
          <a:xfrm flipV="1">
            <a:off x="7131767" y="1157580"/>
            <a:ext cx="0" cy="92353"/>
          </a:xfrm>
          <a:prstGeom prst="line">
            <a:avLst/>
          </a:prstGeom>
          <a:ln w="6350"/>
        </p:spPr>
        <p:style>
          <a:lnRef idx="1">
            <a:schemeClr val="dk1"/>
          </a:lnRef>
          <a:fillRef idx="0">
            <a:schemeClr val="dk1"/>
          </a:fillRef>
          <a:effectRef idx="0">
            <a:schemeClr val="dk1"/>
          </a:effectRef>
          <a:fontRef idx="minor">
            <a:schemeClr val="tx1"/>
          </a:fontRef>
        </p:style>
      </p:cxnSp>
      <p:cxnSp>
        <p:nvCxnSpPr>
          <p:cNvPr id="173" name="直線矢印コネクタ 172"/>
          <p:cNvCxnSpPr/>
          <p:nvPr/>
        </p:nvCxnSpPr>
        <p:spPr>
          <a:xfrm>
            <a:off x="7466114" y="1128137"/>
            <a:ext cx="0" cy="175242"/>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178" name="正方形/長方形 177"/>
          <p:cNvSpPr/>
          <p:nvPr/>
        </p:nvSpPr>
        <p:spPr>
          <a:xfrm>
            <a:off x="4694521" y="4482928"/>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3" name="テキスト ボックス 272"/>
          <p:cNvSpPr txBox="1"/>
          <p:nvPr/>
        </p:nvSpPr>
        <p:spPr>
          <a:xfrm>
            <a:off x="3206137" y="3685265"/>
            <a:ext cx="652589" cy="215444"/>
          </a:xfrm>
          <a:prstGeom prst="rect">
            <a:avLst/>
          </a:prstGeom>
          <a:noFill/>
        </p:spPr>
        <p:txBody>
          <a:bodyPr wrap="square" rtlCol="0">
            <a:spAutoFit/>
          </a:bodyPr>
          <a:lstStyle/>
          <a:p>
            <a:r>
              <a:rPr kumimoji="1" lang="en-US" altLang="ja-JP" sz="800" dirty="0"/>
              <a:t>regB[15:0]</a:t>
            </a:r>
            <a:endParaRPr kumimoji="1" lang="ja-JP" altLang="en-US" sz="800" dirty="0"/>
          </a:p>
        </p:txBody>
      </p:sp>
      <p:cxnSp>
        <p:nvCxnSpPr>
          <p:cNvPr id="269" name="直線矢印コネクタ 268"/>
          <p:cNvCxnSpPr>
            <a:stCxn id="238" idx="3"/>
          </p:cNvCxnSpPr>
          <p:nvPr/>
        </p:nvCxnSpPr>
        <p:spPr>
          <a:xfrm>
            <a:off x="1835766" y="3536347"/>
            <a:ext cx="4330243" cy="0"/>
          </a:xfrm>
          <a:prstGeom prst="straightConnector1">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184" name="テキスト ボックス 183"/>
          <p:cNvSpPr txBox="1"/>
          <p:nvPr/>
        </p:nvSpPr>
        <p:spPr>
          <a:xfrm>
            <a:off x="5165305" y="1952227"/>
            <a:ext cx="541448" cy="215444"/>
          </a:xfrm>
          <a:prstGeom prst="rect">
            <a:avLst/>
          </a:prstGeom>
          <a:noFill/>
        </p:spPr>
        <p:txBody>
          <a:bodyPr wrap="square" rtlCol="0">
            <a:spAutoFit/>
          </a:bodyPr>
          <a:lstStyle/>
          <a:p>
            <a:r>
              <a:rPr kumimoji="1" lang="en-US" altLang="ja-JP" sz="800" dirty="0"/>
              <a:t>fwd_en</a:t>
            </a:r>
            <a:endParaRPr kumimoji="1" lang="ja-JP" altLang="en-US" sz="800" dirty="0"/>
          </a:p>
        </p:txBody>
      </p:sp>
      <p:sp>
        <p:nvSpPr>
          <p:cNvPr id="224" name="テキスト ボックス 223"/>
          <p:cNvSpPr txBox="1"/>
          <p:nvPr/>
        </p:nvSpPr>
        <p:spPr>
          <a:xfrm>
            <a:off x="5161759" y="1462912"/>
            <a:ext cx="798741" cy="215444"/>
          </a:xfrm>
          <a:prstGeom prst="rect">
            <a:avLst/>
          </a:prstGeom>
          <a:noFill/>
        </p:spPr>
        <p:txBody>
          <a:bodyPr wrap="square" rtlCol="0">
            <a:spAutoFit/>
          </a:bodyPr>
          <a:lstStyle/>
          <a:p>
            <a:r>
              <a:rPr kumimoji="1" lang="en-US" altLang="ja-JP" sz="800" dirty="0"/>
              <a:t>pc_out[15:0]</a:t>
            </a:r>
            <a:endParaRPr kumimoji="1" lang="ja-JP" altLang="en-US" sz="800" dirty="0"/>
          </a:p>
        </p:txBody>
      </p:sp>
      <p:cxnSp>
        <p:nvCxnSpPr>
          <p:cNvPr id="77" name="直線矢印コネクタ 76"/>
          <p:cNvCxnSpPr/>
          <p:nvPr/>
        </p:nvCxnSpPr>
        <p:spPr>
          <a:xfrm flipH="1">
            <a:off x="859311" y="1501679"/>
            <a:ext cx="430244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 name="直線矢印コネクタ 7"/>
          <p:cNvCxnSpPr/>
          <p:nvPr/>
        </p:nvCxnSpPr>
        <p:spPr>
          <a:xfrm flipV="1">
            <a:off x="6261402" y="2370868"/>
            <a:ext cx="0" cy="16120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98" name="直線矢印コネクタ 97"/>
          <p:cNvCxnSpPr>
            <a:stCxn id="123" idx="0"/>
          </p:cNvCxnSpPr>
          <p:nvPr/>
        </p:nvCxnSpPr>
        <p:spPr>
          <a:xfrm flipH="1" flipV="1">
            <a:off x="6952484" y="2532077"/>
            <a:ext cx="2955" cy="76999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92" name="フローチャート: 手作業 191"/>
          <p:cNvSpPr/>
          <p:nvPr/>
        </p:nvSpPr>
        <p:spPr>
          <a:xfrm rot="16200000">
            <a:off x="4518019" y="3816505"/>
            <a:ext cx="482520" cy="129512"/>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sp>
        <p:nvSpPr>
          <p:cNvPr id="194" name="テキスト ボックス 193"/>
          <p:cNvSpPr txBox="1"/>
          <p:nvPr/>
        </p:nvSpPr>
        <p:spPr>
          <a:xfrm>
            <a:off x="4694521" y="3636874"/>
            <a:ext cx="143925" cy="215444"/>
          </a:xfrm>
          <a:prstGeom prst="rect">
            <a:avLst/>
          </a:prstGeom>
          <a:noFill/>
        </p:spPr>
        <p:txBody>
          <a:bodyPr wrap="square" lIns="0" rIns="0" rtlCol="0">
            <a:spAutoFit/>
          </a:bodyPr>
          <a:lstStyle/>
          <a:p>
            <a:r>
              <a:rPr kumimoji="1" lang="en-US" altLang="ja-JP" sz="800" dirty="0"/>
              <a:t>01</a:t>
            </a:r>
            <a:endParaRPr kumimoji="1" lang="ja-JP" altLang="en-US" sz="800" dirty="0"/>
          </a:p>
        </p:txBody>
      </p:sp>
      <p:sp>
        <p:nvSpPr>
          <p:cNvPr id="195" name="テキスト ボックス 194"/>
          <p:cNvSpPr txBox="1"/>
          <p:nvPr/>
        </p:nvSpPr>
        <p:spPr>
          <a:xfrm>
            <a:off x="4590485" y="4055149"/>
            <a:ext cx="318196" cy="215444"/>
          </a:xfrm>
          <a:prstGeom prst="rect">
            <a:avLst/>
          </a:prstGeom>
          <a:noFill/>
        </p:spPr>
        <p:txBody>
          <a:bodyPr wrap="square" lIns="0" rIns="0" rtlCol="0">
            <a:spAutoFit/>
          </a:bodyPr>
          <a:lstStyle/>
          <a:p>
            <a:r>
              <a:rPr kumimoji="1" lang="en-US" altLang="ja-JP" sz="800" dirty="0"/>
              <a:t>default</a:t>
            </a:r>
            <a:endParaRPr kumimoji="1" lang="ja-JP" altLang="en-US" sz="800" dirty="0"/>
          </a:p>
        </p:txBody>
      </p:sp>
      <p:sp>
        <p:nvSpPr>
          <p:cNvPr id="211" name="正方形/長方形 210"/>
          <p:cNvSpPr/>
          <p:nvPr/>
        </p:nvSpPr>
        <p:spPr>
          <a:xfrm flipH="1">
            <a:off x="3898239" y="2889841"/>
            <a:ext cx="67311" cy="4843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3" name="直線矢印コネクタ 72"/>
          <p:cNvCxnSpPr/>
          <p:nvPr/>
        </p:nvCxnSpPr>
        <p:spPr>
          <a:xfrm>
            <a:off x="4759279" y="3403390"/>
            <a:ext cx="0" cy="258104"/>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cxnSp>
        <p:nvCxnSpPr>
          <p:cNvPr id="80" name="カギ線コネクタ 79"/>
          <p:cNvCxnSpPr/>
          <p:nvPr/>
        </p:nvCxnSpPr>
        <p:spPr>
          <a:xfrm>
            <a:off x="4929850" y="3867248"/>
            <a:ext cx="1229650" cy="812879"/>
          </a:xfrm>
          <a:prstGeom prst="bentConnector3">
            <a:avLst>
              <a:gd name="adj1" fmla="val -91"/>
            </a:avLst>
          </a:prstGeom>
          <a:ln w="19050">
            <a:tailEnd type="triangle"/>
          </a:ln>
        </p:spPr>
        <p:style>
          <a:lnRef idx="1">
            <a:schemeClr val="dk1"/>
          </a:lnRef>
          <a:fillRef idx="0">
            <a:schemeClr val="dk1"/>
          </a:fillRef>
          <a:effectRef idx="0">
            <a:schemeClr val="dk1"/>
          </a:effectRef>
          <a:fontRef idx="minor">
            <a:schemeClr val="tx1"/>
          </a:fontRef>
        </p:style>
      </p:cxnSp>
      <p:sp>
        <p:nvSpPr>
          <p:cNvPr id="227" name="正方形/長方形 226"/>
          <p:cNvSpPr/>
          <p:nvPr/>
        </p:nvSpPr>
        <p:spPr>
          <a:xfrm>
            <a:off x="4908681" y="4653309"/>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27" name="直線矢印コネクタ 126"/>
          <p:cNvCxnSpPr/>
          <p:nvPr/>
        </p:nvCxnSpPr>
        <p:spPr>
          <a:xfrm>
            <a:off x="3202168" y="3932095"/>
            <a:ext cx="819802" cy="317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14" name="正方形/長方形 213"/>
          <p:cNvSpPr/>
          <p:nvPr/>
        </p:nvSpPr>
        <p:spPr>
          <a:xfrm>
            <a:off x="4906990" y="3850120"/>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テキスト ボックス 251"/>
          <p:cNvSpPr txBox="1"/>
          <p:nvPr/>
        </p:nvSpPr>
        <p:spPr>
          <a:xfrm>
            <a:off x="3447984" y="4813791"/>
            <a:ext cx="212382" cy="276999"/>
          </a:xfrm>
          <a:prstGeom prst="rect">
            <a:avLst/>
          </a:prstGeom>
          <a:noFill/>
        </p:spPr>
        <p:txBody>
          <a:bodyPr wrap="square" rtlCol="0">
            <a:spAutoFit/>
          </a:bodyPr>
          <a:lstStyle/>
          <a:p>
            <a:r>
              <a:rPr kumimoji="1" lang="en-US" altLang="ja-JP" sz="1200" b="1" dirty="0"/>
              <a:t>:</a:t>
            </a:r>
          </a:p>
        </p:txBody>
      </p:sp>
      <p:sp>
        <p:nvSpPr>
          <p:cNvPr id="253" name="テキスト ボックス 252"/>
          <p:cNvSpPr txBox="1"/>
          <p:nvPr/>
        </p:nvSpPr>
        <p:spPr>
          <a:xfrm>
            <a:off x="3447984" y="4411945"/>
            <a:ext cx="314255" cy="215444"/>
          </a:xfrm>
          <a:prstGeom prst="rect">
            <a:avLst/>
          </a:prstGeom>
          <a:noFill/>
        </p:spPr>
        <p:txBody>
          <a:bodyPr wrap="square" rtlCol="0">
            <a:spAutoFit/>
          </a:bodyPr>
          <a:lstStyle/>
          <a:p>
            <a:r>
              <a:rPr kumimoji="1" lang="en-US" altLang="ja-JP" sz="800" dirty="0"/>
              <a:t>R0</a:t>
            </a:r>
            <a:endParaRPr kumimoji="1" lang="ja-JP" altLang="en-US" sz="800" dirty="0"/>
          </a:p>
        </p:txBody>
      </p:sp>
      <p:sp>
        <p:nvSpPr>
          <p:cNvPr id="254" name="テキスト ボックス 253"/>
          <p:cNvSpPr txBox="1"/>
          <p:nvPr/>
        </p:nvSpPr>
        <p:spPr>
          <a:xfrm>
            <a:off x="3447984" y="4626916"/>
            <a:ext cx="346243" cy="215444"/>
          </a:xfrm>
          <a:prstGeom prst="rect">
            <a:avLst/>
          </a:prstGeom>
          <a:noFill/>
        </p:spPr>
        <p:txBody>
          <a:bodyPr wrap="square" rtlCol="0">
            <a:spAutoFit/>
          </a:bodyPr>
          <a:lstStyle/>
          <a:p>
            <a:r>
              <a:rPr kumimoji="1" lang="en-US" altLang="ja-JP" sz="800" dirty="0"/>
              <a:t>R1</a:t>
            </a:r>
            <a:endParaRPr kumimoji="1" lang="ja-JP" altLang="en-US" sz="800" dirty="0"/>
          </a:p>
        </p:txBody>
      </p:sp>
      <p:sp>
        <p:nvSpPr>
          <p:cNvPr id="255" name="テキスト ボックス 254"/>
          <p:cNvSpPr txBox="1"/>
          <p:nvPr/>
        </p:nvSpPr>
        <p:spPr>
          <a:xfrm>
            <a:off x="3447982" y="5035591"/>
            <a:ext cx="346244" cy="215444"/>
          </a:xfrm>
          <a:prstGeom prst="rect">
            <a:avLst/>
          </a:prstGeom>
          <a:noFill/>
        </p:spPr>
        <p:txBody>
          <a:bodyPr wrap="square" rtlCol="0">
            <a:spAutoFit/>
          </a:bodyPr>
          <a:lstStyle/>
          <a:p>
            <a:r>
              <a:rPr kumimoji="1" lang="en-US" altLang="ja-JP" sz="800" dirty="0"/>
              <a:t>R15</a:t>
            </a:r>
            <a:endParaRPr kumimoji="1" lang="ja-JP" altLang="en-US" sz="800" dirty="0"/>
          </a:p>
        </p:txBody>
      </p:sp>
      <p:sp>
        <p:nvSpPr>
          <p:cNvPr id="256" name="フローチャート: 手作業 255"/>
          <p:cNvSpPr/>
          <p:nvPr/>
        </p:nvSpPr>
        <p:spPr>
          <a:xfrm rot="16200000">
            <a:off x="3841169" y="3959031"/>
            <a:ext cx="482520" cy="141022"/>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sp>
        <p:nvSpPr>
          <p:cNvPr id="257" name="テキスト ボックス 256"/>
          <p:cNvSpPr txBox="1"/>
          <p:nvPr/>
        </p:nvSpPr>
        <p:spPr>
          <a:xfrm>
            <a:off x="4004652" y="3832967"/>
            <a:ext cx="89168" cy="215444"/>
          </a:xfrm>
          <a:prstGeom prst="rect">
            <a:avLst/>
          </a:prstGeom>
          <a:noFill/>
        </p:spPr>
        <p:txBody>
          <a:bodyPr wrap="square" rtlCol="0">
            <a:spAutoFit/>
          </a:bodyPr>
          <a:lstStyle/>
          <a:p>
            <a:r>
              <a:rPr kumimoji="1" lang="en-US" altLang="ja-JP" sz="800" dirty="0"/>
              <a:t>0</a:t>
            </a:r>
            <a:endParaRPr kumimoji="1" lang="ja-JP" altLang="en-US" sz="800" dirty="0"/>
          </a:p>
        </p:txBody>
      </p:sp>
      <p:sp>
        <p:nvSpPr>
          <p:cNvPr id="260" name="テキスト ボックス 259"/>
          <p:cNvSpPr txBox="1"/>
          <p:nvPr/>
        </p:nvSpPr>
        <p:spPr>
          <a:xfrm>
            <a:off x="4004652" y="4023648"/>
            <a:ext cx="93029" cy="215444"/>
          </a:xfrm>
          <a:prstGeom prst="rect">
            <a:avLst/>
          </a:prstGeom>
          <a:noFill/>
        </p:spPr>
        <p:txBody>
          <a:bodyPr wrap="square" rtlCol="0">
            <a:spAutoFit/>
          </a:bodyPr>
          <a:lstStyle/>
          <a:p>
            <a:r>
              <a:rPr kumimoji="1" lang="en-US" altLang="ja-JP" sz="800" dirty="0"/>
              <a:t>1</a:t>
            </a:r>
            <a:endParaRPr kumimoji="1" lang="ja-JP" altLang="en-US" sz="800" dirty="0"/>
          </a:p>
        </p:txBody>
      </p:sp>
      <p:cxnSp>
        <p:nvCxnSpPr>
          <p:cNvPr id="108" name="直線コネクタ 107"/>
          <p:cNvCxnSpPr/>
          <p:nvPr/>
        </p:nvCxnSpPr>
        <p:spPr>
          <a:xfrm>
            <a:off x="3818788" y="4640720"/>
            <a:ext cx="85501"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2" name="カギ線コネクタ 111"/>
          <p:cNvCxnSpPr/>
          <p:nvPr/>
        </p:nvCxnSpPr>
        <p:spPr>
          <a:xfrm rot="5400000" flipH="1" flipV="1">
            <a:off x="3706781" y="4324877"/>
            <a:ext cx="512697" cy="117680"/>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264" name="フローチャート: 手作業 263"/>
          <p:cNvSpPr/>
          <p:nvPr/>
        </p:nvSpPr>
        <p:spPr>
          <a:xfrm rot="16200000">
            <a:off x="4081355" y="4437686"/>
            <a:ext cx="482520" cy="141022"/>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cxnSp>
        <p:nvCxnSpPr>
          <p:cNvPr id="125" name="直線矢印コネクタ 124"/>
          <p:cNvCxnSpPr/>
          <p:nvPr/>
        </p:nvCxnSpPr>
        <p:spPr>
          <a:xfrm flipV="1">
            <a:off x="3202168" y="4327096"/>
            <a:ext cx="1042670" cy="342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77" name="直線コネクタ 276"/>
          <p:cNvCxnSpPr/>
          <p:nvPr/>
        </p:nvCxnSpPr>
        <p:spPr>
          <a:xfrm>
            <a:off x="3817795" y="5001135"/>
            <a:ext cx="19665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40" name="カギ線コネクタ 139"/>
          <p:cNvCxnSpPr/>
          <p:nvPr/>
        </p:nvCxnSpPr>
        <p:spPr>
          <a:xfrm rot="5400000" flipH="1" flipV="1">
            <a:off x="3943040" y="4691813"/>
            <a:ext cx="388255" cy="230391"/>
          </a:xfrm>
          <a:prstGeom prst="bentConnector3">
            <a:avLst>
              <a:gd name="adj1" fmla="val 100292"/>
            </a:avLst>
          </a:prstGeom>
          <a:ln w="19050">
            <a:tailEnd type="triangle"/>
          </a:ln>
        </p:spPr>
        <p:style>
          <a:lnRef idx="1">
            <a:schemeClr val="dk1"/>
          </a:lnRef>
          <a:fillRef idx="0">
            <a:schemeClr val="dk1"/>
          </a:fillRef>
          <a:effectRef idx="0">
            <a:schemeClr val="dk1"/>
          </a:effectRef>
          <a:fontRef idx="minor">
            <a:schemeClr val="tx1"/>
          </a:fontRef>
        </p:style>
      </p:cxnSp>
      <p:cxnSp>
        <p:nvCxnSpPr>
          <p:cNvPr id="149" name="直線矢印コネクタ 148"/>
          <p:cNvCxnSpPr>
            <a:stCxn id="256" idx="2"/>
          </p:cNvCxnSpPr>
          <p:nvPr/>
        </p:nvCxnSpPr>
        <p:spPr>
          <a:xfrm>
            <a:off x="4152940" y="4029542"/>
            <a:ext cx="54158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03" name="正方形/長方形 302"/>
          <p:cNvSpPr/>
          <p:nvPr/>
        </p:nvSpPr>
        <p:spPr>
          <a:xfrm>
            <a:off x="3124460" y="3267657"/>
            <a:ext cx="45719" cy="5199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33" name="カギ線コネクタ 232"/>
          <p:cNvCxnSpPr>
            <a:stCxn id="184" idx="1"/>
            <a:endCxn id="256" idx="3"/>
          </p:cNvCxnSpPr>
          <p:nvPr/>
        </p:nvCxnSpPr>
        <p:spPr>
          <a:xfrm rot="10800000" flipV="1">
            <a:off x="4082429" y="2059948"/>
            <a:ext cx="1082876" cy="1776585"/>
          </a:xfrm>
          <a:prstGeom prst="bentConnector2">
            <a:avLst/>
          </a:prstGeom>
          <a:ln w="3175">
            <a:prstDash val="dash"/>
            <a:tailEnd type="triangle"/>
          </a:ln>
        </p:spPr>
        <p:style>
          <a:lnRef idx="1">
            <a:schemeClr val="dk1"/>
          </a:lnRef>
          <a:fillRef idx="0">
            <a:schemeClr val="dk1"/>
          </a:fillRef>
          <a:effectRef idx="0">
            <a:schemeClr val="dk1"/>
          </a:effectRef>
          <a:fontRef idx="minor">
            <a:schemeClr val="tx1"/>
          </a:fontRef>
        </p:style>
      </p:cxnSp>
      <p:cxnSp>
        <p:nvCxnSpPr>
          <p:cNvPr id="262" name="カギ線コネクタ 261"/>
          <p:cNvCxnSpPr>
            <a:stCxn id="184" idx="1"/>
            <a:endCxn id="264" idx="3"/>
          </p:cNvCxnSpPr>
          <p:nvPr/>
        </p:nvCxnSpPr>
        <p:spPr>
          <a:xfrm rot="10800000" flipV="1">
            <a:off x="4322615" y="2059949"/>
            <a:ext cx="842690" cy="2255240"/>
          </a:xfrm>
          <a:prstGeom prst="bentConnector2">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320" name="正方形/長方形 319"/>
          <p:cNvSpPr/>
          <p:nvPr/>
        </p:nvSpPr>
        <p:spPr>
          <a:xfrm>
            <a:off x="4306983" y="2035919"/>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フローチャート: 手作業 203"/>
          <p:cNvSpPr/>
          <p:nvPr/>
        </p:nvSpPr>
        <p:spPr>
          <a:xfrm rot="16200000">
            <a:off x="5081898" y="3935744"/>
            <a:ext cx="352803" cy="85765"/>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cxnSp>
        <p:nvCxnSpPr>
          <p:cNvPr id="226" name="直線矢印コネクタ 225"/>
          <p:cNvCxnSpPr/>
          <p:nvPr/>
        </p:nvCxnSpPr>
        <p:spPr>
          <a:xfrm flipH="1">
            <a:off x="5250622" y="2912151"/>
            <a:ext cx="3491" cy="931495"/>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228" name="正方形/長方形 227"/>
          <p:cNvSpPr/>
          <p:nvPr/>
        </p:nvSpPr>
        <p:spPr>
          <a:xfrm>
            <a:off x="5227762" y="2891764"/>
            <a:ext cx="45719" cy="8196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9" name="正方形/長方形 228"/>
          <p:cNvSpPr/>
          <p:nvPr/>
        </p:nvSpPr>
        <p:spPr>
          <a:xfrm>
            <a:off x="5057631" y="3510349"/>
            <a:ext cx="45719" cy="5199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5" name="直線矢印コネクタ 64"/>
          <p:cNvCxnSpPr>
            <a:stCxn id="204" idx="2"/>
          </p:cNvCxnSpPr>
          <p:nvPr/>
        </p:nvCxnSpPr>
        <p:spPr>
          <a:xfrm>
            <a:off x="5301182" y="3978626"/>
            <a:ext cx="152327"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p:cNvCxnSpPr/>
          <p:nvPr/>
        </p:nvCxnSpPr>
        <p:spPr>
          <a:xfrm flipV="1">
            <a:off x="5645026" y="4347203"/>
            <a:ext cx="512892"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8" name="フローチャート : 手操作入力 77"/>
          <p:cNvSpPr/>
          <p:nvPr/>
        </p:nvSpPr>
        <p:spPr>
          <a:xfrm>
            <a:off x="3809450" y="3465247"/>
            <a:ext cx="253717" cy="142200"/>
          </a:xfrm>
          <a:prstGeom prst="flowChartManualInpu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EXT</a:t>
            </a:r>
            <a:endParaRPr kumimoji="1" lang="ja-JP" altLang="en-US" sz="800" dirty="0">
              <a:solidFill>
                <a:schemeClr val="tx1"/>
              </a:solidFill>
            </a:endParaRPr>
          </a:p>
        </p:txBody>
      </p:sp>
      <p:cxnSp>
        <p:nvCxnSpPr>
          <p:cNvPr id="85" name="直線矢印コネクタ 84"/>
          <p:cNvCxnSpPr>
            <a:stCxn id="211" idx="2"/>
            <a:endCxn id="78" idx="0"/>
          </p:cNvCxnSpPr>
          <p:nvPr/>
        </p:nvCxnSpPr>
        <p:spPr>
          <a:xfrm>
            <a:off x="3931894" y="2938276"/>
            <a:ext cx="4415" cy="541191"/>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272" name="テキスト ボックス 271"/>
          <p:cNvSpPr txBox="1"/>
          <p:nvPr/>
        </p:nvSpPr>
        <p:spPr>
          <a:xfrm>
            <a:off x="6676919" y="6867981"/>
            <a:ext cx="1853198" cy="1223412"/>
          </a:xfrm>
          <a:prstGeom prst="rect">
            <a:avLst/>
          </a:prstGeom>
          <a:noFill/>
        </p:spPr>
        <p:txBody>
          <a:bodyPr wrap="square" rtlCol="0">
            <a:spAutoFit/>
          </a:bodyPr>
          <a:lstStyle/>
          <a:p>
            <a:r>
              <a:rPr kumimoji="1" lang="en-US" altLang="ja-JP" sz="1050" dirty="0"/>
              <a:t>Control Signal</a:t>
            </a:r>
          </a:p>
          <a:p>
            <a:endParaRPr kumimoji="1" lang="en-US" altLang="ja-JP" sz="1050" dirty="0"/>
          </a:p>
          <a:p>
            <a:r>
              <a:rPr kumimoji="1" lang="en-US" altLang="ja-JP" sz="1050" dirty="0"/>
              <a:t>Data Signal</a:t>
            </a:r>
          </a:p>
          <a:p>
            <a:endParaRPr kumimoji="1" lang="en-US" altLang="ja-JP" sz="1050" dirty="0"/>
          </a:p>
          <a:p>
            <a:r>
              <a:rPr kumimoji="1" lang="en-US" altLang="ja-JP" sz="1050" dirty="0"/>
              <a:t>Instruction Control Signal</a:t>
            </a:r>
          </a:p>
          <a:p>
            <a:endParaRPr kumimoji="1" lang="en-US" altLang="ja-JP" sz="1050" dirty="0"/>
          </a:p>
          <a:p>
            <a:r>
              <a:rPr kumimoji="1" lang="en-US" altLang="ja-JP" sz="1050" dirty="0"/>
              <a:t>Instruction Data Signal</a:t>
            </a:r>
            <a:endParaRPr kumimoji="1" lang="ja-JP" altLang="en-US" sz="1050" dirty="0"/>
          </a:p>
        </p:txBody>
      </p:sp>
      <p:cxnSp>
        <p:nvCxnSpPr>
          <p:cNvPr id="275" name="直線矢印コネクタ 274"/>
          <p:cNvCxnSpPr/>
          <p:nvPr/>
        </p:nvCxnSpPr>
        <p:spPr>
          <a:xfrm>
            <a:off x="8337560" y="6972780"/>
            <a:ext cx="385115" cy="0"/>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cxnSp>
        <p:nvCxnSpPr>
          <p:cNvPr id="276" name="直線矢印コネクタ 275"/>
          <p:cNvCxnSpPr/>
          <p:nvPr/>
        </p:nvCxnSpPr>
        <p:spPr>
          <a:xfrm>
            <a:off x="8337560" y="7288108"/>
            <a:ext cx="38511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78" name="直線矢印コネクタ 277"/>
          <p:cNvCxnSpPr/>
          <p:nvPr/>
        </p:nvCxnSpPr>
        <p:spPr>
          <a:xfrm>
            <a:off x="8337560" y="7617837"/>
            <a:ext cx="385115" cy="0"/>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279" name="直線矢印コネクタ 278"/>
          <p:cNvCxnSpPr/>
          <p:nvPr/>
        </p:nvCxnSpPr>
        <p:spPr>
          <a:xfrm>
            <a:off x="8337560" y="7938244"/>
            <a:ext cx="385115" cy="0"/>
          </a:xfrm>
          <a:prstGeom prst="straightConnector1">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239" name="テキスト ボックス 238"/>
          <p:cNvSpPr txBox="1"/>
          <p:nvPr/>
        </p:nvSpPr>
        <p:spPr>
          <a:xfrm>
            <a:off x="4252104" y="4304223"/>
            <a:ext cx="89168" cy="215444"/>
          </a:xfrm>
          <a:prstGeom prst="rect">
            <a:avLst/>
          </a:prstGeom>
          <a:noFill/>
        </p:spPr>
        <p:txBody>
          <a:bodyPr wrap="square" rtlCol="0">
            <a:spAutoFit/>
          </a:bodyPr>
          <a:lstStyle/>
          <a:p>
            <a:r>
              <a:rPr kumimoji="1" lang="en-US" altLang="ja-JP" sz="800" dirty="0"/>
              <a:t>0</a:t>
            </a:r>
            <a:endParaRPr kumimoji="1" lang="ja-JP" altLang="en-US" sz="800" dirty="0"/>
          </a:p>
        </p:txBody>
      </p:sp>
      <p:sp>
        <p:nvSpPr>
          <p:cNvPr id="240" name="テキスト ボックス 239"/>
          <p:cNvSpPr txBox="1"/>
          <p:nvPr/>
        </p:nvSpPr>
        <p:spPr>
          <a:xfrm>
            <a:off x="4252104" y="4494904"/>
            <a:ext cx="93029" cy="215444"/>
          </a:xfrm>
          <a:prstGeom prst="rect">
            <a:avLst/>
          </a:prstGeom>
          <a:noFill/>
        </p:spPr>
        <p:txBody>
          <a:bodyPr wrap="square" rtlCol="0">
            <a:spAutoFit/>
          </a:bodyPr>
          <a:lstStyle/>
          <a:p>
            <a:r>
              <a:rPr kumimoji="1" lang="en-US" altLang="ja-JP" sz="800" dirty="0"/>
              <a:t>1</a:t>
            </a:r>
            <a:endParaRPr kumimoji="1" lang="ja-JP" altLang="en-US" sz="800" dirty="0"/>
          </a:p>
        </p:txBody>
      </p:sp>
      <p:sp>
        <p:nvSpPr>
          <p:cNvPr id="43" name="正方形/長方形 42"/>
          <p:cNvSpPr/>
          <p:nvPr/>
        </p:nvSpPr>
        <p:spPr>
          <a:xfrm>
            <a:off x="3244686" y="4283521"/>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32" name="正方形/長方形 231"/>
          <p:cNvSpPr/>
          <p:nvPr/>
        </p:nvSpPr>
        <p:spPr>
          <a:xfrm>
            <a:off x="3245075" y="3870349"/>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34" name="正方形/長方形 233"/>
          <p:cNvSpPr/>
          <p:nvPr/>
        </p:nvSpPr>
        <p:spPr>
          <a:xfrm>
            <a:off x="3242924" y="3462540"/>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37" name="正方形/長方形 236"/>
          <p:cNvSpPr/>
          <p:nvPr/>
        </p:nvSpPr>
        <p:spPr>
          <a:xfrm>
            <a:off x="1622231" y="3213162"/>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38" name="正方形/長方形 237"/>
          <p:cNvSpPr/>
          <p:nvPr/>
        </p:nvSpPr>
        <p:spPr>
          <a:xfrm>
            <a:off x="1624197" y="3462105"/>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41" name="正方形/長方形 240"/>
          <p:cNvSpPr/>
          <p:nvPr/>
        </p:nvSpPr>
        <p:spPr>
          <a:xfrm>
            <a:off x="1624197" y="2948241"/>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cxnSp>
        <p:nvCxnSpPr>
          <p:cNvPr id="61" name="直線矢印コネクタ 60"/>
          <p:cNvCxnSpPr>
            <a:endCxn id="237" idx="1"/>
          </p:cNvCxnSpPr>
          <p:nvPr/>
        </p:nvCxnSpPr>
        <p:spPr>
          <a:xfrm>
            <a:off x="891846" y="3287404"/>
            <a:ext cx="730385" cy="0"/>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76" name="カギ線コネクタ 75"/>
          <p:cNvCxnSpPr>
            <a:endCxn id="241" idx="1"/>
          </p:cNvCxnSpPr>
          <p:nvPr/>
        </p:nvCxnSpPr>
        <p:spPr>
          <a:xfrm flipV="1">
            <a:off x="859311" y="3022483"/>
            <a:ext cx="764886" cy="262462"/>
          </a:xfrm>
          <a:prstGeom prst="bentConnector3">
            <a:avLst>
              <a:gd name="adj1" fmla="val 73909"/>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92" name="カギ線コネクタ 91"/>
          <p:cNvCxnSpPr>
            <a:endCxn id="238" idx="1"/>
          </p:cNvCxnSpPr>
          <p:nvPr/>
        </p:nvCxnSpPr>
        <p:spPr>
          <a:xfrm>
            <a:off x="840785" y="3284945"/>
            <a:ext cx="783412" cy="251402"/>
          </a:xfrm>
          <a:prstGeom prst="bentConnector3">
            <a:avLst>
              <a:gd name="adj1" fmla="val 73344"/>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244" name="フローチャート: 手作業 243"/>
          <p:cNvSpPr/>
          <p:nvPr/>
        </p:nvSpPr>
        <p:spPr>
          <a:xfrm rot="16200000">
            <a:off x="4059509" y="1710229"/>
            <a:ext cx="352803" cy="85765"/>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sp>
        <p:nvSpPr>
          <p:cNvPr id="245" name="テキスト ボックス 244"/>
          <p:cNvSpPr txBox="1"/>
          <p:nvPr/>
        </p:nvSpPr>
        <p:spPr>
          <a:xfrm>
            <a:off x="4208695" y="1706349"/>
            <a:ext cx="93029" cy="215444"/>
          </a:xfrm>
          <a:prstGeom prst="rect">
            <a:avLst/>
          </a:prstGeom>
          <a:noFill/>
        </p:spPr>
        <p:txBody>
          <a:bodyPr wrap="square" lIns="0" rtlCol="0">
            <a:spAutoFit/>
          </a:bodyPr>
          <a:lstStyle/>
          <a:p>
            <a:r>
              <a:rPr kumimoji="1" lang="en-US" altLang="ja-JP" sz="800" dirty="0"/>
              <a:t>0</a:t>
            </a:r>
            <a:endParaRPr kumimoji="1" lang="ja-JP" altLang="en-US" sz="800" dirty="0"/>
          </a:p>
        </p:txBody>
      </p:sp>
      <p:sp>
        <p:nvSpPr>
          <p:cNvPr id="246" name="テキスト ボックス 245"/>
          <p:cNvSpPr txBox="1"/>
          <p:nvPr/>
        </p:nvSpPr>
        <p:spPr>
          <a:xfrm>
            <a:off x="4208695" y="1569024"/>
            <a:ext cx="93029" cy="215444"/>
          </a:xfrm>
          <a:prstGeom prst="rect">
            <a:avLst/>
          </a:prstGeom>
          <a:noFill/>
        </p:spPr>
        <p:txBody>
          <a:bodyPr wrap="square" lIns="0" rtlCol="0">
            <a:spAutoFit/>
          </a:bodyPr>
          <a:lstStyle/>
          <a:p>
            <a:r>
              <a:rPr kumimoji="1" lang="en-US" altLang="ja-JP" sz="800" dirty="0"/>
              <a:t>1</a:t>
            </a:r>
            <a:endParaRPr kumimoji="1" lang="ja-JP" altLang="en-US" sz="800" dirty="0"/>
          </a:p>
        </p:txBody>
      </p:sp>
      <p:sp>
        <p:nvSpPr>
          <p:cNvPr id="265" name="正方形/長方形 264"/>
          <p:cNvSpPr/>
          <p:nvPr/>
        </p:nvSpPr>
        <p:spPr>
          <a:xfrm>
            <a:off x="3825481" y="1003843"/>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8" name="カギ線コネクタ 17"/>
          <p:cNvCxnSpPr>
            <a:stCxn id="265" idx="2"/>
            <a:endCxn id="246" idx="1"/>
          </p:cNvCxnSpPr>
          <p:nvPr/>
        </p:nvCxnSpPr>
        <p:spPr>
          <a:xfrm rot="16200000" flipH="1">
            <a:off x="3714926" y="1182977"/>
            <a:ext cx="627184" cy="360354"/>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266" name="正方形/長方形 265"/>
          <p:cNvSpPr/>
          <p:nvPr/>
        </p:nvSpPr>
        <p:spPr>
          <a:xfrm>
            <a:off x="4203079" y="1003842"/>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0" name="直線矢印コネクタ 19"/>
          <p:cNvCxnSpPr/>
          <p:nvPr/>
        </p:nvCxnSpPr>
        <p:spPr>
          <a:xfrm>
            <a:off x="4226830" y="1044849"/>
            <a:ext cx="0" cy="575302"/>
          </a:xfrm>
          <a:prstGeom prst="straightConnector1">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281" name="テキスト ボックス 280"/>
          <p:cNvSpPr txBox="1"/>
          <p:nvPr/>
        </p:nvSpPr>
        <p:spPr>
          <a:xfrm>
            <a:off x="3358351" y="1004211"/>
            <a:ext cx="489379" cy="215444"/>
          </a:xfrm>
          <a:prstGeom prst="rect">
            <a:avLst/>
          </a:prstGeom>
          <a:noFill/>
        </p:spPr>
        <p:txBody>
          <a:bodyPr wrap="square" lIns="0" rIns="0" rtlCol="0">
            <a:spAutoFit/>
          </a:bodyPr>
          <a:lstStyle/>
          <a:p>
            <a:r>
              <a:rPr kumimoji="1" lang="en-US" altLang="ja-JP" sz="800" dirty="0"/>
              <a:t>ir_in[15:0]</a:t>
            </a:r>
            <a:endParaRPr kumimoji="1" lang="ja-JP" altLang="en-US" sz="800" dirty="0"/>
          </a:p>
        </p:txBody>
      </p:sp>
      <p:sp>
        <p:nvSpPr>
          <p:cNvPr id="282" name="テキスト ボックス 281"/>
          <p:cNvSpPr txBox="1"/>
          <p:nvPr/>
        </p:nvSpPr>
        <p:spPr>
          <a:xfrm>
            <a:off x="4257310" y="993634"/>
            <a:ext cx="309075" cy="215444"/>
          </a:xfrm>
          <a:prstGeom prst="rect">
            <a:avLst/>
          </a:prstGeom>
          <a:noFill/>
        </p:spPr>
        <p:txBody>
          <a:bodyPr wrap="square" rtlCol="0">
            <a:spAutoFit/>
          </a:bodyPr>
          <a:lstStyle/>
          <a:p>
            <a:r>
              <a:rPr kumimoji="1" lang="en-US" altLang="ja-JP" sz="800" dirty="0"/>
              <a:t>irq</a:t>
            </a:r>
            <a:endParaRPr kumimoji="1" lang="ja-JP" altLang="en-US" sz="800" dirty="0"/>
          </a:p>
        </p:txBody>
      </p:sp>
      <p:cxnSp>
        <p:nvCxnSpPr>
          <p:cNvPr id="28" name="直線矢印コネクタ 27"/>
          <p:cNvCxnSpPr/>
          <p:nvPr/>
        </p:nvCxnSpPr>
        <p:spPr>
          <a:xfrm>
            <a:off x="4288782" y="1753111"/>
            <a:ext cx="85719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83" name="正方形/長方形 282"/>
          <p:cNvSpPr/>
          <p:nvPr/>
        </p:nvSpPr>
        <p:spPr>
          <a:xfrm>
            <a:off x="4203079" y="1165340"/>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2" name="カギ線コネクタ 41"/>
          <p:cNvCxnSpPr>
            <a:stCxn id="283" idx="3"/>
          </p:cNvCxnSpPr>
          <p:nvPr/>
        </p:nvCxnSpPr>
        <p:spPr>
          <a:xfrm>
            <a:off x="4248798" y="1192159"/>
            <a:ext cx="1577227" cy="125088"/>
          </a:xfrm>
          <a:prstGeom prst="bentConnector3">
            <a:avLst>
              <a:gd name="adj1" fmla="val 100012"/>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284" name="テキスト ボックス 283"/>
          <p:cNvSpPr txBox="1"/>
          <p:nvPr/>
        </p:nvSpPr>
        <p:spPr>
          <a:xfrm>
            <a:off x="5676333" y="1282652"/>
            <a:ext cx="309075" cy="215444"/>
          </a:xfrm>
          <a:prstGeom prst="rect">
            <a:avLst/>
          </a:prstGeom>
          <a:noFill/>
        </p:spPr>
        <p:txBody>
          <a:bodyPr wrap="square" rtlCol="0">
            <a:spAutoFit/>
          </a:bodyPr>
          <a:lstStyle/>
          <a:p>
            <a:r>
              <a:rPr kumimoji="1" lang="en-US" altLang="ja-JP" sz="800" dirty="0"/>
              <a:t>irq</a:t>
            </a:r>
            <a:endParaRPr kumimoji="1" lang="ja-JP" altLang="en-US" sz="800" dirty="0"/>
          </a:p>
        </p:txBody>
      </p:sp>
      <p:sp>
        <p:nvSpPr>
          <p:cNvPr id="285" name="正方形/長方形 284"/>
          <p:cNvSpPr/>
          <p:nvPr/>
        </p:nvSpPr>
        <p:spPr>
          <a:xfrm>
            <a:off x="3750114" y="3266801"/>
            <a:ext cx="45719" cy="5199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86" name="直線コネクタ 285"/>
          <p:cNvCxnSpPr/>
          <p:nvPr/>
        </p:nvCxnSpPr>
        <p:spPr>
          <a:xfrm flipV="1">
            <a:off x="5611662" y="5962574"/>
            <a:ext cx="0" cy="92353"/>
          </a:xfrm>
          <a:prstGeom prst="line">
            <a:avLst/>
          </a:prstGeom>
          <a:ln w="6350"/>
        </p:spPr>
        <p:style>
          <a:lnRef idx="1">
            <a:schemeClr val="dk1"/>
          </a:lnRef>
          <a:fillRef idx="0">
            <a:schemeClr val="dk1"/>
          </a:fillRef>
          <a:effectRef idx="0">
            <a:schemeClr val="dk1"/>
          </a:effectRef>
          <a:fontRef idx="minor">
            <a:schemeClr val="tx1"/>
          </a:fontRef>
        </p:style>
      </p:cxnSp>
      <p:sp>
        <p:nvSpPr>
          <p:cNvPr id="171" name="円/楕円 170"/>
          <p:cNvSpPr/>
          <p:nvPr/>
        </p:nvSpPr>
        <p:spPr>
          <a:xfrm>
            <a:off x="5580496" y="5946579"/>
            <a:ext cx="64530" cy="59201"/>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8" name="二等辺三角形 287"/>
          <p:cNvSpPr/>
          <p:nvPr/>
        </p:nvSpPr>
        <p:spPr>
          <a:xfrm rot="5400000">
            <a:off x="2894566" y="5745658"/>
            <a:ext cx="106673" cy="621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7" name="正方形/長方形 286"/>
          <p:cNvSpPr/>
          <p:nvPr/>
        </p:nvSpPr>
        <p:spPr>
          <a:xfrm flipH="1">
            <a:off x="3183466" y="1789853"/>
            <a:ext cx="67311" cy="4843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6" name="テキスト ボックス 295"/>
          <p:cNvSpPr txBox="1"/>
          <p:nvPr/>
        </p:nvSpPr>
        <p:spPr>
          <a:xfrm>
            <a:off x="2644150" y="1003843"/>
            <a:ext cx="531417" cy="215444"/>
          </a:xfrm>
          <a:prstGeom prst="rect">
            <a:avLst/>
          </a:prstGeom>
          <a:noFill/>
        </p:spPr>
        <p:txBody>
          <a:bodyPr wrap="square" lIns="0" rIns="0" rtlCol="0">
            <a:spAutoFit/>
          </a:bodyPr>
          <a:lstStyle/>
          <a:p>
            <a:r>
              <a:rPr kumimoji="1" lang="en-US" altLang="ja-JP" sz="800" dirty="0"/>
              <a:t>ir_out[15:0]</a:t>
            </a:r>
            <a:endParaRPr kumimoji="1" lang="ja-JP" altLang="en-US" sz="800" dirty="0"/>
          </a:p>
        </p:txBody>
      </p:sp>
      <p:sp>
        <p:nvSpPr>
          <p:cNvPr id="308" name="正方形/長方形 307"/>
          <p:cNvSpPr/>
          <p:nvPr/>
        </p:nvSpPr>
        <p:spPr>
          <a:xfrm>
            <a:off x="3194261" y="1003843"/>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 name="直線矢印コネクタ 15"/>
          <p:cNvCxnSpPr>
            <a:cxnSpLocks/>
          </p:cNvCxnSpPr>
          <p:nvPr/>
        </p:nvCxnSpPr>
        <p:spPr>
          <a:xfrm flipH="1">
            <a:off x="2078303" y="827546"/>
            <a:ext cx="1" cy="175518"/>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a:cxnSpLocks/>
          </p:cNvCxnSpPr>
          <p:nvPr/>
        </p:nvCxnSpPr>
        <p:spPr>
          <a:xfrm flipH="1">
            <a:off x="2507097" y="835694"/>
            <a:ext cx="1" cy="171052"/>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p:cNvCxnSpPr>
            <a:stCxn id="287" idx="0"/>
            <a:endCxn id="308" idx="2"/>
          </p:cNvCxnSpPr>
          <p:nvPr/>
        </p:nvCxnSpPr>
        <p:spPr>
          <a:xfrm flipV="1">
            <a:off x="3217121" y="1049562"/>
            <a:ext cx="0" cy="740291"/>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87" name="カギ線コネクタ 86"/>
          <p:cNvCxnSpPr/>
          <p:nvPr/>
        </p:nvCxnSpPr>
        <p:spPr>
          <a:xfrm>
            <a:off x="4460153" y="3706884"/>
            <a:ext cx="236823" cy="169617"/>
          </a:xfrm>
          <a:prstGeom prst="bentConnector3">
            <a:avLst>
              <a:gd name="adj1" fmla="val 1736"/>
            </a:avLst>
          </a:prstGeom>
          <a:ln w="19050">
            <a:tailEnd type="triangle"/>
          </a:ln>
        </p:spPr>
        <p:style>
          <a:lnRef idx="1">
            <a:schemeClr val="dk1"/>
          </a:lnRef>
          <a:fillRef idx="0">
            <a:schemeClr val="dk1"/>
          </a:fillRef>
          <a:effectRef idx="0">
            <a:schemeClr val="dk1"/>
          </a:effectRef>
          <a:fontRef idx="minor">
            <a:schemeClr val="tx1"/>
          </a:fontRef>
        </p:style>
      </p:cxnSp>
      <p:sp>
        <p:nvSpPr>
          <p:cNvPr id="94" name="円/楕円 93"/>
          <p:cNvSpPr/>
          <p:nvPr/>
        </p:nvSpPr>
        <p:spPr>
          <a:xfrm>
            <a:off x="4374617" y="3791693"/>
            <a:ext cx="166165" cy="17668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+1</a:t>
            </a:r>
            <a:endParaRPr kumimoji="1" lang="ja-JP" altLang="en-US" sz="800" dirty="0">
              <a:solidFill>
                <a:schemeClr val="tx1"/>
              </a:solidFill>
            </a:endParaRPr>
          </a:p>
        </p:txBody>
      </p:sp>
      <p:sp>
        <p:nvSpPr>
          <p:cNvPr id="312" name="テキスト ボックス 311"/>
          <p:cNvSpPr txBox="1"/>
          <p:nvPr/>
        </p:nvSpPr>
        <p:spPr>
          <a:xfrm>
            <a:off x="4694596" y="3759526"/>
            <a:ext cx="143925" cy="215444"/>
          </a:xfrm>
          <a:prstGeom prst="rect">
            <a:avLst/>
          </a:prstGeom>
          <a:noFill/>
        </p:spPr>
        <p:txBody>
          <a:bodyPr wrap="square" lIns="0" rIns="0" rtlCol="0">
            <a:spAutoFit/>
          </a:bodyPr>
          <a:lstStyle/>
          <a:p>
            <a:r>
              <a:rPr kumimoji="1" lang="en-US" altLang="ja-JP" sz="800" dirty="0"/>
              <a:t>10</a:t>
            </a:r>
            <a:endParaRPr kumimoji="1" lang="ja-JP" altLang="en-US" sz="800" dirty="0"/>
          </a:p>
        </p:txBody>
      </p:sp>
      <p:sp>
        <p:nvSpPr>
          <p:cNvPr id="313" name="正方形/長方形 312"/>
          <p:cNvSpPr/>
          <p:nvPr/>
        </p:nvSpPr>
        <p:spPr>
          <a:xfrm>
            <a:off x="4446906" y="3698043"/>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16" name="直線コネクタ 315"/>
          <p:cNvCxnSpPr/>
          <p:nvPr/>
        </p:nvCxnSpPr>
        <p:spPr>
          <a:xfrm>
            <a:off x="4703719" y="3432650"/>
            <a:ext cx="77552" cy="58376"/>
          </a:xfrm>
          <a:prstGeom prst="line">
            <a:avLst/>
          </a:prstGeom>
          <a:ln w="19050">
            <a:solidFill>
              <a:schemeClr val="tx1"/>
            </a:solidFill>
            <a:prstDash val="solid"/>
          </a:ln>
        </p:spPr>
        <p:style>
          <a:lnRef idx="1">
            <a:schemeClr val="dk1"/>
          </a:lnRef>
          <a:fillRef idx="0">
            <a:schemeClr val="dk1"/>
          </a:fillRef>
          <a:effectRef idx="0">
            <a:schemeClr val="dk1"/>
          </a:effectRef>
          <a:fontRef idx="minor">
            <a:schemeClr val="tx1"/>
          </a:fontRef>
        </p:style>
      </p:cxnSp>
      <p:sp>
        <p:nvSpPr>
          <p:cNvPr id="104" name="テキスト ボックス 103"/>
          <p:cNvSpPr txBox="1"/>
          <p:nvPr/>
        </p:nvSpPr>
        <p:spPr>
          <a:xfrm>
            <a:off x="4783529" y="3367805"/>
            <a:ext cx="94785" cy="215444"/>
          </a:xfrm>
          <a:prstGeom prst="rect">
            <a:avLst/>
          </a:prstGeom>
          <a:noFill/>
        </p:spPr>
        <p:txBody>
          <a:bodyPr wrap="square" rtlCol="0">
            <a:spAutoFit/>
          </a:bodyPr>
          <a:lstStyle/>
          <a:p>
            <a:r>
              <a:rPr kumimoji="1" lang="en-US" altLang="ja-JP" sz="800" dirty="0"/>
              <a:t>2</a:t>
            </a:r>
            <a:endParaRPr kumimoji="1" lang="ja-JP" altLang="en-US" sz="800" dirty="0"/>
          </a:p>
        </p:txBody>
      </p:sp>
      <p:sp>
        <p:nvSpPr>
          <p:cNvPr id="317" name="テキスト ボックス 316"/>
          <p:cNvSpPr txBox="1"/>
          <p:nvPr/>
        </p:nvSpPr>
        <p:spPr>
          <a:xfrm>
            <a:off x="5165304" y="2075776"/>
            <a:ext cx="665565" cy="215444"/>
          </a:xfrm>
          <a:prstGeom prst="rect">
            <a:avLst/>
          </a:prstGeom>
          <a:noFill/>
        </p:spPr>
        <p:txBody>
          <a:bodyPr wrap="square" rtlCol="0">
            <a:spAutoFit/>
          </a:bodyPr>
          <a:lstStyle/>
          <a:p>
            <a:r>
              <a:rPr kumimoji="1" lang="en-US" altLang="ja-JP" sz="800" dirty="0"/>
              <a:t>lr_recoven</a:t>
            </a:r>
            <a:endParaRPr kumimoji="1" lang="ja-JP" altLang="en-US" sz="800" dirty="0"/>
          </a:p>
        </p:txBody>
      </p:sp>
      <p:sp>
        <p:nvSpPr>
          <p:cNvPr id="318" name="テキスト ボックス 317"/>
          <p:cNvSpPr txBox="1"/>
          <p:nvPr/>
        </p:nvSpPr>
        <p:spPr>
          <a:xfrm>
            <a:off x="5165303" y="2183498"/>
            <a:ext cx="665565" cy="215444"/>
          </a:xfrm>
          <a:prstGeom prst="rect">
            <a:avLst/>
          </a:prstGeom>
          <a:noFill/>
        </p:spPr>
        <p:txBody>
          <a:bodyPr wrap="square" rIns="0" rtlCol="0">
            <a:spAutoFit/>
          </a:bodyPr>
          <a:lstStyle/>
          <a:p>
            <a:r>
              <a:rPr kumimoji="1" lang="en-US" altLang="ja-JP" sz="800" dirty="0"/>
              <a:t>lr_seten</a:t>
            </a:r>
            <a:endParaRPr kumimoji="1" lang="ja-JP" altLang="en-US" sz="800" dirty="0"/>
          </a:p>
        </p:txBody>
      </p:sp>
      <p:cxnSp>
        <p:nvCxnSpPr>
          <p:cNvPr id="110" name="カギ線コネクタ 109"/>
          <p:cNvCxnSpPr>
            <a:stCxn id="318" idx="1"/>
          </p:cNvCxnSpPr>
          <p:nvPr/>
        </p:nvCxnSpPr>
        <p:spPr>
          <a:xfrm rot="10800000" flipV="1">
            <a:off x="4989503" y="2291220"/>
            <a:ext cx="175800" cy="726448"/>
          </a:xfrm>
          <a:prstGeom prst="bentConnector2">
            <a:avLst/>
          </a:prstGeom>
          <a:ln w="3175">
            <a:prstDash val="dash"/>
            <a:tailEnd type="triangle"/>
          </a:ln>
        </p:spPr>
        <p:style>
          <a:lnRef idx="1">
            <a:schemeClr val="dk1"/>
          </a:lnRef>
          <a:fillRef idx="0">
            <a:schemeClr val="dk1"/>
          </a:fillRef>
          <a:effectRef idx="0">
            <a:schemeClr val="dk1"/>
          </a:effectRef>
          <a:fontRef idx="minor">
            <a:schemeClr val="tx1"/>
          </a:fontRef>
        </p:style>
      </p:cxnSp>
      <p:cxnSp>
        <p:nvCxnSpPr>
          <p:cNvPr id="115" name="カギ線コネクタ 114"/>
          <p:cNvCxnSpPr>
            <a:stCxn id="317" idx="1"/>
          </p:cNvCxnSpPr>
          <p:nvPr/>
        </p:nvCxnSpPr>
        <p:spPr>
          <a:xfrm rot="10800000" flipV="1">
            <a:off x="4749584" y="2183498"/>
            <a:ext cx="415721" cy="834170"/>
          </a:xfrm>
          <a:prstGeom prst="bentConnector2">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349" name="正方形/長方形 348"/>
          <p:cNvSpPr/>
          <p:nvPr/>
        </p:nvSpPr>
        <p:spPr>
          <a:xfrm>
            <a:off x="4966643" y="2730410"/>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0" name="テキスト ボックス 379"/>
          <p:cNvSpPr txBox="1"/>
          <p:nvPr/>
        </p:nvSpPr>
        <p:spPr>
          <a:xfrm>
            <a:off x="3208949" y="4083666"/>
            <a:ext cx="652589" cy="215444"/>
          </a:xfrm>
          <a:prstGeom prst="rect">
            <a:avLst/>
          </a:prstGeom>
          <a:noFill/>
        </p:spPr>
        <p:txBody>
          <a:bodyPr wrap="square" rtlCol="0">
            <a:spAutoFit/>
          </a:bodyPr>
          <a:lstStyle/>
          <a:p>
            <a:r>
              <a:rPr kumimoji="1" lang="en-US" altLang="ja-JP" sz="800" dirty="0"/>
              <a:t>regA[15:0]</a:t>
            </a:r>
            <a:endParaRPr kumimoji="1" lang="ja-JP" altLang="en-US" sz="800" dirty="0"/>
          </a:p>
        </p:txBody>
      </p:sp>
      <p:cxnSp>
        <p:nvCxnSpPr>
          <p:cNvPr id="516" name="直線コネクタ 515"/>
          <p:cNvCxnSpPr/>
          <p:nvPr/>
        </p:nvCxnSpPr>
        <p:spPr>
          <a:xfrm>
            <a:off x="6482282" y="3789684"/>
            <a:ext cx="98814" cy="9009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18" name="直線コネクタ 517"/>
          <p:cNvCxnSpPr/>
          <p:nvPr/>
        </p:nvCxnSpPr>
        <p:spPr>
          <a:xfrm>
            <a:off x="6482996" y="3909074"/>
            <a:ext cx="98814" cy="9009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19" name="直線コネクタ 518"/>
          <p:cNvCxnSpPr/>
          <p:nvPr/>
        </p:nvCxnSpPr>
        <p:spPr>
          <a:xfrm>
            <a:off x="6482996" y="4041292"/>
            <a:ext cx="98814" cy="9009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520" name="テキスト ボックス 519"/>
          <p:cNvSpPr txBox="1"/>
          <p:nvPr/>
        </p:nvSpPr>
        <p:spPr>
          <a:xfrm>
            <a:off x="6632423" y="3758149"/>
            <a:ext cx="143125" cy="123111"/>
          </a:xfrm>
          <a:prstGeom prst="rect">
            <a:avLst/>
          </a:prstGeom>
          <a:noFill/>
        </p:spPr>
        <p:txBody>
          <a:bodyPr wrap="square" lIns="0" tIns="0" rIns="0" bIns="0" rtlCol="0">
            <a:spAutoFit/>
          </a:bodyPr>
          <a:lstStyle/>
          <a:p>
            <a:r>
              <a:rPr kumimoji="1" lang="en-US" altLang="ja-JP" sz="800" dirty="0"/>
              <a:t>16</a:t>
            </a:r>
            <a:endParaRPr kumimoji="1" lang="ja-JP" altLang="en-US" sz="800" dirty="0"/>
          </a:p>
        </p:txBody>
      </p:sp>
      <p:sp>
        <p:nvSpPr>
          <p:cNvPr id="526" name="テキスト ボックス 525"/>
          <p:cNvSpPr txBox="1"/>
          <p:nvPr/>
        </p:nvSpPr>
        <p:spPr>
          <a:xfrm>
            <a:off x="6979096" y="3843646"/>
            <a:ext cx="143125" cy="123111"/>
          </a:xfrm>
          <a:prstGeom prst="rect">
            <a:avLst/>
          </a:prstGeom>
          <a:noFill/>
        </p:spPr>
        <p:txBody>
          <a:bodyPr wrap="square" lIns="0" tIns="0" rIns="0" bIns="0" rtlCol="0">
            <a:spAutoFit/>
          </a:bodyPr>
          <a:lstStyle/>
          <a:p>
            <a:r>
              <a:rPr kumimoji="1" lang="en-US" altLang="ja-JP" sz="800" dirty="0"/>
              <a:t>16</a:t>
            </a:r>
            <a:endParaRPr kumimoji="1" lang="ja-JP" altLang="en-US" sz="800" dirty="0"/>
          </a:p>
        </p:txBody>
      </p:sp>
      <p:sp>
        <p:nvSpPr>
          <p:cNvPr id="529" name="テキスト ボックス 528"/>
          <p:cNvSpPr txBox="1"/>
          <p:nvPr/>
        </p:nvSpPr>
        <p:spPr>
          <a:xfrm>
            <a:off x="7375224" y="3966757"/>
            <a:ext cx="90890" cy="123111"/>
          </a:xfrm>
          <a:prstGeom prst="rect">
            <a:avLst/>
          </a:prstGeom>
          <a:noFill/>
        </p:spPr>
        <p:txBody>
          <a:bodyPr wrap="square" lIns="0" tIns="0" rIns="0" bIns="0" rtlCol="0">
            <a:spAutoFit/>
          </a:bodyPr>
          <a:lstStyle/>
          <a:p>
            <a:r>
              <a:rPr kumimoji="1" lang="en-US" altLang="ja-JP" sz="800" dirty="0"/>
              <a:t>4</a:t>
            </a:r>
            <a:endParaRPr kumimoji="1" lang="ja-JP" altLang="en-US" sz="800" dirty="0"/>
          </a:p>
        </p:txBody>
      </p:sp>
      <p:cxnSp>
        <p:nvCxnSpPr>
          <p:cNvPr id="546" name="カギ線コネクタ 545"/>
          <p:cNvCxnSpPr>
            <a:stCxn id="349" idx="3"/>
          </p:cNvCxnSpPr>
          <p:nvPr/>
        </p:nvCxnSpPr>
        <p:spPr>
          <a:xfrm>
            <a:off x="5012362" y="2757229"/>
            <a:ext cx="1363703" cy="580979"/>
          </a:xfrm>
          <a:prstGeom prst="bentConnector3">
            <a:avLst>
              <a:gd name="adj1" fmla="val 99941"/>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562" name="正方形/長方形 561"/>
          <p:cNvSpPr/>
          <p:nvPr/>
        </p:nvSpPr>
        <p:spPr>
          <a:xfrm>
            <a:off x="5453509" y="3256404"/>
            <a:ext cx="45719" cy="8196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64" name="直線矢印コネクタ 563"/>
          <p:cNvCxnSpPr>
            <a:stCxn id="562" idx="2"/>
          </p:cNvCxnSpPr>
          <p:nvPr/>
        </p:nvCxnSpPr>
        <p:spPr>
          <a:xfrm flipH="1">
            <a:off x="5476368" y="3338364"/>
            <a:ext cx="1" cy="500223"/>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566" name="カギ線コネクタ 565"/>
          <p:cNvCxnSpPr>
            <a:stCxn id="562" idx="0"/>
          </p:cNvCxnSpPr>
          <p:nvPr/>
        </p:nvCxnSpPr>
        <p:spPr>
          <a:xfrm rot="16200000" flipH="1">
            <a:off x="5799372" y="2933401"/>
            <a:ext cx="81804" cy="727810"/>
          </a:xfrm>
          <a:prstGeom prst="bentConnector4">
            <a:avLst>
              <a:gd name="adj1" fmla="val -279448"/>
              <a:gd name="adj2" fmla="val 99993"/>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587" name="テキスト ボックス 586"/>
          <p:cNvSpPr txBox="1"/>
          <p:nvPr/>
        </p:nvSpPr>
        <p:spPr>
          <a:xfrm>
            <a:off x="699990" y="6801950"/>
            <a:ext cx="1541595" cy="1231106"/>
          </a:xfrm>
          <a:prstGeom prst="rect">
            <a:avLst/>
          </a:prstGeom>
          <a:solidFill>
            <a:srgbClr val="FFC000"/>
          </a:solidFill>
          <a:ln w="6350">
            <a:solidFill>
              <a:schemeClr val="tx1"/>
            </a:solidFill>
          </a:ln>
        </p:spPr>
        <p:txBody>
          <a:bodyPr wrap="square" lIns="36000" tIns="0" rIns="36000" bIns="0" rtlCol="0">
            <a:spAutoFit/>
          </a:bodyPr>
          <a:lstStyle/>
          <a:p>
            <a:r>
              <a:rPr kumimoji="1" lang="en-US" altLang="ja-JP" sz="800" dirty="0"/>
              <a:t>stackctl</a:t>
            </a:r>
          </a:p>
          <a:p>
            <a:endParaRPr kumimoji="1" lang="en-US" altLang="ja-JP" sz="800" dirty="0"/>
          </a:p>
          <a:p>
            <a:endParaRPr kumimoji="1" lang="en-US" altLang="ja-JP" sz="800" dirty="0"/>
          </a:p>
          <a:p>
            <a:endParaRPr kumimoji="1" lang="en-US" altLang="ja-JP" sz="800" dirty="0"/>
          </a:p>
          <a:p>
            <a:endParaRPr kumimoji="1" lang="en-US" altLang="ja-JP" sz="800" dirty="0"/>
          </a:p>
          <a:p>
            <a:endParaRPr kumimoji="1" lang="en-US" altLang="ja-JP" sz="800" dirty="0"/>
          </a:p>
          <a:p>
            <a:endParaRPr kumimoji="1" lang="en-US" altLang="ja-JP" sz="800" dirty="0"/>
          </a:p>
          <a:p>
            <a:endParaRPr kumimoji="1" lang="en-US" altLang="ja-JP" sz="800" dirty="0"/>
          </a:p>
          <a:p>
            <a:endParaRPr kumimoji="1" lang="en-US" altLang="ja-JP" sz="800" dirty="0"/>
          </a:p>
          <a:p>
            <a:r>
              <a:rPr kumimoji="1" lang="en-US" altLang="ja-JP" sz="800" dirty="0"/>
              <a:t>                         {pop_en,  push_en}</a:t>
            </a:r>
          </a:p>
        </p:txBody>
      </p:sp>
      <p:cxnSp>
        <p:nvCxnSpPr>
          <p:cNvPr id="590" name="直線矢印コネクタ 589"/>
          <p:cNvCxnSpPr/>
          <p:nvPr/>
        </p:nvCxnSpPr>
        <p:spPr>
          <a:xfrm>
            <a:off x="1682966" y="8029405"/>
            <a:ext cx="0" cy="258104"/>
          </a:xfrm>
          <a:prstGeom prst="straightConnector1">
            <a:avLst/>
          </a:prstGeom>
          <a:ln w="3175">
            <a:prstDash val="sysDash"/>
            <a:tailEnd type="triangle"/>
          </a:ln>
        </p:spPr>
        <p:style>
          <a:lnRef idx="1">
            <a:schemeClr val="dk1"/>
          </a:lnRef>
          <a:fillRef idx="0">
            <a:schemeClr val="dk1"/>
          </a:fillRef>
          <a:effectRef idx="0">
            <a:schemeClr val="dk1"/>
          </a:effectRef>
          <a:fontRef idx="minor">
            <a:schemeClr val="tx1"/>
          </a:fontRef>
        </p:style>
      </p:cxnSp>
      <p:cxnSp>
        <p:nvCxnSpPr>
          <p:cNvPr id="591" name="直線コネクタ 590"/>
          <p:cNvCxnSpPr/>
          <p:nvPr/>
        </p:nvCxnSpPr>
        <p:spPr>
          <a:xfrm>
            <a:off x="1636415" y="8066929"/>
            <a:ext cx="77552" cy="58376"/>
          </a:xfrm>
          <a:prstGeom prst="line">
            <a:avLst/>
          </a:prstGeom>
          <a:ln w="3175">
            <a:solidFill>
              <a:schemeClr val="tx1"/>
            </a:solidFill>
            <a:prstDash val="sysDot"/>
          </a:ln>
        </p:spPr>
        <p:style>
          <a:lnRef idx="1">
            <a:schemeClr val="dk1"/>
          </a:lnRef>
          <a:fillRef idx="0">
            <a:schemeClr val="dk1"/>
          </a:fillRef>
          <a:effectRef idx="0">
            <a:schemeClr val="dk1"/>
          </a:effectRef>
          <a:fontRef idx="minor">
            <a:schemeClr val="tx1"/>
          </a:fontRef>
        </p:style>
      </p:cxnSp>
      <p:sp>
        <p:nvSpPr>
          <p:cNvPr id="592" name="テキスト ボックス 591"/>
          <p:cNvSpPr txBox="1"/>
          <p:nvPr/>
        </p:nvSpPr>
        <p:spPr>
          <a:xfrm>
            <a:off x="1716225" y="8002084"/>
            <a:ext cx="94785" cy="215444"/>
          </a:xfrm>
          <a:prstGeom prst="rect">
            <a:avLst/>
          </a:prstGeom>
          <a:noFill/>
        </p:spPr>
        <p:txBody>
          <a:bodyPr wrap="square" rtlCol="0">
            <a:spAutoFit/>
          </a:bodyPr>
          <a:lstStyle/>
          <a:p>
            <a:r>
              <a:rPr kumimoji="1" lang="en-US" altLang="ja-JP" sz="800" dirty="0"/>
              <a:t>2</a:t>
            </a:r>
            <a:endParaRPr kumimoji="1" lang="ja-JP" altLang="en-US" sz="800" dirty="0"/>
          </a:p>
        </p:txBody>
      </p:sp>
      <p:sp>
        <p:nvSpPr>
          <p:cNvPr id="594" name="正方形/長方形 593"/>
          <p:cNvSpPr/>
          <p:nvPr/>
        </p:nvSpPr>
        <p:spPr>
          <a:xfrm>
            <a:off x="4462239" y="2876783"/>
            <a:ext cx="45719" cy="8196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98" name="カギ線コネクタ 597"/>
          <p:cNvCxnSpPr/>
          <p:nvPr/>
        </p:nvCxnSpPr>
        <p:spPr>
          <a:xfrm rot="16200000" flipH="1">
            <a:off x="4420967" y="2960142"/>
            <a:ext cx="255115" cy="126851"/>
          </a:xfrm>
          <a:prstGeom prst="bentConnector2">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599" name="月 598"/>
          <p:cNvSpPr/>
          <p:nvPr/>
        </p:nvSpPr>
        <p:spPr>
          <a:xfrm rot="16200000">
            <a:off x="1364509" y="7560965"/>
            <a:ext cx="222463" cy="294248"/>
          </a:xfrm>
          <a:prstGeom prst="moon">
            <a:avLst>
              <a:gd name="adj" fmla="val 6899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0" name="テキスト ボックス 599"/>
          <p:cNvSpPr txBox="1"/>
          <p:nvPr/>
        </p:nvSpPr>
        <p:spPr>
          <a:xfrm>
            <a:off x="904320" y="6974406"/>
            <a:ext cx="354601" cy="246221"/>
          </a:xfrm>
          <a:prstGeom prst="rect">
            <a:avLst/>
          </a:prstGeom>
          <a:noFill/>
          <a:ln>
            <a:solidFill>
              <a:schemeClr val="tx1"/>
            </a:solidFill>
          </a:ln>
        </p:spPr>
        <p:txBody>
          <a:bodyPr wrap="square" lIns="36000" tIns="0" rIns="36000" bIns="0" rtlCol="0">
            <a:spAutoFit/>
          </a:bodyPr>
          <a:lstStyle/>
          <a:p>
            <a:r>
              <a:rPr kumimoji="1" lang="en-US" altLang="ja-JP" sz="800" dirty="0"/>
              <a:t>push ? </a:t>
            </a:r>
          </a:p>
          <a:p>
            <a:r>
              <a:rPr kumimoji="1" lang="en-US" altLang="ja-JP" sz="800" dirty="0"/>
              <a:t>1 : 0</a:t>
            </a:r>
            <a:endParaRPr kumimoji="1" lang="ja-JP" altLang="en-US" sz="800" dirty="0"/>
          </a:p>
        </p:txBody>
      </p:sp>
      <p:sp>
        <p:nvSpPr>
          <p:cNvPr id="601" name="テキスト ボックス 600"/>
          <p:cNvSpPr txBox="1"/>
          <p:nvPr/>
        </p:nvSpPr>
        <p:spPr>
          <a:xfrm>
            <a:off x="911786" y="7401227"/>
            <a:ext cx="330351" cy="246221"/>
          </a:xfrm>
          <a:prstGeom prst="rect">
            <a:avLst/>
          </a:prstGeom>
          <a:noFill/>
          <a:ln>
            <a:solidFill>
              <a:schemeClr val="tx1"/>
            </a:solidFill>
          </a:ln>
        </p:spPr>
        <p:txBody>
          <a:bodyPr wrap="square" lIns="36000" tIns="0" rIns="36000" bIns="0" rtlCol="0">
            <a:spAutoFit/>
          </a:bodyPr>
          <a:lstStyle/>
          <a:p>
            <a:r>
              <a:rPr kumimoji="1" lang="en-US" altLang="ja-JP" sz="800" dirty="0"/>
              <a:t>pop ? </a:t>
            </a:r>
          </a:p>
          <a:p>
            <a:r>
              <a:rPr kumimoji="1" lang="en-US" altLang="ja-JP" sz="800" dirty="0"/>
              <a:t>1 : 0</a:t>
            </a:r>
            <a:endParaRPr kumimoji="1" lang="ja-JP" altLang="en-US" sz="800" dirty="0"/>
          </a:p>
        </p:txBody>
      </p:sp>
      <p:sp>
        <p:nvSpPr>
          <p:cNvPr id="602" name="テキスト ボックス 601"/>
          <p:cNvSpPr txBox="1"/>
          <p:nvPr/>
        </p:nvSpPr>
        <p:spPr>
          <a:xfrm>
            <a:off x="290414" y="7035960"/>
            <a:ext cx="409575" cy="123111"/>
          </a:xfrm>
          <a:prstGeom prst="rect">
            <a:avLst/>
          </a:prstGeom>
          <a:noFill/>
        </p:spPr>
        <p:txBody>
          <a:bodyPr wrap="square" lIns="0" tIns="0" rIns="0" bIns="0" rtlCol="0">
            <a:spAutoFit/>
          </a:bodyPr>
          <a:lstStyle/>
          <a:p>
            <a:r>
              <a:rPr kumimoji="1" lang="en-US" altLang="ja-JP" sz="800" dirty="0"/>
              <a:t>op[15:11]</a:t>
            </a:r>
            <a:endParaRPr kumimoji="1" lang="ja-JP" altLang="en-US" sz="800" dirty="0"/>
          </a:p>
        </p:txBody>
      </p:sp>
      <p:cxnSp>
        <p:nvCxnSpPr>
          <p:cNvPr id="604" name="直線矢印コネクタ 603"/>
          <p:cNvCxnSpPr>
            <a:stCxn id="602" idx="3"/>
            <a:endCxn id="600" idx="1"/>
          </p:cNvCxnSpPr>
          <p:nvPr/>
        </p:nvCxnSpPr>
        <p:spPr>
          <a:xfrm>
            <a:off x="699989" y="7097516"/>
            <a:ext cx="204331" cy="1"/>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606" name="カギ線コネクタ 605"/>
          <p:cNvCxnSpPr>
            <a:endCxn id="601" idx="1"/>
          </p:cNvCxnSpPr>
          <p:nvPr/>
        </p:nvCxnSpPr>
        <p:spPr>
          <a:xfrm rot="16200000" flipH="1">
            <a:off x="620257" y="7232808"/>
            <a:ext cx="426823" cy="156236"/>
          </a:xfrm>
          <a:prstGeom prst="bentConnector2">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607" name="月 606"/>
          <p:cNvSpPr/>
          <p:nvPr/>
        </p:nvSpPr>
        <p:spPr>
          <a:xfrm rot="16200000">
            <a:off x="1765399" y="7563087"/>
            <a:ext cx="222463" cy="294248"/>
          </a:xfrm>
          <a:prstGeom prst="moon">
            <a:avLst>
              <a:gd name="adj" fmla="val 6899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11" name="カギ線コネクタ 610"/>
          <p:cNvCxnSpPr>
            <a:stCxn id="601" idx="3"/>
          </p:cNvCxnSpPr>
          <p:nvPr/>
        </p:nvCxnSpPr>
        <p:spPr>
          <a:xfrm>
            <a:off x="1242137" y="7524338"/>
            <a:ext cx="172958" cy="123110"/>
          </a:xfrm>
          <a:prstGeom prst="bentConnector3">
            <a:avLst>
              <a:gd name="adj1" fmla="val 101400"/>
            </a:avLst>
          </a:prstGeom>
          <a:ln w="3175"/>
        </p:spPr>
        <p:style>
          <a:lnRef idx="1">
            <a:schemeClr val="dk1"/>
          </a:lnRef>
          <a:fillRef idx="0">
            <a:schemeClr val="dk1"/>
          </a:fillRef>
          <a:effectRef idx="0">
            <a:schemeClr val="dk1"/>
          </a:effectRef>
          <a:fontRef idx="minor">
            <a:schemeClr val="tx1"/>
          </a:fontRef>
        </p:style>
      </p:cxnSp>
      <p:cxnSp>
        <p:nvCxnSpPr>
          <p:cNvPr id="615" name="カギ線コネクタ 614"/>
          <p:cNvCxnSpPr>
            <a:stCxn id="600" idx="3"/>
          </p:cNvCxnSpPr>
          <p:nvPr/>
        </p:nvCxnSpPr>
        <p:spPr>
          <a:xfrm>
            <a:off x="1258921" y="7097517"/>
            <a:ext cx="548770" cy="549931"/>
          </a:xfrm>
          <a:prstGeom prst="bentConnector2">
            <a:avLst/>
          </a:prstGeom>
          <a:ln w="3175"/>
        </p:spPr>
        <p:style>
          <a:lnRef idx="1">
            <a:schemeClr val="dk1"/>
          </a:lnRef>
          <a:fillRef idx="0">
            <a:schemeClr val="dk1"/>
          </a:fillRef>
          <a:effectRef idx="0">
            <a:schemeClr val="dk1"/>
          </a:effectRef>
          <a:fontRef idx="minor">
            <a:schemeClr val="tx1"/>
          </a:fontRef>
        </p:style>
      </p:cxnSp>
      <p:sp>
        <p:nvSpPr>
          <p:cNvPr id="619" name="テキスト ボックス 618"/>
          <p:cNvSpPr txBox="1"/>
          <p:nvPr/>
        </p:nvSpPr>
        <p:spPr>
          <a:xfrm>
            <a:off x="1293691" y="6687091"/>
            <a:ext cx="455885" cy="123111"/>
          </a:xfrm>
          <a:prstGeom prst="rect">
            <a:avLst/>
          </a:prstGeom>
          <a:noFill/>
        </p:spPr>
        <p:txBody>
          <a:bodyPr wrap="square" lIns="0" tIns="0" rIns="0" bIns="0" rtlCol="0">
            <a:spAutoFit/>
          </a:bodyPr>
          <a:lstStyle/>
          <a:p>
            <a:r>
              <a:rPr kumimoji="1" lang="en-US" altLang="ja-JP" sz="800" dirty="0"/>
              <a:t>lr_recoven</a:t>
            </a:r>
            <a:endParaRPr kumimoji="1" lang="ja-JP" altLang="en-US" sz="800" dirty="0"/>
          </a:p>
        </p:txBody>
      </p:sp>
      <p:sp>
        <p:nvSpPr>
          <p:cNvPr id="620" name="テキスト ボックス 619"/>
          <p:cNvSpPr txBox="1"/>
          <p:nvPr/>
        </p:nvSpPr>
        <p:spPr>
          <a:xfrm>
            <a:off x="1827797" y="6682922"/>
            <a:ext cx="377161" cy="123111"/>
          </a:xfrm>
          <a:prstGeom prst="rect">
            <a:avLst/>
          </a:prstGeom>
          <a:noFill/>
        </p:spPr>
        <p:txBody>
          <a:bodyPr wrap="square" lIns="0" tIns="0" rIns="0" bIns="0" rtlCol="0">
            <a:spAutoFit/>
          </a:bodyPr>
          <a:lstStyle/>
          <a:p>
            <a:r>
              <a:rPr kumimoji="1" lang="en-US" altLang="ja-JP" sz="800" dirty="0"/>
              <a:t>lr_seten</a:t>
            </a:r>
            <a:endParaRPr kumimoji="1" lang="ja-JP" altLang="en-US" sz="800" dirty="0"/>
          </a:p>
        </p:txBody>
      </p:sp>
      <p:cxnSp>
        <p:nvCxnSpPr>
          <p:cNvPr id="626" name="直線コネクタ 625"/>
          <p:cNvCxnSpPr>
            <a:stCxn id="619" idx="2"/>
          </p:cNvCxnSpPr>
          <p:nvPr/>
        </p:nvCxnSpPr>
        <p:spPr>
          <a:xfrm flipH="1">
            <a:off x="1521633" y="6810202"/>
            <a:ext cx="1" cy="837246"/>
          </a:xfrm>
          <a:prstGeom prst="line">
            <a:avLst/>
          </a:prstGeom>
          <a:ln w="3175"/>
        </p:spPr>
        <p:style>
          <a:lnRef idx="1">
            <a:schemeClr val="dk1"/>
          </a:lnRef>
          <a:fillRef idx="0">
            <a:schemeClr val="dk1"/>
          </a:fillRef>
          <a:effectRef idx="0">
            <a:schemeClr val="dk1"/>
          </a:effectRef>
          <a:fontRef idx="minor">
            <a:schemeClr val="tx1"/>
          </a:fontRef>
        </p:style>
      </p:cxnSp>
      <p:cxnSp>
        <p:nvCxnSpPr>
          <p:cNvPr id="629" name="直線コネクタ 628"/>
          <p:cNvCxnSpPr/>
          <p:nvPr/>
        </p:nvCxnSpPr>
        <p:spPr>
          <a:xfrm flipH="1">
            <a:off x="1946081" y="6810202"/>
            <a:ext cx="1" cy="837246"/>
          </a:xfrm>
          <a:prstGeom prst="line">
            <a:avLst/>
          </a:prstGeom>
          <a:ln w="3175"/>
        </p:spPr>
        <p:style>
          <a:lnRef idx="1">
            <a:schemeClr val="dk1"/>
          </a:lnRef>
          <a:fillRef idx="0">
            <a:schemeClr val="dk1"/>
          </a:fillRef>
          <a:effectRef idx="0">
            <a:schemeClr val="dk1"/>
          </a:effectRef>
          <a:fontRef idx="minor">
            <a:schemeClr val="tx1"/>
          </a:fontRef>
        </p:style>
      </p:cxnSp>
      <p:cxnSp>
        <p:nvCxnSpPr>
          <p:cNvPr id="635" name="直線コネクタ 634"/>
          <p:cNvCxnSpPr>
            <a:endCxn id="587" idx="2"/>
          </p:cNvCxnSpPr>
          <p:nvPr/>
        </p:nvCxnSpPr>
        <p:spPr>
          <a:xfrm>
            <a:off x="1470247" y="7821443"/>
            <a:ext cx="541" cy="211613"/>
          </a:xfrm>
          <a:prstGeom prst="line">
            <a:avLst/>
          </a:prstGeom>
          <a:ln w="3175"/>
        </p:spPr>
        <p:style>
          <a:lnRef idx="1">
            <a:schemeClr val="dk1"/>
          </a:lnRef>
          <a:fillRef idx="0">
            <a:schemeClr val="dk1"/>
          </a:fillRef>
          <a:effectRef idx="0">
            <a:schemeClr val="dk1"/>
          </a:effectRef>
          <a:fontRef idx="minor">
            <a:schemeClr val="tx1"/>
          </a:fontRef>
        </p:style>
      </p:cxnSp>
      <p:cxnSp>
        <p:nvCxnSpPr>
          <p:cNvPr id="638" name="直線コネクタ 637"/>
          <p:cNvCxnSpPr/>
          <p:nvPr/>
        </p:nvCxnSpPr>
        <p:spPr>
          <a:xfrm>
            <a:off x="1881219" y="7824043"/>
            <a:ext cx="541" cy="211613"/>
          </a:xfrm>
          <a:prstGeom prst="line">
            <a:avLst/>
          </a:prstGeom>
          <a:ln w="3175"/>
        </p:spPr>
        <p:style>
          <a:lnRef idx="1">
            <a:schemeClr val="dk1"/>
          </a:lnRef>
          <a:fillRef idx="0">
            <a:schemeClr val="dk1"/>
          </a:fillRef>
          <a:effectRef idx="0">
            <a:schemeClr val="dk1"/>
          </a:effectRef>
          <a:fontRef idx="minor">
            <a:schemeClr val="tx1"/>
          </a:fontRef>
        </p:style>
      </p:cxnSp>
      <p:cxnSp>
        <p:nvCxnSpPr>
          <p:cNvPr id="745" name="カギ線コネクタ 744"/>
          <p:cNvCxnSpPr>
            <a:endCxn id="181" idx="2"/>
          </p:cNvCxnSpPr>
          <p:nvPr/>
        </p:nvCxnSpPr>
        <p:spPr>
          <a:xfrm rot="5400000" flipH="1" flipV="1">
            <a:off x="6366308" y="3604711"/>
            <a:ext cx="330762" cy="160056"/>
          </a:xfrm>
          <a:prstGeom prst="bentConnector3">
            <a:avLst>
              <a:gd name="adj1" fmla="val 2005"/>
            </a:avLst>
          </a:prstGeom>
          <a:ln w="19050">
            <a:tailEnd type="triangle"/>
          </a:ln>
        </p:spPr>
        <p:style>
          <a:lnRef idx="1">
            <a:schemeClr val="dk1"/>
          </a:lnRef>
          <a:fillRef idx="0">
            <a:schemeClr val="dk1"/>
          </a:fillRef>
          <a:effectRef idx="0">
            <a:schemeClr val="dk1"/>
          </a:effectRef>
          <a:fontRef idx="minor">
            <a:schemeClr val="tx1"/>
          </a:fontRef>
        </p:style>
      </p:cxnSp>
      <p:cxnSp>
        <p:nvCxnSpPr>
          <p:cNvPr id="748" name="カギ線コネクタ 747"/>
          <p:cNvCxnSpPr>
            <a:endCxn id="123" idx="2"/>
          </p:cNvCxnSpPr>
          <p:nvPr/>
        </p:nvCxnSpPr>
        <p:spPr>
          <a:xfrm flipV="1">
            <a:off x="6445758" y="3517514"/>
            <a:ext cx="509681" cy="441814"/>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750" name="カギ線コネクタ 749"/>
          <p:cNvCxnSpPr>
            <a:endCxn id="122" idx="2"/>
          </p:cNvCxnSpPr>
          <p:nvPr/>
        </p:nvCxnSpPr>
        <p:spPr>
          <a:xfrm flipV="1">
            <a:off x="6451661" y="3524618"/>
            <a:ext cx="884719" cy="571357"/>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752" name="カギ線コネクタ 751"/>
          <p:cNvCxnSpPr>
            <a:stCxn id="181" idx="0"/>
          </p:cNvCxnSpPr>
          <p:nvPr/>
        </p:nvCxnSpPr>
        <p:spPr>
          <a:xfrm rot="16200000" flipH="1" flipV="1">
            <a:off x="5442645" y="2555790"/>
            <a:ext cx="420948" cy="1917196"/>
          </a:xfrm>
          <a:prstGeom prst="bentConnector4">
            <a:avLst>
              <a:gd name="adj1" fmla="val -161409"/>
              <a:gd name="adj2" fmla="val 115980"/>
            </a:avLst>
          </a:prstGeom>
          <a:ln w="19050">
            <a:tailEnd type="triangle"/>
          </a:ln>
        </p:spPr>
        <p:style>
          <a:lnRef idx="1">
            <a:schemeClr val="dk1"/>
          </a:lnRef>
          <a:fillRef idx="0">
            <a:schemeClr val="dk1"/>
          </a:fillRef>
          <a:effectRef idx="0">
            <a:schemeClr val="dk1"/>
          </a:effectRef>
          <a:fontRef idx="minor">
            <a:schemeClr val="tx1"/>
          </a:fontRef>
        </p:style>
      </p:cxnSp>
      <p:cxnSp>
        <p:nvCxnSpPr>
          <p:cNvPr id="813" name="カギ線コネクタ 812"/>
          <p:cNvCxnSpPr/>
          <p:nvPr/>
        </p:nvCxnSpPr>
        <p:spPr>
          <a:xfrm rot="16200000" flipH="1">
            <a:off x="4870231" y="3230398"/>
            <a:ext cx="2136556" cy="441982"/>
          </a:xfrm>
          <a:prstGeom prst="bentConnector3">
            <a:avLst>
              <a:gd name="adj1" fmla="val 99931"/>
            </a:avLst>
          </a:prstGeom>
          <a:ln w="19050">
            <a:tailEnd type="triangle"/>
          </a:ln>
        </p:spPr>
        <p:style>
          <a:lnRef idx="1">
            <a:schemeClr val="dk1"/>
          </a:lnRef>
          <a:fillRef idx="0">
            <a:schemeClr val="dk1"/>
          </a:fillRef>
          <a:effectRef idx="0">
            <a:schemeClr val="dk1"/>
          </a:effectRef>
          <a:fontRef idx="minor">
            <a:schemeClr val="tx1"/>
          </a:fontRef>
        </p:style>
      </p:cxnSp>
      <p:sp>
        <p:nvSpPr>
          <p:cNvPr id="12" name="正方形/長方形 11"/>
          <p:cNvSpPr/>
          <p:nvPr/>
        </p:nvSpPr>
        <p:spPr>
          <a:xfrm>
            <a:off x="6159500" y="3342350"/>
            <a:ext cx="283901" cy="245894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1" name="テキスト ボックス 220"/>
          <p:cNvSpPr txBox="1"/>
          <p:nvPr/>
        </p:nvSpPr>
        <p:spPr>
          <a:xfrm>
            <a:off x="6171364" y="4396851"/>
            <a:ext cx="851115" cy="215444"/>
          </a:xfrm>
          <a:prstGeom prst="rect">
            <a:avLst/>
          </a:prstGeom>
          <a:noFill/>
        </p:spPr>
        <p:txBody>
          <a:bodyPr wrap="square" rtlCol="0">
            <a:spAutoFit/>
          </a:bodyPr>
          <a:lstStyle/>
          <a:p>
            <a:r>
              <a:rPr kumimoji="1" lang="en-US" altLang="ja-JP" sz="800" dirty="0"/>
              <a:t>reg_sel[3:0]</a:t>
            </a:r>
            <a:endParaRPr kumimoji="1" lang="ja-JP" altLang="en-US" sz="800" dirty="0"/>
          </a:p>
        </p:txBody>
      </p:sp>
      <p:sp>
        <p:nvSpPr>
          <p:cNvPr id="222" name="テキスト ボックス 221"/>
          <p:cNvSpPr txBox="1"/>
          <p:nvPr/>
        </p:nvSpPr>
        <p:spPr>
          <a:xfrm>
            <a:off x="6163981" y="4706069"/>
            <a:ext cx="851115" cy="215444"/>
          </a:xfrm>
          <a:prstGeom prst="rect">
            <a:avLst/>
          </a:prstGeom>
          <a:noFill/>
        </p:spPr>
        <p:txBody>
          <a:bodyPr wrap="square" rtlCol="0">
            <a:spAutoFit/>
          </a:bodyPr>
          <a:lstStyle/>
          <a:p>
            <a:r>
              <a:rPr kumimoji="1" lang="en-US" altLang="ja-JP" sz="800" dirty="0"/>
              <a:t>reg_data[15:0]</a:t>
            </a:r>
            <a:endParaRPr kumimoji="1" lang="ja-JP" altLang="en-US" sz="800" dirty="0"/>
          </a:p>
        </p:txBody>
      </p:sp>
      <p:sp>
        <p:nvSpPr>
          <p:cNvPr id="21" name="テキスト ボックス 20"/>
          <p:cNvSpPr txBox="1"/>
          <p:nvPr/>
        </p:nvSpPr>
        <p:spPr>
          <a:xfrm>
            <a:off x="5790161" y="3641562"/>
            <a:ext cx="145135" cy="123111"/>
          </a:xfrm>
          <a:prstGeom prst="rect">
            <a:avLst/>
          </a:prstGeom>
          <a:noFill/>
        </p:spPr>
        <p:txBody>
          <a:bodyPr wrap="square" lIns="0" tIns="0" rIns="0" bIns="0" rtlCol="0">
            <a:spAutoFit/>
          </a:bodyPr>
          <a:lstStyle/>
          <a:p>
            <a:r>
              <a:rPr kumimoji="1" lang="en-US" altLang="ja-JP" sz="800" dirty="0"/>
              <a:t>SP</a:t>
            </a:r>
            <a:endParaRPr kumimoji="1" lang="ja-JP" altLang="en-US" sz="800" dirty="0"/>
          </a:p>
        </p:txBody>
      </p:sp>
      <p:sp>
        <p:nvSpPr>
          <p:cNvPr id="301" name="テキスト ボックス 300"/>
          <p:cNvSpPr txBox="1"/>
          <p:nvPr/>
        </p:nvSpPr>
        <p:spPr>
          <a:xfrm>
            <a:off x="5793374" y="3883035"/>
            <a:ext cx="145135" cy="123111"/>
          </a:xfrm>
          <a:prstGeom prst="rect">
            <a:avLst/>
          </a:prstGeom>
          <a:noFill/>
        </p:spPr>
        <p:txBody>
          <a:bodyPr wrap="square" lIns="0" tIns="0" rIns="0" bIns="0" rtlCol="0">
            <a:spAutoFit/>
          </a:bodyPr>
          <a:lstStyle/>
          <a:p>
            <a:r>
              <a:rPr kumimoji="1" lang="en-US" altLang="ja-JP" sz="800" dirty="0"/>
              <a:t>LR</a:t>
            </a:r>
            <a:endParaRPr kumimoji="1" lang="ja-JP" altLang="en-US" sz="800" dirty="0"/>
          </a:p>
        </p:txBody>
      </p:sp>
      <p:sp>
        <p:nvSpPr>
          <p:cNvPr id="311" name="テキスト ボックス 310"/>
          <p:cNvSpPr txBox="1"/>
          <p:nvPr/>
        </p:nvSpPr>
        <p:spPr>
          <a:xfrm>
            <a:off x="5763311" y="4096826"/>
            <a:ext cx="170803" cy="123111"/>
          </a:xfrm>
          <a:prstGeom prst="rect">
            <a:avLst/>
          </a:prstGeom>
          <a:noFill/>
        </p:spPr>
        <p:txBody>
          <a:bodyPr wrap="square" lIns="0" tIns="0" rIns="0" bIns="0" rtlCol="0">
            <a:spAutoFit/>
          </a:bodyPr>
          <a:lstStyle/>
          <a:p>
            <a:r>
              <a:rPr kumimoji="1" lang="en-US" altLang="ja-JP" sz="800" dirty="0"/>
              <a:t>PSR</a:t>
            </a:r>
            <a:endParaRPr kumimoji="1" lang="ja-JP" altLang="en-US" sz="800" dirty="0"/>
          </a:p>
        </p:txBody>
      </p:sp>
      <p:cxnSp>
        <p:nvCxnSpPr>
          <p:cNvPr id="38" name="カギ線コネクタ 37"/>
          <p:cNvCxnSpPr>
            <a:stCxn id="229" idx="2"/>
          </p:cNvCxnSpPr>
          <p:nvPr/>
        </p:nvCxnSpPr>
        <p:spPr>
          <a:xfrm rot="16200000" flipH="1">
            <a:off x="4868168" y="3774668"/>
            <a:ext cx="559572" cy="134926"/>
          </a:xfrm>
          <a:prstGeom prst="bentConnector3">
            <a:avLst>
              <a:gd name="adj1" fmla="val 100215"/>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p:cNvCxnSpPr>
            <a:stCxn id="21" idx="3"/>
          </p:cNvCxnSpPr>
          <p:nvPr/>
        </p:nvCxnSpPr>
        <p:spPr>
          <a:xfrm flipV="1">
            <a:off x="5935296" y="3703117"/>
            <a:ext cx="224204"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6" name="直線矢印コネクタ 65"/>
          <p:cNvCxnSpPr>
            <a:stCxn id="301" idx="3"/>
          </p:cNvCxnSpPr>
          <p:nvPr/>
        </p:nvCxnSpPr>
        <p:spPr>
          <a:xfrm flipV="1">
            <a:off x="5938509" y="3944590"/>
            <a:ext cx="219409"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23" name="直線矢印コネクタ 322"/>
          <p:cNvCxnSpPr/>
          <p:nvPr/>
        </p:nvCxnSpPr>
        <p:spPr>
          <a:xfrm flipV="1">
            <a:off x="5937693" y="4152414"/>
            <a:ext cx="219409"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 name="正方形/長方形 6"/>
          <p:cNvSpPr/>
          <p:nvPr/>
        </p:nvSpPr>
        <p:spPr>
          <a:xfrm>
            <a:off x="3074421" y="3751681"/>
            <a:ext cx="134527" cy="81128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4" name="正方形/長方形 313"/>
          <p:cNvSpPr/>
          <p:nvPr/>
        </p:nvSpPr>
        <p:spPr>
          <a:xfrm>
            <a:off x="3713814" y="4398632"/>
            <a:ext cx="134527" cy="81128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7" name="テキスト ボックス 296"/>
          <p:cNvSpPr txBox="1"/>
          <p:nvPr/>
        </p:nvSpPr>
        <p:spPr>
          <a:xfrm>
            <a:off x="4135179" y="3329824"/>
            <a:ext cx="161509" cy="215444"/>
          </a:xfrm>
          <a:prstGeom prst="rect">
            <a:avLst/>
          </a:prstGeom>
          <a:noFill/>
        </p:spPr>
        <p:txBody>
          <a:bodyPr wrap="square" lIns="0" rIns="0" rtlCol="0">
            <a:spAutoFit/>
          </a:bodyPr>
          <a:lstStyle/>
          <a:p>
            <a:r>
              <a:rPr kumimoji="1" lang="en-US" altLang="ja-JP" sz="800" dirty="0"/>
              <a:t>16</a:t>
            </a:r>
            <a:endParaRPr kumimoji="1" lang="ja-JP" altLang="en-US" sz="800" dirty="0"/>
          </a:p>
        </p:txBody>
      </p:sp>
      <p:cxnSp>
        <p:nvCxnSpPr>
          <p:cNvPr id="326" name="直線コネクタ 325"/>
          <p:cNvCxnSpPr/>
          <p:nvPr/>
        </p:nvCxnSpPr>
        <p:spPr>
          <a:xfrm>
            <a:off x="4137968" y="3485039"/>
            <a:ext cx="110065" cy="121116"/>
          </a:xfrm>
          <a:prstGeom prst="line">
            <a:avLst/>
          </a:prstGeom>
          <a:ln w="19050">
            <a:solidFill>
              <a:srgbClr val="C00000"/>
            </a:solidFill>
          </a:ln>
        </p:spPr>
        <p:style>
          <a:lnRef idx="1">
            <a:schemeClr val="dk1"/>
          </a:lnRef>
          <a:fillRef idx="0">
            <a:schemeClr val="dk1"/>
          </a:fillRef>
          <a:effectRef idx="0">
            <a:schemeClr val="dk1"/>
          </a:effectRef>
          <a:fontRef idx="minor">
            <a:schemeClr val="tx1"/>
          </a:fontRef>
        </p:style>
      </p:cxnSp>
      <p:sp>
        <p:nvSpPr>
          <p:cNvPr id="328" name="正方形/長方形 327">
            <a:extLst>
              <a:ext uri="{FF2B5EF4-FFF2-40B4-BE49-F238E27FC236}">
                <a16:creationId xmlns:a16="http://schemas.microsoft.com/office/drawing/2014/main" id="{7C8F5BEB-B462-4405-86A1-62AD176EEA64}"/>
              </a:ext>
            </a:extLst>
          </p:cNvPr>
          <p:cNvSpPr/>
          <p:nvPr/>
        </p:nvSpPr>
        <p:spPr>
          <a:xfrm>
            <a:off x="5453071" y="3256315"/>
            <a:ext cx="45719" cy="8196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6" name="正方形/長方形 235"/>
          <p:cNvSpPr/>
          <p:nvPr/>
        </p:nvSpPr>
        <p:spPr>
          <a:xfrm>
            <a:off x="3245075" y="2875084"/>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329" name="フローチャート : 手操作入力 77">
            <a:extLst>
              <a:ext uri="{FF2B5EF4-FFF2-40B4-BE49-F238E27FC236}">
                <a16:creationId xmlns:a16="http://schemas.microsoft.com/office/drawing/2014/main" id="{888413FE-BC04-48C8-890C-CBA171E13A59}"/>
              </a:ext>
            </a:extLst>
          </p:cNvPr>
          <p:cNvSpPr/>
          <p:nvPr/>
        </p:nvSpPr>
        <p:spPr>
          <a:xfrm>
            <a:off x="3958576" y="7244763"/>
            <a:ext cx="253717" cy="142200"/>
          </a:xfrm>
          <a:prstGeom prst="flowChartManualInpu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EXT</a:t>
            </a:r>
            <a:endParaRPr kumimoji="1" lang="ja-JP" altLang="en-US" sz="800" dirty="0">
              <a:solidFill>
                <a:schemeClr val="tx1"/>
              </a:solidFill>
            </a:endParaRPr>
          </a:p>
        </p:txBody>
      </p:sp>
      <p:sp>
        <p:nvSpPr>
          <p:cNvPr id="330" name="テキスト ボックス 329">
            <a:extLst>
              <a:ext uri="{FF2B5EF4-FFF2-40B4-BE49-F238E27FC236}">
                <a16:creationId xmlns:a16="http://schemas.microsoft.com/office/drawing/2014/main" id="{17205327-9166-4D79-9CAC-7051141ED660}"/>
              </a:ext>
            </a:extLst>
          </p:cNvPr>
          <p:cNvSpPr txBox="1"/>
          <p:nvPr/>
        </p:nvSpPr>
        <p:spPr>
          <a:xfrm>
            <a:off x="2721841" y="7244763"/>
            <a:ext cx="1137689" cy="161583"/>
          </a:xfrm>
          <a:prstGeom prst="rect">
            <a:avLst/>
          </a:prstGeom>
          <a:noFill/>
        </p:spPr>
        <p:txBody>
          <a:bodyPr wrap="square" lIns="0" tIns="0" rIns="0" bIns="0" rtlCol="0">
            <a:spAutoFit/>
          </a:bodyPr>
          <a:lstStyle/>
          <a:p>
            <a:r>
              <a:rPr kumimoji="1" lang="en-US" altLang="ja-JP" sz="1050" dirty="0"/>
              <a:t>16bit Extension</a:t>
            </a:r>
            <a:endParaRPr kumimoji="1" lang="ja-JP" altLang="en-US" sz="1050" dirty="0"/>
          </a:p>
        </p:txBody>
      </p:sp>
      <p:sp>
        <p:nvSpPr>
          <p:cNvPr id="331" name="正方形/長方形 330">
            <a:extLst>
              <a:ext uri="{FF2B5EF4-FFF2-40B4-BE49-F238E27FC236}">
                <a16:creationId xmlns:a16="http://schemas.microsoft.com/office/drawing/2014/main" id="{E5417BFF-6032-4D52-96A8-91BC694DA845}"/>
              </a:ext>
            </a:extLst>
          </p:cNvPr>
          <p:cNvSpPr/>
          <p:nvPr/>
        </p:nvSpPr>
        <p:spPr>
          <a:xfrm>
            <a:off x="3972976" y="6898538"/>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332" name="テキスト ボックス 331">
            <a:extLst>
              <a:ext uri="{FF2B5EF4-FFF2-40B4-BE49-F238E27FC236}">
                <a16:creationId xmlns:a16="http://schemas.microsoft.com/office/drawing/2014/main" id="{A6F716AD-C453-4653-BC32-7B6399118CCD}"/>
              </a:ext>
            </a:extLst>
          </p:cNvPr>
          <p:cNvSpPr txBox="1"/>
          <p:nvPr/>
        </p:nvSpPr>
        <p:spPr>
          <a:xfrm>
            <a:off x="2721864" y="6911608"/>
            <a:ext cx="1027718" cy="161583"/>
          </a:xfrm>
          <a:prstGeom prst="rect">
            <a:avLst/>
          </a:prstGeom>
          <a:noFill/>
        </p:spPr>
        <p:txBody>
          <a:bodyPr wrap="square" lIns="0" tIns="0" rIns="0" bIns="0" rtlCol="0">
            <a:spAutoFit/>
          </a:bodyPr>
          <a:lstStyle/>
          <a:p>
            <a:r>
              <a:rPr kumimoji="1" lang="en-US" altLang="ja-JP" sz="1050" dirty="0"/>
              <a:t>16bit Register</a:t>
            </a:r>
            <a:endParaRPr kumimoji="1" lang="ja-JP" altLang="en-US" sz="1050" dirty="0"/>
          </a:p>
        </p:txBody>
      </p:sp>
      <p:cxnSp>
        <p:nvCxnSpPr>
          <p:cNvPr id="333" name="直線コネクタ 332">
            <a:extLst>
              <a:ext uri="{FF2B5EF4-FFF2-40B4-BE49-F238E27FC236}">
                <a16:creationId xmlns:a16="http://schemas.microsoft.com/office/drawing/2014/main" id="{6ADC241B-FA17-41E5-A610-C5F6AAC6393A}"/>
              </a:ext>
            </a:extLst>
          </p:cNvPr>
          <p:cNvCxnSpPr>
            <a:cxnSpLocks/>
          </p:cNvCxnSpPr>
          <p:nvPr/>
        </p:nvCxnSpPr>
        <p:spPr>
          <a:xfrm>
            <a:off x="1833800" y="3287404"/>
            <a:ext cx="3619709" cy="9980"/>
          </a:xfrm>
          <a:prstGeom prst="line">
            <a:avLst/>
          </a:prstGeom>
          <a:ln w="19050">
            <a:solidFill>
              <a:srgbClr val="C00000"/>
            </a:solidFill>
            <a:prstDash val="sysDash"/>
            <a:tailEnd type="none"/>
          </a:ln>
        </p:spPr>
        <p:style>
          <a:lnRef idx="1">
            <a:schemeClr val="dk1"/>
          </a:lnRef>
          <a:fillRef idx="0">
            <a:schemeClr val="dk1"/>
          </a:fillRef>
          <a:effectRef idx="0">
            <a:schemeClr val="dk1"/>
          </a:effectRef>
          <a:fontRef idx="minor">
            <a:schemeClr val="tx1"/>
          </a:fontRef>
        </p:style>
      </p:cxnSp>
      <p:sp>
        <p:nvSpPr>
          <p:cNvPr id="235" name="正方形/長方形 234"/>
          <p:cNvSpPr/>
          <p:nvPr/>
        </p:nvSpPr>
        <p:spPr>
          <a:xfrm>
            <a:off x="3244686" y="3205585"/>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cxnSp>
        <p:nvCxnSpPr>
          <p:cNvPr id="334" name="直線矢印コネクタ 333">
            <a:extLst>
              <a:ext uri="{FF2B5EF4-FFF2-40B4-BE49-F238E27FC236}">
                <a16:creationId xmlns:a16="http://schemas.microsoft.com/office/drawing/2014/main" id="{D0A82667-7D37-4577-AC75-1A592CE608E3}"/>
              </a:ext>
            </a:extLst>
          </p:cNvPr>
          <p:cNvCxnSpPr>
            <a:cxnSpLocks/>
            <a:endCxn id="314" idx="0"/>
          </p:cNvCxnSpPr>
          <p:nvPr/>
        </p:nvCxnSpPr>
        <p:spPr>
          <a:xfrm>
            <a:off x="3775080" y="3335206"/>
            <a:ext cx="5998" cy="1063426"/>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267" name="テキスト ボックス 266"/>
          <p:cNvSpPr txBox="1"/>
          <p:nvPr/>
        </p:nvSpPr>
        <p:spPr>
          <a:xfrm>
            <a:off x="4611950" y="3029192"/>
            <a:ext cx="490075" cy="369332"/>
          </a:xfrm>
          <a:prstGeom prst="rect">
            <a:avLst/>
          </a:prstGeom>
          <a:solidFill>
            <a:srgbClr val="FFC000"/>
          </a:solidFill>
          <a:ln w="6350">
            <a:solidFill>
              <a:schemeClr val="tx1"/>
            </a:solidFill>
          </a:ln>
        </p:spPr>
        <p:txBody>
          <a:bodyPr wrap="square" lIns="36000" tIns="0" rIns="36000" bIns="0" rtlCol="0">
            <a:spAutoFit/>
          </a:bodyPr>
          <a:lstStyle/>
          <a:p>
            <a:r>
              <a:rPr kumimoji="1" lang="en-US" altLang="ja-JP" sz="800" dirty="0"/>
              <a:t>stackctl</a:t>
            </a:r>
          </a:p>
          <a:p>
            <a:endParaRPr kumimoji="1" lang="en-US" altLang="ja-JP" sz="800" dirty="0"/>
          </a:p>
          <a:p>
            <a:endParaRPr kumimoji="1" lang="en-US" altLang="ja-JP" sz="800" dirty="0"/>
          </a:p>
        </p:txBody>
      </p:sp>
      <p:cxnSp>
        <p:nvCxnSpPr>
          <p:cNvPr id="337" name="直線矢印コネクタ 336">
            <a:extLst>
              <a:ext uri="{FF2B5EF4-FFF2-40B4-BE49-F238E27FC236}">
                <a16:creationId xmlns:a16="http://schemas.microsoft.com/office/drawing/2014/main" id="{DC305ED0-8EB1-48F6-848A-CAC340E4AB38}"/>
              </a:ext>
            </a:extLst>
          </p:cNvPr>
          <p:cNvCxnSpPr>
            <a:cxnSpLocks/>
          </p:cNvCxnSpPr>
          <p:nvPr/>
        </p:nvCxnSpPr>
        <p:spPr>
          <a:xfrm>
            <a:off x="4824035" y="3881261"/>
            <a:ext cx="39138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40" name="テキスト ボックス 339">
            <a:extLst>
              <a:ext uri="{FF2B5EF4-FFF2-40B4-BE49-F238E27FC236}">
                <a16:creationId xmlns:a16="http://schemas.microsoft.com/office/drawing/2014/main" id="{DE89372A-EBC9-4A46-8C17-BD5A1A7B7A7E}"/>
              </a:ext>
            </a:extLst>
          </p:cNvPr>
          <p:cNvSpPr txBox="1"/>
          <p:nvPr/>
        </p:nvSpPr>
        <p:spPr>
          <a:xfrm>
            <a:off x="4478420" y="6857190"/>
            <a:ext cx="1853198" cy="1223412"/>
          </a:xfrm>
          <a:prstGeom prst="rect">
            <a:avLst/>
          </a:prstGeom>
          <a:noFill/>
        </p:spPr>
        <p:txBody>
          <a:bodyPr wrap="square" rtlCol="0">
            <a:spAutoFit/>
          </a:bodyPr>
          <a:lstStyle/>
          <a:p>
            <a:r>
              <a:rPr kumimoji="1" lang="en-US" altLang="ja-JP" sz="1050" dirty="0"/>
              <a:t>Program Counter</a:t>
            </a:r>
          </a:p>
          <a:p>
            <a:endParaRPr kumimoji="1" lang="en-US" altLang="ja-JP" sz="1050" dirty="0"/>
          </a:p>
          <a:p>
            <a:r>
              <a:rPr kumimoji="1" lang="en-US" altLang="ja-JP" sz="1050" dirty="0"/>
              <a:t>Stack Pointer</a:t>
            </a:r>
          </a:p>
          <a:p>
            <a:endParaRPr kumimoji="1" lang="en-US" altLang="ja-JP" sz="1050" dirty="0"/>
          </a:p>
          <a:p>
            <a:r>
              <a:rPr kumimoji="1" lang="en-US" altLang="ja-JP" sz="1050" dirty="0"/>
              <a:t>Link Register</a:t>
            </a:r>
          </a:p>
          <a:p>
            <a:endParaRPr kumimoji="1" lang="en-US" altLang="ja-JP" sz="1050" dirty="0"/>
          </a:p>
          <a:p>
            <a:r>
              <a:rPr kumimoji="1" lang="en-US" altLang="ja-JP" sz="1050" dirty="0"/>
              <a:t>Program Status Register</a:t>
            </a:r>
            <a:endParaRPr kumimoji="1" lang="ja-JP" altLang="en-US" sz="1050" dirty="0"/>
          </a:p>
        </p:txBody>
      </p:sp>
      <p:sp>
        <p:nvSpPr>
          <p:cNvPr id="341" name="テキスト ボックス 340">
            <a:extLst>
              <a:ext uri="{FF2B5EF4-FFF2-40B4-BE49-F238E27FC236}">
                <a16:creationId xmlns:a16="http://schemas.microsoft.com/office/drawing/2014/main" id="{95EE3B74-1FA2-41F5-9A22-0B63F2733450}"/>
              </a:ext>
            </a:extLst>
          </p:cNvPr>
          <p:cNvSpPr txBox="1"/>
          <p:nvPr/>
        </p:nvSpPr>
        <p:spPr>
          <a:xfrm>
            <a:off x="5963742" y="6889928"/>
            <a:ext cx="295897" cy="215444"/>
          </a:xfrm>
          <a:prstGeom prst="rect">
            <a:avLst/>
          </a:prstGeom>
          <a:solidFill>
            <a:srgbClr val="92D050"/>
          </a:solidFill>
          <a:ln w="6350">
            <a:solidFill>
              <a:schemeClr val="tx1"/>
            </a:solidFill>
          </a:ln>
        </p:spPr>
        <p:txBody>
          <a:bodyPr wrap="square" rtlCol="0">
            <a:spAutoFit/>
          </a:bodyPr>
          <a:lstStyle/>
          <a:p>
            <a:r>
              <a:rPr kumimoji="1" lang="en-US" altLang="ja-JP" sz="800" dirty="0"/>
              <a:t>PC</a:t>
            </a:r>
            <a:endParaRPr kumimoji="1" lang="ja-JP" altLang="en-US" sz="800" dirty="0"/>
          </a:p>
        </p:txBody>
      </p:sp>
      <p:sp>
        <p:nvSpPr>
          <p:cNvPr id="342" name="テキスト ボックス 341">
            <a:extLst>
              <a:ext uri="{FF2B5EF4-FFF2-40B4-BE49-F238E27FC236}">
                <a16:creationId xmlns:a16="http://schemas.microsoft.com/office/drawing/2014/main" id="{080A1D9D-A9B9-42F9-AFA5-2170F0904D99}"/>
              </a:ext>
            </a:extLst>
          </p:cNvPr>
          <p:cNvSpPr txBox="1"/>
          <p:nvPr/>
        </p:nvSpPr>
        <p:spPr>
          <a:xfrm>
            <a:off x="5957299" y="7826054"/>
            <a:ext cx="339170" cy="215444"/>
          </a:xfrm>
          <a:prstGeom prst="rect">
            <a:avLst/>
          </a:prstGeom>
          <a:solidFill>
            <a:srgbClr val="92D050"/>
          </a:solidFill>
          <a:ln w="6350">
            <a:solidFill>
              <a:schemeClr val="tx1"/>
            </a:solidFill>
          </a:ln>
        </p:spPr>
        <p:txBody>
          <a:bodyPr wrap="square" rtlCol="0">
            <a:spAutoFit/>
          </a:bodyPr>
          <a:lstStyle/>
          <a:p>
            <a:r>
              <a:rPr kumimoji="1" lang="en-US" altLang="ja-JP" sz="800" dirty="0"/>
              <a:t>PSR</a:t>
            </a:r>
            <a:endParaRPr kumimoji="1" lang="ja-JP" altLang="en-US" sz="800" dirty="0"/>
          </a:p>
        </p:txBody>
      </p:sp>
      <p:sp>
        <p:nvSpPr>
          <p:cNvPr id="343" name="テキスト ボックス 342">
            <a:extLst>
              <a:ext uri="{FF2B5EF4-FFF2-40B4-BE49-F238E27FC236}">
                <a16:creationId xmlns:a16="http://schemas.microsoft.com/office/drawing/2014/main" id="{EF13173D-C081-48EC-8021-BA2B2D13D6CA}"/>
              </a:ext>
            </a:extLst>
          </p:cNvPr>
          <p:cNvSpPr txBox="1"/>
          <p:nvPr/>
        </p:nvSpPr>
        <p:spPr>
          <a:xfrm>
            <a:off x="5963742" y="7500401"/>
            <a:ext cx="295897" cy="215444"/>
          </a:xfrm>
          <a:prstGeom prst="rect">
            <a:avLst/>
          </a:prstGeom>
          <a:solidFill>
            <a:srgbClr val="92D050"/>
          </a:solidFill>
          <a:ln w="6350">
            <a:solidFill>
              <a:schemeClr val="tx1"/>
            </a:solidFill>
          </a:ln>
        </p:spPr>
        <p:txBody>
          <a:bodyPr wrap="square" rtlCol="0">
            <a:spAutoFit/>
          </a:bodyPr>
          <a:lstStyle/>
          <a:p>
            <a:r>
              <a:rPr kumimoji="1" lang="en-US" altLang="ja-JP" sz="800" dirty="0"/>
              <a:t>LR</a:t>
            </a:r>
            <a:endParaRPr kumimoji="1" lang="ja-JP" altLang="en-US" sz="800" dirty="0"/>
          </a:p>
        </p:txBody>
      </p:sp>
      <p:sp>
        <p:nvSpPr>
          <p:cNvPr id="344" name="テキスト ボックス 343">
            <a:extLst>
              <a:ext uri="{FF2B5EF4-FFF2-40B4-BE49-F238E27FC236}">
                <a16:creationId xmlns:a16="http://schemas.microsoft.com/office/drawing/2014/main" id="{01EE4B33-8F2E-4023-A584-B81BA17EA1DC}"/>
              </a:ext>
            </a:extLst>
          </p:cNvPr>
          <p:cNvSpPr txBox="1"/>
          <p:nvPr/>
        </p:nvSpPr>
        <p:spPr>
          <a:xfrm>
            <a:off x="5963742" y="7191899"/>
            <a:ext cx="284696" cy="215444"/>
          </a:xfrm>
          <a:prstGeom prst="rect">
            <a:avLst/>
          </a:prstGeom>
          <a:solidFill>
            <a:srgbClr val="92D050"/>
          </a:solidFill>
          <a:ln w="6350">
            <a:solidFill>
              <a:schemeClr val="tx1"/>
            </a:solidFill>
          </a:ln>
        </p:spPr>
        <p:txBody>
          <a:bodyPr wrap="square" rtlCol="0">
            <a:spAutoFit/>
          </a:bodyPr>
          <a:lstStyle/>
          <a:p>
            <a:r>
              <a:rPr kumimoji="1" lang="en-US" altLang="ja-JP" sz="800" dirty="0"/>
              <a:t>SP</a:t>
            </a:r>
          </a:p>
        </p:txBody>
      </p:sp>
      <p:sp>
        <p:nvSpPr>
          <p:cNvPr id="345" name="テキスト ボックス 344">
            <a:extLst>
              <a:ext uri="{FF2B5EF4-FFF2-40B4-BE49-F238E27FC236}">
                <a16:creationId xmlns:a16="http://schemas.microsoft.com/office/drawing/2014/main" id="{013F2DA8-A92D-4934-AFEF-B14EB6ADE30C}"/>
              </a:ext>
            </a:extLst>
          </p:cNvPr>
          <p:cNvSpPr txBox="1"/>
          <p:nvPr/>
        </p:nvSpPr>
        <p:spPr>
          <a:xfrm>
            <a:off x="2635403" y="7634830"/>
            <a:ext cx="1302109" cy="253916"/>
          </a:xfrm>
          <a:prstGeom prst="rect">
            <a:avLst/>
          </a:prstGeom>
          <a:noFill/>
        </p:spPr>
        <p:txBody>
          <a:bodyPr wrap="square" rtlCol="0">
            <a:spAutoFit/>
          </a:bodyPr>
          <a:lstStyle/>
          <a:p>
            <a:r>
              <a:rPr kumimoji="1" lang="en-US" altLang="ja-JP" sz="1050" dirty="0"/>
              <a:t>General Register</a:t>
            </a:r>
          </a:p>
        </p:txBody>
      </p:sp>
      <p:sp>
        <p:nvSpPr>
          <p:cNvPr id="347" name="正方形/長方形 346">
            <a:extLst>
              <a:ext uri="{FF2B5EF4-FFF2-40B4-BE49-F238E27FC236}">
                <a16:creationId xmlns:a16="http://schemas.microsoft.com/office/drawing/2014/main" id="{746837F6-04A6-408A-8FB6-2FB82B2B5426}"/>
              </a:ext>
            </a:extLst>
          </p:cNvPr>
          <p:cNvSpPr/>
          <p:nvPr/>
        </p:nvSpPr>
        <p:spPr>
          <a:xfrm>
            <a:off x="3964758" y="7574494"/>
            <a:ext cx="307674" cy="45129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GR</a:t>
            </a:r>
            <a:endParaRPr kumimoji="1" lang="ja-JP" altLang="en-US" sz="800" dirty="0">
              <a:solidFill>
                <a:schemeClr val="tx1"/>
              </a:solidFill>
            </a:endParaRPr>
          </a:p>
        </p:txBody>
      </p:sp>
      <p:sp>
        <p:nvSpPr>
          <p:cNvPr id="350" name="フローチャート : 抜出し 144">
            <a:extLst>
              <a:ext uri="{FF2B5EF4-FFF2-40B4-BE49-F238E27FC236}">
                <a16:creationId xmlns:a16="http://schemas.microsoft.com/office/drawing/2014/main" id="{9661222A-4E96-446C-B0B9-5F3A9E56BFFF}"/>
              </a:ext>
            </a:extLst>
          </p:cNvPr>
          <p:cNvSpPr/>
          <p:nvPr/>
        </p:nvSpPr>
        <p:spPr>
          <a:xfrm rot="5400000">
            <a:off x="3942811" y="7849186"/>
            <a:ext cx="100337" cy="56444"/>
          </a:xfrm>
          <a:prstGeom prst="flowChartExtra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3" name="テキスト ボックス 352">
            <a:extLst>
              <a:ext uri="{FF2B5EF4-FFF2-40B4-BE49-F238E27FC236}">
                <a16:creationId xmlns:a16="http://schemas.microsoft.com/office/drawing/2014/main" id="{003D4C6E-7770-49F1-B103-898F3422F16B}"/>
              </a:ext>
            </a:extLst>
          </p:cNvPr>
          <p:cNvSpPr txBox="1"/>
          <p:nvPr/>
        </p:nvSpPr>
        <p:spPr>
          <a:xfrm>
            <a:off x="6086054" y="2188758"/>
            <a:ext cx="429917" cy="215444"/>
          </a:xfrm>
          <a:prstGeom prst="rect">
            <a:avLst/>
          </a:prstGeom>
          <a:noFill/>
        </p:spPr>
        <p:txBody>
          <a:bodyPr wrap="square" lIns="0" rIns="0" rtlCol="0">
            <a:spAutoFit/>
          </a:bodyPr>
          <a:lstStyle/>
          <a:p>
            <a:r>
              <a:rPr kumimoji="1" lang="en-US" altLang="ja-JP" sz="800" dirty="0"/>
              <a:t>R0~R15</a:t>
            </a:r>
            <a:endParaRPr kumimoji="1" lang="ja-JP" altLang="en-US" sz="800" dirty="0"/>
          </a:p>
        </p:txBody>
      </p:sp>
      <p:sp>
        <p:nvSpPr>
          <p:cNvPr id="354" name="テキスト ボックス 353">
            <a:extLst>
              <a:ext uri="{FF2B5EF4-FFF2-40B4-BE49-F238E27FC236}">
                <a16:creationId xmlns:a16="http://schemas.microsoft.com/office/drawing/2014/main" id="{79E967FE-17F0-4E49-A2EC-E267D1EC0F11}"/>
              </a:ext>
            </a:extLst>
          </p:cNvPr>
          <p:cNvSpPr txBox="1"/>
          <p:nvPr/>
        </p:nvSpPr>
        <p:spPr>
          <a:xfrm>
            <a:off x="7050658" y="2182203"/>
            <a:ext cx="479736" cy="215444"/>
          </a:xfrm>
          <a:prstGeom prst="rect">
            <a:avLst/>
          </a:prstGeom>
          <a:noFill/>
        </p:spPr>
        <p:txBody>
          <a:bodyPr wrap="square" lIns="0" rIns="0" rtlCol="0">
            <a:spAutoFit/>
          </a:bodyPr>
          <a:lstStyle/>
          <a:p>
            <a:r>
              <a:rPr kumimoji="1" lang="en-US" altLang="ja-JP" sz="800" dirty="0"/>
              <a:t>PSR[15:11]</a:t>
            </a:r>
            <a:endParaRPr kumimoji="1" lang="ja-JP" altLang="en-US" sz="800" dirty="0"/>
          </a:p>
        </p:txBody>
      </p:sp>
      <p:sp>
        <p:nvSpPr>
          <p:cNvPr id="271" name="テキスト ボックス 270">
            <a:extLst>
              <a:ext uri="{FF2B5EF4-FFF2-40B4-BE49-F238E27FC236}">
                <a16:creationId xmlns:a16="http://schemas.microsoft.com/office/drawing/2014/main" id="{646CEEBA-67EF-4DBD-AF4F-077329680D67}"/>
              </a:ext>
            </a:extLst>
          </p:cNvPr>
          <p:cNvSpPr txBox="1"/>
          <p:nvPr/>
        </p:nvSpPr>
        <p:spPr>
          <a:xfrm>
            <a:off x="4757318" y="3649342"/>
            <a:ext cx="571102" cy="215444"/>
          </a:xfrm>
          <a:prstGeom prst="rect">
            <a:avLst/>
          </a:prstGeom>
          <a:noFill/>
        </p:spPr>
        <p:txBody>
          <a:bodyPr wrap="square" rtlCol="0">
            <a:spAutoFit/>
          </a:bodyPr>
          <a:lstStyle/>
          <a:p>
            <a:r>
              <a:rPr kumimoji="1" lang="en-US" altLang="ja-JP" sz="800" dirty="0"/>
              <a:t>RB[15:0]</a:t>
            </a:r>
          </a:p>
        </p:txBody>
      </p:sp>
      <p:sp>
        <p:nvSpPr>
          <p:cNvPr id="302" name="テキスト ボックス 301">
            <a:extLst>
              <a:ext uri="{FF2B5EF4-FFF2-40B4-BE49-F238E27FC236}">
                <a16:creationId xmlns:a16="http://schemas.microsoft.com/office/drawing/2014/main" id="{C2A2BA34-8778-4189-9BC0-799CA20602BA}"/>
              </a:ext>
            </a:extLst>
          </p:cNvPr>
          <p:cNvSpPr txBox="1"/>
          <p:nvPr/>
        </p:nvSpPr>
        <p:spPr>
          <a:xfrm>
            <a:off x="4338221" y="4303271"/>
            <a:ext cx="559125" cy="215444"/>
          </a:xfrm>
          <a:prstGeom prst="rect">
            <a:avLst/>
          </a:prstGeom>
          <a:noFill/>
        </p:spPr>
        <p:txBody>
          <a:bodyPr wrap="square" rtlCol="0">
            <a:spAutoFit/>
          </a:bodyPr>
          <a:lstStyle/>
          <a:p>
            <a:r>
              <a:rPr kumimoji="1" lang="en-US" altLang="ja-JP" sz="800" dirty="0"/>
              <a:t>RA[15:0]</a:t>
            </a:r>
          </a:p>
        </p:txBody>
      </p:sp>
      <p:sp>
        <p:nvSpPr>
          <p:cNvPr id="321" name="テキスト ボックス 320">
            <a:extLst>
              <a:ext uri="{FF2B5EF4-FFF2-40B4-BE49-F238E27FC236}">
                <a16:creationId xmlns:a16="http://schemas.microsoft.com/office/drawing/2014/main" id="{92E70221-32DF-4A17-8829-45E27A70FECA}"/>
              </a:ext>
            </a:extLst>
          </p:cNvPr>
          <p:cNvSpPr txBox="1"/>
          <p:nvPr/>
        </p:nvSpPr>
        <p:spPr>
          <a:xfrm>
            <a:off x="5651612" y="2070672"/>
            <a:ext cx="429917" cy="338554"/>
          </a:xfrm>
          <a:prstGeom prst="rect">
            <a:avLst/>
          </a:prstGeom>
          <a:noFill/>
        </p:spPr>
        <p:txBody>
          <a:bodyPr wrap="square" rtlCol="0">
            <a:spAutoFit/>
          </a:bodyPr>
          <a:lstStyle/>
          <a:p>
            <a:r>
              <a:rPr kumimoji="1" lang="en-US" altLang="ja-JP" sz="800" dirty="0"/>
              <a:t>set_lr[15:0]</a:t>
            </a:r>
            <a:endParaRPr kumimoji="1" lang="ja-JP" altLang="en-US" sz="800" dirty="0"/>
          </a:p>
        </p:txBody>
      </p:sp>
      <p:sp>
        <p:nvSpPr>
          <p:cNvPr id="322" name="正方形/長方形 321">
            <a:extLst>
              <a:ext uri="{FF2B5EF4-FFF2-40B4-BE49-F238E27FC236}">
                <a16:creationId xmlns:a16="http://schemas.microsoft.com/office/drawing/2014/main" id="{C3EDDC62-51B9-4DE7-8D96-9A18BE9A6CA8}"/>
              </a:ext>
            </a:extLst>
          </p:cNvPr>
          <p:cNvSpPr/>
          <p:nvPr/>
        </p:nvSpPr>
        <p:spPr>
          <a:xfrm>
            <a:off x="4726723" y="1900375"/>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9" name="直線矢印コネクタ 8">
            <a:extLst>
              <a:ext uri="{FF2B5EF4-FFF2-40B4-BE49-F238E27FC236}">
                <a16:creationId xmlns:a16="http://schemas.microsoft.com/office/drawing/2014/main" id="{2FD24F5F-5E19-4ECC-BDA6-047B2AD910E7}"/>
              </a:ext>
            </a:extLst>
          </p:cNvPr>
          <p:cNvCxnSpPr>
            <a:cxnSpLocks/>
            <a:stCxn id="322" idx="0"/>
          </p:cNvCxnSpPr>
          <p:nvPr/>
        </p:nvCxnSpPr>
        <p:spPr>
          <a:xfrm flipV="1">
            <a:off x="4749583" y="1054139"/>
            <a:ext cx="1" cy="846236"/>
          </a:xfrm>
          <a:prstGeom prst="straightConnector1">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324" name="正方形/長方形 323">
            <a:extLst>
              <a:ext uri="{FF2B5EF4-FFF2-40B4-BE49-F238E27FC236}">
                <a16:creationId xmlns:a16="http://schemas.microsoft.com/office/drawing/2014/main" id="{30AC4CFC-188B-4072-BC16-A08C304EB749}"/>
              </a:ext>
            </a:extLst>
          </p:cNvPr>
          <p:cNvSpPr/>
          <p:nvPr/>
        </p:nvSpPr>
        <p:spPr>
          <a:xfrm>
            <a:off x="4726345" y="1007554"/>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7" name="テキスト ボックス 326">
            <a:extLst>
              <a:ext uri="{FF2B5EF4-FFF2-40B4-BE49-F238E27FC236}">
                <a16:creationId xmlns:a16="http://schemas.microsoft.com/office/drawing/2014/main" id="{0EFD8E02-DB77-4BE5-8DB5-CD8B4315E0EB}"/>
              </a:ext>
            </a:extLst>
          </p:cNvPr>
          <p:cNvSpPr txBox="1"/>
          <p:nvPr/>
        </p:nvSpPr>
        <p:spPr>
          <a:xfrm>
            <a:off x="4780576" y="997346"/>
            <a:ext cx="527998" cy="215444"/>
          </a:xfrm>
          <a:prstGeom prst="rect">
            <a:avLst/>
          </a:prstGeom>
          <a:noFill/>
        </p:spPr>
        <p:txBody>
          <a:bodyPr wrap="square" rtlCol="0">
            <a:spAutoFit/>
          </a:bodyPr>
          <a:lstStyle/>
          <a:p>
            <a:r>
              <a:rPr kumimoji="1" lang="en-US" altLang="ja-JP" sz="800" dirty="0"/>
              <a:t>nop_en</a:t>
            </a:r>
            <a:endParaRPr kumimoji="1" lang="ja-JP" altLang="en-US" sz="800" dirty="0"/>
          </a:p>
        </p:txBody>
      </p:sp>
      <p:sp>
        <p:nvSpPr>
          <p:cNvPr id="338" name="テキスト ボックス 337">
            <a:extLst>
              <a:ext uri="{FF2B5EF4-FFF2-40B4-BE49-F238E27FC236}">
                <a16:creationId xmlns:a16="http://schemas.microsoft.com/office/drawing/2014/main" id="{957DF207-E3DD-41C2-88BA-4586E8898552}"/>
              </a:ext>
            </a:extLst>
          </p:cNvPr>
          <p:cNvSpPr txBox="1"/>
          <p:nvPr/>
        </p:nvSpPr>
        <p:spPr>
          <a:xfrm>
            <a:off x="1821259" y="2964403"/>
            <a:ext cx="871076" cy="215444"/>
          </a:xfrm>
          <a:prstGeom prst="rect">
            <a:avLst/>
          </a:prstGeom>
          <a:noFill/>
        </p:spPr>
        <p:txBody>
          <a:bodyPr wrap="square" rtlCol="0">
            <a:spAutoFit/>
          </a:bodyPr>
          <a:lstStyle/>
          <a:p>
            <a:r>
              <a:rPr kumimoji="1" lang="en-US" altLang="ja-JP" sz="800" dirty="0"/>
              <a:t>opcode[4:0]</a:t>
            </a:r>
            <a:endParaRPr kumimoji="1" lang="ja-JP" altLang="en-US" sz="800" dirty="0"/>
          </a:p>
        </p:txBody>
      </p:sp>
      <p:sp>
        <p:nvSpPr>
          <p:cNvPr id="355" name="テキスト ボックス 354">
            <a:extLst>
              <a:ext uri="{FF2B5EF4-FFF2-40B4-BE49-F238E27FC236}">
                <a16:creationId xmlns:a16="http://schemas.microsoft.com/office/drawing/2014/main" id="{E39D14BF-7DE6-42F7-B9C7-9619A6499B17}"/>
              </a:ext>
            </a:extLst>
          </p:cNvPr>
          <p:cNvSpPr txBox="1"/>
          <p:nvPr/>
        </p:nvSpPr>
        <p:spPr>
          <a:xfrm>
            <a:off x="1919585" y="3126166"/>
            <a:ext cx="874095" cy="338554"/>
          </a:xfrm>
          <a:prstGeom prst="rect">
            <a:avLst/>
          </a:prstGeom>
          <a:noFill/>
        </p:spPr>
        <p:txBody>
          <a:bodyPr wrap="square" lIns="0" rIns="0" rtlCol="0">
            <a:spAutoFit/>
          </a:bodyPr>
          <a:lstStyle/>
          <a:p>
            <a:r>
              <a:rPr kumimoji="1" lang="en-US" altLang="ja-JP" sz="800" dirty="0"/>
              <a:t>nREGA[3:0]</a:t>
            </a:r>
          </a:p>
          <a:p>
            <a:r>
              <a:rPr kumimoji="1" lang="en-US" altLang="ja-JP" sz="800" dirty="0"/>
              <a:t>nREGB[3:0]</a:t>
            </a:r>
            <a:endParaRPr kumimoji="1" lang="ja-JP" altLang="en-US" sz="800" dirty="0"/>
          </a:p>
        </p:txBody>
      </p:sp>
      <p:sp>
        <p:nvSpPr>
          <p:cNvPr id="356" name="テキスト ボックス 355">
            <a:extLst>
              <a:ext uri="{FF2B5EF4-FFF2-40B4-BE49-F238E27FC236}">
                <a16:creationId xmlns:a16="http://schemas.microsoft.com/office/drawing/2014/main" id="{B8EB34B8-E12F-45B2-97AC-F49F9D293280}"/>
              </a:ext>
            </a:extLst>
          </p:cNvPr>
          <p:cNvSpPr txBox="1"/>
          <p:nvPr/>
        </p:nvSpPr>
        <p:spPr>
          <a:xfrm>
            <a:off x="1917658" y="3485396"/>
            <a:ext cx="719484" cy="215444"/>
          </a:xfrm>
          <a:prstGeom prst="rect">
            <a:avLst/>
          </a:prstGeom>
          <a:noFill/>
        </p:spPr>
        <p:txBody>
          <a:bodyPr wrap="square" lIns="0" rIns="0" rtlCol="0">
            <a:spAutoFit/>
          </a:bodyPr>
          <a:lstStyle/>
          <a:p>
            <a:r>
              <a:rPr kumimoji="1" lang="en-US" altLang="ja-JP" sz="800" dirty="0"/>
              <a:t>opdata[7:0]</a:t>
            </a:r>
            <a:endParaRPr kumimoji="1" lang="ja-JP" altLang="en-US" sz="800" dirty="0"/>
          </a:p>
        </p:txBody>
      </p:sp>
      <p:sp>
        <p:nvSpPr>
          <p:cNvPr id="357" name="テキスト ボックス 356">
            <a:extLst>
              <a:ext uri="{FF2B5EF4-FFF2-40B4-BE49-F238E27FC236}">
                <a16:creationId xmlns:a16="http://schemas.microsoft.com/office/drawing/2014/main" id="{81B81F2B-41F7-4EC6-9076-9B8F37F24C9A}"/>
              </a:ext>
            </a:extLst>
          </p:cNvPr>
          <p:cNvSpPr txBox="1"/>
          <p:nvPr/>
        </p:nvSpPr>
        <p:spPr>
          <a:xfrm>
            <a:off x="1907902" y="2715644"/>
            <a:ext cx="575537" cy="215444"/>
          </a:xfrm>
          <a:prstGeom prst="rect">
            <a:avLst/>
          </a:prstGeom>
          <a:noFill/>
        </p:spPr>
        <p:txBody>
          <a:bodyPr wrap="square" rtlCol="0">
            <a:spAutoFit/>
          </a:bodyPr>
          <a:lstStyle/>
          <a:p>
            <a:r>
              <a:rPr kumimoji="1" lang="en-US" altLang="ja-JP" sz="800" dirty="0"/>
              <a:t>5’b00000</a:t>
            </a:r>
            <a:endParaRPr kumimoji="1" lang="ja-JP" altLang="en-US" sz="800" dirty="0"/>
          </a:p>
        </p:txBody>
      </p:sp>
      <p:sp>
        <p:nvSpPr>
          <p:cNvPr id="358" name="正方形/長方形 357">
            <a:extLst>
              <a:ext uri="{FF2B5EF4-FFF2-40B4-BE49-F238E27FC236}">
                <a16:creationId xmlns:a16="http://schemas.microsoft.com/office/drawing/2014/main" id="{C42C49A9-7937-4D5E-853E-DE54A2854CF0}"/>
              </a:ext>
            </a:extLst>
          </p:cNvPr>
          <p:cNvSpPr/>
          <p:nvPr/>
        </p:nvSpPr>
        <p:spPr>
          <a:xfrm>
            <a:off x="6050870" y="1004727"/>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9" name="テキスト ボックス 358">
            <a:extLst>
              <a:ext uri="{FF2B5EF4-FFF2-40B4-BE49-F238E27FC236}">
                <a16:creationId xmlns:a16="http://schemas.microsoft.com/office/drawing/2014/main" id="{49C2A6D4-916D-488E-947C-3E57D1F218D3}"/>
              </a:ext>
            </a:extLst>
          </p:cNvPr>
          <p:cNvSpPr txBox="1"/>
          <p:nvPr/>
        </p:nvSpPr>
        <p:spPr>
          <a:xfrm>
            <a:off x="6105101" y="994519"/>
            <a:ext cx="741944" cy="215444"/>
          </a:xfrm>
          <a:prstGeom prst="rect">
            <a:avLst/>
          </a:prstGeom>
          <a:noFill/>
        </p:spPr>
        <p:txBody>
          <a:bodyPr wrap="square" rtlCol="0">
            <a:spAutoFit/>
          </a:bodyPr>
          <a:lstStyle/>
          <a:p>
            <a:r>
              <a:rPr kumimoji="1" lang="en-US" altLang="ja-JP" sz="800" dirty="0"/>
              <a:t>ir_addr[15:0]</a:t>
            </a:r>
            <a:endParaRPr kumimoji="1" lang="ja-JP" altLang="en-US" sz="800" dirty="0"/>
          </a:p>
        </p:txBody>
      </p:sp>
      <p:cxnSp>
        <p:nvCxnSpPr>
          <p:cNvPr id="14" name="直線矢印コネクタ 13">
            <a:extLst>
              <a:ext uri="{FF2B5EF4-FFF2-40B4-BE49-F238E27FC236}">
                <a16:creationId xmlns:a16="http://schemas.microsoft.com/office/drawing/2014/main" id="{F2D8ABE9-48D5-4CDA-8107-DED903315D0A}"/>
              </a:ext>
            </a:extLst>
          </p:cNvPr>
          <p:cNvCxnSpPr>
            <a:cxnSpLocks/>
            <a:stCxn id="358" idx="2"/>
          </p:cNvCxnSpPr>
          <p:nvPr/>
        </p:nvCxnSpPr>
        <p:spPr>
          <a:xfrm>
            <a:off x="6073730" y="1050446"/>
            <a:ext cx="0" cy="26680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62" name="テキスト ボックス 361">
            <a:extLst>
              <a:ext uri="{FF2B5EF4-FFF2-40B4-BE49-F238E27FC236}">
                <a16:creationId xmlns:a16="http://schemas.microsoft.com/office/drawing/2014/main" id="{C68641C5-1CE9-4E0E-B022-2C2B289BBC2D}"/>
              </a:ext>
            </a:extLst>
          </p:cNvPr>
          <p:cNvSpPr txBox="1"/>
          <p:nvPr/>
        </p:nvSpPr>
        <p:spPr>
          <a:xfrm>
            <a:off x="5878366" y="1291305"/>
            <a:ext cx="741944" cy="215444"/>
          </a:xfrm>
          <a:prstGeom prst="rect">
            <a:avLst/>
          </a:prstGeom>
          <a:noFill/>
        </p:spPr>
        <p:txBody>
          <a:bodyPr wrap="square" rtlCol="0">
            <a:spAutoFit/>
          </a:bodyPr>
          <a:lstStyle/>
          <a:p>
            <a:r>
              <a:rPr kumimoji="1" lang="en-US" altLang="ja-JP" sz="800" dirty="0"/>
              <a:t>ir_addr[15:0]</a:t>
            </a:r>
            <a:endParaRPr kumimoji="1" lang="ja-JP" altLang="en-US" sz="800" dirty="0"/>
          </a:p>
        </p:txBody>
      </p:sp>
    </p:spTree>
    <p:extLst>
      <p:ext uri="{BB962C8B-B14F-4D97-AF65-F5344CB8AC3E}">
        <p14:creationId xmlns:p14="http://schemas.microsoft.com/office/powerpoint/2010/main" val="798591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正方形/長方形 32">
            <a:extLst>
              <a:ext uri="{FF2B5EF4-FFF2-40B4-BE49-F238E27FC236}">
                <a16:creationId xmlns:a16="http://schemas.microsoft.com/office/drawing/2014/main" id="{0122A143-074A-4268-ABFA-A22506D8D7D8}"/>
              </a:ext>
            </a:extLst>
          </p:cNvPr>
          <p:cNvSpPr/>
          <p:nvPr/>
        </p:nvSpPr>
        <p:spPr>
          <a:xfrm>
            <a:off x="816624" y="1821880"/>
            <a:ext cx="7566791" cy="5352831"/>
          </a:xfrm>
          <a:prstGeom prst="rect">
            <a:avLst/>
          </a:prstGeom>
          <a:solidFill>
            <a:schemeClr val="bg1">
              <a:lumMod val="85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t"/>
          <a:lstStyle/>
          <a:p>
            <a:r>
              <a:rPr kumimoji="1" lang="en-US" altLang="ja-JP" sz="1200" u="sng" dirty="0">
                <a:solidFill>
                  <a:schemeClr val="tx1"/>
                </a:solidFill>
              </a:rPr>
              <a:t>ASCA16CORE</a:t>
            </a:r>
          </a:p>
          <a:p>
            <a:endParaRPr kumimoji="1" lang="en-US" altLang="ja-JP" dirty="0">
              <a:solidFill>
                <a:schemeClr val="tx1"/>
              </a:solidFill>
            </a:endParaRPr>
          </a:p>
          <a:p>
            <a:endParaRPr kumimoji="1" lang="en-US" altLang="ja-JP" dirty="0">
              <a:solidFill>
                <a:schemeClr val="tx1"/>
              </a:solidFill>
            </a:endParaRPr>
          </a:p>
          <a:p>
            <a:pPr algn="r"/>
            <a:endParaRPr kumimoji="1" lang="en-US" altLang="ja-JP" dirty="0">
              <a:solidFill>
                <a:schemeClr val="tx1"/>
              </a:solidFill>
            </a:endParaRPr>
          </a:p>
          <a:p>
            <a:endParaRPr kumimoji="1" lang="ja-JP" altLang="en-US" dirty="0">
              <a:solidFill>
                <a:schemeClr val="tx1"/>
              </a:solidFill>
            </a:endParaRPr>
          </a:p>
        </p:txBody>
      </p:sp>
      <p:cxnSp>
        <p:nvCxnSpPr>
          <p:cNvPr id="91" name="カギ線コネクタ 90"/>
          <p:cNvCxnSpPr>
            <a:stCxn id="227" idx="2"/>
          </p:cNvCxnSpPr>
          <p:nvPr/>
        </p:nvCxnSpPr>
        <p:spPr>
          <a:xfrm rot="16200000" flipH="1">
            <a:off x="6456124" y="4343742"/>
            <a:ext cx="999230" cy="3315996"/>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118" name="正方形/長方形 117"/>
          <p:cNvSpPr/>
          <p:nvPr/>
        </p:nvSpPr>
        <p:spPr>
          <a:xfrm>
            <a:off x="5525119" y="3490125"/>
            <a:ext cx="2413871" cy="327114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execute</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cxnSp>
        <p:nvCxnSpPr>
          <p:cNvPr id="52" name="カギ線コネクタ 51"/>
          <p:cNvCxnSpPr/>
          <p:nvPr/>
        </p:nvCxnSpPr>
        <p:spPr>
          <a:xfrm flipV="1">
            <a:off x="2904530" y="6157630"/>
            <a:ext cx="3621170" cy="994224"/>
          </a:xfrm>
          <a:prstGeom prst="bentConnector3">
            <a:avLst>
              <a:gd name="adj1" fmla="val 23"/>
            </a:avLst>
          </a:prstGeom>
          <a:ln w="19050">
            <a:tailEnd type="triangle"/>
          </a:ln>
        </p:spPr>
        <p:style>
          <a:lnRef idx="1">
            <a:schemeClr val="dk1"/>
          </a:lnRef>
          <a:fillRef idx="0">
            <a:schemeClr val="dk1"/>
          </a:fillRef>
          <a:effectRef idx="0">
            <a:schemeClr val="dk1"/>
          </a:effectRef>
          <a:fontRef idx="minor">
            <a:schemeClr val="tx1"/>
          </a:fontRef>
        </p:style>
      </p:cxnSp>
      <p:sp>
        <p:nvSpPr>
          <p:cNvPr id="3" name="正方形/長方形 2"/>
          <p:cNvSpPr/>
          <p:nvPr/>
        </p:nvSpPr>
        <p:spPr>
          <a:xfrm>
            <a:off x="5529901" y="2103958"/>
            <a:ext cx="2413871" cy="107035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instrctl</a:t>
            </a:r>
            <a:endParaRPr kumimoji="1" lang="ja-JP" altLang="en-US" sz="1050" u="sng" dirty="0">
              <a:solidFill>
                <a:schemeClr val="tx1"/>
              </a:solidFill>
            </a:endParaRPr>
          </a:p>
        </p:txBody>
      </p:sp>
      <p:sp>
        <p:nvSpPr>
          <p:cNvPr id="47" name="正方形/長方形 46"/>
          <p:cNvSpPr/>
          <p:nvPr/>
        </p:nvSpPr>
        <p:spPr>
          <a:xfrm>
            <a:off x="3283039" y="3478230"/>
            <a:ext cx="600566" cy="327114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decode</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sp>
        <p:nvSpPr>
          <p:cNvPr id="199" name="正方形/長方形 198"/>
          <p:cNvSpPr/>
          <p:nvPr/>
        </p:nvSpPr>
        <p:spPr>
          <a:xfrm>
            <a:off x="7295370" y="4947723"/>
            <a:ext cx="543266" cy="92067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u="sng" dirty="0">
              <a:solidFill>
                <a:schemeClr val="tx1"/>
              </a:solidFill>
            </a:endParaRPr>
          </a:p>
          <a:p>
            <a:pPr algn="r"/>
            <a:endParaRPr kumimoji="1" lang="en-US" altLang="ja-JP" sz="1050" u="sng" dirty="0">
              <a:solidFill>
                <a:schemeClr val="tx1"/>
              </a:solidFill>
            </a:endParaRPr>
          </a:p>
        </p:txBody>
      </p:sp>
      <p:sp>
        <p:nvSpPr>
          <p:cNvPr id="2" name="タイトル 1">
            <a:extLst>
              <a:ext uri="{FF2B5EF4-FFF2-40B4-BE49-F238E27FC236}">
                <a16:creationId xmlns:a16="http://schemas.microsoft.com/office/drawing/2014/main" id="{EAD621A3-F279-4D81-B5D0-419A2F2D9A85}"/>
              </a:ext>
            </a:extLst>
          </p:cNvPr>
          <p:cNvSpPr>
            <a:spLocks noGrp="1"/>
          </p:cNvSpPr>
          <p:nvPr>
            <p:ph type="title"/>
          </p:nvPr>
        </p:nvSpPr>
        <p:spPr>
          <a:xfrm>
            <a:off x="0" y="32892"/>
            <a:ext cx="8952614" cy="696158"/>
          </a:xfrm>
        </p:spPr>
        <p:txBody>
          <a:bodyPr>
            <a:normAutofit/>
          </a:bodyPr>
          <a:lstStyle/>
          <a:p>
            <a:r>
              <a:rPr kumimoji="1" lang="ja-JP" altLang="en-US" dirty="0"/>
              <a:t>割込み実装</a:t>
            </a:r>
            <a:r>
              <a:rPr kumimoji="1" lang="en-US" altLang="ja-JP" dirty="0"/>
              <a:t>2</a:t>
            </a:r>
            <a:endParaRPr kumimoji="1" lang="ja-JP" altLang="en-US" dirty="0"/>
          </a:p>
        </p:txBody>
      </p:sp>
      <p:sp>
        <p:nvSpPr>
          <p:cNvPr id="35" name="正方形/長方形 34"/>
          <p:cNvSpPr/>
          <p:nvPr/>
        </p:nvSpPr>
        <p:spPr>
          <a:xfrm>
            <a:off x="-182884" y="2208779"/>
            <a:ext cx="711200" cy="458656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ROM</a:t>
            </a:r>
          </a:p>
          <a:p>
            <a:endParaRPr kumimoji="1" lang="en-US" altLang="ja-JP" sz="800" u="sng" dirty="0">
              <a:solidFill>
                <a:schemeClr val="tx1"/>
              </a:solidFill>
            </a:endParaRPr>
          </a:p>
          <a:p>
            <a:r>
              <a:rPr kumimoji="1" lang="en-US" altLang="ja-JP" sz="800" u="sng" dirty="0">
                <a:solidFill>
                  <a:schemeClr val="tx1"/>
                </a:solidFill>
              </a:rPr>
              <a:t>#0</a:t>
            </a:r>
          </a:p>
          <a:p>
            <a:r>
              <a:rPr kumimoji="1" lang="en-US" altLang="ja-JP" sz="800" dirty="0">
                <a:solidFill>
                  <a:schemeClr val="tx1"/>
                </a:solidFill>
              </a:rPr>
              <a:t>4AFF</a:t>
            </a:r>
          </a:p>
          <a:p>
            <a:r>
              <a:rPr kumimoji="1" lang="en-US" altLang="ja-JP" sz="800" dirty="0">
                <a:solidFill>
                  <a:schemeClr val="tx1"/>
                </a:solidFill>
              </a:rPr>
              <a:t>4BEE</a:t>
            </a:r>
          </a:p>
          <a:p>
            <a:r>
              <a:rPr kumimoji="1" lang="en-US" altLang="ja-JP" sz="800" dirty="0">
                <a:solidFill>
                  <a:schemeClr val="tx1"/>
                </a:solidFill>
              </a:rPr>
              <a:t>3A2A</a:t>
            </a:r>
            <a:endParaRPr kumimoji="1" lang="en-US" altLang="ja-JP" sz="800" u="sng" dirty="0">
              <a:solidFill>
                <a:schemeClr val="tx1"/>
              </a:solidFill>
            </a:endParaRPr>
          </a:p>
          <a:p>
            <a:r>
              <a:rPr kumimoji="1" lang="en-US" altLang="ja-JP" sz="800" b="1" dirty="0">
                <a:solidFill>
                  <a:schemeClr val="tx1"/>
                </a:solidFill>
              </a:rPr>
              <a:t>:</a:t>
            </a:r>
          </a:p>
          <a:p>
            <a:r>
              <a:rPr kumimoji="1" lang="en-US" altLang="ja-JP" sz="800" b="1" dirty="0">
                <a:solidFill>
                  <a:schemeClr val="tx1"/>
                </a:solidFill>
              </a:rPr>
              <a:t>:</a:t>
            </a: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r>
              <a:rPr kumimoji="1" lang="en-US" altLang="ja-JP" sz="800" b="1" dirty="0">
                <a:solidFill>
                  <a:schemeClr val="tx1"/>
                </a:solidFill>
              </a:rPr>
              <a:t>:</a:t>
            </a:r>
          </a:p>
          <a:p>
            <a:r>
              <a:rPr kumimoji="1" lang="en-US" altLang="ja-JP" sz="800" u="sng" dirty="0">
                <a:solidFill>
                  <a:schemeClr val="tx1"/>
                </a:solidFill>
              </a:rPr>
              <a:t>#65535</a:t>
            </a:r>
          </a:p>
          <a:p>
            <a:endParaRPr kumimoji="1" lang="en-US" altLang="ja-JP" sz="800" dirty="0">
              <a:solidFill>
                <a:schemeClr val="tx1"/>
              </a:solidFill>
            </a:endParaRPr>
          </a:p>
        </p:txBody>
      </p:sp>
      <p:sp>
        <p:nvSpPr>
          <p:cNvPr id="68" name="テキスト ボックス 67"/>
          <p:cNvSpPr txBox="1"/>
          <p:nvPr/>
        </p:nvSpPr>
        <p:spPr>
          <a:xfrm>
            <a:off x="621620" y="4138089"/>
            <a:ext cx="571593" cy="215444"/>
          </a:xfrm>
          <a:prstGeom prst="rect">
            <a:avLst/>
          </a:prstGeom>
          <a:noFill/>
        </p:spPr>
        <p:txBody>
          <a:bodyPr wrap="square" rtlCol="0">
            <a:spAutoFit/>
          </a:bodyPr>
          <a:lstStyle/>
          <a:p>
            <a:r>
              <a:rPr kumimoji="1" lang="en-US" altLang="ja-JP" sz="800" dirty="0"/>
              <a:t>op[15:0]</a:t>
            </a:r>
            <a:endParaRPr kumimoji="1" lang="ja-JP" altLang="en-US" sz="800" dirty="0"/>
          </a:p>
        </p:txBody>
      </p:sp>
      <p:sp>
        <p:nvSpPr>
          <p:cNvPr id="82" name="正方形/長方形 81"/>
          <p:cNvSpPr/>
          <p:nvPr/>
        </p:nvSpPr>
        <p:spPr>
          <a:xfrm>
            <a:off x="8622414" y="2221357"/>
            <a:ext cx="711200" cy="464460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RAM</a:t>
            </a:r>
          </a:p>
          <a:p>
            <a:endParaRPr kumimoji="1" lang="en-US" altLang="ja-JP" sz="800" u="sng" dirty="0">
              <a:solidFill>
                <a:schemeClr val="tx1"/>
              </a:solidFill>
            </a:endParaRPr>
          </a:p>
          <a:p>
            <a:r>
              <a:rPr kumimoji="1" lang="en-US" altLang="ja-JP" sz="800" u="sng" dirty="0">
                <a:solidFill>
                  <a:schemeClr val="tx1"/>
                </a:solidFill>
              </a:rPr>
              <a:t>#0</a:t>
            </a:r>
          </a:p>
          <a:p>
            <a:r>
              <a:rPr kumimoji="1" lang="en-US" altLang="ja-JP" sz="800" dirty="0">
                <a:solidFill>
                  <a:schemeClr val="tx1"/>
                </a:solidFill>
              </a:rPr>
              <a:t>3CAA</a:t>
            </a:r>
          </a:p>
          <a:p>
            <a:r>
              <a:rPr kumimoji="1" lang="en-US" altLang="ja-JP" sz="800" dirty="0">
                <a:solidFill>
                  <a:schemeClr val="tx1"/>
                </a:solidFill>
              </a:rPr>
              <a:t>03FF</a:t>
            </a:r>
          </a:p>
          <a:p>
            <a:r>
              <a:rPr kumimoji="1" lang="en-US" altLang="ja-JP" sz="800" dirty="0">
                <a:solidFill>
                  <a:schemeClr val="tx1"/>
                </a:solidFill>
              </a:rPr>
              <a:t>35FF</a:t>
            </a:r>
            <a:endParaRPr kumimoji="1" lang="en-US" altLang="ja-JP" sz="800" u="sng" dirty="0">
              <a:solidFill>
                <a:schemeClr val="tx1"/>
              </a:solidFill>
            </a:endParaRPr>
          </a:p>
          <a:p>
            <a:r>
              <a:rPr kumimoji="1" lang="en-US" altLang="ja-JP" sz="800" b="1" dirty="0">
                <a:solidFill>
                  <a:schemeClr val="tx1"/>
                </a:solidFill>
              </a:rPr>
              <a:t>:</a:t>
            </a:r>
          </a:p>
          <a:p>
            <a:r>
              <a:rPr kumimoji="1" lang="en-US" altLang="ja-JP" sz="800" b="1" dirty="0">
                <a:solidFill>
                  <a:schemeClr val="tx1"/>
                </a:solidFill>
              </a:rPr>
              <a:t>:</a:t>
            </a: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r>
              <a:rPr kumimoji="1" lang="en-US" altLang="ja-JP" sz="800" b="1" dirty="0">
                <a:solidFill>
                  <a:schemeClr val="tx1"/>
                </a:solidFill>
              </a:rPr>
              <a:t>:</a:t>
            </a:r>
            <a:endParaRPr kumimoji="1" lang="en-US" altLang="ja-JP" sz="800" dirty="0">
              <a:solidFill>
                <a:schemeClr val="tx1"/>
              </a:solidFill>
            </a:endParaRPr>
          </a:p>
          <a:p>
            <a:r>
              <a:rPr kumimoji="1" lang="en-US" altLang="ja-JP" sz="800" u="sng" dirty="0">
                <a:solidFill>
                  <a:schemeClr val="tx1"/>
                </a:solidFill>
              </a:rPr>
              <a:t>#65535</a:t>
            </a:r>
          </a:p>
        </p:txBody>
      </p:sp>
      <p:sp>
        <p:nvSpPr>
          <p:cNvPr id="117" name="テキスト ボックス 116"/>
          <p:cNvSpPr txBox="1"/>
          <p:nvPr/>
        </p:nvSpPr>
        <p:spPr>
          <a:xfrm>
            <a:off x="7242766" y="1645196"/>
            <a:ext cx="328353" cy="215444"/>
          </a:xfrm>
          <a:prstGeom prst="rect">
            <a:avLst/>
          </a:prstGeom>
          <a:noFill/>
        </p:spPr>
        <p:txBody>
          <a:bodyPr wrap="square" rtlCol="0">
            <a:spAutoFit/>
          </a:bodyPr>
          <a:lstStyle/>
          <a:p>
            <a:r>
              <a:rPr kumimoji="1" lang="en-US" altLang="ja-JP" sz="800" dirty="0"/>
              <a:t>clk</a:t>
            </a:r>
            <a:endParaRPr kumimoji="1" lang="ja-JP" altLang="en-US" sz="800" dirty="0"/>
          </a:p>
        </p:txBody>
      </p:sp>
      <p:sp>
        <p:nvSpPr>
          <p:cNvPr id="158" name="正方形/長方形 157"/>
          <p:cNvSpPr/>
          <p:nvPr/>
        </p:nvSpPr>
        <p:spPr>
          <a:xfrm>
            <a:off x="7532537" y="1799782"/>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356979" y="5032483"/>
            <a:ext cx="307674" cy="60693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p:cNvSpPr/>
          <p:nvPr/>
        </p:nvSpPr>
        <p:spPr>
          <a:xfrm>
            <a:off x="7394906" y="5066867"/>
            <a:ext cx="307674" cy="60693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p:cNvSpPr/>
          <p:nvPr/>
        </p:nvSpPr>
        <p:spPr>
          <a:xfrm>
            <a:off x="7431977" y="5110441"/>
            <a:ext cx="307674" cy="60693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フローチャート : 抜出し 144"/>
          <p:cNvSpPr/>
          <p:nvPr/>
        </p:nvSpPr>
        <p:spPr>
          <a:xfrm rot="5400000">
            <a:off x="7410030" y="5540763"/>
            <a:ext cx="100337" cy="56444"/>
          </a:xfrm>
          <a:prstGeom prst="flowChartExtra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フローチャート: 手作業 5"/>
          <p:cNvSpPr/>
          <p:nvPr/>
        </p:nvSpPr>
        <p:spPr>
          <a:xfrm rot="16200000">
            <a:off x="5500799" y="4891887"/>
            <a:ext cx="796554" cy="227464"/>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テキスト ボックス 80"/>
          <p:cNvSpPr txBox="1"/>
          <p:nvPr/>
        </p:nvSpPr>
        <p:spPr>
          <a:xfrm>
            <a:off x="5714433" y="5112659"/>
            <a:ext cx="369285" cy="215444"/>
          </a:xfrm>
          <a:prstGeom prst="rect">
            <a:avLst/>
          </a:prstGeom>
          <a:noFill/>
        </p:spPr>
        <p:txBody>
          <a:bodyPr wrap="square" rtlCol="0">
            <a:spAutoFit/>
          </a:bodyPr>
          <a:lstStyle/>
          <a:p>
            <a:r>
              <a:rPr kumimoji="1" lang="en-US" altLang="ja-JP" sz="800" dirty="0"/>
              <a:t>ALU</a:t>
            </a:r>
            <a:endParaRPr kumimoji="1" lang="ja-JP" altLang="en-US" sz="800" dirty="0"/>
          </a:p>
        </p:txBody>
      </p:sp>
      <p:sp>
        <p:nvSpPr>
          <p:cNvPr id="46" name="二等辺三角形 45"/>
          <p:cNvSpPr/>
          <p:nvPr/>
        </p:nvSpPr>
        <p:spPr>
          <a:xfrm rot="5400000">
            <a:off x="5692198" y="4962327"/>
            <a:ext cx="300023" cy="113732"/>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9" name="直線コネクタ 48"/>
          <p:cNvCxnSpPr>
            <a:stCxn id="46" idx="2"/>
            <a:endCxn id="46" idx="4"/>
          </p:cNvCxnSpPr>
          <p:nvPr/>
        </p:nvCxnSpPr>
        <p:spPr>
          <a:xfrm>
            <a:off x="5785344" y="4869182"/>
            <a:ext cx="0" cy="300023"/>
          </a:xfrm>
          <a:prstGeom prst="line">
            <a:avLst/>
          </a:prstGeom>
          <a:ln w="9525">
            <a:solidFill>
              <a:srgbClr val="FFC000"/>
            </a:solidFill>
          </a:ln>
        </p:spPr>
        <p:style>
          <a:lnRef idx="1">
            <a:schemeClr val="dk1"/>
          </a:lnRef>
          <a:fillRef idx="0">
            <a:schemeClr val="dk1"/>
          </a:fillRef>
          <a:effectRef idx="0">
            <a:schemeClr val="dk1"/>
          </a:effectRef>
          <a:fontRef idx="minor">
            <a:schemeClr val="tx1"/>
          </a:fontRef>
        </p:style>
      </p:cxnSp>
      <p:sp>
        <p:nvSpPr>
          <p:cNvPr id="156" name="正方形/長方形 155"/>
          <p:cNvSpPr/>
          <p:nvPr/>
        </p:nvSpPr>
        <p:spPr>
          <a:xfrm>
            <a:off x="1751693" y="3469758"/>
            <a:ext cx="518397" cy="327856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fetch</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cxnSp>
        <p:nvCxnSpPr>
          <p:cNvPr id="202" name="直線矢印コネクタ 201"/>
          <p:cNvCxnSpPr/>
          <p:nvPr/>
        </p:nvCxnSpPr>
        <p:spPr>
          <a:xfrm>
            <a:off x="6811958" y="5435244"/>
            <a:ext cx="485030" cy="74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7" name="直線矢印コネクタ 206"/>
          <p:cNvCxnSpPr/>
          <p:nvPr/>
        </p:nvCxnSpPr>
        <p:spPr>
          <a:xfrm>
            <a:off x="6809601" y="5719777"/>
            <a:ext cx="47156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13" name="カギ線コネクタ 212"/>
          <p:cNvCxnSpPr>
            <a:stCxn id="199" idx="3"/>
            <a:endCxn id="69" idx="1"/>
          </p:cNvCxnSpPr>
          <p:nvPr/>
        </p:nvCxnSpPr>
        <p:spPr>
          <a:xfrm flipH="1" flipV="1">
            <a:off x="3283035" y="4636863"/>
            <a:ext cx="4555601" cy="771197"/>
          </a:xfrm>
          <a:prstGeom prst="bentConnector5">
            <a:avLst>
              <a:gd name="adj1" fmla="val -5018"/>
              <a:gd name="adj2" fmla="val 271300"/>
              <a:gd name="adj3" fmla="val 105018"/>
            </a:avLst>
          </a:prstGeom>
          <a:ln w="19050">
            <a:tailEnd type="triangle"/>
          </a:ln>
        </p:spPr>
        <p:style>
          <a:lnRef idx="1">
            <a:schemeClr val="dk1"/>
          </a:lnRef>
          <a:fillRef idx="0">
            <a:schemeClr val="dk1"/>
          </a:fillRef>
          <a:effectRef idx="0">
            <a:schemeClr val="dk1"/>
          </a:effectRef>
          <a:fontRef idx="minor">
            <a:schemeClr val="tx1"/>
          </a:fontRef>
        </p:style>
      </p:cxnSp>
      <p:sp>
        <p:nvSpPr>
          <p:cNvPr id="219" name="テキスト ボックス 218"/>
          <p:cNvSpPr txBox="1"/>
          <p:nvPr/>
        </p:nvSpPr>
        <p:spPr>
          <a:xfrm>
            <a:off x="7794220" y="5971685"/>
            <a:ext cx="691571" cy="215444"/>
          </a:xfrm>
          <a:prstGeom prst="rect">
            <a:avLst/>
          </a:prstGeom>
          <a:noFill/>
        </p:spPr>
        <p:txBody>
          <a:bodyPr wrap="square" rtlCol="0">
            <a:spAutoFit/>
          </a:bodyPr>
          <a:lstStyle/>
          <a:p>
            <a:r>
              <a:rPr kumimoji="1" lang="en-US" altLang="ja-JP" sz="800" dirty="0"/>
              <a:t>ram_wen</a:t>
            </a:r>
            <a:endParaRPr kumimoji="1" lang="ja-JP" altLang="en-US" sz="800" dirty="0"/>
          </a:p>
        </p:txBody>
      </p:sp>
      <p:sp>
        <p:nvSpPr>
          <p:cNvPr id="220" name="テキスト ボックス 219"/>
          <p:cNvSpPr txBox="1"/>
          <p:nvPr/>
        </p:nvSpPr>
        <p:spPr>
          <a:xfrm>
            <a:off x="7779973" y="5732195"/>
            <a:ext cx="937135" cy="215444"/>
          </a:xfrm>
          <a:prstGeom prst="rect">
            <a:avLst/>
          </a:prstGeom>
          <a:noFill/>
        </p:spPr>
        <p:txBody>
          <a:bodyPr wrap="square" rtlCol="0">
            <a:spAutoFit/>
          </a:bodyPr>
          <a:lstStyle/>
          <a:p>
            <a:r>
              <a:rPr kumimoji="1" lang="en-US" altLang="ja-JP" sz="800" dirty="0"/>
              <a:t>ram_data[15:0]</a:t>
            </a:r>
            <a:endParaRPr kumimoji="1" lang="ja-JP" altLang="en-US" sz="800" dirty="0"/>
          </a:p>
        </p:txBody>
      </p:sp>
      <p:cxnSp>
        <p:nvCxnSpPr>
          <p:cNvPr id="242" name="カギ線コネクタ 241"/>
          <p:cNvCxnSpPr>
            <a:stCxn id="264" idx="2"/>
          </p:cNvCxnSpPr>
          <p:nvPr/>
        </p:nvCxnSpPr>
        <p:spPr>
          <a:xfrm>
            <a:off x="4759326" y="5303376"/>
            <a:ext cx="1766374" cy="483718"/>
          </a:xfrm>
          <a:prstGeom prst="bentConnector3">
            <a:avLst>
              <a:gd name="adj1" fmla="val 18005"/>
            </a:avLst>
          </a:prstGeom>
          <a:ln w="19050">
            <a:tailEnd type="triangle"/>
          </a:ln>
        </p:spPr>
        <p:style>
          <a:lnRef idx="1">
            <a:schemeClr val="dk1"/>
          </a:lnRef>
          <a:fillRef idx="0">
            <a:schemeClr val="dk1"/>
          </a:fillRef>
          <a:effectRef idx="0">
            <a:schemeClr val="dk1"/>
          </a:effectRef>
          <a:fontRef idx="minor">
            <a:schemeClr val="tx1"/>
          </a:fontRef>
        </p:style>
      </p:cxnSp>
      <p:sp>
        <p:nvSpPr>
          <p:cNvPr id="259" name="テキスト ボックス 258"/>
          <p:cNvSpPr txBox="1"/>
          <p:nvPr/>
        </p:nvSpPr>
        <p:spPr>
          <a:xfrm>
            <a:off x="3226472" y="4930987"/>
            <a:ext cx="212382" cy="276999"/>
          </a:xfrm>
          <a:prstGeom prst="rect">
            <a:avLst/>
          </a:prstGeom>
          <a:noFill/>
        </p:spPr>
        <p:txBody>
          <a:bodyPr wrap="square" rtlCol="0">
            <a:spAutoFit/>
          </a:bodyPr>
          <a:lstStyle/>
          <a:p>
            <a:r>
              <a:rPr kumimoji="1" lang="en-US" altLang="ja-JP" sz="1200" b="1" dirty="0"/>
              <a:t>:</a:t>
            </a:r>
          </a:p>
        </p:txBody>
      </p:sp>
      <p:cxnSp>
        <p:nvCxnSpPr>
          <p:cNvPr id="263" name="カギ線コネクタ 262"/>
          <p:cNvCxnSpPr>
            <a:stCxn id="199" idx="3"/>
            <a:endCxn id="251" idx="1"/>
          </p:cNvCxnSpPr>
          <p:nvPr/>
        </p:nvCxnSpPr>
        <p:spPr>
          <a:xfrm flipH="1" flipV="1">
            <a:off x="3283035" y="4851834"/>
            <a:ext cx="4555601" cy="556226"/>
          </a:xfrm>
          <a:prstGeom prst="bentConnector5">
            <a:avLst>
              <a:gd name="adj1" fmla="val -5018"/>
              <a:gd name="adj2" fmla="val 375090"/>
              <a:gd name="adj3" fmla="val 105018"/>
            </a:avLst>
          </a:prstGeom>
          <a:ln w="19050">
            <a:tailEnd type="triangle"/>
          </a:ln>
        </p:spPr>
        <p:style>
          <a:lnRef idx="1">
            <a:schemeClr val="dk1"/>
          </a:lnRef>
          <a:fillRef idx="0">
            <a:schemeClr val="dk1"/>
          </a:fillRef>
          <a:effectRef idx="0">
            <a:schemeClr val="dk1"/>
          </a:effectRef>
          <a:fontRef idx="minor">
            <a:schemeClr val="tx1"/>
          </a:fontRef>
        </p:style>
      </p:cxnSp>
      <p:cxnSp>
        <p:nvCxnSpPr>
          <p:cNvPr id="268" name="カギ線コネクタ 267"/>
          <p:cNvCxnSpPr>
            <a:stCxn id="199" idx="3"/>
            <a:endCxn id="258" idx="1"/>
          </p:cNvCxnSpPr>
          <p:nvPr/>
        </p:nvCxnSpPr>
        <p:spPr>
          <a:xfrm flipH="1" flipV="1">
            <a:off x="3283035" y="5260509"/>
            <a:ext cx="4555601" cy="147551"/>
          </a:xfrm>
          <a:prstGeom prst="bentConnector5">
            <a:avLst>
              <a:gd name="adj1" fmla="val -5018"/>
              <a:gd name="adj2" fmla="val 1413705"/>
              <a:gd name="adj3" fmla="val 105018"/>
            </a:avLst>
          </a:prstGeom>
          <a:ln w="19050">
            <a:tailEnd type="triangle"/>
          </a:ln>
        </p:spPr>
        <p:style>
          <a:lnRef idx="1">
            <a:schemeClr val="dk1"/>
          </a:lnRef>
          <a:fillRef idx="0">
            <a:schemeClr val="dk1"/>
          </a:fillRef>
          <a:effectRef idx="0">
            <a:schemeClr val="dk1"/>
          </a:effectRef>
          <a:fontRef idx="minor">
            <a:schemeClr val="tx1"/>
          </a:fontRef>
        </p:style>
      </p:cxnSp>
      <p:sp>
        <p:nvSpPr>
          <p:cNvPr id="270" name="テキスト ボックス 269"/>
          <p:cNvSpPr txBox="1"/>
          <p:nvPr/>
        </p:nvSpPr>
        <p:spPr>
          <a:xfrm>
            <a:off x="3014090" y="4939955"/>
            <a:ext cx="212382" cy="276999"/>
          </a:xfrm>
          <a:prstGeom prst="rect">
            <a:avLst/>
          </a:prstGeom>
          <a:noFill/>
        </p:spPr>
        <p:txBody>
          <a:bodyPr wrap="square" rtlCol="0">
            <a:spAutoFit/>
          </a:bodyPr>
          <a:lstStyle/>
          <a:p>
            <a:r>
              <a:rPr kumimoji="1" lang="en-US" altLang="ja-JP" sz="1200" b="1" dirty="0"/>
              <a:t>:</a:t>
            </a:r>
          </a:p>
        </p:txBody>
      </p:sp>
      <p:cxnSp>
        <p:nvCxnSpPr>
          <p:cNvPr id="294" name="直線矢印コネクタ 293"/>
          <p:cNvCxnSpPr>
            <a:stCxn id="303" idx="2"/>
          </p:cNvCxnSpPr>
          <p:nvPr/>
        </p:nvCxnSpPr>
        <p:spPr>
          <a:xfrm>
            <a:off x="3513520" y="4114832"/>
            <a:ext cx="633" cy="415058"/>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300" name="直線矢印コネクタ 299"/>
          <p:cNvCxnSpPr/>
          <p:nvPr/>
        </p:nvCxnSpPr>
        <p:spPr>
          <a:xfrm>
            <a:off x="5956415" y="3754878"/>
            <a:ext cx="3" cy="984892"/>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69" name="テキスト ボックス 68"/>
          <p:cNvSpPr txBox="1"/>
          <p:nvPr/>
        </p:nvSpPr>
        <p:spPr>
          <a:xfrm>
            <a:off x="3283035" y="4529141"/>
            <a:ext cx="262473" cy="215444"/>
          </a:xfrm>
          <a:prstGeom prst="rect">
            <a:avLst/>
          </a:prstGeom>
          <a:noFill/>
        </p:spPr>
        <p:txBody>
          <a:bodyPr wrap="square" lIns="0" rIns="0" rtlCol="0">
            <a:spAutoFit/>
          </a:bodyPr>
          <a:lstStyle/>
          <a:p>
            <a:r>
              <a:rPr kumimoji="1" lang="en-US" altLang="ja-JP" sz="800" dirty="0"/>
              <a:t>R0</a:t>
            </a:r>
            <a:endParaRPr kumimoji="1" lang="ja-JP" altLang="en-US" sz="800" dirty="0"/>
          </a:p>
        </p:txBody>
      </p:sp>
      <p:sp>
        <p:nvSpPr>
          <p:cNvPr id="251" name="テキスト ボックス 250"/>
          <p:cNvSpPr txBox="1"/>
          <p:nvPr/>
        </p:nvSpPr>
        <p:spPr>
          <a:xfrm>
            <a:off x="3283035" y="4744112"/>
            <a:ext cx="262473" cy="215444"/>
          </a:xfrm>
          <a:prstGeom prst="rect">
            <a:avLst/>
          </a:prstGeom>
          <a:noFill/>
        </p:spPr>
        <p:txBody>
          <a:bodyPr wrap="square" lIns="0" rIns="0" rtlCol="0">
            <a:spAutoFit/>
          </a:bodyPr>
          <a:lstStyle/>
          <a:p>
            <a:r>
              <a:rPr kumimoji="1" lang="en-US" altLang="ja-JP" sz="800" dirty="0"/>
              <a:t>R1</a:t>
            </a:r>
            <a:endParaRPr kumimoji="1" lang="ja-JP" altLang="en-US" sz="800" dirty="0"/>
          </a:p>
        </p:txBody>
      </p:sp>
      <p:sp>
        <p:nvSpPr>
          <p:cNvPr id="258" name="テキスト ボックス 257"/>
          <p:cNvSpPr txBox="1"/>
          <p:nvPr/>
        </p:nvSpPr>
        <p:spPr>
          <a:xfrm>
            <a:off x="3283035" y="5152787"/>
            <a:ext cx="262471" cy="215444"/>
          </a:xfrm>
          <a:prstGeom prst="rect">
            <a:avLst/>
          </a:prstGeom>
          <a:noFill/>
        </p:spPr>
        <p:txBody>
          <a:bodyPr wrap="square" lIns="0" rIns="0" rtlCol="0">
            <a:spAutoFit/>
          </a:bodyPr>
          <a:lstStyle/>
          <a:p>
            <a:r>
              <a:rPr kumimoji="1" lang="en-US" altLang="ja-JP" sz="800" dirty="0"/>
              <a:t>R15</a:t>
            </a:r>
            <a:endParaRPr kumimoji="1" lang="ja-JP" altLang="en-US" sz="800" dirty="0"/>
          </a:p>
        </p:txBody>
      </p:sp>
      <p:cxnSp>
        <p:nvCxnSpPr>
          <p:cNvPr id="335" name="直線矢印コネクタ 334"/>
          <p:cNvCxnSpPr/>
          <p:nvPr/>
        </p:nvCxnSpPr>
        <p:spPr>
          <a:xfrm>
            <a:off x="6824368" y="5934261"/>
            <a:ext cx="179804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36" name="直線矢印コネクタ 335"/>
          <p:cNvCxnSpPr/>
          <p:nvPr/>
        </p:nvCxnSpPr>
        <p:spPr>
          <a:xfrm>
            <a:off x="6817861" y="6157631"/>
            <a:ext cx="1804553" cy="0"/>
          </a:xfrm>
          <a:prstGeom prst="straightConnector1">
            <a:avLst/>
          </a:prstGeom>
          <a:ln w="9525">
            <a:prstDash val="dash"/>
            <a:tailEnd type="triangle"/>
          </a:ln>
        </p:spPr>
        <p:style>
          <a:lnRef idx="1">
            <a:schemeClr val="dk1"/>
          </a:lnRef>
          <a:fillRef idx="0">
            <a:schemeClr val="dk1"/>
          </a:fillRef>
          <a:effectRef idx="0">
            <a:schemeClr val="dk1"/>
          </a:effectRef>
          <a:fontRef idx="minor">
            <a:schemeClr val="tx1"/>
          </a:fontRef>
        </p:style>
      </p:cxnSp>
      <p:sp>
        <p:nvSpPr>
          <p:cNvPr id="339" name="テキスト ボックス 338"/>
          <p:cNvSpPr txBox="1"/>
          <p:nvPr/>
        </p:nvSpPr>
        <p:spPr>
          <a:xfrm>
            <a:off x="7669604" y="5382165"/>
            <a:ext cx="819410" cy="430887"/>
          </a:xfrm>
          <a:prstGeom prst="rect">
            <a:avLst/>
          </a:prstGeom>
          <a:noFill/>
        </p:spPr>
        <p:txBody>
          <a:bodyPr wrap="square" rtlCol="0">
            <a:spAutoFit/>
          </a:bodyPr>
          <a:lstStyle/>
          <a:p>
            <a:r>
              <a:rPr kumimoji="1" lang="en-US" altLang="ja-JP" sz="800" dirty="0"/>
              <a:t>reg_out[15:0]</a:t>
            </a:r>
          </a:p>
          <a:p>
            <a:r>
              <a:rPr kumimoji="1" lang="en-US" altLang="ja-JP" sz="1400" dirty="0"/>
              <a:t>×14</a:t>
            </a:r>
            <a:endParaRPr kumimoji="1" lang="ja-JP" altLang="en-US" sz="1400" dirty="0"/>
          </a:p>
        </p:txBody>
      </p:sp>
      <p:sp>
        <p:nvSpPr>
          <p:cNvPr id="352" name="テキスト ボックス 351"/>
          <p:cNvSpPr txBox="1"/>
          <p:nvPr/>
        </p:nvSpPr>
        <p:spPr>
          <a:xfrm>
            <a:off x="7777958" y="6270000"/>
            <a:ext cx="836432" cy="215444"/>
          </a:xfrm>
          <a:prstGeom prst="rect">
            <a:avLst/>
          </a:prstGeom>
          <a:noFill/>
        </p:spPr>
        <p:txBody>
          <a:bodyPr wrap="square" rtlCol="0">
            <a:spAutoFit/>
          </a:bodyPr>
          <a:lstStyle/>
          <a:p>
            <a:r>
              <a:rPr kumimoji="1" lang="en-US" altLang="ja-JP" sz="800" dirty="0"/>
              <a:t>ram_addr[15:0]</a:t>
            </a:r>
            <a:endParaRPr kumimoji="1" lang="ja-JP" altLang="en-US" sz="800" dirty="0"/>
          </a:p>
        </p:txBody>
      </p:sp>
      <p:sp>
        <p:nvSpPr>
          <p:cNvPr id="41" name="テキスト ボックス 40"/>
          <p:cNvSpPr txBox="1"/>
          <p:nvPr/>
        </p:nvSpPr>
        <p:spPr>
          <a:xfrm>
            <a:off x="767343" y="2091192"/>
            <a:ext cx="820671" cy="215444"/>
          </a:xfrm>
          <a:prstGeom prst="rect">
            <a:avLst/>
          </a:prstGeom>
          <a:noFill/>
        </p:spPr>
        <p:txBody>
          <a:bodyPr wrap="square" rtlCol="0">
            <a:spAutoFit/>
          </a:bodyPr>
          <a:lstStyle/>
          <a:p>
            <a:r>
              <a:rPr kumimoji="1" lang="en-US" altLang="ja-JP" sz="800" dirty="0"/>
              <a:t>pc_out[15:0]</a:t>
            </a:r>
            <a:endParaRPr kumimoji="1" lang="ja-JP" altLang="en-US" sz="800" dirty="0"/>
          </a:p>
        </p:txBody>
      </p:sp>
      <p:sp>
        <p:nvSpPr>
          <p:cNvPr id="364" name="二等辺三角形 363"/>
          <p:cNvSpPr/>
          <p:nvPr/>
        </p:nvSpPr>
        <p:spPr>
          <a:xfrm rot="5400000">
            <a:off x="1729419" y="6549004"/>
            <a:ext cx="106673" cy="621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4" name="正方形/長方形 403"/>
          <p:cNvSpPr/>
          <p:nvPr/>
        </p:nvSpPr>
        <p:spPr>
          <a:xfrm>
            <a:off x="7960390" y="1804248"/>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6" name="テキスト ボックス 405"/>
          <p:cNvSpPr txBox="1"/>
          <p:nvPr/>
        </p:nvSpPr>
        <p:spPr>
          <a:xfrm>
            <a:off x="7632695" y="1643154"/>
            <a:ext cx="432146" cy="215444"/>
          </a:xfrm>
          <a:prstGeom prst="rect">
            <a:avLst/>
          </a:prstGeom>
          <a:noFill/>
        </p:spPr>
        <p:txBody>
          <a:bodyPr wrap="square" rtlCol="0">
            <a:spAutoFit/>
          </a:bodyPr>
          <a:lstStyle/>
          <a:p>
            <a:r>
              <a:rPr kumimoji="1" lang="en-US" altLang="ja-JP" sz="800" dirty="0"/>
              <a:t>rst_n</a:t>
            </a:r>
            <a:endParaRPr kumimoji="1" lang="ja-JP" altLang="en-US" sz="800" dirty="0"/>
          </a:p>
        </p:txBody>
      </p:sp>
      <p:cxnSp>
        <p:nvCxnSpPr>
          <p:cNvPr id="412" name="直線コネクタ 411"/>
          <p:cNvCxnSpPr/>
          <p:nvPr/>
        </p:nvCxnSpPr>
        <p:spPr>
          <a:xfrm flipV="1">
            <a:off x="2010890" y="6753930"/>
            <a:ext cx="0" cy="92353"/>
          </a:xfrm>
          <a:prstGeom prst="line">
            <a:avLst/>
          </a:prstGeom>
          <a:ln w="6350"/>
        </p:spPr>
        <p:style>
          <a:lnRef idx="1">
            <a:schemeClr val="dk1"/>
          </a:lnRef>
          <a:fillRef idx="0">
            <a:schemeClr val="dk1"/>
          </a:fillRef>
          <a:effectRef idx="0">
            <a:schemeClr val="dk1"/>
          </a:effectRef>
          <a:fontRef idx="minor">
            <a:schemeClr val="tx1"/>
          </a:fontRef>
        </p:style>
      </p:cxnSp>
      <p:sp>
        <p:nvSpPr>
          <p:cNvPr id="435" name="正方形/長方形 434"/>
          <p:cNvSpPr/>
          <p:nvPr/>
        </p:nvSpPr>
        <p:spPr>
          <a:xfrm>
            <a:off x="5933558" y="3673509"/>
            <a:ext cx="45719" cy="8196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テキスト ボックス 135"/>
          <p:cNvSpPr txBox="1"/>
          <p:nvPr/>
        </p:nvSpPr>
        <p:spPr>
          <a:xfrm>
            <a:off x="7702579" y="6783095"/>
            <a:ext cx="891095" cy="215444"/>
          </a:xfrm>
          <a:prstGeom prst="rect">
            <a:avLst/>
          </a:prstGeom>
          <a:noFill/>
        </p:spPr>
        <p:txBody>
          <a:bodyPr wrap="square" rtlCol="0">
            <a:spAutoFit/>
          </a:bodyPr>
          <a:lstStyle/>
          <a:p>
            <a:r>
              <a:rPr kumimoji="1" lang="en-US" altLang="ja-JP" sz="800" dirty="0"/>
              <a:t>ram_in[15:0]</a:t>
            </a:r>
            <a:endParaRPr kumimoji="1" lang="ja-JP" altLang="en-US" sz="800" dirty="0"/>
          </a:p>
        </p:txBody>
      </p:sp>
      <p:cxnSp>
        <p:nvCxnSpPr>
          <p:cNvPr id="36" name="直線矢印コネクタ 35"/>
          <p:cNvCxnSpPr/>
          <p:nvPr/>
        </p:nvCxnSpPr>
        <p:spPr>
          <a:xfrm>
            <a:off x="3888450" y="6326989"/>
            <a:ext cx="263725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6" name="直線矢印コネクタ 125"/>
          <p:cNvCxnSpPr/>
          <p:nvPr/>
        </p:nvCxnSpPr>
        <p:spPr>
          <a:xfrm>
            <a:off x="1577491" y="6580068"/>
            <a:ext cx="174201" cy="0"/>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120" name="テキスト ボックス 119"/>
          <p:cNvSpPr txBox="1"/>
          <p:nvPr/>
        </p:nvSpPr>
        <p:spPr>
          <a:xfrm>
            <a:off x="6824368" y="2870955"/>
            <a:ext cx="295897" cy="215444"/>
          </a:xfrm>
          <a:prstGeom prst="rect">
            <a:avLst/>
          </a:prstGeom>
          <a:solidFill>
            <a:srgbClr val="92D050"/>
          </a:solidFill>
          <a:ln w="6350">
            <a:solidFill>
              <a:schemeClr val="tx1"/>
            </a:solidFill>
          </a:ln>
        </p:spPr>
        <p:txBody>
          <a:bodyPr wrap="square" rtlCol="0">
            <a:spAutoFit/>
          </a:bodyPr>
          <a:lstStyle/>
          <a:p>
            <a:r>
              <a:rPr kumimoji="1" lang="en-US" altLang="ja-JP" sz="800" dirty="0"/>
              <a:t>PC</a:t>
            </a:r>
            <a:endParaRPr kumimoji="1" lang="ja-JP" altLang="en-US" sz="800" dirty="0"/>
          </a:p>
        </p:txBody>
      </p:sp>
      <p:sp>
        <p:nvSpPr>
          <p:cNvPr id="122" name="テキスト ボックス 121"/>
          <p:cNvSpPr txBox="1"/>
          <p:nvPr/>
        </p:nvSpPr>
        <p:spPr>
          <a:xfrm>
            <a:off x="7522706" y="4104353"/>
            <a:ext cx="359747" cy="215444"/>
          </a:xfrm>
          <a:prstGeom prst="rect">
            <a:avLst/>
          </a:prstGeom>
          <a:solidFill>
            <a:srgbClr val="92D050"/>
          </a:solidFill>
          <a:ln w="6350">
            <a:solidFill>
              <a:schemeClr val="tx1"/>
            </a:solidFill>
          </a:ln>
        </p:spPr>
        <p:txBody>
          <a:bodyPr wrap="square" rtlCol="0">
            <a:spAutoFit/>
          </a:bodyPr>
          <a:lstStyle/>
          <a:p>
            <a:r>
              <a:rPr kumimoji="1" lang="en-US" altLang="ja-JP" sz="800" dirty="0"/>
              <a:t>PSR</a:t>
            </a:r>
            <a:endParaRPr kumimoji="1" lang="ja-JP" altLang="en-US" sz="800" dirty="0"/>
          </a:p>
        </p:txBody>
      </p:sp>
      <p:sp>
        <p:nvSpPr>
          <p:cNvPr id="123" name="テキスト ボックス 122"/>
          <p:cNvSpPr txBox="1"/>
          <p:nvPr/>
        </p:nvSpPr>
        <p:spPr>
          <a:xfrm>
            <a:off x="7173690" y="4097249"/>
            <a:ext cx="295897" cy="215444"/>
          </a:xfrm>
          <a:prstGeom prst="rect">
            <a:avLst/>
          </a:prstGeom>
          <a:solidFill>
            <a:srgbClr val="92D050"/>
          </a:solidFill>
          <a:ln w="6350">
            <a:solidFill>
              <a:schemeClr val="tx1"/>
            </a:solidFill>
          </a:ln>
        </p:spPr>
        <p:txBody>
          <a:bodyPr wrap="square" rtlCol="0">
            <a:spAutoFit/>
          </a:bodyPr>
          <a:lstStyle/>
          <a:p>
            <a:r>
              <a:rPr kumimoji="1" lang="en-US" altLang="ja-JP" sz="800" dirty="0"/>
              <a:t>LR</a:t>
            </a:r>
            <a:endParaRPr kumimoji="1" lang="ja-JP" altLang="en-US" sz="800" dirty="0"/>
          </a:p>
        </p:txBody>
      </p:sp>
      <p:cxnSp>
        <p:nvCxnSpPr>
          <p:cNvPr id="146" name="直線矢印コネクタ 145"/>
          <p:cNvCxnSpPr/>
          <p:nvPr/>
        </p:nvCxnSpPr>
        <p:spPr>
          <a:xfrm>
            <a:off x="3164220" y="6566524"/>
            <a:ext cx="118819" cy="0"/>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148" name="二等辺三角形 147"/>
          <p:cNvSpPr/>
          <p:nvPr/>
        </p:nvSpPr>
        <p:spPr>
          <a:xfrm rot="5400000">
            <a:off x="5507630" y="6565096"/>
            <a:ext cx="106673" cy="621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51" name="直線矢印コネクタ 150"/>
          <p:cNvCxnSpPr/>
          <p:nvPr/>
        </p:nvCxnSpPr>
        <p:spPr>
          <a:xfrm>
            <a:off x="5355702" y="6588540"/>
            <a:ext cx="174201" cy="0"/>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410" name="円/楕円 409"/>
          <p:cNvSpPr/>
          <p:nvPr/>
        </p:nvSpPr>
        <p:spPr>
          <a:xfrm>
            <a:off x="1978625" y="6740906"/>
            <a:ext cx="64530" cy="59201"/>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8" name="直線コネクタ 167"/>
          <p:cNvCxnSpPr/>
          <p:nvPr/>
        </p:nvCxnSpPr>
        <p:spPr>
          <a:xfrm flipV="1">
            <a:off x="3684406" y="6754782"/>
            <a:ext cx="0" cy="92353"/>
          </a:xfrm>
          <a:prstGeom prst="line">
            <a:avLst/>
          </a:prstGeom>
          <a:ln w="6350"/>
        </p:spPr>
        <p:style>
          <a:lnRef idx="1">
            <a:schemeClr val="dk1"/>
          </a:lnRef>
          <a:fillRef idx="0">
            <a:schemeClr val="dk1"/>
          </a:fillRef>
          <a:effectRef idx="0">
            <a:schemeClr val="dk1"/>
          </a:effectRef>
          <a:fontRef idx="minor">
            <a:schemeClr val="tx1"/>
          </a:fontRef>
        </p:style>
      </p:cxnSp>
      <p:sp>
        <p:nvSpPr>
          <p:cNvPr id="169" name="円/楕円 168"/>
          <p:cNvSpPr/>
          <p:nvPr/>
        </p:nvSpPr>
        <p:spPr>
          <a:xfrm>
            <a:off x="3652141" y="6741758"/>
            <a:ext cx="64530" cy="59201"/>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テキスト ボックス 180"/>
          <p:cNvSpPr txBox="1"/>
          <p:nvPr/>
        </p:nvSpPr>
        <p:spPr>
          <a:xfrm>
            <a:off x="6835569" y="4099093"/>
            <a:ext cx="284696" cy="215444"/>
          </a:xfrm>
          <a:prstGeom prst="rect">
            <a:avLst/>
          </a:prstGeom>
          <a:solidFill>
            <a:srgbClr val="92D050"/>
          </a:solidFill>
          <a:ln w="6350">
            <a:solidFill>
              <a:schemeClr val="tx1"/>
            </a:solidFill>
          </a:ln>
        </p:spPr>
        <p:txBody>
          <a:bodyPr wrap="square" rtlCol="0">
            <a:spAutoFit/>
          </a:bodyPr>
          <a:lstStyle/>
          <a:p>
            <a:r>
              <a:rPr kumimoji="1" lang="en-US" altLang="ja-JP" sz="800" dirty="0"/>
              <a:t>SP</a:t>
            </a:r>
          </a:p>
        </p:txBody>
      </p:sp>
      <p:cxnSp>
        <p:nvCxnSpPr>
          <p:cNvPr id="54" name="カギ線コネクタ 53"/>
          <p:cNvCxnSpPr>
            <a:stCxn id="82" idx="2"/>
          </p:cNvCxnSpPr>
          <p:nvPr/>
        </p:nvCxnSpPr>
        <p:spPr>
          <a:xfrm rot="5400000" flipH="1">
            <a:off x="5861040" y="3748985"/>
            <a:ext cx="538970" cy="5694979"/>
          </a:xfrm>
          <a:prstGeom prst="bentConnector4">
            <a:avLst>
              <a:gd name="adj1" fmla="val -22184"/>
              <a:gd name="adj2" fmla="val 103761"/>
            </a:avLst>
          </a:prstGeom>
          <a:ln w="19050"/>
        </p:spPr>
        <p:style>
          <a:lnRef idx="1">
            <a:schemeClr val="dk1"/>
          </a:lnRef>
          <a:fillRef idx="0">
            <a:schemeClr val="dk1"/>
          </a:fillRef>
          <a:effectRef idx="0">
            <a:schemeClr val="dk1"/>
          </a:effectRef>
          <a:fontRef idx="minor">
            <a:schemeClr val="tx1"/>
          </a:fontRef>
        </p:style>
      </p:cxnSp>
      <p:sp>
        <p:nvSpPr>
          <p:cNvPr id="351" name="テキスト ボックス 350"/>
          <p:cNvSpPr txBox="1"/>
          <p:nvPr/>
        </p:nvSpPr>
        <p:spPr>
          <a:xfrm>
            <a:off x="5525119" y="2440568"/>
            <a:ext cx="798741" cy="215444"/>
          </a:xfrm>
          <a:prstGeom prst="rect">
            <a:avLst/>
          </a:prstGeom>
          <a:noFill/>
        </p:spPr>
        <p:txBody>
          <a:bodyPr wrap="square" rtlCol="0">
            <a:spAutoFit/>
          </a:bodyPr>
          <a:lstStyle/>
          <a:p>
            <a:r>
              <a:rPr kumimoji="1" lang="en-US" altLang="ja-JP" sz="800" dirty="0"/>
              <a:t>op_in[15:0]</a:t>
            </a:r>
            <a:endParaRPr kumimoji="1" lang="ja-JP" altLang="en-US" sz="800" dirty="0"/>
          </a:p>
        </p:txBody>
      </p:sp>
      <p:sp>
        <p:nvSpPr>
          <p:cNvPr id="361" name="フローチャート: 手作業 360"/>
          <p:cNvSpPr/>
          <p:nvPr/>
        </p:nvSpPr>
        <p:spPr>
          <a:xfrm rot="16200000">
            <a:off x="2610597" y="3640508"/>
            <a:ext cx="482520" cy="141022"/>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sp>
        <p:nvSpPr>
          <p:cNvPr id="365" name="テキスト ボックス 364"/>
          <p:cNvSpPr txBox="1"/>
          <p:nvPr/>
        </p:nvSpPr>
        <p:spPr>
          <a:xfrm>
            <a:off x="2774080" y="3514444"/>
            <a:ext cx="89168" cy="215444"/>
          </a:xfrm>
          <a:prstGeom prst="rect">
            <a:avLst/>
          </a:prstGeom>
          <a:noFill/>
        </p:spPr>
        <p:txBody>
          <a:bodyPr wrap="square" rtlCol="0">
            <a:spAutoFit/>
          </a:bodyPr>
          <a:lstStyle/>
          <a:p>
            <a:r>
              <a:rPr kumimoji="1" lang="en-US" altLang="ja-JP" sz="800" dirty="0"/>
              <a:t>1</a:t>
            </a:r>
            <a:endParaRPr kumimoji="1" lang="ja-JP" altLang="en-US" sz="800" dirty="0"/>
          </a:p>
        </p:txBody>
      </p:sp>
      <p:sp>
        <p:nvSpPr>
          <p:cNvPr id="367" name="テキスト ボックス 366"/>
          <p:cNvSpPr txBox="1"/>
          <p:nvPr/>
        </p:nvSpPr>
        <p:spPr>
          <a:xfrm>
            <a:off x="2774080" y="3705125"/>
            <a:ext cx="93029" cy="215444"/>
          </a:xfrm>
          <a:prstGeom prst="rect">
            <a:avLst/>
          </a:prstGeom>
          <a:noFill/>
        </p:spPr>
        <p:txBody>
          <a:bodyPr wrap="square" rtlCol="0">
            <a:spAutoFit/>
          </a:bodyPr>
          <a:lstStyle/>
          <a:p>
            <a:r>
              <a:rPr kumimoji="1" lang="en-US" altLang="ja-JP" sz="800" dirty="0"/>
              <a:t>0</a:t>
            </a:r>
            <a:endParaRPr kumimoji="1" lang="ja-JP" altLang="en-US" sz="800" dirty="0"/>
          </a:p>
        </p:txBody>
      </p:sp>
      <p:cxnSp>
        <p:nvCxnSpPr>
          <p:cNvPr id="346" name="直線矢印コネクタ 345"/>
          <p:cNvCxnSpPr>
            <a:stCxn id="241" idx="3"/>
            <a:endCxn id="367" idx="1"/>
          </p:cNvCxnSpPr>
          <p:nvPr/>
        </p:nvCxnSpPr>
        <p:spPr>
          <a:xfrm flipV="1">
            <a:off x="2201966" y="3812847"/>
            <a:ext cx="572114" cy="4815"/>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348" name="カギ線コネクタ 347"/>
          <p:cNvCxnSpPr>
            <a:endCxn id="12" idx="0"/>
          </p:cNvCxnSpPr>
          <p:nvPr/>
        </p:nvCxnSpPr>
        <p:spPr>
          <a:xfrm>
            <a:off x="2932833" y="3719906"/>
            <a:ext cx="3734818" cy="417623"/>
          </a:xfrm>
          <a:prstGeom prst="bentConnector2">
            <a:avLst/>
          </a:prstGeom>
          <a:ln w="19050">
            <a:solidFill>
              <a:srgbClr val="C00000"/>
            </a:solidFill>
            <a:prstDash val="sysDash"/>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85" name="テキスト ボックス 384"/>
          <p:cNvSpPr txBox="1"/>
          <p:nvPr/>
        </p:nvSpPr>
        <p:spPr>
          <a:xfrm>
            <a:off x="5531505" y="2613830"/>
            <a:ext cx="541448" cy="215444"/>
          </a:xfrm>
          <a:prstGeom prst="rect">
            <a:avLst/>
          </a:prstGeom>
          <a:noFill/>
        </p:spPr>
        <p:txBody>
          <a:bodyPr wrap="square" rtlCol="0">
            <a:spAutoFit/>
          </a:bodyPr>
          <a:lstStyle/>
          <a:p>
            <a:r>
              <a:rPr kumimoji="1" lang="en-US" altLang="ja-JP" sz="800" dirty="0"/>
              <a:t>nop_en</a:t>
            </a:r>
            <a:endParaRPr kumimoji="1" lang="ja-JP" altLang="en-US" sz="800" dirty="0"/>
          </a:p>
        </p:txBody>
      </p:sp>
      <p:cxnSp>
        <p:nvCxnSpPr>
          <p:cNvPr id="368" name="カギ線コネクタ 367"/>
          <p:cNvCxnSpPr>
            <a:stCxn id="385" idx="1"/>
            <a:endCxn id="361" idx="3"/>
          </p:cNvCxnSpPr>
          <p:nvPr/>
        </p:nvCxnSpPr>
        <p:spPr>
          <a:xfrm rot="10800000" flipV="1">
            <a:off x="2851857" y="2721551"/>
            <a:ext cx="2679648" cy="796459"/>
          </a:xfrm>
          <a:prstGeom prst="bentConnector2">
            <a:avLst/>
          </a:prstGeom>
          <a:ln w="6350">
            <a:prstDash val="dash"/>
            <a:tailEnd type="triangle"/>
          </a:ln>
        </p:spPr>
        <p:style>
          <a:lnRef idx="1">
            <a:schemeClr val="dk1"/>
          </a:lnRef>
          <a:fillRef idx="0">
            <a:schemeClr val="dk1"/>
          </a:fillRef>
          <a:effectRef idx="0">
            <a:schemeClr val="dk1"/>
          </a:effectRef>
          <a:fontRef idx="minor">
            <a:schemeClr val="tx1"/>
          </a:fontRef>
        </p:style>
      </p:cxnSp>
      <p:cxnSp>
        <p:nvCxnSpPr>
          <p:cNvPr id="247" name="直線矢印コネクタ 246"/>
          <p:cNvCxnSpPr/>
          <p:nvPr/>
        </p:nvCxnSpPr>
        <p:spPr>
          <a:xfrm flipV="1">
            <a:off x="4764291" y="5299752"/>
            <a:ext cx="1055418" cy="139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06" name="直線矢印コネクタ 305"/>
          <p:cNvCxnSpPr>
            <a:stCxn id="122" idx="0"/>
          </p:cNvCxnSpPr>
          <p:nvPr/>
        </p:nvCxnSpPr>
        <p:spPr>
          <a:xfrm flipH="1" flipV="1">
            <a:off x="7702579" y="3178292"/>
            <a:ext cx="1" cy="92606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15" name="テキスト ボックス 314"/>
          <p:cNvSpPr txBox="1"/>
          <p:nvPr/>
        </p:nvSpPr>
        <p:spPr>
          <a:xfrm>
            <a:off x="7295370" y="5694387"/>
            <a:ext cx="543266" cy="215444"/>
          </a:xfrm>
          <a:prstGeom prst="rect">
            <a:avLst/>
          </a:prstGeom>
          <a:noFill/>
        </p:spPr>
        <p:txBody>
          <a:bodyPr wrap="square" rtlCol="0">
            <a:spAutoFit/>
          </a:bodyPr>
          <a:lstStyle/>
          <a:p>
            <a:r>
              <a:rPr kumimoji="1" lang="en-US" altLang="ja-JP" sz="800" dirty="0"/>
              <a:t>R0 ~ R13</a:t>
            </a:r>
            <a:endParaRPr kumimoji="1" lang="ja-JP" altLang="en-US" sz="800" dirty="0"/>
          </a:p>
        </p:txBody>
      </p:sp>
      <p:sp>
        <p:nvSpPr>
          <p:cNvPr id="166" name="二等辺三角形 165"/>
          <p:cNvSpPr/>
          <p:nvPr/>
        </p:nvSpPr>
        <p:spPr>
          <a:xfrm rot="10800000">
            <a:off x="7779973" y="2103902"/>
            <a:ext cx="104683" cy="7947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円/楕円 166"/>
          <p:cNvSpPr/>
          <p:nvPr/>
        </p:nvSpPr>
        <p:spPr>
          <a:xfrm>
            <a:off x="7636251" y="2045447"/>
            <a:ext cx="64530" cy="59201"/>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72" name="直線コネクタ 171"/>
          <p:cNvCxnSpPr/>
          <p:nvPr/>
        </p:nvCxnSpPr>
        <p:spPr>
          <a:xfrm flipV="1">
            <a:off x="7668516" y="1953094"/>
            <a:ext cx="0" cy="92353"/>
          </a:xfrm>
          <a:prstGeom prst="line">
            <a:avLst/>
          </a:prstGeom>
          <a:ln w="6350"/>
        </p:spPr>
        <p:style>
          <a:lnRef idx="1">
            <a:schemeClr val="dk1"/>
          </a:lnRef>
          <a:fillRef idx="0">
            <a:schemeClr val="dk1"/>
          </a:fillRef>
          <a:effectRef idx="0">
            <a:schemeClr val="dk1"/>
          </a:effectRef>
          <a:fontRef idx="minor">
            <a:schemeClr val="tx1"/>
          </a:fontRef>
        </p:style>
      </p:cxnSp>
      <p:cxnSp>
        <p:nvCxnSpPr>
          <p:cNvPr id="173" name="直線矢印コネクタ 172"/>
          <p:cNvCxnSpPr/>
          <p:nvPr/>
        </p:nvCxnSpPr>
        <p:spPr>
          <a:xfrm>
            <a:off x="7832314" y="1923316"/>
            <a:ext cx="0" cy="175242"/>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178" name="正方形/長方形 177"/>
          <p:cNvSpPr/>
          <p:nvPr/>
        </p:nvSpPr>
        <p:spPr>
          <a:xfrm>
            <a:off x="5060721" y="5278107"/>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3" name="テキスト ボックス 272"/>
          <p:cNvSpPr txBox="1"/>
          <p:nvPr/>
        </p:nvSpPr>
        <p:spPr>
          <a:xfrm>
            <a:off x="3572337" y="4480444"/>
            <a:ext cx="652589" cy="215444"/>
          </a:xfrm>
          <a:prstGeom prst="rect">
            <a:avLst/>
          </a:prstGeom>
          <a:noFill/>
        </p:spPr>
        <p:txBody>
          <a:bodyPr wrap="square" rtlCol="0">
            <a:spAutoFit/>
          </a:bodyPr>
          <a:lstStyle/>
          <a:p>
            <a:r>
              <a:rPr kumimoji="1" lang="en-US" altLang="ja-JP" sz="800" dirty="0"/>
              <a:t>regB[15:0]</a:t>
            </a:r>
            <a:endParaRPr kumimoji="1" lang="ja-JP" altLang="en-US" sz="800" dirty="0"/>
          </a:p>
        </p:txBody>
      </p:sp>
      <p:cxnSp>
        <p:nvCxnSpPr>
          <p:cNvPr id="269" name="直線矢印コネクタ 268"/>
          <p:cNvCxnSpPr>
            <a:stCxn id="238" idx="3"/>
          </p:cNvCxnSpPr>
          <p:nvPr/>
        </p:nvCxnSpPr>
        <p:spPr>
          <a:xfrm>
            <a:off x="2201966" y="4331526"/>
            <a:ext cx="4330243" cy="0"/>
          </a:xfrm>
          <a:prstGeom prst="straightConnector1">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184" name="テキスト ボックス 183"/>
          <p:cNvSpPr txBox="1"/>
          <p:nvPr/>
        </p:nvSpPr>
        <p:spPr>
          <a:xfrm>
            <a:off x="5531505" y="2747406"/>
            <a:ext cx="541448" cy="215444"/>
          </a:xfrm>
          <a:prstGeom prst="rect">
            <a:avLst/>
          </a:prstGeom>
          <a:noFill/>
        </p:spPr>
        <p:txBody>
          <a:bodyPr wrap="square" rtlCol="0">
            <a:spAutoFit/>
          </a:bodyPr>
          <a:lstStyle/>
          <a:p>
            <a:r>
              <a:rPr kumimoji="1" lang="en-US" altLang="ja-JP" sz="800" dirty="0"/>
              <a:t>fwd_en</a:t>
            </a:r>
            <a:endParaRPr kumimoji="1" lang="ja-JP" altLang="en-US" sz="800" dirty="0"/>
          </a:p>
        </p:txBody>
      </p:sp>
      <p:sp>
        <p:nvSpPr>
          <p:cNvPr id="224" name="テキスト ボックス 223"/>
          <p:cNvSpPr txBox="1"/>
          <p:nvPr/>
        </p:nvSpPr>
        <p:spPr>
          <a:xfrm>
            <a:off x="5527959" y="2258091"/>
            <a:ext cx="798741" cy="215444"/>
          </a:xfrm>
          <a:prstGeom prst="rect">
            <a:avLst/>
          </a:prstGeom>
          <a:noFill/>
        </p:spPr>
        <p:txBody>
          <a:bodyPr wrap="square" rtlCol="0">
            <a:spAutoFit/>
          </a:bodyPr>
          <a:lstStyle/>
          <a:p>
            <a:r>
              <a:rPr kumimoji="1" lang="en-US" altLang="ja-JP" sz="800" dirty="0"/>
              <a:t>pc_out[15:0]</a:t>
            </a:r>
            <a:endParaRPr kumimoji="1" lang="ja-JP" altLang="en-US" sz="800" dirty="0"/>
          </a:p>
        </p:txBody>
      </p:sp>
      <p:cxnSp>
        <p:nvCxnSpPr>
          <p:cNvPr id="77" name="直線矢印コネクタ 76"/>
          <p:cNvCxnSpPr>
            <a:cxnSpLocks/>
          </p:cNvCxnSpPr>
          <p:nvPr/>
        </p:nvCxnSpPr>
        <p:spPr>
          <a:xfrm flipH="1">
            <a:off x="528316" y="2296858"/>
            <a:ext cx="4999643" cy="507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 name="直線矢印コネクタ 7"/>
          <p:cNvCxnSpPr/>
          <p:nvPr/>
        </p:nvCxnSpPr>
        <p:spPr>
          <a:xfrm flipV="1">
            <a:off x="6627602" y="3166047"/>
            <a:ext cx="0" cy="16120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98" name="直線矢印コネクタ 97"/>
          <p:cNvCxnSpPr>
            <a:stCxn id="123" idx="0"/>
          </p:cNvCxnSpPr>
          <p:nvPr/>
        </p:nvCxnSpPr>
        <p:spPr>
          <a:xfrm flipH="1" flipV="1">
            <a:off x="7318684" y="3327256"/>
            <a:ext cx="2955" cy="76999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92" name="フローチャート: 手作業 191"/>
          <p:cNvSpPr/>
          <p:nvPr/>
        </p:nvSpPr>
        <p:spPr>
          <a:xfrm rot="16200000">
            <a:off x="4884219" y="4611684"/>
            <a:ext cx="482520" cy="129512"/>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sp>
        <p:nvSpPr>
          <p:cNvPr id="194" name="テキスト ボックス 193"/>
          <p:cNvSpPr txBox="1"/>
          <p:nvPr/>
        </p:nvSpPr>
        <p:spPr>
          <a:xfrm>
            <a:off x="5060721" y="4432053"/>
            <a:ext cx="143925" cy="215444"/>
          </a:xfrm>
          <a:prstGeom prst="rect">
            <a:avLst/>
          </a:prstGeom>
          <a:noFill/>
        </p:spPr>
        <p:txBody>
          <a:bodyPr wrap="square" lIns="0" rIns="0" rtlCol="0">
            <a:spAutoFit/>
          </a:bodyPr>
          <a:lstStyle/>
          <a:p>
            <a:r>
              <a:rPr kumimoji="1" lang="en-US" altLang="ja-JP" sz="800" dirty="0"/>
              <a:t>01</a:t>
            </a:r>
            <a:endParaRPr kumimoji="1" lang="ja-JP" altLang="en-US" sz="800" dirty="0"/>
          </a:p>
        </p:txBody>
      </p:sp>
      <p:sp>
        <p:nvSpPr>
          <p:cNvPr id="195" name="テキスト ボックス 194"/>
          <p:cNvSpPr txBox="1"/>
          <p:nvPr/>
        </p:nvSpPr>
        <p:spPr>
          <a:xfrm>
            <a:off x="4956685" y="4850328"/>
            <a:ext cx="318196" cy="215444"/>
          </a:xfrm>
          <a:prstGeom prst="rect">
            <a:avLst/>
          </a:prstGeom>
          <a:noFill/>
        </p:spPr>
        <p:txBody>
          <a:bodyPr wrap="square" lIns="0" rIns="0" rtlCol="0">
            <a:spAutoFit/>
          </a:bodyPr>
          <a:lstStyle/>
          <a:p>
            <a:r>
              <a:rPr kumimoji="1" lang="en-US" altLang="ja-JP" sz="800" dirty="0"/>
              <a:t>default</a:t>
            </a:r>
            <a:endParaRPr kumimoji="1" lang="ja-JP" altLang="en-US" sz="800" dirty="0"/>
          </a:p>
        </p:txBody>
      </p:sp>
      <p:sp>
        <p:nvSpPr>
          <p:cNvPr id="211" name="正方形/長方形 210"/>
          <p:cNvSpPr/>
          <p:nvPr/>
        </p:nvSpPr>
        <p:spPr>
          <a:xfrm flipH="1">
            <a:off x="4264439" y="3685020"/>
            <a:ext cx="67311" cy="4843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3" name="直線矢印コネクタ 72"/>
          <p:cNvCxnSpPr/>
          <p:nvPr/>
        </p:nvCxnSpPr>
        <p:spPr>
          <a:xfrm>
            <a:off x="5125479" y="4198569"/>
            <a:ext cx="0" cy="258104"/>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cxnSp>
        <p:nvCxnSpPr>
          <p:cNvPr id="80" name="カギ線コネクタ 79"/>
          <p:cNvCxnSpPr/>
          <p:nvPr/>
        </p:nvCxnSpPr>
        <p:spPr>
          <a:xfrm>
            <a:off x="5296050" y="4662427"/>
            <a:ext cx="1229650" cy="812879"/>
          </a:xfrm>
          <a:prstGeom prst="bentConnector3">
            <a:avLst>
              <a:gd name="adj1" fmla="val -91"/>
            </a:avLst>
          </a:prstGeom>
          <a:ln w="19050">
            <a:tailEnd type="triangle"/>
          </a:ln>
        </p:spPr>
        <p:style>
          <a:lnRef idx="1">
            <a:schemeClr val="dk1"/>
          </a:lnRef>
          <a:fillRef idx="0">
            <a:schemeClr val="dk1"/>
          </a:fillRef>
          <a:effectRef idx="0">
            <a:schemeClr val="dk1"/>
          </a:effectRef>
          <a:fontRef idx="minor">
            <a:schemeClr val="tx1"/>
          </a:fontRef>
        </p:style>
      </p:cxnSp>
      <p:sp>
        <p:nvSpPr>
          <p:cNvPr id="227" name="正方形/長方形 226"/>
          <p:cNvSpPr/>
          <p:nvPr/>
        </p:nvSpPr>
        <p:spPr>
          <a:xfrm>
            <a:off x="5274881" y="5448488"/>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27" name="直線矢印コネクタ 126"/>
          <p:cNvCxnSpPr/>
          <p:nvPr/>
        </p:nvCxnSpPr>
        <p:spPr>
          <a:xfrm>
            <a:off x="3568368" y="4727274"/>
            <a:ext cx="819802" cy="317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14" name="正方形/長方形 213"/>
          <p:cNvSpPr/>
          <p:nvPr/>
        </p:nvSpPr>
        <p:spPr>
          <a:xfrm>
            <a:off x="5273190" y="4645299"/>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テキスト ボックス 251"/>
          <p:cNvSpPr txBox="1"/>
          <p:nvPr/>
        </p:nvSpPr>
        <p:spPr>
          <a:xfrm>
            <a:off x="3814184" y="5608970"/>
            <a:ext cx="212382" cy="276999"/>
          </a:xfrm>
          <a:prstGeom prst="rect">
            <a:avLst/>
          </a:prstGeom>
          <a:noFill/>
        </p:spPr>
        <p:txBody>
          <a:bodyPr wrap="square" rtlCol="0">
            <a:spAutoFit/>
          </a:bodyPr>
          <a:lstStyle/>
          <a:p>
            <a:r>
              <a:rPr kumimoji="1" lang="en-US" altLang="ja-JP" sz="1200" b="1" dirty="0"/>
              <a:t>:</a:t>
            </a:r>
          </a:p>
        </p:txBody>
      </p:sp>
      <p:sp>
        <p:nvSpPr>
          <p:cNvPr id="253" name="テキスト ボックス 252"/>
          <p:cNvSpPr txBox="1"/>
          <p:nvPr/>
        </p:nvSpPr>
        <p:spPr>
          <a:xfrm>
            <a:off x="3814184" y="5207124"/>
            <a:ext cx="314255" cy="215444"/>
          </a:xfrm>
          <a:prstGeom prst="rect">
            <a:avLst/>
          </a:prstGeom>
          <a:noFill/>
        </p:spPr>
        <p:txBody>
          <a:bodyPr wrap="square" rtlCol="0">
            <a:spAutoFit/>
          </a:bodyPr>
          <a:lstStyle/>
          <a:p>
            <a:r>
              <a:rPr kumimoji="1" lang="en-US" altLang="ja-JP" sz="800" dirty="0"/>
              <a:t>R0</a:t>
            </a:r>
            <a:endParaRPr kumimoji="1" lang="ja-JP" altLang="en-US" sz="800" dirty="0"/>
          </a:p>
        </p:txBody>
      </p:sp>
      <p:sp>
        <p:nvSpPr>
          <p:cNvPr id="254" name="テキスト ボックス 253"/>
          <p:cNvSpPr txBox="1"/>
          <p:nvPr/>
        </p:nvSpPr>
        <p:spPr>
          <a:xfrm>
            <a:off x="3814184" y="5422095"/>
            <a:ext cx="346243" cy="215444"/>
          </a:xfrm>
          <a:prstGeom prst="rect">
            <a:avLst/>
          </a:prstGeom>
          <a:noFill/>
        </p:spPr>
        <p:txBody>
          <a:bodyPr wrap="square" rtlCol="0">
            <a:spAutoFit/>
          </a:bodyPr>
          <a:lstStyle/>
          <a:p>
            <a:r>
              <a:rPr kumimoji="1" lang="en-US" altLang="ja-JP" sz="800" dirty="0"/>
              <a:t>R1</a:t>
            </a:r>
            <a:endParaRPr kumimoji="1" lang="ja-JP" altLang="en-US" sz="800" dirty="0"/>
          </a:p>
        </p:txBody>
      </p:sp>
      <p:sp>
        <p:nvSpPr>
          <p:cNvPr id="255" name="テキスト ボックス 254"/>
          <p:cNvSpPr txBox="1"/>
          <p:nvPr/>
        </p:nvSpPr>
        <p:spPr>
          <a:xfrm>
            <a:off x="3814182" y="5830770"/>
            <a:ext cx="346244" cy="215444"/>
          </a:xfrm>
          <a:prstGeom prst="rect">
            <a:avLst/>
          </a:prstGeom>
          <a:noFill/>
        </p:spPr>
        <p:txBody>
          <a:bodyPr wrap="square" rtlCol="0">
            <a:spAutoFit/>
          </a:bodyPr>
          <a:lstStyle/>
          <a:p>
            <a:r>
              <a:rPr kumimoji="1" lang="en-US" altLang="ja-JP" sz="800" dirty="0"/>
              <a:t>R15</a:t>
            </a:r>
            <a:endParaRPr kumimoji="1" lang="ja-JP" altLang="en-US" sz="800" dirty="0"/>
          </a:p>
        </p:txBody>
      </p:sp>
      <p:sp>
        <p:nvSpPr>
          <p:cNvPr id="256" name="フローチャート: 手作業 255"/>
          <p:cNvSpPr/>
          <p:nvPr/>
        </p:nvSpPr>
        <p:spPr>
          <a:xfrm rot="16200000">
            <a:off x="4207369" y="4754210"/>
            <a:ext cx="482520" cy="141022"/>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sp>
        <p:nvSpPr>
          <p:cNvPr id="257" name="テキスト ボックス 256"/>
          <p:cNvSpPr txBox="1"/>
          <p:nvPr/>
        </p:nvSpPr>
        <p:spPr>
          <a:xfrm>
            <a:off x="4370852" y="4628146"/>
            <a:ext cx="89168" cy="215444"/>
          </a:xfrm>
          <a:prstGeom prst="rect">
            <a:avLst/>
          </a:prstGeom>
          <a:noFill/>
        </p:spPr>
        <p:txBody>
          <a:bodyPr wrap="square" rtlCol="0">
            <a:spAutoFit/>
          </a:bodyPr>
          <a:lstStyle/>
          <a:p>
            <a:r>
              <a:rPr kumimoji="1" lang="en-US" altLang="ja-JP" sz="800" dirty="0"/>
              <a:t>0</a:t>
            </a:r>
            <a:endParaRPr kumimoji="1" lang="ja-JP" altLang="en-US" sz="800" dirty="0"/>
          </a:p>
        </p:txBody>
      </p:sp>
      <p:sp>
        <p:nvSpPr>
          <p:cNvPr id="260" name="テキスト ボックス 259"/>
          <p:cNvSpPr txBox="1"/>
          <p:nvPr/>
        </p:nvSpPr>
        <p:spPr>
          <a:xfrm>
            <a:off x="4370852" y="4818827"/>
            <a:ext cx="93029" cy="215444"/>
          </a:xfrm>
          <a:prstGeom prst="rect">
            <a:avLst/>
          </a:prstGeom>
          <a:noFill/>
        </p:spPr>
        <p:txBody>
          <a:bodyPr wrap="square" rtlCol="0">
            <a:spAutoFit/>
          </a:bodyPr>
          <a:lstStyle/>
          <a:p>
            <a:r>
              <a:rPr kumimoji="1" lang="en-US" altLang="ja-JP" sz="800" dirty="0"/>
              <a:t>1</a:t>
            </a:r>
            <a:endParaRPr kumimoji="1" lang="ja-JP" altLang="en-US" sz="800" dirty="0"/>
          </a:p>
        </p:txBody>
      </p:sp>
      <p:cxnSp>
        <p:nvCxnSpPr>
          <p:cNvPr id="108" name="直線コネクタ 107"/>
          <p:cNvCxnSpPr/>
          <p:nvPr/>
        </p:nvCxnSpPr>
        <p:spPr>
          <a:xfrm>
            <a:off x="4184988" y="5435899"/>
            <a:ext cx="85501"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2" name="カギ線コネクタ 111"/>
          <p:cNvCxnSpPr/>
          <p:nvPr/>
        </p:nvCxnSpPr>
        <p:spPr>
          <a:xfrm rot="5400000" flipH="1" flipV="1">
            <a:off x="4072981" y="5120056"/>
            <a:ext cx="512697" cy="117680"/>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264" name="フローチャート: 手作業 263"/>
          <p:cNvSpPr/>
          <p:nvPr/>
        </p:nvSpPr>
        <p:spPr>
          <a:xfrm rot="16200000">
            <a:off x="4447555" y="5232865"/>
            <a:ext cx="482520" cy="141022"/>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cxnSp>
        <p:nvCxnSpPr>
          <p:cNvPr id="125" name="直線矢印コネクタ 124"/>
          <p:cNvCxnSpPr/>
          <p:nvPr/>
        </p:nvCxnSpPr>
        <p:spPr>
          <a:xfrm flipV="1">
            <a:off x="3568368" y="5122275"/>
            <a:ext cx="1042670" cy="342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77" name="直線コネクタ 276"/>
          <p:cNvCxnSpPr/>
          <p:nvPr/>
        </p:nvCxnSpPr>
        <p:spPr>
          <a:xfrm>
            <a:off x="4183995" y="5796314"/>
            <a:ext cx="19665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40" name="カギ線コネクタ 139"/>
          <p:cNvCxnSpPr/>
          <p:nvPr/>
        </p:nvCxnSpPr>
        <p:spPr>
          <a:xfrm rot="5400000" flipH="1" flipV="1">
            <a:off x="4309240" y="5486992"/>
            <a:ext cx="388255" cy="230391"/>
          </a:xfrm>
          <a:prstGeom prst="bentConnector3">
            <a:avLst>
              <a:gd name="adj1" fmla="val 100292"/>
            </a:avLst>
          </a:prstGeom>
          <a:ln w="19050">
            <a:tailEnd type="triangle"/>
          </a:ln>
        </p:spPr>
        <p:style>
          <a:lnRef idx="1">
            <a:schemeClr val="dk1"/>
          </a:lnRef>
          <a:fillRef idx="0">
            <a:schemeClr val="dk1"/>
          </a:fillRef>
          <a:effectRef idx="0">
            <a:schemeClr val="dk1"/>
          </a:effectRef>
          <a:fontRef idx="minor">
            <a:schemeClr val="tx1"/>
          </a:fontRef>
        </p:style>
      </p:cxnSp>
      <p:cxnSp>
        <p:nvCxnSpPr>
          <p:cNvPr id="149" name="直線矢印コネクタ 148"/>
          <p:cNvCxnSpPr>
            <a:stCxn id="256" idx="2"/>
          </p:cNvCxnSpPr>
          <p:nvPr/>
        </p:nvCxnSpPr>
        <p:spPr>
          <a:xfrm>
            <a:off x="4519140" y="4824721"/>
            <a:ext cx="54158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03" name="正方形/長方形 302"/>
          <p:cNvSpPr/>
          <p:nvPr/>
        </p:nvSpPr>
        <p:spPr>
          <a:xfrm>
            <a:off x="3490660" y="4062836"/>
            <a:ext cx="45719" cy="5199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33" name="カギ線コネクタ 232"/>
          <p:cNvCxnSpPr>
            <a:stCxn id="184" idx="1"/>
            <a:endCxn id="256" idx="3"/>
          </p:cNvCxnSpPr>
          <p:nvPr/>
        </p:nvCxnSpPr>
        <p:spPr>
          <a:xfrm rot="10800000" flipV="1">
            <a:off x="4448629" y="2855127"/>
            <a:ext cx="1082876" cy="1776585"/>
          </a:xfrm>
          <a:prstGeom prst="bentConnector2">
            <a:avLst/>
          </a:prstGeom>
          <a:ln w="3175">
            <a:prstDash val="dash"/>
            <a:tailEnd type="triangle"/>
          </a:ln>
        </p:spPr>
        <p:style>
          <a:lnRef idx="1">
            <a:schemeClr val="dk1"/>
          </a:lnRef>
          <a:fillRef idx="0">
            <a:schemeClr val="dk1"/>
          </a:fillRef>
          <a:effectRef idx="0">
            <a:schemeClr val="dk1"/>
          </a:effectRef>
          <a:fontRef idx="minor">
            <a:schemeClr val="tx1"/>
          </a:fontRef>
        </p:style>
      </p:cxnSp>
      <p:cxnSp>
        <p:nvCxnSpPr>
          <p:cNvPr id="262" name="カギ線コネクタ 261"/>
          <p:cNvCxnSpPr>
            <a:stCxn id="184" idx="1"/>
            <a:endCxn id="264" idx="3"/>
          </p:cNvCxnSpPr>
          <p:nvPr/>
        </p:nvCxnSpPr>
        <p:spPr>
          <a:xfrm rot="10800000" flipV="1">
            <a:off x="4688815" y="2855128"/>
            <a:ext cx="842690" cy="2255240"/>
          </a:xfrm>
          <a:prstGeom prst="bentConnector2">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320" name="正方形/長方形 319"/>
          <p:cNvSpPr/>
          <p:nvPr/>
        </p:nvSpPr>
        <p:spPr>
          <a:xfrm>
            <a:off x="4673183" y="2831098"/>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フローチャート: 手作業 203"/>
          <p:cNvSpPr/>
          <p:nvPr/>
        </p:nvSpPr>
        <p:spPr>
          <a:xfrm rot="16200000">
            <a:off x="5448098" y="4730923"/>
            <a:ext cx="352803" cy="85765"/>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cxnSp>
        <p:nvCxnSpPr>
          <p:cNvPr id="226" name="直線矢印コネクタ 225"/>
          <p:cNvCxnSpPr/>
          <p:nvPr/>
        </p:nvCxnSpPr>
        <p:spPr>
          <a:xfrm flipH="1">
            <a:off x="5616822" y="3707330"/>
            <a:ext cx="3491" cy="931495"/>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228" name="正方形/長方形 227"/>
          <p:cNvSpPr/>
          <p:nvPr/>
        </p:nvSpPr>
        <p:spPr>
          <a:xfrm>
            <a:off x="5593962" y="3686943"/>
            <a:ext cx="45719" cy="8196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9" name="正方形/長方形 228"/>
          <p:cNvSpPr/>
          <p:nvPr/>
        </p:nvSpPr>
        <p:spPr>
          <a:xfrm>
            <a:off x="5423831" y="4305528"/>
            <a:ext cx="45719" cy="5199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5" name="直線矢印コネクタ 64"/>
          <p:cNvCxnSpPr>
            <a:stCxn id="204" idx="2"/>
          </p:cNvCxnSpPr>
          <p:nvPr/>
        </p:nvCxnSpPr>
        <p:spPr>
          <a:xfrm>
            <a:off x="5667382" y="4773805"/>
            <a:ext cx="152327"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p:cNvCxnSpPr/>
          <p:nvPr/>
        </p:nvCxnSpPr>
        <p:spPr>
          <a:xfrm flipV="1">
            <a:off x="6011226" y="5142382"/>
            <a:ext cx="512892"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8" name="フローチャート : 手操作入力 77"/>
          <p:cNvSpPr/>
          <p:nvPr/>
        </p:nvSpPr>
        <p:spPr>
          <a:xfrm>
            <a:off x="4175650" y="4260426"/>
            <a:ext cx="253717" cy="142200"/>
          </a:xfrm>
          <a:prstGeom prst="flowChartManualInpu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EXT</a:t>
            </a:r>
            <a:endParaRPr kumimoji="1" lang="ja-JP" altLang="en-US" sz="800" dirty="0">
              <a:solidFill>
                <a:schemeClr val="tx1"/>
              </a:solidFill>
            </a:endParaRPr>
          </a:p>
        </p:txBody>
      </p:sp>
      <p:cxnSp>
        <p:nvCxnSpPr>
          <p:cNvPr id="85" name="直線矢印コネクタ 84"/>
          <p:cNvCxnSpPr>
            <a:stCxn id="211" idx="2"/>
            <a:endCxn id="78" idx="0"/>
          </p:cNvCxnSpPr>
          <p:nvPr/>
        </p:nvCxnSpPr>
        <p:spPr>
          <a:xfrm>
            <a:off x="4298094" y="3733455"/>
            <a:ext cx="4415" cy="541191"/>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239" name="テキスト ボックス 238"/>
          <p:cNvSpPr txBox="1"/>
          <p:nvPr/>
        </p:nvSpPr>
        <p:spPr>
          <a:xfrm>
            <a:off x="4618304" y="5099402"/>
            <a:ext cx="89168" cy="215444"/>
          </a:xfrm>
          <a:prstGeom prst="rect">
            <a:avLst/>
          </a:prstGeom>
          <a:noFill/>
        </p:spPr>
        <p:txBody>
          <a:bodyPr wrap="square" rtlCol="0">
            <a:spAutoFit/>
          </a:bodyPr>
          <a:lstStyle/>
          <a:p>
            <a:r>
              <a:rPr kumimoji="1" lang="en-US" altLang="ja-JP" sz="800" dirty="0"/>
              <a:t>0</a:t>
            </a:r>
            <a:endParaRPr kumimoji="1" lang="ja-JP" altLang="en-US" sz="800" dirty="0"/>
          </a:p>
        </p:txBody>
      </p:sp>
      <p:sp>
        <p:nvSpPr>
          <p:cNvPr id="240" name="テキスト ボックス 239"/>
          <p:cNvSpPr txBox="1"/>
          <p:nvPr/>
        </p:nvSpPr>
        <p:spPr>
          <a:xfrm>
            <a:off x="4618304" y="5290083"/>
            <a:ext cx="93029" cy="215444"/>
          </a:xfrm>
          <a:prstGeom prst="rect">
            <a:avLst/>
          </a:prstGeom>
          <a:noFill/>
        </p:spPr>
        <p:txBody>
          <a:bodyPr wrap="square" rtlCol="0">
            <a:spAutoFit/>
          </a:bodyPr>
          <a:lstStyle/>
          <a:p>
            <a:r>
              <a:rPr kumimoji="1" lang="en-US" altLang="ja-JP" sz="800" dirty="0"/>
              <a:t>1</a:t>
            </a:r>
            <a:endParaRPr kumimoji="1" lang="ja-JP" altLang="en-US" sz="800" dirty="0"/>
          </a:p>
        </p:txBody>
      </p:sp>
      <p:sp>
        <p:nvSpPr>
          <p:cNvPr id="43" name="正方形/長方形 42"/>
          <p:cNvSpPr/>
          <p:nvPr/>
        </p:nvSpPr>
        <p:spPr>
          <a:xfrm>
            <a:off x="3610886" y="5078700"/>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32" name="正方形/長方形 231"/>
          <p:cNvSpPr/>
          <p:nvPr/>
        </p:nvSpPr>
        <p:spPr>
          <a:xfrm>
            <a:off x="3611275" y="4665528"/>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34" name="正方形/長方形 233"/>
          <p:cNvSpPr/>
          <p:nvPr/>
        </p:nvSpPr>
        <p:spPr>
          <a:xfrm>
            <a:off x="3609124" y="4257719"/>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37" name="正方形/長方形 236"/>
          <p:cNvSpPr/>
          <p:nvPr/>
        </p:nvSpPr>
        <p:spPr>
          <a:xfrm>
            <a:off x="1988431" y="4008341"/>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38" name="正方形/長方形 237"/>
          <p:cNvSpPr/>
          <p:nvPr/>
        </p:nvSpPr>
        <p:spPr>
          <a:xfrm>
            <a:off x="1990397" y="4257284"/>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41" name="正方形/長方形 240"/>
          <p:cNvSpPr/>
          <p:nvPr/>
        </p:nvSpPr>
        <p:spPr>
          <a:xfrm>
            <a:off x="1990397" y="3743420"/>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65" name="正方形/長方形 264"/>
          <p:cNvSpPr/>
          <p:nvPr/>
        </p:nvSpPr>
        <p:spPr>
          <a:xfrm>
            <a:off x="1862966" y="1808742"/>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p:cNvSpPr/>
          <p:nvPr/>
        </p:nvSpPr>
        <p:spPr>
          <a:xfrm>
            <a:off x="4569279" y="1799021"/>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1" name="テキスト ボックス 280"/>
          <p:cNvSpPr txBox="1"/>
          <p:nvPr/>
        </p:nvSpPr>
        <p:spPr>
          <a:xfrm>
            <a:off x="1988431" y="1803197"/>
            <a:ext cx="489379" cy="215444"/>
          </a:xfrm>
          <a:prstGeom prst="rect">
            <a:avLst/>
          </a:prstGeom>
          <a:noFill/>
        </p:spPr>
        <p:txBody>
          <a:bodyPr wrap="square" lIns="0" rIns="0" rtlCol="0">
            <a:spAutoFit/>
          </a:bodyPr>
          <a:lstStyle/>
          <a:p>
            <a:r>
              <a:rPr kumimoji="1" lang="en-US" altLang="ja-JP" sz="800" dirty="0"/>
              <a:t>ir_in[15:0]</a:t>
            </a:r>
            <a:endParaRPr kumimoji="1" lang="ja-JP" altLang="en-US" sz="800" dirty="0"/>
          </a:p>
        </p:txBody>
      </p:sp>
      <p:sp>
        <p:nvSpPr>
          <p:cNvPr id="282" name="テキスト ボックス 281"/>
          <p:cNvSpPr txBox="1"/>
          <p:nvPr/>
        </p:nvSpPr>
        <p:spPr>
          <a:xfrm>
            <a:off x="4623510" y="1788813"/>
            <a:ext cx="309075" cy="215444"/>
          </a:xfrm>
          <a:prstGeom prst="rect">
            <a:avLst/>
          </a:prstGeom>
          <a:noFill/>
        </p:spPr>
        <p:txBody>
          <a:bodyPr wrap="square" rtlCol="0">
            <a:spAutoFit/>
          </a:bodyPr>
          <a:lstStyle/>
          <a:p>
            <a:r>
              <a:rPr kumimoji="1" lang="en-US" altLang="ja-JP" sz="800" dirty="0"/>
              <a:t>irq</a:t>
            </a:r>
            <a:endParaRPr kumimoji="1" lang="ja-JP" altLang="en-US" sz="800" dirty="0"/>
          </a:p>
        </p:txBody>
      </p:sp>
      <p:sp>
        <p:nvSpPr>
          <p:cNvPr id="283" name="正方形/長方形 282"/>
          <p:cNvSpPr/>
          <p:nvPr/>
        </p:nvSpPr>
        <p:spPr>
          <a:xfrm>
            <a:off x="4569279" y="1960519"/>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2" name="カギ線コネクタ 41"/>
          <p:cNvCxnSpPr>
            <a:stCxn id="283" idx="3"/>
          </p:cNvCxnSpPr>
          <p:nvPr/>
        </p:nvCxnSpPr>
        <p:spPr>
          <a:xfrm>
            <a:off x="4614998" y="1987338"/>
            <a:ext cx="1577227" cy="125088"/>
          </a:xfrm>
          <a:prstGeom prst="bentConnector3">
            <a:avLst>
              <a:gd name="adj1" fmla="val 100012"/>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284" name="テキスト ボックス 283"/>
          <p:cNvSpPr txBox="1"/>
          <p:nvPr/>
        </p:nvSpPr>
        <p:spPr>
          <a:xfrm>
            <a:off x="6042533" y="2077831"/>
            <a:ext cx="309075" cy="215444"/>
          </a:xfrm>
          <a:prstGeom prst="rect">
            <a:avLst/>
          </a:prstGeom>
          <a:noFill/>
        </p:spPr>
        <p:txBody>
          <a:bodyPr wrap="square" rtlCol="0">
            <a:spAutoFit/>
          </a:bodyPr>
          <a:lstStyle/>
          <a:p>
            <a:r>
              <a:rPr kumimoji="1" lang="en-US" altLang="ja-JP" sz="800" dirty="0"/>
              <a:t>irq</a:t>
            </a:r>
            <a:endParaRPr kumimoji="1" lang="ja-JP" altLang="en-US" sz="800" dirty="0"/>
          </a:p>
        </p:txBody>
      </p:sp>
      <p:sp>
        <p:nvSpPr>
          <p:cNvPr id="285" name="正方形/長方形 284"/>
          <p:cNvSpPr/>
          <p:nvPr/>
        </p:nvSpPr>
        <p:spPr>
          <a:xfrm>
            <a:off x="4116314" y="4061980"/>
            <a:ext cx="45719" cy="5199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9" name="正方形/長方形 288"/>
          <p:cNvSpPr/>
          <p:nvPr/>
        </p:nvSpPr>
        <p:spPr>
          <a:xfrm>
            <a:off x="5269140" y="7151854"/>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7" name="直線矢印コネクタ 26"/>
          <p:cNvCxnSpPr>
            <a:stCxn id="227" idx="2"/>
            <a:endCxn id="289" idx="0"/>
          </p:cNvCxnSpPr>
          <p:nvPr/>
        </p:nvCxnSpPr>
        <p:spPr>
          <a:xfrm flipH="1">
            <a:off x="5292000" y="5502125"/>
            <a:ext cx="5741" cy="164972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90" name="正方形/長方形 289"/>
          <p:cNvSpPr/>
          <p:nvPr/>
        </p:nvSpPr>
        <p:spPr>
          <a:xfrm>
            <a:off x="5274881" y="6473094"/>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1" name="正方形/長方形 290"/>
          <p:cNvSpPr/>
          <p:nvPr/>
        </p:nvSpPr>
        <p:spPr>
          <a:xfrm>
            <a:off x="7007229" y="7151853"/>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2" name="直線矢印コネクタ 31"/>
          <p:cNvCxnSpPr>
            <a:endCxn id="291" idx="0"/>
          </p:cNvCxnSpPr>
          <p:nvPr/>
        </p:nvCxnSpPr>
        <p:spPr>
          <a:xfrm>
            <a:off x="7026557" y="5938492"/>
            <a:ext cx="3532" cy="121336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92" name="正方形/長方形 291"/>
          <p:cNvSpPr/>
          <p:nvPr/>
        </p:nvSpPr>
        <p:spPr>
          <a:xfrm>
            <a:off x="7003697" y="5918048"/>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3" name="正方形/長方形 292"/>
          <p:cNvSpPr/>
          <p:nvPr/>
        </p:nvSpPr>
        <p:spPr>
          <a:xfrm>
            <a:off x="7407952" y="6130812"/>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5" name="正方形/長方形 294"/>
          <p:cNvSpPr/>
          <p:nvPr/>
        </p:nvSpPr>
        <p:spPr>
          <a:xfrm>
            <a:off x="7407951" y="7151852"/>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9" name="直線矢印コネクタ 38"/>
          <p:cNvCxnSpPr>
            <a:stCxn id="293" idx="2"/>
          </p:cNvCxnSpPr>
          <p:nvPr/>
        </p:nvCxnSpPr>
        <p:spPr>
          <a:xfrm>
            <a:off x="7430812" y="6184449"/>
            <a:ext cx="0" cy="967403"/>
          </a:xfrm>
          <a:prstGeom prst="straightConnector1">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298" name="正方形/長方形 297"/>
          <p:cNvSpPr/>
          <p:nvPr/>
        </p:nvSpPr>
        <p:spPr>
          <a:xfrm>
            <a:off x="2881829" y="7157074"/>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9" name="テキスト ボックス 298"/>
          <p:cNvSpPr txBox="1"/>
          <p:nvPr/>
        </p:nvSpPr>
        <p:spPr>
          <a:xfrm>
            <a:off x="4316984" y="6984208"/>
            <a:ext cx="1094577" cy="215444"/>
          </a:xfrm>
          <a:prstGeom prst="rect">
            <a:avLst/>
          </a:prstGeom>
          <a:noFill/>
        </p:spPr>
        <p:txBody>
          <a:bodyPr wrap="square" rtlCol="0">
            <a:spAutoFit/>
          </a:bodyPr>
          <a:lstStyle/>
          <a:p>
            <a:r>
              <a:rPr kumimoji="1" lang="en-US" altLang="ja-JP" sz="800" dirty="0"/>
              <a:t>sysbusif_addr[15:0]</a:t>
            </a:r>
            <a:endParaRPr kumimoji="1" lang="ja-JP" altLang="en-US" sz="800" dirty="0"/>
          </a:p>
        </p:txBody>
      </p:sp>
      <p:sp>
        <p:nvSpPr>
          <p:cNvPr id="304" name="テキスト ボックス 303"/>
          <p:cNvSpPr txBox="1"/>
          <p:nvPr/>
        </p:nvSpPr>
        <p:spPr>
          <a:xfrm>
            <a:off x="6066242" y="6974359"/>
            <a:ext cx="976877" cy="215444"/>
          </a:xfrm>
          <a:prstGeom prst="rect">
            <a:avLst/>
          </a:prstGeom>
          <a:noFill/>
        </p:spPr>
        <p:txBody>
          <a:bodyPr wrap="square" rtlCol="0">
            <a:spAutoFit/>
          </a:bodyPr>
          <a:lstStyle/>
          <a:p>
            <a:r>
              <a:rPr kumimoji="1" lang="en-US" altLang="ja-JP" sz="800" dirty="0"/>
              <a:t>sysbusif_out[15:0]</a:t>
            </a:r>
            <a:endParaRPr kumimoji="1" lang="ja-JP" altLang="en-US" sz="800" dirty="0"/>
          </a:p>
        </p:txBody>
      </p:sp>
      <p:sp>
        <p:nvSpPr>
          <p:cNvPr id="305" name="テキスト ボックス 304"/>
          <p:cNvSpPr txBox="1"/>
          <p:nvPr/>
        </p:nvSpPr>
        <p:spPr>
          <a:xfrm>
            <a:off x="7430812" y="6978086"/>
            <a:ext cx="850663" cy="215444"/>
          </a:xfrm>
          <a:prstGeom prst="rect">
            <a:avLst/>
          </a:prstGeom>
          <a:noFill/>
        </p:spPr>
        <p:txBody>
          <a:bodyPr wrap="square" rtlCol="0">
            <a:spAutoFit/>
          </a:bodyPr>
          <a:lstStyle/>
          <a:p>
            <a:r>
              <a:rPr kumimoji="1" lang="en-US" altLang="ja-JP" sz="800" dirty="0"/>
              <a:t>sysbusif_wen</a:t>
            </a:r>
            <a:endParaRPr kumimoji="1" lang="ja-JP" altLang="en-US" sz="800" dirty="0"/>
          </a:p>
        </p:txBody>
      </p:sp>
      <p:sp>
        <p:nvSpPr>
          <p:cNvPr id="307" name="テキスト ボックス 306"/>
          <p:cNvSpPr txBox="1"/>
          <p:nvPr/>
        </p:nvSpPr>
        <p:spPr>
          <a:xfrm>
            <a:off x="2927547" y="6987354"/>
            <a:ext cx="934983" cy="215444"/>
          </a:xfrm>
          <a:prstGeom prst="rect">
            <a:avLst/>
          </a:prstGeom>
          <a:noFill/>
        </p:spPr>
        <p:txBody>
          <a:bodyPr wrap="square" rtlCol="0">
            <a:spAutoFit/>
          </a:bodyPr>
          <a:lstStyle/>
          <a:p>
            <a:r>
              <a:rPr kumimoji="1" lang="en-US" altLang="ja-JP" sz="800" dirty="0"/>
              <a:t>sysbusif_in[15:0]</a:t>
            </a:r>
            <a:endParaRPr kumimoji="1" lang="ja-JP" altLang="en-US" sz="800" dirty="0"/>
          </a:p>
        </p:txBody>
      </p:sp>
      <p:cxnSp>
        <p:nvCxnSpPr>
          <p:cNvPr id="286" name="直線コネクタ 285"/>
          <p:cNvCxnSpPr/>
          <p:nvPr/>
        </p:nvCxnSpPr>
        <p:spPr>
          <a:xfrm flipV="1">
            <a:off x="5977862" y="6757753"/>
            <a:ext cx="0" cy="92353"/>
          </a:xfrm>
          <a:prstGeom prst="line">
            <a:avLst/>
          </a:prstGeom>
          <a:ln w="6350"/>
        </p:spPr>
        <p:style>
          <a:lnRef idx="1">
            <a:schemeClr val="dk1"/>
          </a:lnRef>
          <a:fillRef idx="0">
            <a:schemeClr val="dk1"/>
          </a:fillRef>
          <a:effectRef idx="0">
            <a:schemeClr val="dk1"/>
          </a:effectRef>
          <a:fontRef idx="minor">
            <a:schemeClr val="tx1"/>
          </a:fontRef>
        </p:style>
      </p:cxnSp>
      <p:sp>
        <p:nvSpPr>
          <p:cNvPr id="171" name="円/楕円 170"/>
          <p:cNvSpPr/>
          <p:nvPr/>
        </p:nvSpPr>
        <p:spPr>
          <a:xfrm>
            <a:off x="5946696" y="6741758"/>
            <a:ext cx="64530" cy="59201"/>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8" name="二等辺三角形 287"/>
          <p:cNvSpPr/>
          <p:nvPr/>
        </p:nvSpPr>
        <p:spPr>
          <a:xfrm rot="5400000">
            <a:off x="3260766" y="6540837"/>
            <a:ext cx="106673" cy="621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7" name="正方形/長方形 286"/>
          <p:cNvSpPr/>
          <p:nvPr/>
        </p:nvSpPr>
        <p:spPr>
          <a:xfrm flipH="1">
            <a:off x="3549666" y="2585032"/>
            <a:ext cx="67311" cy="4843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6" name="テキスト ボックス 295"/>
          <p:cNvSpPr txBox="1"/>
          <p:nvPr/>
        </p:nvSpPr>
        <p:spPr>
          <a:xfrm>
            <a:off x="3652414" y="1792354"/>
            <a:ext cx="531417" cy="215444"/>
          </a:xfrm>
          <a:prstGeom prst="rect">
            <a:avLst/>
          </a:prstGeom>
          <a:noFill/>
        </p:spPr>
        <p:txBody>
          <a:bodyPr wrap="square" lIns="0" rIns="0" rtlCol="0">
            <a:spAutoFit/>
          </a:bodyPr>
          <a:lstStyle/>
          <a:p>
            <a:r>
              <a:rPr kumimoji="1" lang="en-US" altLang="ja-JP" sz="800" dirty="0"/>
              <a:t>ir_out[15:0]</a:t>
            </a:r>
            <a:endParaRPr kumimoji="1" lang="ja-JP" altLang="en-US" sz="800" dirty="0"/>
          </a:p>
        </p:txBody>
      </p:sp>
      <p:sp>
        <p:nvSpPr>
          <p:cNvPr id="308" name="正方形/長方形 307"/>
          <p:cNvSpPr/>
          <p:nvPr/>
        </p:nvSpPr>
        <p:spPr>
          <a:xfrm>
            <a:off x="3560461" y="1799022"/>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 name="直線矢印コネクタ 15"/>
          <p:cNvCxnSpPr>
            <a:cxnSpLocks/>
          </p:cNvCxnSpPr>
          <p:nvPr/>
        </p:nvCxnSpPr>
        <p:spPr>
          <a:xfrm flipH="1">
            <a:off x="7550928" y="1623374"/>
            <a:ext cx="1" cy="175518"/>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a:cxnSpLocks/>
          </p:cNvCxnSpPr>
          <p:nvPr/>
        </p:nvCxnSpPr>
        <p:spPr>
          <a:xfrm flipH="1">
            <a:off x="7979722" y="1631522"/>
            <a:ext cx="1" cy="171052"/>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p:cNvCxnSpPr>
            <a:stCxn id="287" idx="0"/>
            <a:endCxn id="308" idx="2"/>
          </p:cNvCxnSpPr>
          <p:nvPr/>
        </p:nvCxnSpPr>
        <p:spPr>
          <a:xfrm flipV="1">
            <a:off x="3583321" y="1844741"/>
            <a:ext cx="0" cy="740291"/>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87" name="カギ線コネクタ 86"/>
          <p:cNvCxnSpPr/>
          <p:nvPr/>
        </p:nvCxnSpPr>
        <p:spPr>
          <a:xfrm>
            <a:off x="4826353" y="4502063"/>
            <a:ext cx="236823" cy="169617"/>
          </a:xfrm>
          <a:prstGeom prst="bentConnector3">
            <a:avLst>
              <a:gd name="adj1" fmla="val 1736"/>
            </a:avLst>
          </a:prstGeom>
          <a:ln w="19050">
            <a:tailEnd type="triangle"/>
          </a:ln>
        </p:spPr>
        <p:style>
          <a:lnRef idx="1">
            <a:schemeClr val="dk1"/>
          </a:lnRef>
          <a:fillRef idx="0">
            <a:schemeClr val="dk1"/>
          </a:fillRef>
          <a:effectRef idx="0">
            <a:schemeClr val="dk1"/>
          </a:effectRef>
          <a:fontRef idx="minor">
            <a:schemeClr val="tx1"/>
          </a:fontRef>
        </p:style>
      </p:cxnSp>
      <p:sp>
        <p:nvSpPr>
          <p:cNvPr id="94" name="円/楕円 93"/>
          <p:cNvSpPr/>
          <p:nvPr/>
        </p:nvSpPr>
        <p:spPr>
          <a:xfrm>
            <a:off x="4740817" y="4586872"/>
            <a:ext cx="166165" cy="17668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+1</a:t>
            </a:r>
            <a:endParaRPr kumimoji="1" lang="ja-JP" altLang="en-US" sz="800" dirty="0">
              <a:solidFill>
                <a:schemeClr val="tx1"/>
              </a:solidFill>
            </a:endParaRPr>
          </a:p>
        </p:txBody>
      </p:sp>
      <p:sp>
        <p:nvSpPr>
          <p:cNvPr id="312" name="テキスト ボックス 311"/>
          <p:cNvSpPr txBox="1"/>
          <p:nvPr/>
        </p:nvSpPr>
        <p:spPr>
          <a:xfrm>
            <a:off x="5060796" y="4554705"/>
            <a:ext cx="143925" cy="215444"/>
          </a:xfrm>
          <a:prstGeom prst="rect">
            <a:avLst/>
          </a:prstGeom>
          <a:noFill/>
        </p:spPr>
        <p:txBody>
          <a:bodyPr wrap="square" lIns="0" rIns="0" rtlCol="0">
            <a:spAutoFit/>
          </a:bodyPr>
          <a:lstStyle/>
          <a:p>
            <a:r>
              <a:rPr kumimoji="1" lang="en-US" altLang="ja-JP" sz="800" dirty="0"/>
              <a:t>10</a:t>
            </a:r>
            <a:endParaRPr kumimoji="1" lang="ja-JP" altLang="en-US" sz="800" dirty="0"/>
          </a:p>
        </p:txBody>
      </p:sp>
      <p:sp>
        <p:nvSpPr>
          <p:cNvPr id="313" name="正方形/長方形 312"/>
          <p:cNvSpPr/>
          <p:nvPr/>
        </p:nvSpPr>
        <p:spPr>
          <a:xfrm>
            <a:off x="4813106" y="4493222"/>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16" name="直線コネクタ 315"/>
          <p:cNvCxnSpPr/>
          <p:nvPr/>
        </p:nvCxnSpPr>
        <p:spPr>
          <a:xfrm>
            <a:off x="5069919" y="4227829"/>
            <a:ext cx="77552" cy="58376"/>
          </a:xfrm>
          <a:prstGeom prst="line">
            <a:avLst/>
          </a:prstGeom>
          <a:ln w="19050">
            <a:solidFill>
              <a:schemeClr val="tx1"/>
            </a:solidFill>
            <a:prstDash val="solid"/>
          </a:ln>
        </p:spPr>
        <p:style>
          <a:lnRef idx="1">
            <a:schemeClr val="dk1"/>
          </a:lnRef>
          <a:fillRef idx="0">
            <a:schemeClr val="dk1"/>
          </a:fillRef>
          <a:effectRef idx="0">
            <a:schemeClr val="dk1"/>
          </a:effectRef>
          <a:fontRef idx="minor">
            <a:schemeClr val="tx1"/>
          </a:fontRef>
        </p:style>
      </p:cxnSp>
      <p:sp>
        <p:nvSpPr>
          <p:cNvPr id="104" name="テキスト ボックス 103"/>
          <p:cNvSpPr txBox="1"/>
          <p:nvPr/>
        </p:nvSpPr>
        <p:spPr>
          <a:xfrm>
            <a:off x="5149729" y="4162984"/>
            <a:ext cx="94785" cy="215444"/>
          </a:xfrm>
          <a:prstGeom prst="rect">
            <a:avLst/>
          </a:prstGeom>
          <a:noFill/>
        </p:spPr>
        <p:txBody>
          <a:bodyPr wrap="square" rtlCol="0">
            <a:spAutoFit/>
          </a:bodyPr>
          <a:lstStyle/>
          <a:p>
            <a:r>
              <a:rPr kumimoji="1" lang="en-US" altLang="ja-JP" sz="800" dirty="0"/>
              <a:t>2</a:t>
            </a:r>
            <a:endParaRPr kumimoji="1" lang="ja-JP" altLang="en-US" sz="800" dirty="0"/>
          </a:p>
        </p:txBody>
      </p:sp>
      <p:sp>
        <p:nvSpPr>
          <p:cNvPr id="317" name="テキスト ボックス 316"/>
          <p:cNvSpPr txBox="1"/>
          <p:nvPr/>
        </p:nvSpPr>
        <p:spPr>
          <a:xfrm>
            <a:off x="5531504" y="2870955"/>
            <a:ext cx="665565" cy="215444"/>
          </a:xfrm>
          <a:prstGeom prst="rect">
            <a:avLst/>
          </a:prstGeom>
          <a:noFill/>
        </p:spPr>
        <p:txBody>
          <a:bodyPr wrap="square" rtlCol="0">
            <a:spAutoFit/>
          </a:bodyPr>
          <a:lstStyle/>
          <a:p>
            <a:r>
              <a:rPr kumimoji="1" lang="en-US" altLang="ja-JP" sz="800" dirty="0"/>
              <a:t>lr_recoven</a:t>
            </a:r>
            <a:endParaRPr kumimoji="1" lang="ja-JP" altLang="en-US" sz="800" dirty="0"/>
          </a:p>
        </p:txBody>
      </p:sp>
      <p:sp>
        <p:nvSpPr>
          <p:cNvPr id="318" name="テキスト ボックス 317"/>
          <p:cNvSpPr txBox="1"/>
          <p:nvPr/>
        </p:nvSpPr>
        <p:spPr>
          <a:xfrm>
            <a:off x="5531503" y="2978677"/>
            <a:ext cx="665565" cy="215444"/>
          </a:xfrm>
          <a:prstGeom prst="rect">
            <a:avLst/>
          </a:prstGeom>
          <a:noFill/>
        </p:spPr>
        <p:txBody>
          <a:bodyPr wrap="square" rIns="0" rtlCol="0">
            <a:spAutoFit/>
          </a:bodyPr>
          <a:lstStyle/>
          <a:p>
            <a:r>
              <a:rPr kumimoji="1" lang="en-US" altLang="ja-JP" sz="800" dirty="0"/>
              <a:t>lr_seten</a:t>
            </a:r>
            <a:endParaRPr kumimoji="1" lang="ja-JP" altLang="en-US" sz="800" dirty="0"/>
          </a:p>
        </p:txBody>
      </p:sp>
      <p:cxnSp>
        <p:nvCxnSpPr>
          <p:cNvPr id="110" name="カギ線コネクタ 109"/>
          <p:cNvCxnSpPr>
            <a:stCxn id="318" idx="1"/>
          </p:cNvCxnSpPr>
          <p:nvPr/>
        </p:nvCxnSpPr>
        <p:spPr>
          <a:xfrm rot="10800000" flipV="1">
            <a:off x="5355703" y="3086399"/>
            <a:ext cx="175800" cy="726448"/>
          </a:xfrm>
          <a:prstGeom prst="bentConnector2">
            <a:avLst/>
          </a:prstGeom>
          <a:ln w="3175">
            <a:prstDash val="dash"/>
            <a:tailEnd type="triangle"/>
          </a:ln>
        </p:spPr>
        <p:style>
          <a:lnRef idx="1">
            <a:schemeClr val="dk1"/>
          </a:lnRef>
          <a:fillRef idx="0">
            <a:schemeClr val="dk1"/>
          </a:fillRef>
          <a:effectRef idx="0">
            <a:schemeClr val="dk1"/>
          </a:effectRef>
          <a:fontRef idx="minor">
            <a:schemeClr val="tx1"/>
          </a:fontRef>
        </p:style>
      </p:cxnSp>
      <p:cxnSp>
        <p:nvCxnSpPr>
          <p:cNvPr id="115" name="カギ線コネクタ 114"/>
          <p:cNvCxnSpPr>
            <a:stCxn id="317" idx="1"/>
          </p:cNvCxnSpPr>
          <p:nvPr/>
        </p:nvCxnSpPr>
        <p:spPr>
          <a:xfrm rot="10800000" flipV="1">
            <a:off x="5115784" y="2978677"/>
            <a:ext cx="415721" cy="834170"/>
          </a:xfrm>
          <a:prstGeom prst="bentConnector2">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349" name="正方形/長方形 348"/>
          <p:cNvSpPr/>
          <p:nvPr/>
        </p:nvSpPr>
        <p:spPr>
          <a:xfrm>
            <a:off x="5332843" y="3525589"/>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0" name="テキスト ボックス 379"/>
          <p:cNvSpPr txBox="1"/>
          <p:nvPr/>
        </p:nvSpPr>
        <p:spPr>
          <a:xfrm>
            <a:off x="3575149" y="4878845"/>
            <a:ext cx="652589" cy="215444"/>
          </a:xfrm>
          <a:prstGeom prst="rect">
            <a:avLst/>
          </a:prstGeom>
          <a:noFill/>
        </p:spPr>
        <p:txBody>
          <a:bodyPr wrap="square" rtlCol="0">
            <a:spAutoFit/>
          </a:bodyPr>
          <a:lstStyle/>
          <a:p>
            <a:r>
              <a:rPr kumimoji="1" lang="en-US" altLang="ja-JP" sz="800" dirty="0"/>
              <a:t>regA[15:0]</a:t>
            </a:r>
            <a:endParaRPr kumimoji="1" lang="ja-JP" altLang="en-US" sz="800" dirty="0"/>
          </a:p>
        </p:txBody>
      </p:sp>
      <p:cxnSp>
        <p:nvCxnSpPr>
          <p:cNvPr id="516" name="直線コネクタ 515"/>
          <p:cNvCxnSpPr/>
          <p:nvPr/>
        </p:nvCxnSpPr>
        <p:spPr>
          <a:xfrm>
            <a:off x="6848482" y="4584863"/>
            <a:ext cx="98814" cy="9009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18" name="直線コネクタ 517"/>
          <p:cNvCxnSpPr/>
          <p:nvPr/>
        </p:nvCxnSpPr>
        <p:spPr>
          <a:xfrm>
            <a:off x="6849196" y="4704253"/>
            <a:ext cx="98814" cy="9009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19" name="直線コネクタ 518"/>
          <p:cNvCxnSpPr/>
          <p:nvPr/>
        </p:nvCxnSpPr>
        <p:spPr>
          <a:xfrm>
            <a:off x="6849196" y="4836471"/>
            <a:ext cx="98814" cy="9009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520" name="テキスト ボックス 519"/>
          <p:cNvSpPr txBox="1"/>
          <p:nvPr/>
        </p:nvSpPr>
        <p:spPr>
          <a:xfrm>
            <a:off x="6998623" y="4553328"/>
            <a:ext cx="143125" cy="123111"/>
          </a:xfrm>
          <a:prstGeom prst="rect">
            <a:avLst/>
          </a:prstGeom>
          <a:noFill/>
        </p:spPr>
        <p:txBody>
          <a:bodyPr wrap="square" lIns="0" tIns="0" rIns="0" bIns="0" rtlCol="0">
            <a:spAutoFit/>
          </a:bodyPr>
          <a:lstStyle/>
          <a:p>
            <a:r>
              <a:rPr kumimoji="1" lang="en-US" altLang="ja-JP" sz="800" dirty="0"/>
              <a:t>16</a:t>
            </a:r>
            <a:endParaRPr kumimoji="1" lang="ja-JP" altLang="en-US" sz="800" dirty="0"/>
          </a:p>
        </p:txBody>
      </p:sp>
      <p:sp>
        <p:nvSpPr>
          <p:cNvPr id="526" name="テキスト ボックス 525"/>
          <p:cNvSpPr txBox="1"/>
          <p:nvPr/>
        </p:nvSpPr>
        <p:spPr>
          <a:xfrm>
            <a:off x="7345296" y="4638825"/>
            <a:ext cx="143125" cy="123111"/>
          </a:xfrm>
          <a:prstGeom prst="rect">
            <a:avLst/>
          </a:prstGeom>
          <a:noFill/>
        </p:spPr>
        <p:txBody>
          <a:bodyPr wrap="square" lIns="0" tIns="0" rIns="0" bIns="0" rtlCol="0">
            <a:spAutoFit/>
          </a:bodyPr>
          <a:lstStyle/>
          <a:p>
            <a:r>
              <a:rPr kumimoji="1" lang="en-US" altLang="ja-JP" sz="800" dirty="0"/>
              <a:t>16</a:t>
            </a:r>
            <a:endParaRPr kumimoji="1" lang="ja-JP" altLang="en-US" sz="800" dirty="0"/>
          </a:p>
        </p:txBody>
      </p:sp>
      <p:sp>
        <p:nvSpPr>
          <p:cNvPr id="529" name="テキスト ボックス 528"/>
          <p:cNvSpPr txBox="1"/>
          <p:nvPr/>
        </p:nvSpPr>
        <p:spPr>
          <a:xfrm>
            <a:off x="7741424" y="4761936"/>
            <a:ext cx="90890" cy="123111"/>
          </a:xfrm>
          <a:prstGeom prst="rect">
            <a:avLst/>
          </a:prstGeom>
          <a:noFill/>
        </p:spPr>
        <p:txBody>
          <a:bodyPr wrap="square" lIns="0" tIns="0" rIns="0" bIns="0" rtlCol="0">
            <a:spAutoFit/>
          </a:bodyPr>
          <a:lstStyle/>
          <a:p>
            <a:r>
              <a:rPr kumimoji="1" lang="en-US" altLang="ja-JP" sz="800" dirty="0"/>
              <a:t>4</a:t>
            </a:r>
            <a:endParaRPr kumimoji="1" lang="ja-JP" altLang="en-US" sz="800" dirty="0"/>
          </a:p>
        </p:txBody>
      </p:sp>
      <p:cxnSp>
        <p:nvCxnSpPr>
          <p:cNvPr id="546" name="カギ線コネクタ 545"/>
          <p:cNvCxnSpPr>
            <a:stCxn id="349" idx="3"/>
          </p:cNvCxnSpPr>
          <p:nvPr/>
        </p:nvCxnSpPr>
        <p:spPr>
          <a:xfrm>
            <a:off x="5378562" y="3552408"/>
            <a:ext cx="1363703" cy="580979"/>
          </a:xfrm>
          <a:prstGeom prst="bentConnector3">
            <a:avLst>
              <a:gd name="adj1" fmla="val 99941"/>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562" name="正方形/長方形 561"/>
          <p:cNvSpPr/>
          <p:nvPr/>
        </p:nvSpPr>
        <p:spPr>
          <a:xfrm>
            <a:off x="5819709" y="4051583"/>
            <a:ext cx="45719" cy="8196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64" name="直線矢印コネクタ 563"/>
          <p:cNvCxnSpPr>
            <a:stCxn id="562" idx="2"/>
          </p:cNvCxnSpPr>
          <p:nvPr/>
        </p:nvCxnSpPr>
        <p:spPr>
          <a:xfrm flipH="1">
            <a:off x="5842568" y="4133543"/>
            <a:ext cx="1" cy="500223"/>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566" name="カギ線コネクタ 565"/>
          <p:cNvCxnSpPr>
            <a:stCxn id="562" idx="0"/>
          </p:cNvCxnSpPr>
          <p:nvPr/>
        </p:nvCxnSpPr>
        <p:spPr>
          <a:xfrm rot="16200000" flipH="1">
            <a:off x="6165572" y="3728580"/>
            <a:ext cx="81804" cy="727810"/>
          </a:xfrm>
          <a:prstGeom prst="bentConnector4">
            <a:avLst>
              <a:gd name="adj1" fmla="val -279448"/>
              <a:gd name="adj2" fmla="val 99993"/>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594" name="正方形/長方形 593"/>
          <p:cNvSpPr/>
          <p:nvPr/>
        </p:nvSpPr>
        <p:spPr>
          <a:xfrm>
            <a:off x="4828439" y="3671962"/>
            <a:ext cx="45719" cy="8196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98" name="カギ線コネクタ 597"/>
          <p:cNvCxnSpPr/>
          <p:nvPr/>
        </p:nvCxnSpPr>
        <p:spPr>
          <a:xfrm rot="16200000" flipH="1">
            <a:off x="4787167" y="3755321"/>
            <a:ext cx="255115" cy="126851"/>
          </a:xfrm>
          <a:prstGeom prst="bentConnector2">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745" name="カギ線コネクタ 744"/>
          <p:cNvCxnSpPr>
            <a:endCxn id="181" idx="2"/>
          </p:cNvCxnSpPr>
          <p:nvPr/>
        </p:nvCxnSpPr>
        <p:spPr>
          <a:xfrm rot="5400000" flipH="1" flipV="1">
            <a:off x="6732508" y="4399890"/>
            <a:ext cx="330762" cy="160056"/>
          </a:xfrm>
          <a:prstGeom prst="bentConnector3">
            <a:avLst>
              <a:gd name="adj1" fmla="val 2005"/>
            </a:avLst>
          </a:prstGeom>
          <a:ln w="19050">
            <a:tailEnd type="triangle"/>
          </a:ln>
        </p:spPr>
        <p:style>
          <a:lnRef idx="1">
            <a:schemeClr val="dk1"/>
          </a:lnRef>
          <a:fillRef idx="0">
            <a:schemeClr val="dk1"/>
          </a:fillRef>
          <a:effectRef idx="0">
            <a:schemeClr val="dk1"/>
          </a:effectRef>
          <a:fontRef idx="minor">
            <a:schemeClr val="tx1"/>
          </a:fontRef>
        </p:style>
      </p:cxnSp>
      <p:cxnSp>
        <p:nvCxnSpPr>
          <p:cNvPr id="748" name="カギ線コネクタ 747"/>
          <p:cNvCxnSpPr>
            <a:endCxn id="123" idx="2"/>
          </p:cNvCxnSpPr>
          <p:nvPr/>
        </p:nvCxnSpPr>
        <p:spPr>
          <a:xfrm flipV="1">
            <a:off x="6811958" y="4312693"/>
            <a:ext cx="509681" cy="441814"/>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750" name="カギ線コネクタ 749"/>
          <p:cNvCxnSpPr>
            <a:endCxn id="122" idx="2"/>
          </p:cNvCxnSpPr>
          <p:nvPr/>
        </p:nvCxnSpPr>
        <p:spPr>
          <a:xfrm flipV="1">
            <a:off x="6817861" y="4319797"/>
            <a:ext cx="884719" cy="571357"/>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752" name="カギ線コネクタ 751"/>
          <p:cNvCxnSpPr>
            <a:stCxn id="181" idx="0"/>
          </p:cNvCxnSpPr>
          <p:nvPr/>
        </p:nvCxnSpPr>
        <p:spPr>
          <a:xfrm rot="16200000" flipH="1" flipV="1">
            <a:off x="5808845" y="3350969"/>
            <a:ext cx="420948" cy="1917196"/>
          </a:xfrm>
          <a:prstGeom prst="bentConnector4">
            <a:avLst>
              <a:gd name="adj1" fmla="val -161409"/>
              <a:gd name="adj2" fmla="val 115980"/>
            </a:avLst>
          </a:prstGeom>
          <a:ln w="19050">
            <a:tailEnd type="triangle"/>
          </a:ln>
        </p:spPr>
        <p:style>
          <a:lnRef idx="1">
            <a:schemeClr val="dk1"/>
          </a:lnRef>
          <a:fillRef idx="0">
            <a:schemeClr val="dk1"/>
          </a:fillRef>
          <a:effectRef idx="0">
            <a:schemeClr val="dk1"/>
          </a:effectRef>
          <a:fontRef idx="minor">
            <a:schemeClr val="tx1"/>
          </a:fontRef>
        </p:style>
      </p:cxnSp>
      <p:cxnSp>
        <p:nvCxnSpPr>
          <p:cNvPr id="813" name="カギ線コネクタ 812"/>
          <p:cNvCxnSpPr/>
          <p:nvPr/>
        </p:nvCxnSpPr>
        <p:spPr>
          <a:xfrm rot="16200000" flipH="1">
            <a:off x="5236431" y="4025577"/>
            <a:ext cx="2136556" cy="441982"/>
          </a:xfrm>
          <a:prstGeom prst="bentConnector3">
            <a:avLst>
              <a:gd name="adj1" fmla="val 99931"/>
            </a:avLst>
          </a:prstGeom>
          <a:ln w="19050">
            <a:tailEnd type="triangle"/>
          </a:ln>
        </p:spPr>
        <p:style>
          <a:lnRef idx="1">
            <a:schemeClr val="dk1"/>
          </a:lnRef>
          <a:fillRef idx="0">
            <a:schemeClr val="dk1"/>
          </a:fillRef>
          <a:effectRef idx="0">
            <a:schemeClr val="dk1"/>
          </a:effectRef>
          <a:fontRef idx="minor">
            <a:schemeClr val="tx1"/>
          </a:fontRef>
        </p:style>
      </p:cxnSp>
      <p:sp>
        <p:nvSpPr>
          <p:cNvPr id="12" name="正方形/長方形 11"/>
          <p:cNvSpPr/>
          <p:nvPr/>
        </p:nvSpPr>
        <p:spPr>
          <a:xfrm>
            <a:off x="6525700" y="4137529"/>
            <a:ext cx="283901" cy="245894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1" name="テキスト ボックス 220"/>
          <p:cNvSpPr txBox="1"/>
          <p:nvPr/>
        </p:nvSpPr>
        <p:spPr>
          <a:xfrm>
            <a:off x="6537564" y="5192030"/>
            <a:ext cx="851115" cy="215444"/>
          </a:xfrm>
          <a:prstGeom prst="rect">
            <a:avLst/>
          </a:prstGeom>
          <a:noFill/>
        </p:spPr>
        <p:txBody>
          <a:bodyPr wrap="square" rtlCol="0">
            <a:spAutoFit/>
          </a:bodyPr>
          <a:lstStyle/>
          <a:p>
            <a:r>
              <a:rPr kumimoji="1" lang="en-US" altLang="ja-JP" sz="800" dirty="0"/>
              <a:t>reg_sel[3:0]</a:t>
            </a:r>
            <a:endParaRPr kumimoji="1" lang="ja-JP" altLang="en-US" sz="800" dirty="0"/>
          </a:p>
        </p:txBody>
      </p:sp>
      <p:sp>
        <p:nvSpPr>
          <p:cNvPr id="222" name="テキスト ボックス 221"/>
          <p:cNvSpPr txBox="1"/>
          <p:nvPr/>
        </p:nvSpPr>
        <p:spPr>
          <a:xfrm>
            <a:off x="6530181" y="5501248"/>
            <a:ext cx="851115" cy="215444"/>
          </a:xfrm>
          <a:prstGeom prst="rect">
            <a:avLst/>
          </a:prstGeom>
          <a:noFill/>
        </p:spPr>
        <p:txBody>
          <a:bodyPr wrap="square" rtlCol="0">
            <a:spAutoFit/>
          </a:bodyPr>
          <a:lstStyle/>
          <a:p>
            <a:r>
              <a:rPr kumimoji="1" lang="en-US" altLang="ja-JP" sz="800" dirty="0"/>
              <a:t>reg_data[15:0]</a:t>
            </a:r>
            <a:endParaRPr kumimoji="1" lang="ja-JP" altLang="en-US" sz="800" dirty="0"/>
          </a:p>
        </p:txBody>
      </p:sp>
      <p:sp>
        <p:nvSpPr>
          <p:cNvPr id="21" name="テキスト ボックス 20"/>
          <p:cNvSpPr txBox="1"/>
          <p:nvPr/>
        </p:nvSpPr>
        <p:spPr>
          <a:xfrm>
            <a:off x="6156361" y="4436741"/>
            <a:ext cx="145135" cy="123111"/>
          </a:xfrm>
          <a:prstGeom prst="rect">
            <a:avLst/>
          </a:prstGeom>
          <a:noFill/>
        </p:spPr>
        <p:txBody>
          <a:bodyPr wrap="square" lIns="0" tIns="0" rIns="0" bIns="0" rtlCol="0">
            <a:spAutoFit/>
          </a:bodyPr>
          <a:lstStyle/>
          <a:p>
            <a:r>
              <a:rPr kumimoji="1" lang="en-US" altLang="ja-JP" sz="800" dirty="0"/>
              <a:t>SP</a:t>
            </a:r>
            <a:endParaRPr kumimoji="1" lang="ja-JP" altLang="en-US" sz="800" dirty="0"/>
          </a:p>
        </p:txBody>
      </p:sp>
      <p:sp>
        <p:nvSpPr>
          <p:cNvPr id="301" name="テキスト ボックス 300"/>
          <p:cNvSpPr txBox="1"/>
          <p:nvPr/>
        </p:nvSpPr>
        <p:spPr>
          <a:xfrm>
            <a:off x="6159574" y="4678214"/>
            <a:ext cx="145135" cy="123111"/>
          </a:xfrm>
          <a:prstGeom prst="rect">
            <a:avLst/>
          </a:prstGeom>
          <a:noFill/>
        </p:spPr>
        <p:txBody>
          <a:bodyPr wrap="square" lIns="0" tIns="0" rIns="0" bIns="0" rtlCol="0">
            <a:spAutoFit/>
          </a:bodyPr>
          <a:lstStyle/>
          <a:p>
            <a:r>
              <a:rPr kumimoji="1" lang="en-US" altLang="ja-JP" sz="800" dirty="0"/>
              <a:t>LR</a:t>
            </a:r>
            <a:endParaRPr kumimoji="1" lang="ja-JP" altLang="en-US" sz="800" dirty="0"/>
          </a:p>
        </p:txBody>
      </p:sp>
      <p:sp>
        <p:nvSpPr>
          <p:cNvPr id="311" name="テキスト ボックス 310"/>
          <p:cNvSpPr txBox="1"/>
          <p:nvPr/>
        </p:nvSpPr>
        <p:spPr>
          <a:xfrm>
            <a:off x="6129511" y="4892005"/>
            <a:ext cx="170803" cy="123111"/>
          </a:xfrm>
          <a:prstGeom prst="rect">
            <a:avLst/>
          </a:prstGeom>
          <a:noFill/>
        </p:spPr>
        <p:txBody>
          <a:bodyPr wrap="square" lIns="0" tIns="0" rIns="0" bIns="0" rtlCol="0">
            <a:spAutoFit/>
          </a:bodyPr>
          <a:lstStyle/>
          <a:p>
            <a:r>
              <a:rPr kumimoji="1" lang="en-US" altLang="ja-JP" sz="800" dirty="0"/>
              <a:t>PSR</a:t>
            </a:r>
            <a:endParaRPr kumimoji="1" lang="ja-JP" altLang="en-US" sz="800" dirty="0"/>
          </a:p>
        </p:txBody>
      </p:sp>
      <p:cxnSp>
        <p:nvCxnSpPr>
          <p:cNvPr id="38" name="カギ線コネクタ 37"/>
          <p:cNvCxnSpPr>
            <a:stCxn id="229" idx="2"/>
          </p:cNvCxnSpPr>
          <p:nvPr/>
        </p:nvCxnSpPr>
        <p:spPr>
          <a:xfrm rot="16200000" flipH="1">
            <a:off x="5234368" y="4569847"/>
            <a:ext cx="559572" cy="134926"/>
          </a:xfrm>
          <a:prstGeom prst="bentConnector3">
            <a:avLst>
              <a:gd name="adj1" fmla="val 100215"/>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p:cNvCxnSpPr>
            <a:stCxn id="21" idx="3"/>
          </p:cNvCxnSpPr>
          <p:nvPr/>
        </p:nvCxnSpPr>
        <p:spPr>
          <a:xfrm flipV="1">
            <a:off x="6301496" y="4498296"/>
            <a:ext cx="224204"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6" name="直線矢印コネクタ 65"/>
          <p:cNvCxnSpPr>
            <a:stCxn id="301" idx="3"/>
          </p:cNvCxnSpPr>
          <p:nvPr/>
        </p:nvCxnSpPr>
        <p:spPr>
          <a:xfrm flipV="1">
            <a:off x="6304709" y="4739769"/>
            <a:ext cx="219409"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23" name="直線矢印コネクタ 322"/>
          <p:cNvCxnSpPr/>
          <p:nvPr/>
        </p:nvCxnSpPr>
        <p:spPr>
          <a:xfrm flipV="1">
            <a:off x="6303893" y="4947593"/>
            <a:ext cx="219409"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 name="正方形/長方形 6"/>
          <p:cNvSpPr/>
          <p:nvPr/>
        </p:nvSpPr>
        <p:spPr>
          <a:xfrm>
            <a:off x="3440621" y="4546860"/>
            <a:ext cx="134527" cy="81128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4" name="正方形/長方形 313"/>
          <p:cNvSpPr/>
          <p:nvPr/>
        </p:nvSpPr>
        <p:spPr>
          <a:xfrm>
            <a:off x="4080014" y="5193811"/>
            <a:ext cx="134527" cy="81128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7" name="テキスト ボックス 296"/>
          <p:cNvSpPr txBox="1"/>
          <p:nvPr/>
        </p:nvSpPr>
        <p:spPr>
          <a:xfrm>
            <a:off x="4501379" y="4125003"/>
            <a:ext cx="161509" cy="215444"/>
          </a:xfrm>
          <a:prstGeom prst="rect">
            <a:avLst/>
          </a:prstGeom>
          <a:noFill/>
        </p:spPr>
        <p:txBody>
          <a:bodyPr wrap="square" lIns="0" rIns="0" rtlCol="0">
            <a:spAutoFit/>
          </a:bodyPr>
          <a:lstStyle/>
          <a:p>
            <a:r>
              <a:rPr kumimoji="1" lang="en-US" altLang="ja-JP" sz="800" dirty="0"/>
              <a:t>16</a:t>
            </a:r>
            <a:endParaRPr kumimoji="1" lang="ja-JP" altLang="en-US" sz="800" dirty="0"/>
          </a:p>
        </p:txBody>
      </p:sp>
      <p:cxnSp>
        <p:nvCxnSpPr>
          <p:cNvPr id="326" name="直線コネクタ 325"/>
          <p:cNvCxnSpPr/>
          <p:nvPr/>
        </p:nvCxnSpPr>
        <p:spPr>
          <a:xfrm>
            <a:off x="4504168" y="4280218"/>
            <a:ext cx="110065" cy="121116"/>
          </a:xfrm>
          <a:prstGeom prst="line">
            <a:avLst/>
          </a:prstGeom>
          <a:ln w="19050">
            <a:solidFill>
              <a:srgbClr val="C00000"/>
            </a:solidFill>
          </a:ln>
        </p:spPr>
        <p:style>
          <a:lnRef idx="1">
            <a:schemeClr val="dk1"/>
          </a:lnRef>
          <a:fillRef idx="0">
            <a:schemeClr val="dk1"/>
          </a:fillRef>
          <a:effectRef idx="0">
            <a:schemeClr val="dk1"/>
          </a:effectRef>
          <a:fontRef idx="minor">
            <a:schemeClr val="tx1"/>
          </a:fontRef>
        </p:style>
      </p:cxnSp>
      <p:sp>
        <p:nvSpPr>
          <p:cNvPr id="328" name="正方形/長方形 327">
            <a:extLst>
              <a:ext uri="{FF2B5EF4-FFF2-40B4-BE49-F238E27FC236}">
                <a16:creationId xmlns:a16="http://schemas.microsoft.com/office/drawing/2014/main" id="{7C8F5BEB-B462-4405-86A1-62AD176EEA64}"/>
              </a:ext>
            </a:extLst>
          </p:cNvPr>
          <p:cNvSpPr/>
          <p:nvPr/>
        </p:nvSpPr>
        <p:spPr>
          <a:xfrm>
            <a:off x="5819271" y="4051494"/>
            <a:ext cx="45719" cy="8196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6" name="正方形/長方形 235"/>
          <p:cNvSpPr/>
          <p:nvPr/>
        </p:nvSpPr>
        <p:spPr>
          <a:xfrm>
            <a:off x="3611275" y="3670263"/>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cxnSp>
        <p:nvCxnSpPr>
          <p:cNvPr id="333" name="直線コネクタ 332">
            <a:extLst>
              <a:ext uri="{FF2B5EF4-FFF2-40B4-BE49-F238E27FC236}">
                <a16:creationId xmlns:a16="http://schemas.microsoft.com/office/drawing/2014/main" id="{6ADC241B-FA17-41E5-A610-C5F6AAC6393A}"/>
              </a:ext>
            </a:extLst>
          </p:cNvPr>
          <p:cNvCxnSpPr>
            <a:cxnSpLocks/>
          </p:cNvCxnSpPr>
          <p:nvPr/>
        </p:nvCxnSpPr>
        <p:spPr>
          <a:xfrm>
            <a:off x="2200000" y="4082583"/>
            <a:ext cx="3619709" cy="9980"/>
          </a:xfrm>
          <a:prstGeom prst="line">
            <a:avLst/>
          </a:prstGeom>
          <a:ln w="19050">
            <a:solidFill>
              <a:srgbClr val="C00000"/>
            </a:solidFill>
            <a:prstDash val="sysDash"/>
            <a:tailEnd type="none"/>
          </a:ln>
        </p:spPr>
        <p:style>
          <a:lnRef idx="1">
            <a:schemeClr val="dk1"/>
          </a:lnRef>
          <a:fillRef idx="0">
            <a:schemeClr val="dk1"/>
          </a:fillRef>
          <a:effectRef idx="0">
            <a:schemeClr val="dk1"/>
          </a:effectRef>
          <a:fontRef idx="minor">
            <a:schemeClr val="tx1"/>
          </a:fontRef>
        </p:style>
      </p:cxnSp>
      <p:sp>
        <p:nvSpPr>
          <p:cNvPr id="235" name="正方形/長方形 234"/>
          <p:cNvSpPr/>
          <p:nvPr/>
        </p:nvSpPr>
        <p:spPr>
          <a:xfrm>
            <a:off x="3610886" y="4000764"/>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cxnSp>
        <p:nvCxnSpPr>
          <p:cNvPr id="334" name="直線矢印コネクタ 333">
            <a:extLst>
              <a:ext uri="{FF2B5EF4-FFF2-40B4-BE49-F238E27FC236}">
                <a16:creationId xmlns:a16="http://schemas.microsoft.com/office/drawing/2014/main" id="{D0A82667-7D37-4577-AC75-1A592CE608E3}"/>
              </a:ext>
            </a:extLst>
          </p:cNvPr>
          <p:cNvCxnSpPr>
            <a:cxnSpLocks/>
            <a:endCxn id="314" idx="0"/>
          </p:cNvCxnSpPr>
          <p:nvPr/>
        </p:nvCxnSpPr>
        <p:spPr>
          <a:xfrm>
            <a:off x="4141280" y="4130385"/>
            <a:ext cx="5998" cy="1063426"/>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267" name="テキスト ボックス 266"/>
          <p:cNvSpPr txBox="1"/>
          <p:nvPr/>
        </p:nvSpPr>
        <p:spPr>
          <a:xfrm>
            <a:off x="4978150" y="3824371"/>
            <a:ext cx="490075" cy="369332"/>
          </a:xfrm>
          <a:prstGeom prst="rect">
            <a:avLst/>
          </a:prstGeom>
          <a:solidFill>
            <a:srgbClr val="FFC000"/>
          </a:solidFill>
          <a:ln w="6350">
            <a:solidFill>
              <a:schemeClr val="tx1"/>
            </a:solidFill>
          </a:ln>
        </p:spPr>
        <p:txBody>
          <a:bodyPr wrap="square" lIns="36000" tIns="0" rIns="36000" bIns="0" rtlCol="0">
            <a:spAutoFit/>
          </a:bodyPr>
          <a:lstStyle/>
          <a:p>
            <a:r>
              <a:rPr kumimoji="1" lang="en-US" altLang="ja-JP" sz="800" dirty="0"/>
              <a:t>stackctl</a:t>
            </a:r>
          </a:p>
          <a:p>
            <a:endParaRPr kumimoji="1" lang="en-US" altLang="ja-JP" sz="800" dirty="0"/>
          </a:p>
          <a:p>
            <a:endParaRPr kumimoji="1" lang="en-US" altLang="ja-JP" sz="800" dirty="0"/>
          </a:p>
        </p:txBody>
      </p:sp>
      <p:cxnSp>
        <p:nvCxnSpPr>
          <p:cNvPr id="337" name="直線矢印コネクタ 336">
            <a:extLst>
              <a:ext uri="{FF2B5EF4-FFF2-40B4-BE49-F238E27FC236}">
                <a16:creationId xmlns:a16="http://schemas.microsoft.com/office/drawing/2014/main" id="{DC305ED0-8EB1-48F6-848A-CAC340E4AB38}"/>
              </a:ext>
            </a:extLst>
          </p:cNvPr>
          <p:cNvCxnSpPr>
            <a:cxnSpLocks/>
          </p:cNvCxnSpPr>
          <p:nvPr/>
        </p:nvCxnSpPr>
        <p:spPr>
          <a:xfrm>
            <a:off x="5190235" y="4676440"/>
            <a:ext cx="39138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53" name="テキスト ボックス 352">
            <a:extLst>
              <a:ext uri="{FF2B5EF4-FFF2-40B4-BE49-F238E27FC236}">
                <a16:creationId xmlns:a16="http://schemas.microsoft.com/office/drawing/2014/main" id="{003D4C6E-7770-49F1-B103-898F3422F16B}"/>
              </a:ext>
            </a:extLst>
          </p:cNvPr>
          <p:cNvSpPr txBox="1"/>
          <p:nvPr/>
        </p:nvSpPr>
        <p:spPr>
          <a:xfrm>
            <a:off x="6452254" y="2983937"/>
            <a:ext cx="429917" cy="215444"/>
          </a:xfrm>
          <a:prstGeom prst="rect">
            <a:avLst/>
          </a:prstGeom>
          <a:noFill/>
        </p:spPr>
        <p:txBody>
          <a:bodyPr wrap="square" lIns="0" rIns="0" rtlCol="0">
            <a:spAutoFit/>
          </a:bodyPr>
          <a:lstStyle/>
          <a:p>
            <a:r>
              <a:rPr kumimoji="1" lang="en-US" altLang="ja-JP" sz="800" dirty="0"/>
              <a:t>R0~R15</a:t>
            </a:r>
            <a:endParaRPr kumimoji="1" lang="ja-JP" altLang="en-US" sz="800" dirty="0"/>
          </a:p>
        </p:txBody>
      </p:sp>
      <p:sp>
        <p:nvSpPr>
          <p:cNvPr id="354" name="テキスト ボックス 353">
            <a:extLst>
              <a:ext uri="{FF2B5EF4-FFF2-40B4-BE49-F238E27FC236}">
                <a16:creationId xmlns:a16="http://schemas.microsoft.com/office/drawing/2014/main" id="{79E967FE-17F0-4E49-A2EC-E267D1EC0F11}"/>
              </a:ext>
            </a:extLst>
          </p:cNvPr>
          <p:cNvSpPr txBox="1"/>
          <p:nvPr/>
        </p:nvSpPr>
        <p:spPr>
          <a:xfrm>
            <a:off x="7416858" y="2977382"/>
            <a:ext cx="479736" cy="215444"/>
          </a:xfrm>
          <a:prstGeom prst="rect">
            <a:avLst/>
          </a:prstGeom>
          <a:noFill/>
        </p:spPr>
        <p:txBody>
          <a:bodyPr wrap="square" lIns="0" rIns="0" rtlCol="0">
            <a:spAutoFit/>
          </a:bodyPr>
          <a:lstStyle/>
          <a:p>
            <a:r>
              <a:rPr kumimoji="1" lang="en-US" altLang="ja-JP" sz="800" dirty="0"/>
              <a:t>PSR[15:11]</a:t>
            </a:r>
            <a:endParaRPr kumimoji="1" lang="ja-JP" altLang="en-US" sz="800" dirty="0"/>
          </a:p>
        </p:txBody>
      </p:sp>
      <p:sp>
        <p:nvSpPr>
          <p:cNvPr id="271" name="テキスト ボックス 270">
            <a:extLst>
              <a:ext uri="{FF2B5EF4-FFF2-40B4-BE49-F238E27FC236}">
                <a16:creationId xmlns:a16="http://schemas.microsoft.com/office/drawing/2014/main" id="{646CEEBA-67EF-4DBD-AF4F-077329680D67}"/>
              </a:ext>
            </a:extLst>
          </p:cNvPr>
          <p:cNvSpPr txBox="1"/>
          <p:nvPr/>
        </p:nvSpPr>
        <p:spPr>
          <a:xfrm>
            <a:off x="5123518" y="4444521"/>
            <a:ext cx="571102" cy="215444"/>
          </a:xfrm>
          <a:prstGeom prst="rect">
            <a:avLst/>
          </a:prstGeom>
          <a:noFill/>
        </p:spPr>
        <p:txBody>
          <a:bodyPr wrap="square" rtlCol="0">
            <a:spAutoFit/>
          </a:bodyPr>
          <a:lstStyle/>
          <a:p>
            <a:r>
              <a:rPr kumimoji="1" lang="en-US" altLang="ja-JP" sz="800" dirty="0"/>
              <a:t>RB[15:0]</a:t>
            </a:r>
          </a:p>
        </p:txBody>
      </p:sp>
      <p:sp>
        <p:nvSpPr>
          <p:cNvPr id="302" name="テキスト ボックス 301">
            <a:extLst>
              <a:ext uri="{FF2B5EF4-FFF2-40B4-BE49-F238E27FC236}">
                <a16:creationId xmlns:a16="http://schemas.microsoft.com/office/drawing/2014/main" id="{C2A2BA34-8778-4189-9BC0-799CA20602BA}"/>
              </a:ext>
            </a:extLst>
          </p:cNvPr>
          <p:cNvSpPr txBox="1"/>
          <p:nvPr/>
        </p:nvSpPr>
        <p:spPr>
          <a:xfrm>
            <a:off x="4704421" y="5098450"/>
            <a:ext cx="559125" cy="215444"/>
          </a:xfrm>
          <a:prstGeom prst="rect">
            <a:avLst/>
          </a:prstGeom>
          <a:noFill/>
        </p:spPr>
        <p:txBody>
          <a:bodyPr wrap="square" rtlCol="0">
            <a:spAutoFit/>
          </a:bodyPr>
          <a:lstStyle/>
          <a:p>
            <a:r>
              <a:rPr kumimoji="1" lang="en-US" altLang="ja-JP" sz="800" dirty="0"/>
              <a:t>RA[15:0]</a:t>
            </a:r>
          </a:p>
        </p:txBody>
      </p:sp>
      <p:sp>
        <p:nvSpPr>
          <p:cNvPr id="321" name="テキスト ボックス 320">
            <a:extLst>
              <a:ext uri="{FF2B5EF4-FFF2-40B4-BE49-F238E27FC236}">
                <a16:creationId xmlns:a16="http://schemas.microsoft.com/office/drawing/2014/main" id="{92E70221-32DF-4A17-8829-45E27A70FECA}"/>
              </a:ext>
            </a:extLst>
          </p:cNvPr>
          <p:cNvSpPr txBox="1"/>
          <p:nvPr/>
        </p:nvSpPr>
        <p:spPr>
          <a:xfrm>
            <a:off x="6017812" y="2865851"/>
            <a:ext cx="429917" cy="338554"/>
          </a:xfrm>
          <a:prstGeom prst="rect">
            <a:avLst/>
          </a:prstGeom>
          <a:noFill/>
        </p:spPr>
        <p:txBody>
          <a:bodyPr wrap="square" rtlCol="0">
            <a:spAutoFit/>
          </a:bodyPr>
          <a:lstStyle/>
          <a:p>
            <a:r>
              <a:rPr kumimoji="1" lang="en-US" altLang="ja-JP" sz="800" dirty="0"/>
              <a:t>set_lr[15:0]</a:t>
            </a:r>
            <a:endParaRPr kumimoji="1" lang="ja-JP" altLang="en-US" sz="800" dirty="0"/>
          </a:p>
        </p:txBody>
      </p:sp>
      <p:sp>
        <p:nvSpPr>
          <p:cNvPr id="322" name="正方形/長方形 321">
            <a:extLst>
              <a:ext uri="{FF2B5EF4-FFF2-40B4-BE49-F238E27FC236}">
                <a16:creationId xmlns:a16="http://schemas.microsoft.com/office/drawing/2014/main" id="{C3EDDC62-51B9-4DE7-8D96-9A18BE9A6CA8}"/>
              </a:ext>
            </a:extLst>
          </p:cNvPr>
          <p:cNvSpPr/>
          <p:nvPr/>
        </p:nvSpPr>
        <p:spPr>
          <a:xfrm>
            <a:off x="5092923" y="2695554"/>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9" name="直線矢印コネクタ 8">
            <a:extLst>
              <a:ext uri="{FF2B5EF4-FFF2-40B4-BE49-F238E27FC236}">
                <a16:creationId xmlns:a16="http://schemas.microsoft.com/office/drawing/2014/main" id="{2FD24F5F-5E19-4ECC-BDA6-047B2AD910E7}"/>
              </a:ext>
            </a:extLst>
          </p:cNvPr>
          <p:cNvCxnSpPr>
            <a:cxnSpLocks/>
            <a:stCxn id="322" idx="0"/>
          </p:cNvCxnSpPr>
          <p:nvPr/>
        </p:nvCxnSpPr>
        <p:spPr>
          <a:xfrm flipV="1">
            <a:off x="5115783" y="1849318"/>
            <a:ext cx="1" cy="846236"/>
          </a:xfrm>
          <a:prstGeom prst="straightConnector1">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324" name="正方形/長方形 323">
            <a:extLst>
              <a:ext uri="{FF2B5EF4-FFF2-40B4-BE49-F238E27FC236}">
                <a16:creationId xmlns:a16="http://schemas.microsoft.com/office/drawing/2014/main" id="{30AC4CFC-188B-4072-BC16-A08C304EB749}"/>
              </a:ext>
            </a:extLst>
          </p:cNvPr>
          <p:cNvSpPr/>
          <p:nvPr/>
        </p:nvSpPr>
        <p:spPr>
          <a:xfrm>
            <a:off x="5092545" y="1802733"/>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7" name="テキスト ボックス 326">
            <a:extLst>
              <a:ext uri="{FF2B5EF4-FFF2-40B4-BE49-F238E27FC236}">
                <a16:creationId xmlns:a16="http://schemas.microsoft.com/office/drawing/2014/main" id="{0EFD8E02-DB77-4BE5-8DB5-CD8B4315E0EB}"/>
              </a:ext>
            </a:extLst>
          </p:cNvPr>
          <p:cNvSpPr txBox="1"/>
          <p:nvPr/>
        </p:nvSpPr>
        <p:spPr>
          <a:xfrm>
            <a:off x="5146776" y="1792525"/>
            <a:ext cx="527998" cy="215444"/>
          </a:xfrm>
          <a:prstGeom prst="rect">
            <a:avLst/>
          </a:prstGeom>
          <a:noFill/>
        </p:spPr>
        <p:txBody>
          <a:bodyPr wrap="square" rtlCol="0">
            <a:spAutoFit/>
          </a:bodyPr>
          <a:lstStyle/>
          <a:p>
            <a:r>
              <a:rPr kumimoji="1" lang="en-US" altLang="ja-JP" sz="800" dirty="0"/>
              <a:t>nop_en</a:t>
            </a:r>
            <a:endParaRPr kumimoji="1" lang="ja-JP" altLang="en-US" sz="800" dirty="0"/>
          </a:p>
        </p:txBody>
      </p:sp>
      <p:sp>
        <p:nvSpPr>
          <p:cNvPr id="338" name="テキスト ボックス 337">
            <a:extLst>
              <a:ext uri="{FF2B5EF4-FFF2-40B4-BE49-F238E27FC236}">
                <a16:creationId xmlns:a16="http://schemas.microsoft.com/office/drawing/2014/main" id="{957DF207-E3DD-41C2-88BA-4586E8898552}"/>
              </a:ext>
            </a:extLst>
          </p:cNvPr>
          <p:cNvSpPr txBox="1"/>
          <p:nvPr/>
        </p:nvSpPr>
        <p:spPr>
          <a:xfrm>
            <a:off x="2187459" y="3759582"/>
            <a:ext cx="871076" cy="215444"/>
          </a:xfrm>
          <a:prstGeom prst="rect">
            <a:avLst/>
          </a:prstGeom>
          <a:noFill/>
        </p:spPr>
        <p:txBody>
          <a:bodyPr wrap="square" rtlCol="0">
            <a:spAutoFit/>
          </a:bodyPr>
          <a:lstStyle/>
          <a:p>
            <a:r>
              <a:rPr kumimoji="1" lang="en-US" altLang="ja-JP" sz="800" dirty="0"/>
              <a:t>opcode[4:0]</a:t>
            </a:r>
            <a:endParaRPr kumimoji="1" lang="ja-JP" altLang="en-US" sz="800" dirty="0"/>
          </a:p>
        </p:txBody>
      </p:sp>
      <p:sp>
        <p:nvSpPr>
          <p:cNvPr id="355" name="テキスト ボックス 354">
            <a:extLst>
              <a:ext uri="{FF2B5EF4-FFF2-40B4-BE49-F238E27FC236}">
                <a16:creationId xmlns:a16="http://schemas.microsoft.com/office/drawing/2014/main" id="{E39D14BF-7DE6-42F7-B9C7-9619A6499B17}"/>
              </a:ext>
            </a:extLst>
          </p:cNvPr>
          <p:cNvSpPr txBox="1"/>
          <p:nvPr/>
        </p:nvSpPr>
        <p:spPr>
          <a:xfrm>
            <a:off x="2285785" y="3921345"/>
            <a:ext cx="874095" cy="338554"/>
          </a:xfrm>
          <a:prstGeom prst="rect">
            <a:avLst/>
          </a:prstGeom>
          <a:noFill/>
        </p:spPr>
        <p:txBody>
          <a:bodyPr wrap="square" lIns="0" rIns="0" rtlCol="0">
            <a:spAutoFit/>
          </a:bodyPr>
          <a:lstStyle/>
          <a:p>
            <a:r>
              <a:rPr kumimoji="1" lang="en-US" altLang="ja-JP" sz="800" dirty="0"/>
              <a:t>nREGA[3:0]</a:t>
            </a:r>
          </a:p>
          <a:p>
            <a:r>
              <a:rPr kumimoji="1" lang="en-US" altLang="ja-JP" sz="800" dirty="0"/>
              <a:t>nREGB[3:0]</a:t>
            </a:r>
            <a:endParaRPr kumimoji="1" lang="ja-JP" altLang="en-US" sz="800" dirty="0"/>
          </a:p>
        </p:txBody>
      </p:sp>
      <p:sp>
        <p:nvSpPr>
          <p:cNvPr id="356" name="テキスト ボックス 355">
            <a:extLst>
              <a:ext uri="{FF2B5EF4-FFF2-40B4-BE49-F238E27FC236}">
                <a16:creationId xmlns:a16="http://schemas.microsoft.com/office/drawing/2014/main" id="{B8EB34B8-E12F-45B2-97AC-F49F9D293280}"/>
              </a:ext>
            </a:extLst>
          </p:cNvPr>
          <p:cNvSpPr txBox="1"/>
          <p:nvPr/>
        </p:nvSpPr>
        <p:spPr>
          <a:xfrm>
            <a:off x="2283858" y="4280575"/>
            <a:ext cx="719484" cy="215444"/>
          </a:xfrm>
          <a:prstGeom prst="rect">
            <a:avLst/>
          </a:prstGeom>
          <a:noFill/>
        </p:spPr>
        <p:txBody>
          <a:bodyPr wrap="square" lIns="0" rIns="0" rtlCol="0">
            <a:spAutoFit/>
          </a:bodyPr>
          <a:lstStyle/>
          <a:p>
            <a:r>
              <a:rPr kumimoji="1" lang="en-US" altLang="ja-JP" sz="800" dirty="0"/>
              <a:t>opdata[7:0]</a:t>
            </a:r>
            <a:endParaRPr kumimoji="1" lang="ja-JP" altLang="en-US" sz="800" dirty="0"/>
          </a:p>
        </p:txBody>
      </p:sp>
      <p:sp>
        <p:nvSpPr>
          <p:cNvPr id="357" name="テキスト ボックス 356">
            <a:extLst>
              <a:ext uri="{FF2B5EF4-FFF2-40B4-BE49-F238E27FC236}">
                <a16:creationId xmlns:a16="http://schemas.microsoft.com/office/drawing/2014/main" id="{81B81F2B-41F7-4EC6-9076-9B8F37F24C9A}"/>
              </a:ext>
            </a:extLst>
          </p:cNvPr>
          <p:cNvSpPr txBox="1"/>
          <p:nvPr/>
        </p:nvSpPr>
        <p:spPr>
          <a:xfrm>
            <a:off x="2274102" y="3510823"/>
            <a:ext cx="575537" cy="215444"/>
          </a:xfrm>
          <a:prstGeom prst="rect">
            <a:avLst/>
          </a:prstGeom>
          <a:noFill/>
        </p:spPr>
        <p:txBody>
          <a:bodyPr wrap="square" rtlCol="0">
            <a:spAutoFit/>
          </a:bodyPr>
          <a:lstStyle/>
          <a:p>
            <a:r>
              <a:rPr kumimoji="1" lang="en-US" altLang="ja-JP" sz="800" dirty="0"/>
              <a:t>5’b00000</a:t>
            </a:r>
            <a:endParaRPr kumimoji="1" lang="ja-JP" altLang="en-US" sz="800" dirty="0"/>
          </a:p>
        </p:txBody>
      </p:sp>
      <p:sp>
        <p:nvSpPr>
          <p:cNvPr id="358" name="正方形/長方形 357">
            <a:extLst>
              <a:ext uri="{FF2B5EF4-FFF2-40B4-BE49-F238E27FC236}">
                <a16:creationId xmlns:a16="http://schemas.microsoft.com/office/drawing/2014/main" id="{C42C49A9-7937-4D5E-853E-DE54A2854CF0}"/>
              </a:ext>
            </a:extLst>
          </p:cNvPr>
          <p:cNvSpPr/>
          <p:nvPr/>
        </p:nvSpPr>
        <p:spPr>
          <a:xfrm>
            <a:off x="6417070" y="1799906"/>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9" name="テキスト ボックス 358">
            <a:extLst>
              <a:ext uri="{FF2B5EF4-FFF2-40B4-BE49-F238E27FC236}">
                <a16:creationId xmlns:a16="http://schemas.microsoft.com/office/drawing/2014/main" id="{49C2A6D4-916D-488E-947C-3E57D1F218D3}"/>
              </a:ext>
            </a:extLst>
          </p:cNvPr>
          <p:cNvSpPr txBox="1"/>
          <p:nvPr/>
        </p:nvSpPr>
        <p:spPr>
          <a:xfrm>
            <a:off x="5766683" y="1797174"/>
            <a:ext cx="640983" cy="215444"/>
          </a:xfrm>
          <a:prstGeom prst="rect">
            <a:avLst/>
          </a:prstGeom>
          <a:noFill/>
        </p:spPr>
        <p:txBody>
          <a:bodyPr wrap="square" lIns="0" rIns="0" rtlCol="0">
            <a:spAutoFit/>
          </a:bodyPr>
          <a:lstStyle/>
          <a:p>
            <a:r>
              <a:rPr kumimoji="1" lang="en-US" altLang="ja-JP" sz="800" dirty="0"/>
              <a:t>ir_addr1[15:0]</a:t>
            </a:r>
            <a:endParaRPr kumimoji="1" lang="ja-JP" altLang="en-US" sz="800" dirty="0"/>
          </a:p>
        </p:txBody>
      </p:sp>
      <p:cxnSp>
        <p:nvCxnSpPr>
          <p:cNvPr id="14" name="直線矢印コネクタ 13">
            <a:extLst>
              <a:ext uri="{FF2B5EF4-FFF2-40B4-BE49-F238E27FC236}">
                <a16:creationId xmlns:a16="http://schemas.microsoft.com/office/drawing/2014/main" id="{F2D8ABE9-48D5-4CDA-8107-DED903315D0A}"/>
              </a:ext>
            </a:extLst>
          </p:cNvPr>
          <p:cNvCxnSpPr>
            <a:cxnSpLocks/>
            <a:stCxn id="358" idx="2"/>
          </p:cNvCxnSpPr>
          <p:nvPr/>
        </p:nvCxnSpPr>
        <p:spPr>
          <a:xfrm>
            <a:off x="6439930" y="1845625"/>
            <a:ext cx="0" cy="26680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62" name="テキスト ボックス 361">
            <a:extLst>
              <a:ext uri="{FF2B5EF4-FFF2-40B4-BE49-F238E27FC236}">
                <a16:creationId xmlns:a16="http://schemas.microsoft.com/office/drawing/2014/main" id="{C68641C5-1CE9-4E0E-B022-2C2B289BBC2D}"/>
              </a:ext>
            </a:extLst>
          </p:cNvPr>
          <p:cNvSpPr txBox="1"/>
          <p:nvPr/>
        </p:nvSpPr>
        <p:spPr>
          <a:xfrm>
            <a:off x="6331782" y="2078707"/>
            <a:ext cx="741944" cy="215444"/>
          </a:xfrm>
          <a:prstGeom prst="rect">
            <a:avLst/>
          </a:prstGeom>
          <a:noFill/>
        </p:spPr>
        <p:txBody>
          <a:bodyPr wrap="square" lIns="0" rIns="0" rtlCol="0">
            <a:spAutoFit/>
          </a:bodyPr>
          <a:lstStyle/>
          <a:p>
            <a:r>
              <a:rPr kumimoji="1" lang="en-US" altLang="ja-JP" sz="800" dirty="0"/>
              <a:t>ir_addr1[15:0]</a:t>
            </a:r>
            <a:endParaRPr kumimoji="1" lang="ja-JP" altLang="en-US" sz="800" dirty="0"/>
          </a:p>
        </p:txBody>
      </p:sp>
      <p:sp>
        <p:nvSpPr>
          <p:cNvPr id="5" name="正方形/長方形 4">
            <a:extLst>
              <a:ext uri="{FF2B5EF4-FFF2-40B4-BE49-F238E27FC236}">
                <a16:creationId xmlns:a16="http://schemas.microsoft.com/office/drawing/2014/main" id="{127724B0-1DD7-47F2-A70E-14DA226D5173}"/>
              </a:ext>
            </a:extLst>
          </p:cNvPr>
          <p:cNvSpPr/>
          <p:nvPr/>
        </p:nvSpPr>
        <p:spPr>
          <a:xfrm>
            <a:off x="816624" y="855218"/>
            <a:ext cx="7566791" cy="47677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050" u="sng" dirty="0">
                <a:solidFill>
                  <a:schemeClr val="tx1"/>
                </a:solidFill>
              </a:rPr>
              <a:t>Exception Controller</a:t>
            </a:r>
            <a:endParaRPr kumimoji="1" lang="ja-JP" altLang="en-US" sz="1050" u="sng" dirty="0">
              <a:solidFill>
                <a:schemeClr val="tx1"/>
              </a:solidFill>
            </a:endParaRPr>
          </a:p>
        </p:txBody>
      </p:sp>
      <p:sp>
        <p:nvSpPr>
          <p:cNvPr id="10" name="矢印: 上下 9">
            <a:extLst>
              <a:ext uri="{FF2B5EF4-FFF2-40B4-BE49-F238E27FC236}">
                <a16:creationId xmlns:a16="http://schemas.microsoft.com/office/drawing/2014/main" id="{618A34A7-A59B-4DB6-ACF5-44C4C81F8B32}"/>
              </a:ext>
            </a:extLst>
          </p:cNvPr>
          <p:cNvSpPr/>
          <p:nvPr/>
        </p:nvSpPr>
        <p:spPr>
          <a:xfrm>
            <a:off x="4141817" y="1350303"/>
            <a:ext cx="700351" cy="451288"/>
          </a:xfrm>
          <a:prstGeom prst="upDownArrow">
            <a:avLst>
              <a:gd name="adj1" fmla="val 50000"/>
              <a:gd name="adj2" fmla="val 2743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3" name="フローチャート: 手作業 242">
            <a:extLst>
              <a:ext uri="{FF2B5EF4-FFF2-40B4-BE49-F238E27FC236}">
                <a16:creationId xmlns:a16="http://schemas.microsoft.com/office/drawing/2014/main" id="{57CBB21C-3CFE-4811-A282-5C4546677411}"/>
              </a:ext>
            </a:extLst>
          </p:cNvPr>
          <p:cNvSpPr/>
          <p:nvPr/>
        </p:nvSpPr>
        <p:spPr>
          <a:xfrm rot="16200000">
            <a:off x="1116815" y="4034247"/>
            <a:ext cx="352803" cy="85765"/>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sp>
        <p:nvSpPr>
          <p:cNvPr id="248" name="テキスト ボックス 247">
            <a:extLst>
              <a:ext uri="{FF2B5EF4-FFF2-40B4-BE49-F238E27FC236}">
                <a16:creationId xmlns:a16="http://schemas.microsoft.com/office/drawing/2014/main" id="{C28F71B3-C213-47FD-9D3F-370D2C7684AC}"/>
              </a:ext>
            </a:extLst>
          </p:cNvPr>
          <p:cNvSpPr txBox="1"/>
          <p:nvPr/>
        </p:nvSpPr>
        <p:spPr>
          <a:xfrm>
            <a:off x="1266001" y="4030367"/>
            <a:ext cx="93029" cy="215444"/>
          </a:xfrm>
          <a:prstGeom prst="rect">
            <a:avLst/>
          </a:prstGeom>
          <a:noFill/>
        </p:spPr>
        <p:txBody>
          <a:bodyPr wrap="square" lIns="0" rtlCol="0">
            <a:spAutoFit/>
          </a:bodyPr>
          <a:lstStyle/>
          <a:p>
            <a:r>
              <a:rPr kumimoji="1" lang="en-US" altLang="ja-JP" sz="800" dirty="0"/>
              <a:t>0</a:t>
            </a:r>
            <a:endParaRPr kumimoji="1" lang="ja-JP" altLang="en-US" sz="800" dirty="0"/>
          </a:p>
        </p:txBody>
      </p:sp>
      <p:sp>
        <p:nvSpPr>
          <p:cNvPr id="249" name="テキスト ボックス 248">
            <a:extLst>
              <a:ext uri="{FF2B5EF4-FFF2-40B4-BE49-F238E27FC236}">
                <a16:creationId xmlns:a16="http://schemas.microsoft.com/office/drawing/2014/main" id="{F1BA89AC-AF44-46B8-97ED-905291FC5B8A}"/>
              </a:ext>
            </a:extLst>
          </p:cNvPr>
          <p:cNvSpPr txBox="1"/>
          <p:nvPr/>
        </p:nvSpPr>
        <p:spPr>
          <a:xfrm>
            <a:off x="1266001" y="3893042"/>
            <a:ext cx="93029" cy="215444"/>
          </a:xfrm>
          <a:prstGeom prst="rect">
            <a:avLst/>
          </a:prstGeom>
          <a:noFill/>
        </p:spPr>
        <p:txBody>
          <a:bodyPr wrap="square" lIns="0" rtlCol="0">
            <a:spAutoFit/>
          </a:bodyPr>
          <a:lstStyle/>
          <a:p>
            <a:r>
              <a:rPr kumimoji="1" lang="en-US" altLang="ja-JP" sz="800" dirty="0"/>
              <a:t>1</a:t>
            </a:r>
            <a:endParaRPr kumimoji="1" lang="ja-JP" altLang="en-US" sz="800" dirty="0"/>
          </a:p>
        </p:txBody>
      </p:sp>
      <p:cxnSp>
        <p:nvCxnSpPr>
          <p:cNvPr id="13" name="直線コネクタ 12">
            <a:extLst>
              <a:ext uri="{FF2B5EF4-FFF2-40B4-BE49-F238E27FC236}">
                <a16:creationId xmlns:a16="http://schemas.microsoft.com/office/drawing/2014/main" id="{DC8EBA3A-652F-4D81-81BD-D8EAC3048817}"/>
              </a:ext>
            </a:extLst>
          </p:cNvPr>
          <p:cNvCxnSpPr>
            <a:stCxn id="266" idx="2"/>
            <a:endCxn id="283" idx="0"/>
          </p:cNvCxnSpPr>
          <p:nvPr/>
        </p:nvCxnSpPr>
        <p:spPr>
          <a:xfrm>
            <a:off x="4592139" y="1844740"/>
            <a:ext cx="0" cy="115779"/>
          </a:xfrm>
          <a:prstGeom prst="line">
            <a:avLst/>
          </a:prstGeom>
          <a:ln w="3175">
            <a:prstDash val="dash"/>
          </a:ln>
        </p:spPr>
        <p:style>
          <a:lnRef idx="1">
            <a:schemeClr val="dk1"/>
          </a:lnRef>
          <a:fillRef idx="0">
            <a:schemeClr val="dk1"/>
          </a:fillRef>
          <a:effectRef idx="0">
            <a:schemeClr val="dk1"/>
          </a:effectRef>
          <a:fontRef idx="minor">
            <a:schemeClr val="tx1"/>
          </a:fontRef>
        </p:style>
      </p:cxnSp>
      <p:cxnSp>
        <p:nvCxnSpPr>
          <p:cNvPr id="25" name="コネクタ: カギ線 24">
            <a:extLst>
              <a:ext uri="{FF2B5EF4-FFF2-40B4-BE49-F238E27FC236}">
                <a16:creationId xmlns:a16="http://schemas.microsoft.com/office/drawing/2014/main" id="{52D4EBBA-1DD9-465E-BA04-AD04C18A7FC5}"/>
              </a:ext>
            </a:extLst>
          </p:cNvPr>
          <p:cNvCxnSpPr>
            <a:cxnSpLocks/>
            <a:stCxn id="283" idx="1"/>
          </p:cNvCxnSpPr>
          <p:nvPr/>
        </p:nvCxnSpPr>
        <p:spPr>
          <a:xfrm rot="10800000" flipV="1">
            <a:off x="1295159" y="1987337"/>
            <a:ext cx="3274120" cy="546005"/>
          </a:xfrm>
          <a:prstGeom prst="bentConnector3">
            <a:avLst>
              <a:gd name="adj1" fmla="val 37007"/>
            </a:avLst>
          </a:prstGeom>
          <a:ln w="3175">
            <a:prstDash val="dash"/>
          </a:ln>
        </p:spPr>
        <p:style>
          <a:lnRef idx="1">
            <a:schemeClr val="dk1"/>
          </a:lnRef>
          <a:fillRef idx="0">
            <a:schemeClr val="dk1"/>
          </a:fillRef>
          <a:effectRef idx="0">
            <a:schemeClr val="dk1"/>
          </a:effectRef>
          <a:fontRef idx="minor">
            <a:schemeClr val="tx1"/>
          </a:fontRef>
        </p:style>
      </p:cxnSp>
      <p:cxnSp>
        <p:nvCxnSpPr>
          <p:cNvPr id="31" name="コネクタ: カギ線 30">
            <a:extLst>
              <a:ext uri="{FF2B5EF4-FFF2-40B4-BE49-F238E27FC236}">
                <a16:creationId xmlns:a16="http://schemas.microsoft.com/office/drawing/2014/main" id="{1DBB0223-54B5-4DDD-881B-8180C9E7059C}"/>
              </a:ext>
            </a:extLst>
          </p:cNvPr>
          <p:cNvCxnSpPr>
            <a:stCxn id="265" idx="2"/>
            <a:endCxn id="249" idx="1"/>
          </p:cNvCxnSpPr>
          <p:nvPr/>
        </p:nvCxnSpPr>
        <p:spPr>
          <a:xfrm rot="5400000">
            <a:off x="502763" y="2617700"/>
            <a:ext cx="2146303" cy="619825"/>
          </a:xfrm>
          <a:prstGeom prst="bentConnector4">
            <a:avLst>
              <a:gd name="adj1" fmla="val 26758"/>
              <a:gd name="adj2" fmla="val 136881"/>
            </a:avLst>
          </a:prstGeom>
          <a:ln w="19050">
            <a:tailEnd type="triangle"/>
          </a:ln>
        </p:spPr>
        <p:style>
          <a:lnRef idx="1">
            <a:schemeClr val="dk1"/>
          </a:lnRef>
          <a:fillRef idx="0">
            <a:schemeClr val="dk1"/>
          </a:fillRef>
          <a:effectRef idx="0">
            <a:schemeClr val="dk1"/>
          </a:effectRef>
          <a:fontRef idx="minor">
            <a:schemeClr val="tx1"/>
          </a:fontRef>
        </p:style>
      </p:cxnSp>
      <p:cxnSp>
        <p:nvCxnSpPr>
          <p:cNvPr id="40" name="直線矢印コネクタ 39">
            <a:extLst>
              <a:ext uri="{FF2B5EF4-FFF2-40B4-BE49-F238E27FC236}">
                <a16:creationId xmlns:a16="http://schemas.microsoft.com/office/drawing/2014/main" id="{A1C0781B-EE55-4A14-B40B-89A367628628}"/>
              </a:ext>
            </a:extLst>
          </p:cNvPr>
          <p:cNvCxnSpPr>
            <a:cxnSpLocks/>
          </p:cNvCxnSpPr>
          <p:nvPr/>
        </p:nvCxnSpPr>
        <p:spPr>
          <a:xfrm>
            <a:off x="1293216" y="2548290"/>
            <a:ext cx="0" cy="1380427"/>
          </a:xfrm>
          <a:prstGeom prst="straightConnector1">
            <a:avLst/>
          </a:prstGeom>
          <a:ln w="3175">
            <a:prstDash val="dash"/>
            <a:tailEnd type="triangle"/>
          </a:ln>
        </p:spPr>
        <p:style>
          <a:lnRef idx="1">
            <a:schemeClr val="dk1"/>
          </a:lnRef>
          <a:fillRef idx="0">
            <a:schemeClr val="dk1"/>
          </a:fillRef>
          <a:effectRef idx="0">
            <a:schemeClr val="dk1"/>
          </a:effectRef>
          <a:fontRef idx="minor">
            <a:schemeClr val="tx1"/>
          </a:fontRef>
        </p:style>
      </p:cxnSp>
      <p:cxnSp>
        <p:nvCxnSpPr>
          <p:cNvPr id="48" name="直線矢印コネクタ 47">
            <a:extLst>
              <a:ext uri="{FF2B5EF4-FFF2-40B4-BE49-F238E27FC236}">
                <a16:creationId xmlns:a16="http://schemas.microsoft.com/office/drawing/2014/main" id="{F116B23F-2E0C-4A9F-9407-8A28386F3A42}"/>
              </a:ext>
            </a:extLst>
          </p:cNvPr>
          <p:cNvCxnSpPr>
            <a:cxnSpLocks/>
            <a:endCxn id="237" idx="1"/>
          </p:cNvCxnSpPr>
          <p:nvPr/>
        </p:nvCxnSpPr>
        <p:spPr>
          <a:xfrm>
            <a:off x="1336815" y="4082583"/>
            <a:ext cx="651616" cy="0"/>
          </a:xfrm>
          <a:prstGeom prst="straightConnector1">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272" name="直線矢印コネクタ 271">
            <a:extLst>
              <a:ext uri="{FF2B5EF4-FFF2-40B4-BE49-F238E27FC236}">
                <a16:creationId xmlns:a16="http://schemas.microsoft.com/office/drawing/2014/main" id="{FA82CEF0-3C54-490A-B71D-54FAFFBC102F}"/>
              </a:ext>
            </a:extLst>
          </p:cNvPr>
          <p:cNvCxnSpPr>
            <a:cxnSpLocks/>
          </p:cNvCxnSpPr>
          <p:nvPr/>
        </p:nvCxnSpPr>
        <p:spPr>
          <a:xfrm>
            <a:off x="528316" y="4149248"/>
            <a:ext cx="722018" cy="0"/>
          </a:xfrm>
          <a:prstGeom prst="straightConnector1">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274" name="正方形/長方形 273">
            <a:extLst>
              <a:ext uri="{FF2B5EF4-FFF2-40B4-BE49-F238E27FC236}">
                <a16:creationId xmlns:a16="http://schemas.microsoft.com/office/drawing/2014/main" id="{2C9E0FC4-81FE-4AB2-ABB2-635114CCA5AA}"/>
              </a:ext>
            </a:extLst>
          </p:cNvPr>
          <p:cNvSpPr/>
          <p:nvPr/>
        </p:nvSpPr>
        <p:spPr>
          <a:xfrm flipH="1">
            <a:off x="1542431" y="4058365"/>
            <a:ext cx="67311" cy="4843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9" name="コネクタ: カギ線 58">
            <a:extLst>
              <a:ext uri="{FF2B5EF4-FFF2-40B4-BE49-F238E27FC236}">
                <a16:creationId xmlns:a16="http://schemas.microsoft.com/office/drawing/2014/main" id="{43BBA8DA-28BF-45A7-BBE0-ACCD90B25A3E}"/>
              </a:ext>
            </a:extLst>
          </p:cNvPr>
          <p:cNvCxnSpPr>
            <a:cxnSpLocks/>
            <a:stCxn id="274" idx="0"/>
          </p:cNvCxnSpPr>
          <p:nvPr/>
        </p:nvCxnSpPr>
        <p:spPr>
          <a:xfrm rot="5400000" flipH="1" flipV="1">
            <a:off x="2820818" y="1365029"/>
            <a:ext cx="1448604" cy="3938068"/>
          </a:xfrm>
          <a:prstGeom prst="bentConnector2">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250" name="正方形/長方形 249">
            <a:extLst>
              <a:ext uri="{FF2B5EF4-FFF2-40B4-BE49-F238E27FC236}">
                <a16:creationId xmlns:a16="http://schemas.microsoft.com/office/drawing/2014/main" id="{DBF78EA7-E7A4-4038-898A-CB8A9DECA96F}"/>
              </a:ext>
            </a:extLst>
          </p:cNvPr>
          <p:cNvSpPr/>
          <p:nvPr/>
        </p:nvSpPr>
        <p:spPr>
          <a:xfrm>
            <a:off x="2558037" y="2284202"/>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a16="http://schemas.microsoft.com/office/drawing/2014/main" id="{E491A781-705E-4A74-B5D2-3D1E2F820D68}"/>
              </a:ext>
            </a:extLst>
          </p:cNvPr>
          <p:cNvSpPr/>
          <p:nvPr/>
        </p:nvSpPr>
        <p:spPr>
          <a:xfrm>
            <a:off x="2558038" y="1804248"/>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6" name="直線矢印コネクタ 25">
            <a:extLst>
              <a:ext uri="{FF2B5EF4-FFF2-40B4-BE49-F238E27FC236}">
                <a16:creationId xmlns:a16="http://schemas.microsoft.com/office/drawing/2014/main" id="{E2B6151B-3D7F-43F5-83D0-AFD30977C8EC}"/>
              </a:ext>
            </a:extLst>
          </p:cNvPr>
          <p:cNvCxnSpPr>
            <a:stCxn id="250" idx="0"/>
            <a:endCxn id="261" idx="2"/>
          </p:cNvCxnSpPr>
          <p:nvPr/>
        </p:nvCxnSpPr>
        <p:spPr>
          <a:xfrm flipV="1">
            <a:off x="2580897" y="1849967"/>
            <a:ext cx="1" cy="43423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75" name="テキスト ボックス 274">
            <a:extLst>
              <a:ext uri="{FF2B5EF4-FFF2-40B4-BE49-F238E27FC236}">
                <a16:creationId xmlns:a16="http://schemas.microsoft.com/office/drawing/2014/main" id="{F5E87C13-3CB0-489D-BAFE-8C5013EF946C}"/>
              </a:ext>
            </a:extLst>
          </p:cNvPr>
          <p:cNvSpPr txBox="1"/>
          <p:nvPr/>
        </p:nvSpPr>
        <p:spPr>
          <a:xfrm>
            <a:off x="2662664" y="1791721"/>
            <a:ext cx="666854" cy="215444"/>
          </a:xfrm>
          <a:prstGeom prst="rect">
            <a:avLst/>
          </a:prstGeom>
          <a:noFill/>
        </p:spPr>
        <p:txBody>
          <a:bodyPr wrap="square" lIns="0" rIns="0" rtlCol="0">
            <a:spAutoFit/>
          </a:bodyPr>
          <a:lstStyle/>
          <a:p>
            <a:r>
              <a:rPr kumimoji="1" lang="en-US" altLang="ja-JP" sz="800" dirty="0"/>
              <a:t>ir_pc_out[15:0]</a:t>
            </a:r>
            <a:endParaRPr kumimoji="1" lang="ja-JP" altLang="en-US" sz="800" dirty="0"/>
          </a:p>
        </p:txBody>
      </p:sp>
      <p:sp>
        <p:nvSpPr>
          <p:cNvPr id="276" name="正方形/長方形 275">
            <a:extLst>
              <a:ext uri="{FF2B5EF4-FFF2-40B4-BE49-F238E27FC236}">
                <a16:creationId xmlns:a16="http://schemas.microsoft.com/office/drawing/2014/main" id="{AF99CB3A-62C4-44C9-B0C4-5B7107A9026E}"/>
              </a:ext>
            </a:extLst>
          </p:cNvPr>
          <p:cNvSpPr/>
          <p:nvPr/>
        </p:nvSpPr>
        <p:spPr>
          <a:xfrm>
            <a:off x="7222988" y="1805745"/>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8" name="テキスト ボックス 277">
            <a:extLst>
              <a:ext uri="{FF2B5EF4-FFF2-40B4-BE49-F238E27FC236}">
                <a16:creationId xmlns:a16="http://schemas.microsoft.com/office/drawing/2014/main" id="{E74CBCEF-2459-4A76-A85B-E167F1741B11}"/>
              </a:ext>
            </a:extLst>
          </p:cNvPr>
          <p:cNvSpPr txBox="1"/>
          <p:nvPr/>
        </p:nvSpPr>
        <p:spPr>
          <a:xfrm>
            <a:off x="6572601" y="1803013"/>
            <a:ext cx="640983" cy="215444"/>
          </a:xfrm>
          <a:prstGeom prst="rect">
            <a:avLst/>
          </a:prstGeom>
          <a:noFill/>
        </p:spPr>
        <p:txBody>
          <a:bodyPr wrap="square" lIns="0" rIns="0" rtlCol="0">
            <a:spAutoFit/>
          </a:bodyPr>
          <a:lstStyle/>
          <a:p>
            <a:r>
              <a:rPr kumimoji="1" lang="en-US" altLang="ja-JP" sz="800" dirty="0"/>
              <a:t>ir_addr2[15:0]</a:t>
            </a:r>
            <a:endParaRPr kumimoji="1" lang="ja-JP" altLang="en-US" sz="800" dirty="0"/>
          </a:p>
        </p:txBody>
      </p:sp>
      <p:cxnSp>
        <p:nvCxnSpPr>
          <p:cNvPr id="279" name="直線矢印コネクタ 278">
            <a:extLst>
              <a:ext uri="{FF2B5EF4-FFF2-40B4-BE49-F238E27FC236}">
                <a16:creationId xmlns:a16="http://schemas.microsoft.com/office/drawing/2014/main" id="{8FC8AA48-952A-4EC0-804C-8373EE765B3B}"/>
              </a:ext>
            </a:extLst>
          </p:cNvPr>
          <p:cNvCxnSpPr>
            <a:cxnSpLocks/>
            <a:stCxn id="276" idx="2"/>
          </p:cNvCxnSpPr>
          <p:nvPr/>
        </p:nvCxnSpPr>
        <p:spPr>
          <a:xfrm>
            <a:off x="7245848" y="1851464"/>
            <a:ext cx="0" cy="26680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09" name="テキスト ボックス 308">
            <a:extLst>
              <a:ext uri="{FF2B5EF4-FFF2-40B4-BE49-F238E27FC236}">
                <a16:creationId xmlns:a16="http://schemas.microsoft.com/office/drawing/2014/main" id="{D32242F6-CEB7-4164-AF42-C7873C6ADE67}"/>
              </a:ext>
            </a:extLst>
          </p:cNvPr>
          <p:cNvSpPr txBox="1"/>
          <p:nvPr/>
        </p:nvSpPr>
        <p:spPr>
          <a:xfrm>
            <a:off x="6969358" y="2079597"/>
            <a:ext cx="741944" cy="215444"/>
          </a:xfrm>
          <a:prstGeom prst="rect">
            <a:avLst/>
          </a:prstGeom>
          <a:noFill/>
        </p:spPr>
        <p:txBody>
          <a:bodyPr wrap="square" lIns="0" rIns="0" rtlCol="0">
            <a:spAutoFit/>
          </a:bodyPr>
          <a:lstStyle/>
          <a:p>
            <a:r>
              <a:rPr kumimoji="1" lang="en-US" altLang="ja-JP" sz="800" dirty="0"/>
              <a:t>ir_addr2[15:0]</a:t>
            </a:r>
            <a:endParaRPr kumimoji="1" lang="ja-JP" altLang="en-US" sz="800" dirty="0"/>
          </a:p>
        </p:txBody>
      </p:sp>
    </p:spTree>
    <p:extLst>
      <p:ext uri="{BB962C8B-B14F-4D97-AF65-F5344CB8AC3E}">
        <p14:creationId xmlns:p14="http://schemas.microsoft.com/office/powerpoint/2010/main" val="2830626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C637FE-3426-44A6-848E-5AD3A106A8BF}"/>
              </a:ext>
            </a:extLst>
          </p:cNvPr>
          <p:cNvSpPr>
            <a:spLocks noGrp="1"/>
          </p:cNvSpPr>
          <p:nvPr>
            <p:ph type="title"/>
          </p:nvPr>
        </p:nvSpPr>
        <p:spPr/>
        <p:txBody>
          <a:bodyPr/>
          <a:lstStyle/>
          <a:p>
            <a:r>
              <a:rPr lang="ja-JP" altLang="en-US" dirty="0"/>
              <a:t>割込み実装</a:t>
            </a:r>
            <a:r>
              <a:rPr lang="en-US" altLang="ja-JP" dirty="0"/>
              <a:t>2</a:t>
            </a:r>
            <a:endParaRPr kumimoji="1" lang="ja-JP" altLang="en-US" dirty="0"/>
          </a:p>
        </p:txBody>
      </p:sp>
      <p:sp>
        <p:nvSpPr>
          <p:cNvPr id="4" name="スライド番号プレースホルダー 3">
            <a:extLst>
              <a:ext uri="{FF2B5EF4-FFF2-40B4-BE49-F238E27FC236}">
                <a16:creationId xmlns:a16="http://schemas.microsoft.com/office/drawing/2014/main" id="{D6710FB4-85FF-48AD-9A0F-3B4289ABEB99}"/>
              </a:ext>
            </a:extLst>
          </p:cNvPr>
          <p:cNvSpPr>
            <a:spLocks noGrp="1"/>
          </p:cNvSpPr>
          <p:nvPr>
            <p:ph type="sldNum" sz="quarter" idx="12"/>
          </p:nvPr>
        </p:nvSpPr>
        <p:spPr/>
        <p:txBody>
          <a:bodyPr/>
          <a:lstStyle/>
          <a:p>
            <a:fld id="{62668789-62FB-4EEF-AD27-C48D0269F50B}" type="slidenum">
              <a:rPr kumimoji="1" lang="ja-JP" altLang="en-US" smtClean="0"/>
              <a:pPr/>
              <a:t>23</a:t>
            </a:fld>
            <a:endParaRPr kumimoji="1" lang="ja-JP" altLang="en-US" dirty="0"/>
          </a:p>
        </p:txBody>
      </p:sp>
      <p:sp>
        <p:nvSpPr>
          <p:cNvPr id="8" name="テキスト ボックス 7">
            <a:extLst>
              <a:ext uri="{FF2B5EF4-FFF2-40B4-BE49-F238E27FC236}">
                <a16:creationId xmlns:a16="http://schemas.microsoft.com/office/drawing/2014/main" id="{4D10F9DF-BBE7-4828-B4E1-D6E0D76C67A2}"/>
              </a:ext>
            </a:extLst>
          </p:cNvPr>
          <p:cNvSpPr txBox="1"/>
          <p:nvPr/>
        </p:nvSpPr>
        <p:spPr>
          <a:xfrm>
            <a:off x="1117148" y="2167220"/>
            <a:ext cx="1015995" cy="377371"/>
          </a:xfrm>
          <a:prstGeom prst="rect">
            <a:avLst/>
          </a:prstGeom>
          <a:noFill/>
        </p:spPr>
        <p:txBody>
          <a:bodyPr wrap="square" rtlCol="0">
            <a:spAutoFit/>
          </a:bodyPr>
          <a:lstStyle/>
          <a:p>
            <a:pPr algn="ctr"/>
            <a:r>
              <a:rPr kumimoji="1" lang="en-US" altLang="ja-JP" dirty="0"/>
              <a:t>0x8840</a:t>
            </a:r>
            <a:endParaRPr kumimoji="1" lang="ja-JP" altLang="en-US" dirty="0"/>
          </a:p>
        </p:txBody>
      </p:sp>
      <p:cxnSp>
        <p:nvCxnSpPr>
          <p:cNvPr id="10" name="直線コネクタ 9">
            <a:extLst>
              <a:ext uri="{FF2B5EF4-FFF2-40B4-BE49-F238E27FC236}">
                <a16:creationId xmlns:a16="http://schemas.microsoft.com/office/drawing/2014/main" id="{28DBF843-9342-4590-BEFC-C03167D251C1}"/>
              </a:ext>
            </a:extLst>
          </p:cNvPr>
          <p:cNvCxnSpPr>
            <a:cxnSpLocks/>
            <a:stCxn id="8" idx="2"/>
          </p:cNvCxnSpPr>
          <p:nvPr/>
        </p:nvCxnSpPr>
        <p:spPr>
          <a:xfrm>
            <a:off x="1625146" y="2544591"/>
            <a:ext cx="0" cy="155194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21" name="楕円 20">
            <a:extLst>
              <a:ext uri="{FF2B5EF4-FFF2-40B4-BE49-F238E27FC236}">
                <a16:creationId xmlns:a16="http://schemas.microsoft.com/office/drawing/2014/main" id="{0071ACBB-F2A7-4C22-A7F6-79ABB81DB3D8}"/>
              </a:ext>
            </a:extLst>
          </p:cNvPr>
          <p:cNvSpPr/>
          <p:nvPr/>
        </p:nvSpPr>
        <p:spPr>
          <a:xfrm>
            <a:off x="5245452" y="3511350"/>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200" b="1" dirty="0">
                <a:solidFill>
                  <a:schemeClr val="tx1"/>
                </a:solidFill>
              </a:rPr>
              <a:t>BL</a:t>
            </a:r>
            <a:endParaRPr kumimoji="1" lang="ja-JP" altLang="en-US" sz="1200" b="1" dirty="0">
              <a:solidFill>
                <a:schemeClr val="tx1"/>
              </a:solidFill>
            </a:endParaRPr>
          </a:p>
        </p:txBody>
      </p:sp>
      <p:sp>
        <p:nvSpPr>
          <p:cNvPr id="34" name="テキスト ボックス 33">
            <a:extLst>
              <a:ext uri="{FF2B5EF4-FFF2-40B4-BE49-F238E27FC236}">
                <a16:creationId xmlns:a16="http://schemas.microsoft.com/office/drawing/2014/main" id="{2E7504D3-7E65-4076-A3E2-954D40AD3B57}"/>
              </a:ext>
            </a:extLst>
          </p:cNvPr>
          <p:cNvSpPr txBox="1"/>
          <p:nvPr/>
        </p:nvSpPr>
        <p:spPr>
          <a:xfrm>
            <a:off x="1962968" y="2167220"/>
            <a:ext cx="1015995" cy="377371"/>
          </a:xfrm>
          <a:prstGeom prst="rect">
            <a:avLst/>
          </a:prstGeom>
          <a:noFill/>
        </p:spPr>
        <p:txBody>
          <a:bodyPr wrap="square" rtlCol="0">
            <a:spAutoFit/>
          </a:bodyPr>
          <a:lstStyle/>
          <a:p>
            <a:pPr algn="ctr"/>
            <a:r>
              <a:rPr kumimoji="1" lang="en-US" altLang="ja-JP" dirty="0"/>
              <a:t>0x8841</a:t>
            </a:r>
            <a:endParaRPr kumimoji="1" lang="ja-JP" altLang="en-US" dirty="0"/>
          </a:p>
        </p:txBody>
      </p:sp>
      <p:cxnSp>
        <p:nvCxnSpPr>
          <p:cNvPr id="35" name="直線コネクタ 34">
            <a:extLst>
              <a:ext uri="{FF2B5EF4-FFF2-40B4-BE49-F238E27FC236}">
                <a16:creationId xmlns:a16="http://schemas.microsoft.com/office/drawing/2014/main" id="{816027AD-6849-48EB-8445-8B56E81F9A4A}"/>
              </a:ext>
            </a:extLst>
          </p:cNvPr>
          <p:cNvCxnSpPr>
            <a:cxnSpLocks/>
            <a:stCxn id="34" idx="2"/>
          </p:cNvCxnSpPr>
          <p:nvPr/>
        </p:nvCxnSpPr>
        <p:spPr>
          <a:xfrm>
            <a:off x="2470966" y="2544591"/>
            <a:ext cx="0" cy="155194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36" name="テキスト ボックス 35">
            <a:extLst>
              <a:ext uri="{FF2B5EF4-FFF2-40B4-BE49-F238E27FC236}">
                <a16:creationId xmlns:a16="http://schemas.microsoft.com/office/drawing/2014/main" id="{200ACC3A-15DD-4DA2-B59E-E75C4222C629}"/>
              </a:ext>
            </a:extLst>
          </p:cNvPr>
          <p:cNvSpPr txBox="1"/>
          <p:nvPr/>
        </p:nvSpPr>
        <p:spPr>
          <a:xfrm>
            <a:off x="2808790" y="2167220"/>
            <a:ext cx="1015995" cy="377371"/>
          </a:xfrm>
          <a:prstGeom prst="rect">
            <a:avLst/>
          </a:prstGeom>
          <a:noFill/>
        </p:spPr>
        <p:txBody>
          <a:bodyPr wrap="square" rtlCol="0">
            <a:spAutoFit/>
          </a:bodyPr>
          <a:lstStyle/>
          <a:p>
            <a:pPr algn="ctr"/>
            <a:r>
              <a:rPr kumimoji="1" lang="en-US" altLang="ja-JP" dirty="0"/>
              <a:t>0x8842</a:t>
            </a:r>
            <a:endParaRPr kumimoji="1" lang="ja-JP" altLang="en-US" dirty="0"/>
          </a:p>
        </p:txBody>
      </p:sp>
      <p:cxnSp>
        <p:nvCxnSpPr>
          <p:cNvPr id="37" name="直線コネクタ 36">
            <a:extLst>
              <a:ext uri="{FF2B5EF4-FFF2-40B4-BE49-F238E27FC236}">
                <a16:creationId xmlns:a16="http://schemas.microsoft.com/office/drawing/2014/main" id="{E9E80A85-F512-47A5-B6D0-C47F36C25DC8}"/>
              </a:ext>
            </a:extLst>
          </p:cNvPr>
          <p:cNvCxnSpPr>
            <a:cxnSpLocks/>
            <a:stCxn id="36" idx="2"/>
          </p:cNvCxnSpPr>
          <p:nvPr/>
        </p:nvCxnSpPr>
        <p:spPr>
          <a:xfrm>
            <a:off x="3316788" y="2544591"/>
            <a:ext cx="0" cy="155194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38" name="テキスト ボックス 37">
            <a:extLst>
              <a:ext uri="{FF2B5EF4-FFF2-40B4-BE49-F238E27FC236}">
                <a16:creationId xmlns:a16="http://schemas.microsoft.com/office/drawing/2014/main" id="{A32E8AF8-D914-4358-9C43-09FF78BBC2FD}"/>
              </a:ext>
            </a:extLst>
          </p:cNvPr>
          <p:cNvSpPr txBox="1"/>
          <p:nvPr/>
        </p:nvSpPr>
        <p:spPr>
          <a:xfrm>
            <a:off x="3654610" y="2167220"/>
            <a:ext cx="1015995" cy="377371"/>
          </a:xfrm>
          <a:prstGeom prst="rect">
            <a:avLst/>
          </a:prstGeom>
          <a:noFill/>
        </p:spPr>
        <p:txBody>
          <a:bodyPr wrap="square" rtlCol="0">
            <a:spAutoFit/>
          </a:bodyPr>
          <a:lstStyle/>
          <a:p>
            <a:pPr algn="ctr"/>
            <a:r>
              <a:rPr kumimoji="1" lang="en-US" altLang="ja-JP" dirty="0"/>
              <a:t>0x8843</a:t>
            </a:r>
            <a:endParaRPr kumimoji="1" lang="ja-JP" altLang="en-US" dirty="0"/>
          </a:p>
        </p:txBody>
      </p:sp>
      <p:cxnSp>
        <p:nvCxnSpPr>
          <p:cNvPr id="39" name="直線コネクタ 38">
            <a:extLst>
              <a:ext uri="{FF2B5EF4-FFF2-40B4-BE49-F238E27FC236}">
                <a16:creationId xmlns:a16="http://schemas.microsoft.com/office/drawing/2014/main" id="{F908DCA7-48D7-46CC-918F-6A6CD5C545D7}"/>
              </a:ext>
            </a:extLst>
          </p:cNvPr>
          <p:cNvCxnSpPr>
            <a:cxnSpLocks/>
            <a:stCxn id="38" idx="2"/>
          </p:cNvCxnSpPr>
          <p:nvPr/>
        </p:nvCxnSpPr>
        <p:spPr>
          <a:xfrm>
            <a:off x="4162608" y="2544591"/>
            <a:ext cx="0" cy="155194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40" name="テキスト ボックス 39">
            <a:extLst>
              <a:ext uri="{FF2B5EF4-FFF2-40B4-BE49-F238E27FC236}">
                <a16:creationId xmlns:a16="http://schemas.microsoft.com/office/drawing/2014/main" id="{52BE016C-58F8-43E5-9C8E-0CA6898B3100}"/>
              </a:ext>
            </a:extLst>
          </p:cNvPr>
          <p:cNvSpPr txBox="1"/>
          <p:nvPr/>
        </p:nvSpPr>
        <p:spPr>
          <a:xfrm>
            <a:off x="4530544" y="2167220"/>
            <a:ext cx="1015995" cy="377371"/>
          </a:xfrm>
          <a:prstGeom prst="rect">
            <a:avLst/>
          </a:prstGeom>
          <a:noFill/>
        </p:spPr>
        <p:txBody>
          <a:bodyPr wrap="square" rtlCol="0">
            <a:spAutoFit/>
          </a:bodyPr>
          <a:lstStyle/>
          <a:p>
            <a:pPr algn="ctr"/>
            <a:r>
              <a:rPr kumimoji="1" lang="en-US" altLang="ja-JP" dirty="0"/>
              <a:t>0x8844</a:t>
            </a:r>
            <a:endParaRPr kumimoji="1" lang="ja-JP" altLang="en-US" dirty="0"/>
          </a:p>
        </p:txBody>
      </p:sp>
      <p:sp>
        <p:nvSpPr>
          <p:cNvPr id="42" name="テキスト ボックス 41">
            <a:extLst>
              <a:ext uri="{FF2B5EF4-FFF2-40B4-BE49-F238E27FC236}">
                <a16:creationId xmlns:a16="http://schemas.microsoft.com/office/drawing/2014/main" id="{934F974F-4F69-42C8-BA0B-FEA7DEE8B826}"/>
              </a:ext>
            </a:extLst>
          </p:cNvPr>
          <p:cNvSpPr txBox="1"/>
          <p:nvPr/>
        </p:nvSpPr>
        <p:spPr>
          <a:xfrm>
            <a:off x="5376364" y="2167220"/>
            <a:ext cx="1015995" cy="377371"/>
          </a:xfrm>
          <a:prstGeom prst="rect">
            <a:avLst/>
          </a:prstGeom>
          <a:noFill/>
        </p:spPr>
        <p:txBody>
          <a:bodyPr wrap="square" rtlCol="0">
            <a:spAutoFit/>
          </a:bodyPr>
          <a:lstStyle/>
          <a:p>
            <a:pPr algn="ctr"/>
            <a:r>
              <a:rPr kumimoji="1" lang="en-US" altLang="ja-JP" strike="sngStrike" dirty="0"/>
              <a:t>0x8845</a:t>
            </a:r>
            <a:endParaRPr kumimoji="1" lang="ja-JP" altLang="en-US" strike="sngStrike" dirty="0"/>
          </a:p>
        </p:txBody>
      </p:sp>
      <p:cxnSp>
        <p:nvCxnSpPr>
          <p:cNvPr id="43" name="直線コネクタ 42">
            <a:extLst>
              <a:ext uri="{FF2B5EF4-FFF2-40B4-BE49-F238E27FC236}">
                <a16:creationId xmlns:a16="http://schemas.microsoft.com/office/drawing/2014/main" id="{C6C030D7-ECAE-4E0B-A717-14204BE17F04}"/>
              </a:ext>
            </a:extLst>
          </p:cNvPr>
          <p:cNvCxnSpPr>
            <a:cxnSpLocks/>
            <a:stCxn id="42" idx="2"/>
          </p:cNvCxnSpPr>
          <p:nvPr/>
        </p:nvCxnSpPr>
        <p:spPr>
          <a:xfrm>
            <a:off x="5884362" y="2544591"/>
            <a:ext cx="0" cy="604378"/>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44" name="テキスト ボックス 43">
            <a:extLst>
              <a:ext uri="{FF2B5EF4-FFF2-40B4-BE49-F238E27FC236}">
                <a16:creationId xmlns:a16="http://schemas.microsoft.com/office/drawing/2014/main" id="{9AC4F9E3-6AE8-459F-9E7C-8922D0C367B1}"/>
              </a:ext>
            </a:extLst>
          </p:cNvPr>
          <p:cNvSpPr txBox="1"/>
          <p:nvPr/>
        </p:nvSpPr>
        <p:spPr>
          <a:xfrm>
            <a:off x="6222186" y="2167220"/>
            <a:ext cx="1015995" cy="377371"/>
          </a:xfrm>
          <a:prstGeom prst="rect">
            <a:avLst/>
          </a:prstGeom>
          <a:noFill/>
        </p:spPr>
        <p:txBody>
          <a:bodyPr wrap="square" rtlCol="0">
            <a:spAutoFit/>
          </a:bodyPr>
          <a:lstStyle/>
          <a:p>
            <a:pPr algn="ctr"/>
            <a:r>
              <a:rPr kumimoji="1" lang="en-US" altLang="ja-JP" strike="sngStrike" dirty="0"/>
              <a:t>0x8846</a:t>
            </a:r>
            <a:endParaRPr kumimoji="1" lang="ja-JP" altLang="en-US" strike="sngStrike" dirty="0"/>
          </a:p>
        </p:txBody>
      </p:sp>
      <p:cxnSp>
        <p:nvCxnSpPr>
          <p:cNvPr id="45" name="直線コネクタ 44">
            <a:extLst>
              <a:ext uri="{FF2B5EF4-FFF2-40B4-BE49-F238E27FC236}">
                <a16:creationId xmlns:a16="http://schemas.microsoft.com/office/drawing/2014/main" id="{78C0454D-8603-40CF-898E-9704ED1E25F1}"/>
              </a:ext>
            </a:extLst>
          </p:cNvPr>
          <p:cNvCxnSpPr>
            <a:cxnSpLocks/>
            <a:stCxn id="44" idx="2"/>
          </p:cNvCxnSpPr>
          <p:nvPr/>
        </p:nvCxnSpPr>
        <p:spPr>
          <a:xfrm>
            <a:off x="6730184" y="2544591"/>
            <a:ext cx="0" cy="61468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48" name="楕円 47">
            <a:extLst>
              <a:ext uri="{FF2B5EF4-FFF2-40B4-BE49-F238E27FC236}">
                <a16:creationId xmlns:a16="http://schemas.microsoft.com/office/drawing/2014/main" id="{670796B5-1F85-47C0-AB4A-89A5425342D5}"/>
              </a:ext>
            </a:extLst>
          </p:cNvPr>
          <p:cNvSpPr/>
          <p:nvPr/>
        </p:nvSpPr>
        <p:spPr>
          <a:xfrm>
            <a:off x="5245452" y="2672561"/>
            <a:ext cx="432000" cy="43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dirty="0">
              <a:solidFill>
                <a:schemeClr val="tx1"/>
              </a:solidFill>
            </a:endParaRPr>
          </a:p>
        </p:txBody>
      </p:sp>
      <p:sp>
        <p:nvSpPr>
          <p:cNvPr id="50" name="楕円 49">
            <a:extLst>
              <a:ext uri="{FF2B5EF4-FFF2-40B4-BE49-F238E27FC236}">
                <a16:creationId xmlns:a16="http://schemas.microsoft.com/office/drawing/2014/main" id="{2BF42120-D88A-410C-9427-C10BAAC8F4C7}"/>
              </a:ext>
            </a:extLst>
          </p:cNvPr>
          <p:cNvSpPr/>
          <p:nvPr/>
        </p:nvSpPr>
        <p:spPr>
          <a:xfrm>
            <a:off x="6091273" y="3511350"/>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dirty="0">
              <a:solidFill>
                <a:schemeClr val="tx1"/>
              </a:solidFill>
            </a:endParaRPr>
          </a:p>
        </p:txBody>
      </p:sp>
      <p:sp>
        <p:nvSpPr>
          <p:cNvPr id="51" name="楕円 50">
            <a:extLst>
              <a:ext uri="{FF2B5EF4-FFF2-40B4-BE49-F238E27FC236}">
                <a16:creationId xmlns:a16="http://schemas.microsoft.com/office/drawing/2014/main" id="{7EE9FDF6-69F9-4CBF-A269-3827A6C63138}"/>
              </a:ext>
            </a:extLst>
          </p:cNvPr>
          <p:cNvSpPr/>
          <p:nvPr/>
        </p:nvSpPr>
        <p:spPr>
          <a:xfrm>
            <a:off x="6091273" y="2672561"/>
            <a:ext cx="432000" cy="43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dirty="0">
              <a:solidFill>
                <a:schemeClr val="tx1"/>
              </a:solidFill>
            </a:endParaRPr>
          </a:p>
        </p:txBody>
      </p:sp>
      <p:sp>
        <p:nvSpPr>
          <p:cNvPr id="57" name="テキスト ボックス 56">
            <a:extLst>
              <a:ext uri="{FF2B5EF4-FFF2-40B4-BE49-F238E27FC236}">
                <a16:creationId xmlns:a16="http://schemas.microsoft.com/office/drawing/2014/main" id="{44F0FC3A-8D64-45D0-B187-958CBC211240}"/>
              </a:ext>
            </a:extLst>
          </p:cNvPr>
          <p:cNvSpPr txBox="1"/>
          <p:nvPr/>
        </p:nvSpPr>
        <p:spPr>
          <a:xfrm>
            <a:off x="5393016" y="3148969"/>
            <a:ext cx="1015995" cy="377371"/>
          </a:xfrm>
          <a:prstGeom prst="rect">
            <a:avLst/>
          </a:prstGeom>
          <a:noFill/>
        </p:spPr>
        <p:txBody>
          <a:bodyPr wrap="square" rtlCol="0">
            <a:spAutoFit/>
          </a:bodyPr>
          <a:lstStyle/>
          <a:p>
            <a:pPr algn="ctr"/>
            <a:r>
              <a:rPr kumimoji="1" lang="en-US" altLang="ja-JP" dirty="0"/>
              <a:t>0x0081</a:t>
            </a:r>
            <a:endParaRPr kumimoji="1" lang="ja-JP" altLang="en-US" dirty="0"/>
          </a:p>
        </p:txBody>
      </p:sp>
      <p:sp>
        <p:nvSpPr>
          <p:cNvPr id="59" name="テキスト ボックス 58">
            <a:extLst>
              <a:ext uri="{FF2B5EF4-FFF2-40B4-BE49-F238E27FC236}">
                <a16:creationId xmlns:a16="http://schemas.microsoft.com/office/drawing/2014/main" id="{718FED52-EF7B-4E6E-AFC0-DC8F521752E7}"/>
              </a:ext>
            </a:extLst>
          </p:cNvPr>
          <p:cNvSpPr txBox="1"/>
          <p:nvPr/>
        </p:nvSpPr>
        <p:spPr>
          <a:xfrm>
            <a:off x="6245390" y="3148969"/>
            <a:ext cx="1015995" cy="377371"/>
          </a:xfrm>
          <a:prstGeom prst="rect">
            <a:avLst/>
          </a:prstGeom>
          <a:noFill/>
        </p:spPr>
        <p:txBody>
          <a:bodyPr wrap="square" rtlCol="0">
            <a:spAutoFit/>
          </a:bodyPr>
          <a:lstStyle/>
          <a:p>
            <a:pPr algn="ctr"/>
            <a:r>
              <a:rPr kumimoji="1" lang="en-US" altLang="ja-JP" dirty="0"/>
              <a:t>0x0082</a:t>
            </a:r>
            <a:endParaRPr kumimoji="1" lang="ja-JP" altLang="en-US" dirty="0"/>
          </a:p>
        </p:txBody>
      </p:sp>
      <p:sp>
        <p:nvSpPr>
          <p:cNvPr id="61" name="楕円 60">
            <a:extLst>
              <a:ext uri="{FF2B5EF4-FFF2-40B4-BE49-F238E27FC236}">
                <a16:creationId xmlns:a16="http://schemas.microsoft.com/office/drawing/2014/main" id="{17E9E35D-BDF9-4C08-94DD-529D12EFCB82}"/>
              </a:ext>
            </a:extLst>
          </p:cNvPr>
          <p:cNvSpPr/>
          <p:nvPr/>
        </p:nvSpPr>
        <p:spPr>
          <a:xfrm>
            <a:off x="3515048" y="2677241"/>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dirty="0">
              <a:solidFill>
                <a:schemeClr val="tx1"/>
              </a:solidFill>
            </a:endParaRPr>
          </a:p>
        </p:txBody>
      </p:sp>
      <p:sp>
        <p:nvSpPr>
          <p:cNvPr id="62" name="楕円 61">
            <a:extLst>
              <a:ext uri="{FF2B5EF4-FFF2-40B4-BE49-F238E27FC236}">
                <a16:creationId xmlns:a16="http://schemas.microsoft.com/office/drawing/2014/main" id="{1F2C9010-61B5-4E01-A28D-81554F54E4F0}"/>
              </a:ext>
            </a:extLst>
          </p:cNvPr>
          <p:cNvSpPr/>
          <p:nvPr/>
        </p:nvSpPr>
        <p:spPr>
          <a:xfrm>
            <a:off x="4360869" y="2677241"/>
            <a:ext cx="432000" cy="43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dirty="0">
              <a:solidFill>
                <a:schemeClr val="tx1"/>
              </a:solidFill>
            </a:endParaRPr>
          </a:p>
        </p:txBody>
      </p:sp>
      <p:sp>
        <p:nvSpPr>
          <p:cNvPr id="63" name="楕円 62">
            <a:extLst>
              <a:ext uri="{FF2B5EF4-FFF2-40B4-BE49-F238E27FC236}">
                <a16:creationId xmlns:a16="http://schemas.microsoft.com/office/drawing/2014/main" id="{47DE3371-44EF-48E8-AF06-CB18C960D9EF}"/>
              </a:ext>
            </a:extLst>
          </p:cNvPr>
          <p:cNvSpPr/>
          <p:nvPr/>
        </p:nvSpPr>
        <p:spPr>
          <a:xfrm>
            <a:off x="1832056" y="2672561"/>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dirty="0">
              <a:solidFill>
                <a:schemeClr val="tx1"/>
              </a:solidFill>
            </a:endParaRPr>
          </a:p>
        </p:txBody>
      </p:sp>
      <p:sp>
        <p:nvSpPr>
          <p:cNvPr id="64" name="楕円 63">
            <a:extLst>
              <a:ext uri="{FF2B5EF4-FFF2-40B4-BE49-F238E27FC236}">
                <a16:creationId xmlns:a16="http://schemas.microsoft.com/office/drawing/2014/main" id="{FEB0A153-19DB-4065-BB4B-F665DCFF3BA1}"/>
              </a:ext>
            </a:extLst>
          </p:cNvPr>
          <p:cNvSpPr/>
          <p:nvPr/>
        </p:nvSpPr>
        <p:spPr>
          <a:xfrm>
            <a:off x="2677877" y="2672561"/>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dirty="0">
              <a:solidFill>
                <a:schemeClr val="tx1"/>
              </a:solidFill>
            </a:endParaRPr>
          </a:p>
        </p:txBody>
      </p:sp>
      <p:cxnSp>
        <p:nvCxnSpPr>
          <p:cNvPr id="66" name="直線矢印コネクタ 65">
            <a:extLst>
              <a:ext uri="{FF2B5EF4-FFF2-40B4-BE49-F238E27FC236}">
                <a16:creationId xmlns:a16="http://schemas.microsoft.com/office/drawing/2014/main" id="{EADF4DED-821F-485F-BB9F-5539582491D7}"/>
              </a:ext>
            </a:extLst>
          </p:cNvPr>
          <p:cNvCxnSpPr>
            <a:stCxn id="63" idx="6"/>
            <a:endCxn id="64" idx="2"/>
          </p:cNvCxnSpPr>
          <p:nvPr/>
        </p:nvCxnSpPr>
        <p:spPr>
          <a:xfrm>
            <a:off x="2264056" y="2888561"/>
            <a:ext cx="413821" cy="0"/>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68" name="直線矢印コネクタ 67">
            <a:extLst>
              <a:ext uri="{FF2B5EF4-FFF2-40B4-BE49-F238E27FC236}">
                <a16:creationId xmlns:a16="http://schemas.microsoft.com/office/drawing/2014/main" id="{64A2BE9E-E746-49EF-BB27-2EEFDEB120E4}"/>
              </a:ext>
            </a:extLst>
          </p:cNvPr>
          <p:cNvCxnSpPr>
            <a:stCxn id="64" idx="6"/>
            <a:endCxn id="61" idx="2"/>
          </p:cNvCxnSpPr>
          <p:nvPr/>
        </p:nvCxnSpPr>
        <p:spPr>
          <a:xfrm>
            <a:off x="3109877" y="2888561"/>
            <a:ext cx="405171" cy="4680"/>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74" name="直線矢印コネクタ 73">
            <a:extLst>
              <a:ext uri="{FF2B5EF4-FFF2-40B4-BE49-F238E27FC236}">
                <a16:creationId xmlns:a16="http://schemas.microsoft.com/office/drawing/2014/main" id="{36406081-FEB1-4DFB-8DC0-05FF4D13B0D9}"/>
              </a:ext>
            </a:extLst>
          </p:cNvPr>
          <p:cNvCxnSpPr>
            <a:stCxn id="21" idx="6"/>
            <a:endCxn id="50" idx="2"/>
          </p:cNvCxnSpPr>
          <p:nvPr/>
        </p:nvCxnSpPr>
        <p:spPr>
          <a:xfrm>
            <a:off x="5677452" y="3727350"/>
            <a:ext cx="413821" cy="0"/>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6BD7739F-D424-4986-B48E-1D75182C8A5A}"/>
              </a:ext>
            </a:extLst>
          </p:cNvPr>
          <p:cNvCxnSpPr>
            <a:stCxn id="50" idx="6"/>
          </p:cNvCxnSpPr>
          <p:nvPr/>
        </p:nvCxnSpPr>
        <p:spPr>
          <a:xfrm>
            <a:off x="6523273" y="3727350"/>
            <a:ext cx="462362" cy="0"/>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77" name="星: 12 pt 76">
            <a:extLst>
              <a:ext uri="{FF2B5EF4-FFF2-40B4-BE49-F238E27FC236}">
                <a16:creationId xmlns:a16="http://schemas.microsoft.com/office/drawing/2014/main" id="{5044C3E2-3452-451D-A1AC-BA4902136BBC}"/>
              </a:ext>
            </a:extLst>
          </p:cNvPr>
          <p:cNvSpPr/>
          <p:nvPr/>
        </p:nvSpPr>
        <p:spPr>
          <a:xfrm>
            <a:off x="1630674" y="3468411"/>
            <a:ext cx="930089" cy="515471"/>
          </a:xfrm>
          <a:prstGeom prst="star12">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1050" dirty="0"/>
              <a:t>I/O</a:t>
            </a:r>
            <a:r>
              <a:rPr kumimoji="1" lang="ja-JP" altLang="en-US" sz="1050" baseline="0" dirty="0"/>
              <a:t> </a:t>
            </a:r>
            <a:r>
              <a:rPr kumimoji="1" lang="en-US" altLang="ja-JP" sz="1050" baseline="0" dirty="0"/>
              <a:t>IRQ</a:t>
            </a:r>
            <a:endParaRPr kumimoji="1" lang="en-US" altLang="ja-JP" sz="1050" dirty="0"/>
          </a:p>
        </p:txBody>
      </p:sp>
      <p:sp>
        <p:nvSpPr>
          <p:cNvPr id="79" name="楕円 78">
            <a:extLst>
              <a:ext uri="{FF2B5EF4-FFF2-40B4-BE49-F238E27FC236}">
                <a16:creationId xmlns:a16="http://schemas.microsoft.com/office/drawing/2014/main" id="{F4B28F07-692F-434B-8B8B-64D19B723742}"/>
              </a:ext>
            </a:extLst>
          </p:cNvPr>
          <p:cNvSpPr/>
          <p:nvPr/>
        </p:nvSpPr>
        <p:spPr>
          <a:xfrm>
            <a:off x="4379054" y="3511202"/>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200" b="1" dirty="0">
                <a:solidFill>
                  <a:schemeClr val="tx1"/>
                </a:solidFill>
              </a:rPr>
              <a:t>NOP</a:t>
            </a:r>
            <a:endParaRPr kumimoji="1" lang="ja-JP" altLang="en-US" sz="1200" b="1" dirty="0">
              <a:solidFill>
                <a:schemeClr val="tx1"/>
              </a:solidFill>
            </a:endParaRPr>
          </a:p>
        </p:txBody>
      </p:sp>
      <p:cxnSp>
        <p:nvCxnSpPr>
          <p:cNvPr id="81" name="直線矢印コネクタ 80">
            <a:extLst>
              <a:ext uri="{FF2B5EF4-FFF2-40B4-BE49-F238E27FC236}">
                <a16:creationId xmlns:a16="http://schemas.microsoft.com/office/drawing/2014/main" id="{3805B45A-FCF9-4074-BCF9-4BD4B5E42C68}"/>
              </a:ext>
            </a:extLst>
          </p:cNvPr>
          <p:cNvCxnSpPr>
            <a:stCxn id="61" idx="6"/>
            <a:endCxn id="79" idx="2"/>
          </p:cNvCxnSpPr>
          <p:nvPr/>
        </p:nvCxnSpPr>
        <p:spPr>
          <a:xfrm>
            <a:off x="3947048" y="2893241"/>
            <a:ext cx="432006" cy="833961"/>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83" name="直線矢印コネクタ 82">
            <a:extLst>
              <a:ext uri="{FF2B5EF4-FFF2-40B4-BE49-F238E27FC236}">
                <a16:creationId xmlns:a16="http://schemas.microsoft.com/office/drawing/2014/main" id="{E5D5B645-28C7-459D-B83C-0326E04EB3D9}"/>
              </a:ext>
            </a:extLst>
          </p:cNvPr>
          <p:cNvCxnSpPr>
            <a:stCxn id="79" idx="6"/>
            <a:endCxn id="21" idx="2"/>
          </p:cNvCxnSpPr>
          <p:nvPr/>
        </p:nvCxnSpPr>
        <p:spPr>
          <a:xfrm>
            <a:off x="4811054" y="3727202"/>
            <a:ext cx="434398" cy="148"/>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89" name="正方形/長方形 88">
            <a:extLst>
              <a:ext uri="{FF2B5EF4-FFF2-40B4-BE49-F238E27FC236}">
                <a16:creationId xmlns:a16="http://schemas.microsoft.com/office/drawing/2014/main" id="{4D4A505A-1B3D-443A-9AD3-B704C7340B16}"/>
              </a:ext>
            </a:extLst>
          </p:cNvPr>
          <p:cNvSpPr/>
          <p:nvPr/>
        </p:nvSpPr>
        <p:spPr>
          <a:xfrm>
            <a:off x="3752851" y="2181013"/>
            <a:ext cx="777692" cy="323850"/>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5E31209C-8362-4B7D-A79E-0470EA056D45}"/>
              </a:ext>
            </a:extLst>
          </p:cNvPr>
          <p:cNvSpPr txBox="1"/>
          <p:nvPr/>
        </p:nvSpPr>
        <p:spPr>
          <a:xfrm>
            <a:off x="3587624" y="1630565"/>
            <a:ext cx="1108145" cy="369332"/>
          </a:xfrm>
          <a:prstGeom prst="rect">
            <a:avLst/>
          </a:prstGeom>
          <a:noFill/>
        </p:spPr>
        <p:txBody>
          <a:bodyPr wrap="square" rtlCol="0">
            <a:spAutoFit/>
          </a:bodyPr>
          <a:lstStyle/>
          <a:p>
            <a:r>
              <a:rPr kumimoji="1" lang="en-US" altLang="ja-JP" dirty="0">
                <a:solidFill>
                  <a:srgbClr val="FF0000"/>
                </a:solidFill>
              </a:rPr>
              <a:t>LR</a:t>
            </a:r>
            <a:r>
              <a:rPr kumimoji="1" lang="ja-JP" altLang="en-US" dirty="0">
                <a:solidFill>
                  <a:srgbClr val="FF0000"/>
                </a:solidFill>
              </a:rPr>
              <a:t>に保存</a:t>
            </a:r>
          </a:p>
        </p:txBody>
      </p:sp>
      <p:cxnSp>
        <p:nvCxnSpPr>
          <p:cNvPr id="92" name="直線矢印コネクタ 91">
            <a:extLst>
              <a:ext uri="{FF2B5EF4-FFF2-40B4-BE49-F238E27FC236}">
                <a16:creationId xmlns:a16="http://schemas.microsoft.com/office/drawing/2014/main" id="{DB0D231E-66E1-4B97-AF6F-4850C89D5F5B}"/>
              </a:ext>
            </a:extLst>
          </p:cNvPr>
          <p:cNvCxnSpPr>
            <a:cxnSpLocks/>
            <a:stCxn id="89" idx="0"/>
          </p:cNvCxnSpPr>
          <p:nvPr/>
        </p:nvCxnSpPr>
        <p:spPr>
          <a:xfrm flipV="1">
            <a:off x="4141697" y="1959905"/>
            <a:ext cx="0" cy="221108"/>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95" name="星: 12 pt 94">
            <a:extLst>
              <a:ext uri="{FF2B5EF4-FFF2-40B4-BE49-F238E27FC236}">
                <a16:creationId xmlns:a16="http://schemas.microsoft.com/office/drawing/2014/main" id="{2137CB29-8D27-4BFD-AF39-D91A771794A1}"/>
              </a:ext>
            </a:extLst>
          </p:cNvPr>
          <p:cNvSpPr/>
          <p:nvPr/>
        </p:nvSpPr>
        <p:spPr>
          <a:xfrm>
            <a:off x="3270436" y="3468411"/>
            <a:ext cx="930089" cy="515471"/>
          </a:xfrm>
          <a:prstGeom prst="star12">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1050" dirty="0"/>
              <a:t>irq(cpu) asserted</a:t>
            </a:r>
          </a:p>
        </p:txBody>
      </p:sp>
      <p:sp>
        <p:nvSpPr>
          <p:cNvPr id="96" name="楕円 95">
            <a:extLst>
              <a:ext uri="{FF2B5EF4-FFF2-40B4-BE49-F238E27FC236}">
                <a16:creationId xmlns:a16="http://schemas.microsoft.com/office/drawing/2014/main" id="{0158067F-41D4-4089-9CA7-4370513DB7CB}"/>
              </a:ext>
            </a:extLst>
          </p:cNvPr>
          <p:cNvSpPr/>
          <p:nvPr/>
        </p:nvSpPr>
        <p:spPr>
          <a:xfrm>
            <a:off x="4454605" y="4398070"/>
            <a:ext cx="432000" cy="43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dirty="0">
              <a:solidFill>
                <a:schemeClr val="tx1"/>
              </a:solidFill>
            </a:endParaRPr>
          </a:p>
        </p:txBody>
      </p:sp>
      <p:sp>
        <p:nvSpPr>
          <p:cNvPr id="97" name="楕円 96">
            <a:extLst>
              <a:ext uri="{FF2B5EF4-FFF2-40B4-BE49-F238E27FC236}">
                <a16:creationId xmlns:a16="http://schemas.microsoft.com/office/drawing/2014/main" id="{7DEAAED4-143C-4EF3-919F-A2E316835A17}"/>
              </a:ext>
            </a:extLst>
          </p:cNvPr>
          <p:cNvSpPr/>
          <p:nvPr/>
        </p:nvSpPr>
        <p:spPr>
          <a:xfrm>
            <a:off x="1211384" y="4432200"/>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dirty="0">
              <a:solidFill>
                <a:schemeClr val="tx1"/>
              </a:solidFill>
            </a:endParaRPr>
          </a:p>
        </p:txBody>
      </p:sp>
      <p:sp>
        <p:nvSpPr>
          <p:cNvPr id="98" name="テキスト ボックス 97">
            <a:extLst>
              <a:ext uri="{FF2B5EF4-FFF2-40B4-BE49-F238E27FC236}">
                <a16:creationId xmlns:a16="http://schemas.microsoft.com/office/drawing/2014/main" id="{61F30A72-886D-4F79-A7AB-7FDA1E5D8407}"/>
              </a:ext>
            </a:extLst>
          </p:cNvPr>
          <p:cNvSpPr txBox="1"/>
          <p:nvPr/>
        </p:nvSpPr>
        <p:spPr>
          <a:xfrm>
            <a:off x="1692527" y="4332229"/>
            <a:ext cx="2469556" cy="646331"/>
          </a:xfrm>
          <a:prstGeom prst="rect">
            <a:avLst/>
          </a:prstGeom>
          <a:noFill/>
        </p:spPr>
        <p:txBody>
          <a:bodyPr wrap="square" lIns="0" rIns="0" rtlCol="0">
            <a:spAutoFit/>
          </a:bodyPr>
          <a:lstStyle/>
          <a:p>
            <a:pPr algn="ctr"/>
            <a:r>
              <a:rPr kumimoji="1" lang="ja-JP" altLang="en-US" dirty="0"/>
              <a:t>実行される命令</a:t>
            </a:r>
            <a:endParaRPr kumimoji="1" lang="en-US" altLang="ja-JP" dirty="0"/>
          </a:p>
          <a:p>
            <a:pPr algn="ctr"/>
            <a:r>
              <a:rPr kumimoji="1" lang="en-US" altLang="ja-JP" dirty="0"/>
              <a:t>(decode</a:t>
            </a:r>
            <a:r>
              <a:rPr kumimoji="1" lang="ja-JP" altLang="en-US" dirty="0"/>
              <a:t>ブロック入力</a:t>
            </a:r>
            <a:r>
              <a:rPr kumimoji="1" lang="en-US" altLang="ja-JP" dirty="0"/>
              <a:t>)</a:t>
            </a:r>
            <a:endParaRPr kumimoji="1" lang="ja-JP" altLang="en-US" dirty="0"/>
          </a:p>
        </p:txBody>
      </p:sp>
      <p:sp>
        <p:nvSpPr>
          <p:cNvPr id="99" name="テキスト ボックス 98">
            <a:extLst>
              <a:ext uri="{FF2B5EF4-FFF2-40B4-BE49-F238E27FC236}">
                <a16:creationId xmlns:a16="http://schemas.microsoft.com/office/drawing/2014/main" id="{4665207F-B646-48D9-9F56-FC57BCAE5328}"/>
              </a:ext>
            </a:extLst>
          </p:cNvPr>
          <p:cNvSpPr txBox="1"/>
          <p:nvPr/>
        </p:nvSpPr>
        <p:spPr>
          <a:xfrm>
            <a:off x="4886605" y="4325034"/>
            <a:ext cx="2604354" cy="646331"/>
          </a:xfrm>
          <a:prstGeom prst="rect">
            <a:avLst/>
          </a:prstGeom>
          <a:noFill/>
        </p:spPr>
        <p:txBody>
          <a:bodyPr wrap="square" rtlCol="0">
            <a:spAutoFit/>
          </a:bodyPr>
          <a:lstStyle/>
          <a:p>
            <a:pPr algn="ctr"/>
            <a:r>
              <a:rPr kumimoji="1" lang="ja-JP" altLang="en-US" dirty="0"/>
              <a:t>実行されない命令</a:t>
            </a:r>
            <a:endParaRPr kumimoji="1" lang="en-US" altLang="ja-JP" dirty="0"/>
          </a:p>
          <a:p>
            <a:pPr algn="ctr"/>
            <a:r>
              <a:rPr kumimoji="1" lang="en-US" altLang="ja-JP" dirty="0"/>
              <a:t>(decode</a:t>
            </a:r>
            <a:r>
              <a:rPr kumimoji="1" lang="ja-JP" altLang="en-US" dirty="0"/>
              <a:t>ブロック入力</a:t>
            </a:r>
            <a:r>
              <a:rPr kumimoji="1" lang="en-US" altLang="ja-JP" dirty="0"/>
              <a:t>)</a:t>
            </a:r>
            <a:endParaRPr kumimoji="1" lang="ja-JP" altLang="en-US" dirty="0"/>
          </a:p>
        </p:txBody>
      </p:sp>
      <p:cxnSp>
        <p:nvCxnSpPr>
          <p:cNvPr id="100" name="直線コネクタ 99">
            <a:extLst>
              <a:ext uri="{FF2B5EF4-FFF2-40B4-BE49-F238E27FC236}">
                <a16:creationId xmlns:a16="http://schemas.microsoft.com/office/drawing/2014/main" id="{E0FFD38E-09CA-445B-8E80-0E1A114C8B97}"/>
              </a:ext>
            </a:extLst>
          </p:cNvPr>
          <p:cNvCxnSpPr>
            <a:cxnSpLocks/>
          </p:cNvCxnSpPr>
          <p:nvPr/>
        </p:nvCxnSpPr>
        <p:spPr>
          <a:xfrm>
            <a:off x="5038542" y="2544591"/>
            <a:ext cx="0" cy="1596429"/>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103" name="直線コネクタ 102">
            <a:extLst>
              <a:ext uri="{FF2B5EF4-FFF2-40B4-BE49-F238E27FC236}">
                <a16:creationId xmlns:a16="http://schemas.microsoft.com/office/drawing/2014/main" id="{93AFF85C-2C67-4CCE-A8E3-E4B3DF69CF5A}"/>
              </a:ext>
            </a:extLst>
          </p:cNvPr>
          <p:cNvCxnSpPr>
            <a:cxnSpLocks/>
          </p:cNvCxnSpPr>
          <p:nvPr/>
        </p:nvCxnSpPr>
        <p:spPr>
          <a:xfrm>
            <a:off x="5884362" y="3526340"/>
            <a:ext cx="0" cy="570191"/>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104" name="直線コネクタ 103">
            <a:extLst>
              <a:ext uri="{FF2B5EF4-FFF2-40B4-BE49-F238E27FC236}">
                <a16:creationId xmlns:a16="http://schemas.microsoft.com/office/drawing/2014/main" id="{39C6F095-DEFA-4934-950B-C307DCF6CA74}"/>
              </a:ext>
            </a:extLst>
          </p:cNvPr>
          <p:cNvCxnSpPr>
            <a:cxnSpLocks/>
          </p:cNvCxnSpPr>
          <p:nvPr/>
        </p:nvCxnSpPr>
        <p:spPr>
          <a:xfrm>
            <a:off x="6730184" y="3526340"/>
            <a:ext cx="0" cy="570191"/>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78942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C637FE-3426-44A6-848E-5AD3A106A8BF}"/>
              </a:ext>
            </a:extLst>
          </p:cNvPr>
          <p:cNvSpPr>
            <a:spLocks noGrp="1"/>
          </p:cNvSpPr>
          <p:nvPr>
            <p:ph type="title"/>
          </p:nvPr>
        </p:nvSpPr>
        <p:spPr/>
        <p:txBody>
          <a:bodyPr/>
          <a:lstStyle/>
          <a:p>
            <a:r>
              <a:rPr lang="ja-JP" altLang="en-US" dirty="0"/>
              <a:t>割込み実装</a:t>
            </a:r>
            <a:r>
              <a:rPr lang="en-US" altLang="ja-JP" dirty="0"/>
              <a:t>2</a:t>
            </a:r>
            <a:endParaRPr kumimoji="1" lang="ja-JP" altLang="en-US" dirty="0"/>
          </a:p>
        </p:txBody>
      </p:sp>
      <p:sp>
        <p:nvSpPr>
          <p:cNvPr id="4" name="スライド番号プレースホルダー 3">
            <a:extLst>
              <a:ext uri="{FF2B5EF4-FFF2-40B4-BE49-F238E27FC236}">
                <a16:creationId xmlns:a16="http://schemas.microsoft.com/office/drawing/2014/main" id="{D6710FB4-85FF-48AD-9A0F-3B4289ABEB99}"/>
              </a:ext>
            </a:extLst>
          </p:cNvPr>
          <p:cNvSpPr>
            <a:spLocks noGrp="1"/>
          </p:cNvSpPr>
          <p:nvPr>
            <p:ph type="sldNum" sz="quarter" idx="12"/>
          </p:nvPr>
        </p:nvSpPr>
        <p:spPr/>
        <p:txBody>
          <a:bodyPr/>
          <a:lstStyle/>
          <a:p>
            <a:fld id="{62668789-62FB-4EEF-AD27-C48D0269F50B}" type="slidenum">
              <a:rPr kumimoji="1" lang="ja-JP" altLang="en-US" smtClean="0"/>
              <a:pPr/>
              <a:t>24</a:t>
            </a:fld>
            <a:endParaRPr kumimoji="1" lang="ja-JP" altLang="en-US" dirty="0"/>
          </a:p>
        </p:txBody>
      </p:sp>
      <p:sp>
        <p:nvSpPr>
          <p:cNvPr id="8" name="テキスト ボックス 7">
            <a:extLst>
              <a:ext uri="{FF2B5EF4-FFF2-40B4-BE49-F238E27FC236}">
                <a16:creationId xmlns:a16="http://schemas.microsoft.com/office/drawing/2014/main" id="{4D10F9DF-BBE7-4828-B4E1-D6E0D76C67A2}"/>
              </a:ext>
            </a:extLst>
          </p:cNvPr>
          <p:cNvSpPr txBox="1"/>
          <p:nvPr/>
        </p:nvSpPr>
        <p:spPr>
          <a:xfrm>
            <a:off x="1117148" y="2167220"/>
            <a:ext cx="1015995" cy="377371"/>
          </a:xfrm>
          <a:prstGeom prst="rect">
            <a:avLst/>
          </a:prstGeom>
          <a:noFill/>
        </p:spPr>
        <p:txBody>
          <a:bodyPr wrap="square" rtlCol="0">
            <a:spAutoFit/>
          </a:bodyPr>
          <a:lstStyle/>
          <a:p>
            <a:pPr algn="ctr"/>
            <a:r>
              <a:rPr kumimoji="1" lang="en-US" altLang="ja-JP" dirty="0"/>
              <a:t>0x8840</a:t>
            </a:r>
            <a:endParaRPr kumimoji="1" lang="ja-JP" altLang="en-US" dirty="0"/>
          </a:p>
        </p:txBody>
      </p:sp>
      <p:cxnSp>
        <p:nvCxnSpPr>
          <p:cNvPr id="10" name="直線コネクタ 9">
            <a:extLst>
              <a:ext uri="{FF2B5EF4-FFF2-40B4-BE49-F238E27FC236}">
                <a16:creationId xmlns:a16="http://schemas.microsoft.com/office/drawing/2014/main" id="{28DBF843-9342-4590-BEFC-C03167D251C1}"/>
              </a:ext>
            </a:extLst>
          </p:cNvPr>
          <p:cNvCxnSpPr>
            <a:cxnSpLocks/>
            <a:stCxn id="8" idx="2"/>
          </p:cNvCxnSpPr>
          <p:nvPr/>
        </p:nvCxnSpPr>
        <p:spPr>
          <a:xfrm>
            <a:off x="1625146" y="2544591"/>
            <a:ext cx="0" cy="155194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21" name="楕円 20">
            <a:extLst>
              <a:ext uri="{FF2B5EF4-FFF2-40B4-BE49-F238E27FC236}">
                <a16:creationId xmlns:a16="http://schemas.microsoft.com/office/drawing/2014/main" id="{0071ACBB-F2A7-4C22-A7F6-79ABB81DB3D8}"/>
              </a:ext>
            </a:extLst>
          </p:cNvPr>
          <p:cNvSpPr/>
          <p:nvPr/>
        </p:nvSpPr>
        <p:spPr>
          <a:xfrm>
            <a:off x="5245452" y="3511350"/>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200" b="1" dirty="0">
              <a:solidFill>
                <a:schemeClr val="tx1"/>
              </a:solidFill>
            </a:endParaRPr>
          </a:p>
        </p:txBody>
      </p:sp>
      <p:sp>
        <p:nvSpPr>
          <p:cNvPr id="34" name="テキスト ボックス 33">
            <a:extLst>
              <a:ext uri="{FF2B5EF4-FFF2-40B4-BE49-F238E27FC236}">
                <a16:creationId xmlns:a16="http://schemas.microsoft.com/office/drawing/2014/main" id="{2E7504D3-7E65-4076-A3E2-954D40AD3B57}"/>
              </a:ext>
            </a:extLst>
          </p:cNvPr>
          <p:cNvSpPr txBox="1"/>
          <p:nvPr/>
        </p:nvSpPr>
        <p:spPr>
          <a:xfrm>
            <a:off x="1962968" y="2167220"/>
            <a:ext cx="1015995" cy="377371"/>
          </a:xfrm>
          <a:prstGeom prst="rect">
            <a:avLst/>
          </a:prstGeom>
          <a:noFill/>
        </p:spPr>
        <p:txBody>
          <a:bodyPr wrap="square" rtlCol="0">
            <a:spAutoFit/>
          </a:bodyPr>
          <a:lstStyle/>
          <a:p>
            <a:pPr algn="ctr"/>
            <a:r>
              <a:rPr kumimoji="1" lang="en-US" altLang="ja-JP" dirty="0"/>
              <a:t>0x8841</a:t>
            </a:r>
            <a:endParaRPr kumimoji="1" lang="ja-JP" altLang="en-US" dirty="0"/>
          </a:p>
        </p:txBody>
      </p:sp>
      <p:cxnSp>
        <p:nvCxnSpPr>
          <p:cNvPr id="35" name="直線コネクタ 34">
            <a:extLst>
              <a:ext uri="{FF2B5EF4-FFF2-40B4-BE49-F238E27FC236}">
                <a16:creationId xmlns:a16="http://schemas.microsoft.com/office/drawing/2014/main" id="{816027AD-6849-48EB-8445-8B56E81F9A4A}"/>
              </a:ext>
            </a:extLst>
          </p:cNvPr>
          <p:cNvCxnSpPr>
            <a:cxnSpLocks/>
            <a:stCxn id="34" idx="2"/>
          </p:cNvCxnSpPr>
          <p:nvPr/>
        </p:nvCxnSpPr>
        <p:spPr>
          <a:xfrm>
            <a:off x="2470966" y="2544591"/>
            <a:ext cx="0" cy="155194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36" name="テキスト ボックス 35">
            <a:extLst>
              <a:ext uri="{FF2B5EF4-FFF2-40B4-BE49-F238E27FC236}">
                <a16:creationId xmlns:a16="http://schemas.microsoft.com/office/drawing/2014/main" id="{200ACC3A-15DD-4DA2-B59E-E75C4222C629}"/>
              </a:ext>
            </a:extLst>
          </p:cNvPr>
          <p:cNvSpPr txBox="1"/>
          <p:nvPr/>
        </p:nvSpPr>
        <p:spPr>
          <a:xfrm>
            <a:off x="2808790" y="2167220"/>
            <a:ext cx="1015995" cy="377371"/>
          </a:xfrm>
          <a:prstGeom prst="rect">
            <a:avLst/>
          </a:prstGeom>
          <a:noFill/>
        </p:spPr>
        <p:txBody>
          <a:bodyPr wrap="square" rtlCol="0">
            <a:spAutoFit/>
          </a:bodyPr>
          <a:lstStyle/>
          <a:p>
            <a:pPr algn="ctr"/>
            <a:r>
              <a:rPr kumimoji="1" lang="en-US" altLang="ja-JP" dirty="0"/>
              <a:t>0x8842</a:t>
            </a:r>
            <a:endParaRPr kumimoji="1" lang="ja-JP" altLang="en-US" dirty="0"/>
          </a:p>
        </p:txBody>
      </p:sp>
      <p:cxnSp>
        <p:nvCxnSpPr>
          <p:cNvPr id="37" name="直線コネクタ 36">
            <a:extLst>
              <a:ext uri="{FF2B5EF4-FFF2-40B4-BE49-F238E27FC236}">
                <a16:creationId xmlns:a16="http://schemas.microsoft.com/office/drawing/2014/main" id="{E9E80A85-F512-47A5-B6D0-C47F36C25DC8}"/>
              </a:ext>
            </a:extLst>
          </p:cNvPr>
          <p:cNvCxnSpPr>
            <a:cxnSpLocks/>
            <a:stCxn id="36" idx="2"/>
          </p:cNvCxnSpPr>
          <p:nvPr/>
        </p:nvCxnSpPr>
        <p:spPr>
          <a:xfrm>
            <a:off x="3316788" y="2544591"/>
            <a:ext cx="0" cy="155194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38" name="テキスト ボックス 37">
            <a:extLst>
              <a:ext uri="{FF2B5EF4-FFF2-40B4-BE49-F238E27FC236}">
                <a16:creationId xmlns:a16="http://schemas.microsoft.com/office/drawing/2014/main" id="{A32E8AF8-D914-4358-9C43-09FF78BBC2FD}"/>
              </a:ext>
            </a:extLst>
          </p:cNvPr>
          <p:cNvSpPr txBox="1"/>
          <p:nvPr/>
        </p:nvSpPr>
        <p:spPr>
          <a:xfrm>
            <a:off x="3654610" y="2167220"/>
            <a:ext cx="1015995" cy="377371"/>
          </a:xfrm>
          <a:prstGeom prst="rect">
            <a:avLst/>
          </a:prstGeom>
          <a:noFill/>
        </p:spPr>
        <p:txBody>
          <a:bodyPr wrap="square" rtlCol="0">
            <a:spAutoFit/>
          </a:bodyPr>
          <a:lstStyle/>
          <a:p>
            <a:pPr algn="ctr"/>
            <a:r>
              <a:rPr kumimoji="1" lang="en-US" altLang="ja-JP" dirty="0"/>
              <a:t>0x8843</a:t>
            </a:r>
            <a:endParaRPr kumimoji="1" lang="ja-JP" altLang="en-US" dirty="0"/>
          </a:p>
        </p:txBody>
      </p:sp>
      <p:cxnSp>
        <p:nvCxnSpPr>
          <p:cNvPr id="39" name="直線コネクタ 38">
            <a:extLst>
              <a:ext uri="{FF2B5EF4-FFF2-40B4-BE49-F238E27FC236}">
                <a16:creationId xmlns:a16="http://schemas.microsoft.com/office/drawing/2014/main" id="{F908DCA7-48D7-46CC-918F-6A6CD5C545D7}"/>
              </a:ext>
            </a:extLst>
          </p:cNvPr>
          <p:cNvCxnSpPr>
            <a:cxnSpLocks/>
            <a:stCxn id="38" idx="2"/>
          </p:cNvCxnSpPr>
          <p:nvPr/>
        </p:nvCxnSpPr>
        <p:spPr>
          <a:xfrm>
            <a:off x="4162608" y="2544591"/>
            <a:ext cx="0" cy="155194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42" name="テキスト ボックス 41">
            <a:extLst>
              <a:ext uri="{FF2B5EF4-FFF2-40B4-BE49-F238E27FC236}">
                <a16:creationId xmlns:a16="http://schemas.microsoft.com/office/drawing/2014/main" id="{934F974F-4F69-42C8-BA0B-FEA7DEE8B826}"/>
              </a:ext>
            </a:extLst>
          </p:cNvPr>
          <p:cNvSpPr txBox="1"/>
          <p:nvPr/>
        </p:nvSpPr>
        <p:spPr>
          <a:xfrm>
            <a:off x="5376364" y="2167220"/>
            <a:ext cx="1015995" cy="377371"/>
          </a:xfrm>
          <a:prstGeom prst="rect">
            <a:avLst/>
          </a:prstGeom>
          <a:noFill/>
        </p:spPr>
        <p:txBody>
          <a:bodyPr wrap="square" rtlCol="0">
            <a:spAutoFit/>
          </a:bodyPr>
          <a:lstStyle/>
          <a:p>
            <a:pPr algn="ctr"/>
            <a:r>
              <a:rPr kumimoji="1" lang="en-US" altLang="ja-JP" strike="sngStrike" dirty="0"/>
              <a:t>0x8845</a:t>
            </a:r>
            <a:endParaRPr kumimoji="1" lang="ja-JP" altLang="en-US" strike="sngStrike" dirty="0"/>
          </a:p>
        </p:txBody>
      </p:sp>
      <p:cxnSp>
        <p:nvCxnSpPr>
          <p:cNvPr id="43" name="直線コネクタ 42">
            <a:extLst>
              <a:ext uri="{FF2B5EF4-FFF2-40B4-BE49-F238E27FC236}">
                <a16:creationId xmlns:a16="http://schemas.microsoft.com/office/drawing/2014/main" id="{C6C030D7-ECAE-4E0B-A717-14204BE17F04}"/>
              </a:ext>
            </a:extLst>
          </p:cNvPr>
          <p:cNvCxnSpPr>
            <a:cxnSpLocks/>
            <a:stCxn id="42" idx="2"/>
          </p:cNvCxnSpPr>
          <p:nvPr/>
        </p:nvCxnSpPr>
        <p:spPr>
          <a:xfrm>
            <a:off x="5884362" y="2544591"/>
            <a:ext cx="0" cy="604378"/>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44" name="テキスト ボックス 43">
            <a:extLst>
              <a:ext uri="{FF2B5EF4-FFF2-40B4-BE49-F238E27FC236}">
                <a16:creationId xmlns:a16="http://schemas.microsoft.com/office/drawing/2014/main" id="{9AC4F9E3-6AE8-459F-9E7C-8922D0C367B1}"/>
              </a:ext>
            </a:extLst>
          </p:cNvPr>
          <p:cNvSpPr txBox="1"/>
          <p:nvPr/>
        </p:nvSpPr>
        <p:spPr>
          <a:xfrm>
            <a:off x="6222186" y="2167220"/>
            <a:ext cx="1015995" cy="377371"/>
          </a:xfrm>
          <a:prstGeom prst="rect">
            <a:avLst/>
          </a:prstGeom>
          <a:noFill/>
        </p:spPr>
        <p:txBody>
          <a:bodyPr wrap="square" rtlCol="0">
            <a:spAutoFit/>
          </a:bodyPr>
          <a:lstStyle/>
          <a:p>
            <a:pPr algn="ctr"/>
            <a:r>
              <a:rPr kumimoji="1" lang="en-US" altLang="ja-JP" strike="sngStrike" dirty="0"/>
              <a:t>0x8846</a:t>
            </a:r>
            <a:endParaRPr kumimoji="1" lang="ja-JP" altLang="en-US" strike="sngStrike" dirty="0"/>
          </a:p>
        </p:txBody>
      </p:sp>
      <p:cxnSp>
        <p:nvCxnSpPr>
          <p:cNvPr id="45" name="直線コネクタ 44">
            <a:extLst>
              <a:ext uri="{FF2B5EF4-FFF2-40B4-BE49-F238E27FC236}">
                <a16:creationId xmlns:a16="http://schemas.microsoft.com/office/drawing/2014/main" id="{78C0454D-8603-40CF-898E-9704ED1E25F1}"/>
              </a:ext>
            </a:extLst>
          </p:cNvPr>
          <p:cNvCxnSpPr>
            <a:cxnSpLocks/>
            <a:stCxn id="44" idx="2"/>
          </p:cNvCxnSpPr>
          <p:nvPr/>
        </p:nvCxnSpPr>
        <p:spPr>
          <a:xfrm>
            <a:off x="6730184" y="2544591"/>
            <a:ext cx="0" cy="61468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48" name="楕円 47">
            <a:extLst>
              <a:ext uri="{FF2B5EF4-FFF2-40B4-BE49-F238E27FC236}">
                <a16:creationId xmlns:a16="http://schemas.microsoft.com/office/drawing/2014/main" id="{670796B5-1F85-47C0-AB4A-89A5425342D5}"/>
              </a:ext>
            </a:extLst>
          </p:cNvPr>
          <p:cNvSpPr/>
          <p:nvPr/>
        </p:nvSpPr>
        <p:spPr>
          <a:xfrm>
            <a:off x="5245452" y="2672561"/>
            <a:ext cx="432000" cy="43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dirty="0">
              <a:solidFill>
                <a:schemeClr val="tx1"/>
              </a:solidFill>
            </a:endParaRPr>
          </a:p>
        </p:txBody>
      </p:sp>
      <p:sp>
        <p:nvSpPr>
          <p:cNvPr id="50" name="楕円 49">
            <a:extLst>
              <a:ext uri="{FF2B5EF4-FFF2-40B4-BE49-F238E27FC236}">
                <a16:creationId xmlns:a16="http://schemas.microsoft.com/office/drawing/2014/main" id="{2BF42120-D88A-410C-9427-C10BAAC8F4C7}"/>
              </a:ext>
            </a:extLst>
          </p:cNvPr>
          <p:cNvSpPr/>
          <p:nvPr/>
        </p:nvSpPr>
        <p:spPr>
          <a:xfrm>
            <a:off x="6091273" y="3511350"/>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dirty="0">
              <a:solidFill>
                <a:schemeClr val="tx1"/>
              </a:solidFill>
            </a:endParaRPr>
          </a:p>
        </p:txBody>
      </p:sp>
      <p:sp>
        <p:nvSpPr>
          <p:cNvPr id="51" name="楕円 50">
            <a:extLst>
              <a:ext uri="{FF2B5EF4-FFF2-40B4-BE49-F238E27FC236}">
                <a16:creationId xmlns:a16="http://schemas.microsoft.com/office/drawing/2014/main" id="{7EE9FDF6-69F9-4CBF-A269-3827A6C63138}"/>
              </a:ext>
            </a:extLst>
          </p:cNvPr>
          <p:cNvSpPr/>
          <p:nvPr/>
        </p:nvSpPr>
        <p:spPr>
          <a:xfrm>
            <a:off x="6091273" y="2672561"/>
            <a:ext cx="432000" cy="43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dirty="0">
              <a:solidFill>
                <a:schemeClr val="tx1"/>
              </a:solidFill>
            </a:endParaRPr>
          </a:p>
        </p:txBody>
      </p:sp>
      <p:sp>
        <p:nvSpPr>
          <p:cNvPr id="57" name="テキスト ボックス 56">
            <a:extLst>
              <a:ext uri="{FF2B5EF4-FFF2-40B4-BE49-F238E27FC236}">
                <a16:creationId xmlns:a16="http://schemas.microsoft.com/office/drawing/2014/main" id="{44F0FC3A-8D64-45D0-B187-958CBC211240}"/>
              </a:ext>
            </a:extLst>
          </p:cNvPr>
          <p:cNvSpPr txBox="1"/>
          <p:nvPr/>
        </p:nvSpPr>
        <p:spPr>
          <a:xfrm>
            <a:off x="5393016" y="3148969"/>
            <a:ext cx="1015995" cy="377371"/>
          </a:xfrm>
          <a:prstGeom prst="rect">
            <a:avLst/>
          </a:prstGeom>
          <a:noFill/>
        </p:spPr>
        <p:txBody>
          <a:bodyPr wrap="square" rtlCol="0">
            <a:spAutoFit/>
          </a:bodyPr>
          <a:lstStyle/>
          <a:p>
            <a:pPr algn="ctr"/>
            <a:r>
              <a:rPr kumimoji="1" lang="en-US" altLang="ja-JP" dirty="0"/>
              <a:t>0x0081</a:t>
            </a:r>
            <a:endParaRPr kumimoji="1" lang="ja-JP" altLang="en-US" dirty="0"/>
          </a:p>
        </p:txBody>
      </p:sp>
      <p:cxnSp>
        <p:nvCxnSpPr>
          <p:cNvPr id="58" name="直線コネクタ 57">
            <a:extLst>
              <a:ext uri="{FF2B5EF4-FFF2-40B4-BE49-F238E27FC236}">
                <a16:creationId xmlns:a16="http://schemas.microsoft.com/office/drawing/2014/main" id="{0A592C9F-057D-4423-B4F2-27646386CBC7}"/>
              </a:ext>
            </a:extLst>
          </p:cNvPr>
          <p:cNvCxnSpPr>
            <a:cxnSpLocks/>
          </p:cNvCxnSpPr>
          <p:nvPr/>
        </p:nvCxnSpPr>
        <p:spPr>
          <a:xfrm>
            <a:off x="5884362" y="3526340"/>
            <a:ext cx="0" cy="570191"/>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59" name="テキスト ボックス 58">
            <a:extLst>
              <a:ext uri="{FF2B5EF4-FFF2-40B4-BE49-F238E27FC236}">
                <a16:creationId xmlns:a16="http://schemas.microsoft.com/office/drawing/2014/main" id="{718FED52-EF7B-4E6E-AFC0-DC8F521752E7}"/>
              </a:ext>
            </a:extLst>
          </p:cNvPr>
          <p:cNvSpPr txBox="1"/>
          <p:nvPr/>
        </p:nvSpPr>
        <p:spPr>
          <a:xfrm>
            <a:off x="6245390" y="3148969"/>
            <a:ext cx="1015995" cy="377371"/>
          </a:xfrm>
          <a:prstGeom prst="rect">
            <a:avLst/>
          </a:prstGeom>
          <a:noFill/>
        </p:spPr>
        <p:txBody>
          <a:bodyPr wrap="square" rtlCol="0">
            <a:spAutoFit/>
          </a:bodyPr>
          <a:lstStyle/>
          <a:p>
            <a:pPr algn="ctr"/>
            <a:r>
              <a:rPr kumimoji="1" lang="en-US" altLang="ja-JP" dirty="0"/>
              <a:t>0x0082</a:t>
            </a:r>
            <a:endParaRPr kumimoji="1" lang="ja-JP" altLang="en-US" dirty="0"/>
          </a:p>
        </p:txBody>
      </p:sp>
      <p:cxnSp>
        <p:nvCxnSpPr>
          <p:cNvPr id="60" name="直線コネクタ 59">
            <a:extLst>
              <a:ext uri="{FF2B5EF4-FFF2-40B4-BE49-F238E27FC236}">
                <a16:creationId xmlns:a16="http://schemas.microsoft.com/office/drawing/2014/main" id="{317E8C95-731F-44F7-937B-6BF7FEB26451}"/>
              </a:ext>
            </a:extLst>
          </p:cNvPr>
          <p:cNvCxnSpPr>
            <a:cxnSpLocks/>
          </p:cNvCxnSpPr>
          <p:nvPr/>
        </p:nvCxnSpPr>
        <p:spPr>
          <a:xfrm>
            <a:off x="6730184" y="3526340"/>
            <a:ext cx="0" cy="570191"/>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61" name="楕円 60">
            <a:extLst>
              <a:ext uri="{FF2B5EF4-FFF2-40B4-BE49-F238E27FC236}">
                <a16:creationId xmlns:a16="http://schemas.microsoft.com/office/drawing/2014/main" id="{17E9E35D-BDF9-4C08-94DD-529D12EFCB82}"/>
              </a:ext>
            </a:extLst>
          </p:cNvPr>
          <p:cNvSpPr/>
          <p:nvPr/>
        </p:nvSpPr>
        <p:spPr>
          <a:xfrm>
            <a:off x="3515048" y="2677241"/>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dirty="0">
              <a:solidFill>
                <a:schemeClr val="tx1"/>
              </a:solidFill>
            </a:endParaRPr>
          </a:p>
        </p:txBody>
      </p:sp>
      <p:sp>
        <p:nvSpPr>
          <p:cNvPr id="62" name="楕円 61">
            <a:extLst>
              <a:ext uri="{FF2B5EF4-FFF2-40B4-BE49-F238E27FC236}">
                <a16:creationId xmlns:a16="http://schemas.microsoft.com/office/drawing/2014/main" id="{1F2C9010-61B5-4E01-A28D-81554F54E4F0}"/>
              </a:ext>
            </a:extLst>
          </p:cNvPr>
          <p:cNvSpPr/>
          <p:nvPr/>
        </p:nvSpPr>
        <p:spPr>
          <a:xfrm>
            <a:off x="4360869" y="2677241"/>
            <a:ext cx="432000" cy="43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dirty="0">
              <a:solidFill>
                <a:schemeClr val="tx1"/>
              </a:solidFill>
            </a:endParaRPr>
          </a:p>
        </p:txBody>
      </p:sp>
      <p:sp>
        <p:nvSpPr>
          <p:cNvPr id="63" name="楕円 62">
            <a:extLst>
              <a:ext uri="{FF2B5EF4-FFF2-40B4-BE49-F238E27FC236}">
                <a16:creationId xmlns:a16="http://schemas.microsoft.com/office/drawing/2014/main" id="{47DE3371-44EF-48E8-AF06-CB18C960D9EF}"/>
              </a:ext>
            </a:extLst>
          </p:cNvPr>
          <p:cNvSpPr/>
          <p:nvPr/>
        </p:nvSpPr>
        <p:spPr>
          <a:xfrm>
            <a:off x="1832056" y="2672561"/>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dirty="0">
              <a:solidFill>
                <a:schemeClr val="tx1"/>
              </a:solidFill>
            </a:endParaRPr>
          </a:p>
        </p:txBody>
      </p:sp>
      <p:sp>
        <p:nvSpPr>
          <p:cNvPr id="64" name="楕円 63">
            <a:extLst>
              <a:ext uri="{FF2B5EF4-FFF2-40B4-BE49-F238E27FC236}">
                <a16:creationId xmlns:a16="http://schemas.microsoft.com/office/drawing/2014/main" id="{FEB0A153-19DB-4065-BB4B-F665DCFF3BA1}"/>
              </a:ext>
            </a:extLst>
          </p:cNvPr>
          <p:cNvSpPr/>
          <p:nvPr/>
        </p:nvSpPr>
        <p:spPr>
          <a:xfrm>
            <a:off x="2677877" y="2672561"/>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dirty="0">
              <a:solidFill>
                <a:schemeClr val="tx1"/>
              </a:solidFill>
            </a:endParaRPr>
          </a:p>
        </p:txBody>
      </p:sp>
      <p:cxnSp>
        <p:nvCxnSpPr>
          <p:cNvPr id="66" name="直線矢印コネクタ 65">
            <a:extLst>
              <a:ext uri="{FF2B5EF4-FFF2-40B4-BE49-F238E27FC236}">
                <a16:creationId xmlns:a16="http://schemas.microsoft.com/office/drawing/2014/main" id="{EADF4DED-821F-485F-BB9F-5539582491D7}"/>
              </a:ext>
            </a:extLst>
          </p:cNvPr>
          <p:cNvCxnSpPr>
            <a:stCxn id="63" idx="6"/>
            <a:endCxn id="64" idx="2"/>
          </p:cNvCxnSpPr>
          <p:nvPr/>
        </p:nvCxnSpPr>
        <p:spPr>
          <a:xfrm>
            <a:off x="2264056" y="2888561"/>
            <a:ext cx="413821" cy="0"/>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68" name="直線矢印コネクタ 67">
            <a:extLst>
              <a:ext uri="{FF2B5EF4-FFF2-40B4-BE49-F238E27FC236}">
                <a16:creationId xmlns:a16="http://schemas.microsoft.com/office/drawing/2014/main" id="{64A2BE9E-E746-49EF-BB27-2EEFDEB120E4}"/>
              </a:ext>
            </a:extLst>
          </p:cNvPr>
          <p:cNvCxnSpPr>
            <a:stCxn id="64" idx="6"/>
            <a:endCxn id="61" idx="2"/>
          </p:cNvCxnSpPr>
          <p:nvPr/>
        </p:nvCxnSpPr>
        <p:spPr>
          <a:xfrm>
            <a:off x="3109877" y="2888561"/>
            <a:ext cx="405171" cy="4680"/>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74" name="直線矢印コネクタ 73">
            <a:extLst>
              <a:ext uri="{FF2B5EF4-FFF2-40B4-BE49-F238E27FC236}">
                <a16:creationId xmlns:a16="http://schemas.microsoft.com/office/drawing/2014/main" id="{36406081-FEB1-4DFB-8DC0-05FF4D13B0D9}"/>
              </a:ext>
            </a:extLst>
          </p:cNvPr>
          <p:cNvCxnSpPr>
            <a:stCxn id="21" idx="6"/>
            <a:endCxn id="50" idx="2"/>
          </p:cNvCxnSpPr>
          <p:nvPr/>
        </p:nvCxnSpPr>
        <p:spPr>
          <a:xfrm>
            <a:off x="5677452" y="3727350"/>
            <a:ext cx="413821" cy="0"/>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6BD7739F-D424-4986-B48E-1D75182C8A5A}"/>
              </a:ext>
            </a:extLst>
          </p:cNvPr>
          <p:cNvCxnSpPr>
            <a:stCxn id="50" idx="6"/>
          </p:cNvCxnSpPr>
          <p:nvPr/>
        </p:nvCxnSpPr>
        <p:spPr>
          <a:xfrm>
            <a:off x="6523273" y="3727350"/>
            <a:ext cx="462362" cy="0"/>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77" name="星: 12 pt 76">
            <a:extLst>
              <a:ext uri="{FF2B5EF4-FFF2-40B4-BE49-F238E27FC236}">
                <a16:creationId xmlns:a16="http://schemas.microsoft.com/office/drawing/2014/main" id="{5044C3E2-3452-451D-A1AC-BA4902136BBC}"/>
              </a:ext>
            </a:extLst>
          </p:cNvPr>
          <p:cNvSpPr/>
          <p:nvPr/>
        </p:nvSpPr>
        <p:spPr>
          <a:xfrm>
            <a:off x="1630674" y="3468411"/>
            <a:ext cx="930089" cy="515471"/>
          </a:xfrm>
          <a:prstGeom prst="star12">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1050" dirty="0"/>
              <a:t>I/O</a:t>
            </a:r>
            <a:r>
              <a:rPr kumimoji="1" lang="ja-JP" altLang="en-US" sz="1050" baseline="0" dirty="0"/>
              <a:t> </a:t>
            </a:r>
            <a:r>
              <a:rPr kumimoji="1" lang="en-US" altLang="ja-JP" sz="1050" baseline="0" dirty="0"/>
              <a:t>IRQ</a:t>
            </a:r>
            <a:endParaRPr kumimoji="1" lang="en-US" altLang="ja-JP" sz="1050" dirty="0"/>
          </a:p>
        </p:txBody>
      </p:sp>
      <p:sp>
        <p:nvSpPr>
          <p:cNvPr id="79" name="楕円 78">
            <a:extLst>
              <a:ext uri="{FF2B5EF4-FFF2-40B4-BE49-F238E27FC236}">
                <a16:creationId xmlns:a16="http://schemas.microsoft.com/office/drawing/2014/main" id="{F4B28F07-692F-434B-8B8B-64D19B723742}"/>
              </a:ext>
            </a:extLst>
          </p:cNvPr>
          <p:cNvSpPr/>
          <p:nvPr/>
        </p:nvSpPr>
        <p:spPr>
          <a:xfrm>
            <a:off x="4379054" y="3511202"/>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200" b="1" dirty="0">
                <a:solidFill>
                  <a:schemeClr val="tx1"/>
                </a:solidFill>
              </a:rPr>
              <a:t>BL</a:t>
            </a:r>
            <a:endParaRPr kumimoji="1" lang="ja-JP" altLang="en-US" sz="1200" b="1" dirty="0">
              <a:solidFill>
                <a:schemeClr val="tx1"/>
              </a:solidFill>
            </a:endParaRPr>
          </a:p>
        </p:txBody>
      </p:sp>
      <p:cxnSp>
        <p:nvCxnSpPr>
          <p:cNvPr id="81" name="直線矢印コネクタ 80">
            <a:extLst>
              <a:ext uri="{FF2B5EF4-FFF2-40B4-BE49-F238E27FC236}">
                <a16:creationId xmlns:a16="http://schemas.microsoft.com/office/drawing/2014/main" id="{3805B45A-FCF9-4074-BCF9-4BD4B5E42C68}"/>
              </a:ext>
            </a:extLst>
          </p:cNvPr>
          <p:cNvCxnSpPr>
            <a:stCxn id="61" idx="6"/>
            <a:endCxn id="79" idx="2"/>
          </p:cNvCxnSpPr>
          <p:nvPr/>
        </p:nvCxnSpPr>
        <p:spPr>
          <a:xfrm>
            <a:off x="3947048" y="2893241"/>
            <a:ext cx="432006" cy="833961"/>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83" name="直線矢印コネクタ 82">
            <a:extLst>
              <a:ext uri="{FF2B5EF4-FFF2-40B4-BE49-F238E27FC236}">
                <a16:creationId xmlns:a16="http://schemas.microsoft.com/office/drawing/2014/main" id="{E5D5B645-28C7-459D-B83C-0326E04EB3D9}"/>
              </a:ext>
            </a:extLst>
          </p:cNvPr>
          <p:cNvCxnSpPr>
            <a:stCxn id="79" idx="6"/>
            <a:endCxn id="21" idx="2"/>
          </p:cNvCxnSpPr>
          <p:nvPr/>
        </p:nvCxnSpPr>
        <p:spPr>
          <a:xfrm>
            <a:off x="4811054" y="3727202"/>
            <a:ext cx="434398" cy="148"/>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89" name="正方形/長方形 88">
            <a:extLst>
              <a:ext uri="{FF2B5EF4-FFF2-40B4-BE49-F238E27FC236}">
                <a16:creationId xmlns:a16="http://schemas.microsoft.com/office/drawing/2014/main" id="{4D4A505A-1B3D-443A-9AD3-B704C7340B16}"/>
              </a:ext>
            </a:extLst>
          </p:cNvPr>
          <p:cNvSpPr/>
          <p:nvPr/>
        </p:nvSpPr>
        <p:spPr>
          <a:xfrm>
            <a:off x="3752851" y="2181013"/>
            <a:ext cx="777692" cy="323850"/>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5E31209C-8362-4B7D-A79E-0470EA056D45}"/>
              </a:ext>
            </a:extLst>
          </p:cNvPr>
          <p:cNvSpPr txBox="1"/>
          <p:nvPr/>
        </p:nvSpPr>
        <p:spPr>
          <a:xfrm>
            <a:off x="3587624" y="1630565"/>
            <a:ext cx="1108145" cy="369332"/>
          </a:xfrm>
          <a:prstGeom prst="rect">
            <a:avLst/>
          </a:prstGeom>
          <a:noFill/>
        </p:spPr>
        <p:txBody>
          <a:bodyPr wrap="square" rtlCol="0">
            <a:spAutoFit/>
          </a:bodyPr>
          <a:lstStyle/>
          <a:p>
            <a:r>
              <a:rPr kumimoji="1" lang="en-US" altLang="ja-JP" dirty="0">
                <a:solidFill>
                  <a:srgbClr val="FF0000"/>
                </a:solidFill>
              </a:rPr>
              <a:t>LR</a:t>
            </a:r>
            <a:r>
              <a:rPr kumimoji="1" lang="ja-JP" altLang="en-US" dirty="0">
                <a:solidFill>
                  <a:srgbClr val="FF0000"/>
                </a:solidFill>
              </a:rPr>
              <a:t>に保存</a:t>
            </a:r>
          </a:p>
        </p:txBody>
      </p:sp>
      <p:cxnSp>
        <p:nvCxnSpPr>
          <p:cNvPr id="92" name="直線矢印コネクタ 91">
            <a:extLst>
              <a:ext uri="{FF2B5EF4-FFF2-40B4-BE49-F238E27FC236}">
                <a16:creationId xmlns:a16="http://schemas.microsoft.com/office/drawing/2014/main" id="{DB0D231E-66E1-4B97-AF6F-4850C89D5F5B}"/>
              </a:ext>
            </a:extLst>
          </p:cNvPr>
          <p:cNvCxnSpPr>
            <a:cxnSpLocks/>
            <a:stCxn id="89" idx="0"/>
          </p:cNvCxnSpPr>
          <p:nvPr/>
        </p:nvCxnSpPr>
        <p:spPr>
          <a:xfrm flipV="1">
            <a:off x="4141697" y="1959905"/>
            <a:ext cx="0" cy="221108"/>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95" name="星: 12 pt 94">
            <a:extLst>
              <a:ext uri="{FF2B5EF4-FFF2-40B4-BE49-F238E27FC236}">
                <a16:creationId xmlns:a16="http://schemas.microsoft.com/office/drawing/2014/main" id="{2137CB29-8D27-4BFD-AF39-D91A771794A1}"/>
              </a:ext>
            </a:extLst>
          </p:cNvPr>
          <p:cNvSpPr/>
          <p:nvPr/>
        </p:nvSpPr>
        <p:spPr>
          <a:xfrm>
            <a:off x="3270436" y="3468411"/>
            <a:ext cx="930089" cy="515471"/>
          </a:xfrm>
          <a:prstGeom prst="star12">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1050" dirty="0"/>
              <a:t>irq(cpu) asserted</a:t>
            </a:r>
          </a:p>
        </p:txBody>
      </p:sp>
      <p:cxnSp>
        <p:nvCxnSpPr>
          <p:cNvPr id="5" name="直線コネクタ 4">
            <a:extLst>
              <a:ext uri="{FF2B5EF4-FFF2-40B4-BE49-F238E27FC236}">
                <a16:creationId xmlns:a16="http://schemas.microsoft.com/office/drawing/2014/main" id="{46AB903C-53C6-4A2A-8CB8-CED9A268090A}"/>
              </a:ext>
            </a:extLst>
          </p:cNvPr>
          <p:cNvCxnSpPr>
            <a:stCxn id="64" idx="3"/>
            <a:endCxn id="64" idx="7"/>
          </p:cNvCxnSpPr>
          <p:nvPr/>
        </p:nvCxnSpPr>
        <p:spPr>
          <a:xfrm flipV="1">
            <a:off x="2741142" y="2735826"/>
            <a:ext cx="305470" cy="305470"/>
          </a:xfrm>
          <a:prstGeom prst="line">
            <a:avLst/>
          </a:prstGeom>
          <a:ln w="9525"/>
        </p:spPr>
        <p:style>
          <a:lnRef idx="1">
            <a:schemeClr val="dk1"/>
          </a:lnRef>
          <a:fillRef idx="0">
            <a:schemeClr val="dk1"/>
          </a:fillRef>
          <a:effectRef idx="0">
            <a:schemeClr val="dk1"/>
          </a:effectRef>
          <a:fontRef idx="minor">
            <a:schemeClr val="tx1"/>
          </a:fontRef>
        </p:style>
      </p:cxnSp>
      <p:cxnSp>
        <p:nvCxnSpPr>
          <p:cNvPr id="11" name="直線コネクタ 10">
            <a:extLst>
              <a:ext uri="{FF2B5EF4-FFF2-40B4-BE49-F238E27FC236}">
                <a16:creationId xmlns:a16="http://schemas.microsoft.com/office/drawing/2014/main" id="{812A97CC-7AF2-496A-9EF2-CDEED8EA1224}"/>
              </a:ext>
            </a:extLst>
          </p:cNvPr>
          <p:cNvCxnSpPr>
            <a:stCxn id="64" idx="1"/>
            <a:endCxn id="64" idx="5"/>
          </p:cNvCxnSpPr>
          <p:nvPr/>
        </p:nvCxnSpPr>
        <p:spPr>
          <a:xfrm>
            <a:off x="2741142" y="2735826"/>
            <a:ext cx="305470" cy="305470"/>
          </a:xfrm>
          <a:prstGeom prst="line">
            <a:avLst/>
          </a:prstGeom>
          <a:ln w="9525"/>
        </p:spPr>
        <p:style>
          <a:lnRef idx="1">
            <a:schemeClr val="dk1"/>
          </a:lnRef>
          <a:fillRef idx="0">
            <a:schemeClr val="dk1"/>
          </a:fillRef>
          <a:effectRef idx="0">
            <a:schemeClr val="dk1"/>
          </a:effectRef>
          <a:fontRef idx="minor">
            <a:schemeClr val="tx1"/>
          </a:fontRef>
        </p:style>
      </p:cxnSp>
      <p:cxnSp>
        <p:nvCxnSpPr>
          <p:cNvPr id="13" name="直線コネクタ 12">
            <a:extLst>
              <a:ext uri="{FF2B5EF4-FFF2-40B4-BE49-F238E27FC236}">
                <a16:creationId xmlns:a16="http://schemas.microsoft.com/office/drawing/2014/main" id="{EC2C3097-F3CB-4297-AE18-9FFC2A5CD2D8}"/>
              </a:ext>
            </a:extLst>
          </p:cNvPr>
          <p:cNvCxnSpPr>
            <a:stCxn id="61" idx="5"/>
            <a:endCxn id="61" idx="1"/>
          </p:cNvCxnSpPr>
          <p:nvPr/>
        </p:nvCxnSpPr>
        <p:spPr>
          <a:xfrm flipH="1" flipV="1">
            <a:off x="3578313" y="2740506"/>
            <a:ext cx="305470" cy="305470"/>
          </a:xfrm>
          <a:prstGeom prst="line">
            <a:avLst/>
          </a:prstGeom>
          <a:ln w="9525"/>
        </p:spPr>
        <p:style>
          <a:lnRef idx="1">
            <a:schemeClr val="dk1"/>
          </a:lnRef>
          <a:fillRef idx="0">
            <a:schemeClr val="dk1"/>
          </a:fillRef>
          <a:effectRef idx="0">
            <a:schemeClr val="dk1"/>
          </a:effectRef>
          <a:fontRef idx="minor">
            <a:schemeClr val="tx1"/>
          </a:fontRef>
        </p:style>
      </p:cxnSp>
      <p:cxnSp>
        <p:nvCxnSpPr>
          <p:cNvPr id="15" name="直線コネクタ 14">
            <a:extLst>
              <a:ext uri="{FF2B5EF4-FFF2-40B4-BE49-F238E27FC236}">
                <a16:creationId xmlns:a16="http://schemas.microsoft.com/office/drawing/2014/main" id="{4530D629-E186-422A-9A97-CE7AA2488396}"/>
              </a:ext>
            </a:extLst>
          </p:cNvPr>
          <p:cNvCxnSpPr>
            <a:stCxn id="61" idx="3"/>
            <a:endCxn id="61" idx="7"/>
          </p:cNvCxnSpPr>
          <p:nvPr/>
        </p:nvCxnSpPr>
        <p:spPr>
          <a:xfrm flipV="1">
            <a:off x="3578313" y="2740506"/>
            <a:ext cx="305470" cy="305470"/>
          </a:xfrm>
          <a:prstGeom prst="line">
            <a:avLst/>
          </a:prstGeom>
          <a:ln w="9525"/>
        </p:spPr>
        <p:style>
          <a:lnRef idx="1">
            <a:schemeClr val="dk1"/>
          </a:lnRef>
          <a:fillRef idx="0">
            <a:schemeClr val="dk1"/>
          </a:fillRef>
          <a:effectRef idx="0">
            <a:schemeClr val="dk1"/>
          </a:effectRef>
          <a:fontRef idx="minor">
            <a:schemeClr val="tx1"/>
          </a:fontRef>
        </p:style>
      </p:cxnSp>
      <p:sp>
        <p:nvSpPr>
          <p:cNvPr id="71" name="テキスト ボックス 70">
            <a:extLst>
              <a:ext uri="{FF2B5EF4-FFF2-40B4-BE49-F238E27FC236}">
                <a16:creationId xmlns:a16="http://schemas.microsoft.com/office/drawing/2014/main" id="{48E7E050-FD9A-410A-BAF2-D45E7CD55DB9}"/>
              </a:ext>
            </a:extLst>
          </p:cNvPr>
          <p:cNvSpPr txBox="1"/>
          <p:nvPr/>
        </p:nvSpPr>
        <p:spPr>
          <a:xfrm>
            <a:off x="4530544" y="2167220"/>
            <a:ext cx="1015995" cy="377371"/>
          </a:xfrm>
          <a:prstGeom prst="rect">
            <a:avLst/>
          </a:prstGeom>
          <a:noFill/>
        </p:spPr>
        <p:txBody>
          <a:bodyPr wrap="square" rtlCol="0">
            <a:spAutoFit/>
          </a:bodyPr>
          <a:lstStyle/>
          <a:p>
            <a:pPr algn="ctr"/>
            <a:r>
              <a:rPr kumimoji="1" lang="en-US" altLang="ja-JP" strike="sngStrike" dirty="0"/>
              <a:t>0x8844</a:t>
            </a:r>
            <a:endParaRPr kumimoji="1" lang="ja-JP" altLang="en-US" strike="sngStrike" dirty="0"/>
          </a:p>
        </p:txBody>
      </p:sp>
      <p:cxnSp>
        <p:nvCxnSpPr>
          <p:cNvPr id="72" name="直線コネクタ 71">
            <a:extLst>
              <a:ext uri="{FF2B5EF4-FFF2-40B4-BE49-F238E27FC236}">
                <a16:creationId xmlns:a16="http://schemas.microsoft.com/office/drawing/2014/main" id="{4ED663E2-227F-4158-A3B1-931D46D33D1F}"/>
              </a:ext>
            </a:extLst>
          </p:cNvPr>
          <p:cNvCxnSpPr>
            <a:cxnSpLocks/>
          </p:cNvCxnSpPr>
          <p:nvPr/>
        </p:nvCxnSpPr>
        <p:spPr>
          <a:xfrm>
            <a:off x="5038542" y="2544591"/>
            <a:ext cx="0" cy="61468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73" name="テキスト ボックス 72">
            <a:extLst>
              <a:ext uri="{FF2B5EF4-FFF2-40B4-BE49-F238E27FC236}">
                <a16:creationId xmlns:a16="http://schemas.microsoft.com/office/drawing/2014/main" id="{C9D96AF7-E3AC-4620-8199-FB9AB839AB34}"/>
              </a:ext>
            </a:extLst>
          </p:cNvPr>
          <p:cNvSpPr txBox="1"/>
          <p:nvPr/>
        </p:nvSpPr>
        <p:spPr>
          <a:xfrm>
            <a:off x="4530543" y="3156930"/>
            <a:ext cx="1015995" cy="377371"/>
          </a:xfrm>
          <a:prstGeom prst="rect">
            <a:avLst/>
          </a:prstGeom>
          <a:noFill/>
        </p:spPr>
        <p:txBody>
          <a:bodyPr wrap="square" rtlCol="0">
            <a:spAutoFit/>
          </a:bodyPr>
          <a:lstStyle/>
          <a:p>
            <a:pPr algn="ctr"/>
            <a:r>
              <a:rPr kumimoji="1" lang="en-US" altLang="ja-JP" dirty="0"/>
              <a:t>0x0080</a:t>
            </a:r>
            <a:endParaRPr kumimoji="1" lang="ja-JP" altLang="en-US" dirty="0"/>
          </a:p>
        </p:txBody>
      </p:sp>
      <p:cxnSp>
        <p:nvCxnSpPr>
          <p:cNvPr id="75" name="直線コネクタ 74">
            <a:extLst>
              <a:ext uri="{FF2B5EF4-FFF2-40B4-BE49-F238E27FC236}">
                <a16:creationId xmlns:a16="http://schemas.microsoft.com/office/drawing/2014/main" id="{0C00E714-8988-4EF7-B8DE-C7B74633399D}"/>
              </a:ext>
            </a:extLst>
          </p:cNvPr>
          <p:cNvCxnSpPr>
            <a:cxnSpLocks/>
          </p:cNvCxnSpPr>
          <p:nvPr/>
        </p:nvCxnSpPr>
        <p:spPr>
          <a:xfrm>
            <a:off x="5038541" y="3534301"/>
            <a:ext cx="1" cy="56223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82" name="楕円 81">
            <a:extLst>
              <a:ext uri="{FF2B5EF4-FFF2-40B4-BE49-F238E27FC236}">
                <a16:creationId xmlns:a16="http://schemas.microsoft.com/office/drawing/2014/main" id="{3C1ED862-C1FC-4F88-BAF5-55B3A20B4FD3}"/>
              </a:ext>
            </a:extLst>
          </p:cNvPr>
          <p:cNvSpPr/>
          <p:nvPr/>
        </p:nvSpPr>
        <p:spPr>
          <a:xfrm>
            <a:off x="4454605" y="4398070"/>
            <a:ext cx="432000" cy="43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dirty="0">
              <a:solidFill>
                <a:schemeClr val="tx1"/>
              </a:solidFill>
            </a:endParaRPr>
          </a:p>
        </p:txBody>
      </p:sp>
      <p:sp>
        <p:nvSpPr>
          <p:cNvPr id="84" name="楕円 83">
            <a:extLst>
              <a:ext uri="{FF2B5EF4-FFF2-40B4-BE49-F238E27FC236}">
                <a16:creationId xmlns:a16="http://schemas.microsoft.com/office/drawing/2014/main" id="{CEE55388-69E5-443C-B527-F4CBB9E201E1}"/>
              </a:ext>
            </a:extLst>
          </p:cNvPr>
          <p:cNvSpPr/>
          <p:nvPr/>
        </p:nvSpPr>
        <p:spPr>
          <a:xfrm>
            <a:off x="1211384" y="4432200"/>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dirty="0">
              <a:solidFill>
                <a:schemeClr val="tx1"/>
              </a:solidFill>
            </a:endParaRPr>
          </a:p>
        </p:txBody>
      </p:sp>
      <p:sp>
        <p:nvSpPr>
          <p:cNvPr id="85" name="テキスト ボックス 84">
            <a:extLst>
              <a:ext uri="{FF2B5EF4-FFF2-40B4-BE49-F238E27FC236}">
                <a16:creationId xmlns:a16="http://schemas.microsoft.com/office/drawing/2014/main" id="{CEBB6A3B-4E9C-4B2E-99A0-DCFA29533345}"/>
              </a:ext>
            </a:extLst>
          </p:cNvPr>
          <p:cNvSpPr txBox="1"/>
          <p:nvPr/>
        </p:nvSpPr>
        <p:spPr>
          <a:xfrm>
            <a:off x="1692527" y="4332229"/>
            <a:ext cx="2469556" cy="646331"/>
          </a:xfrm>
          <a:prstGeom prst="rect">
            <a:avLst/>
          </a:prstGeom>
          <a:noFill/>
        </p:spPr>
        <p:txBody>
          <a:bodyPr wrap="square" lIns="0" rIns="0" rtlCol="0">
            <a:spAutoFit/>
          </a:bodyPr>
          <a:lstStyle/>
          <a:p>
            <a:pPr algn="ctr"/>
            <a:r>
              <a:rPr kumimoji="1" lang="ja-JP" altLang="en-US" dirty="0"/>
              <a:t>実行される命令</a:t>
            </a:r>
            <a:endParaRPr kumimoji="1" lang="en-US" altLang="ja-JP" dirty="0"/>
          </a:p>
          <a:p>
            <a:pPr algn="ctr"/>
            <a:r>
              <a:rPr kumimoji="1" lang="en-US" altLang="ja-JP" dirty="0"/>
              <a:t>(decode</a:t>
            </a:r>
            <a:r>
              <a:rPr kumimoji="1" lang="ja-JP" altLang="en-US" dirty="0"/>
              <a:t>ブロック入力</a:t>
            </a:r>
            <a:r>
              <a:rPr kumimoji="1" lang="en-US" altLang="ja-JP" dirty="0"/>
              <a:t>)</a:t>
            </a:r>
            <a:endParaRPr kumimoji="1" lang="ja-JP" altLang="en-US" dirty="0"/>
          </a:p>
        </p:txBody>
      </p:sp>
      <p:sp>
        <p:nvSpPr>
          <p:cNvPr id="86" name="テキスト ボックス 85">
            <a:extLst>
              <a:ext uri="{FF2B5EF4-FFF2-40B4-BE49-F238E27FC236}">
                <a16:creationId xmlns:a16="http://schemas.microsoft.com/office/drawing/2014/main" id="{4928E0A5-2FE8-4720-8B61-4894D41C93B8}"/>
              </a:ext>
            </a:extLst>
          </p:cNvPr>
          <p:cNvSpPr txBox="1"/>
          <p:nvPr/>
        </p:nvSpPr>
        <p:spPr>
          <a:xfrm>
            <a:off x="4886605" y="4325034"/>
            <a:ext cx="2604354" cy="646331"/>
          </a:xfrm>
          <a:prstGeom prst="rect">
            <a:avLst/>
          </a:prstGeom>
          <a:noFill/>
        </p:spPr>
        <p:txBody>
          <a:bodyPr wrap="square" rtlCol="0">
            <a:spAutoFit/>
          </a:bodyPr>
          <a:lstStyle/>
          <a:p>
            <a:pPr algn="ctr"/>
            <a:r>
              <a:rPr kumimoji="1" lang="ja-JP" altLang="en-US" dirty="0"/>
              <a:t>実行されない命令</a:t>
            </a:r>
            <a:endParaRPr kumimoji="1" lang="en-US" altLang="ja-JP" dirty="0"/>
          </a:p>
          <a:p>
            <a:pPr algn="ctr"/>
            <a:r>
              <a:rPr kumimoji="1" lang="en-US" altLang="ja-JP" dirty="0"/>
              <a:t>(decode</a:t>
            </a:r>
            <a:r>
              <a:rPr kumimoji="1" lang="ja-JP" altLang="en-US" dirty="0"/>
              <a:t>ブロック入力</a:t>
            </a:r>
            <a:r>
              <a:rPr kumimoji="1" lang="en-US" altLang="ja-JP" dirty="0"/>
              <a:t>)</a:t>
            </a:r>
            <a:endParaRPr kumimoji="1" lang="ja-JP" altLang="en-US" dirty="0"/>
          </a:p>
        </p:txBody>
      </p:sp>
      <p:sp>
        <p:nvSpPr>
          <p:cNvPr id="87" name="楕円 86">
            <a:extLst>
              <a:ext uri="{FF2B5EF4-FFF2-40B4-BE49-F238E27FC236}">
                <a16:creationId xmlns:a16="http://schemas.microsoft.com/office/drawing/2014/main" id="{22CC68E4-934D-4B73-9566-34556CA63AAD}"/>
              </a:ext>
            </a:extLst>
          </p:cNvPr>
          <p:cNvSpPr/>
          <p:nvPr/>
        </p:nvSpPr>
        <p:spPr>
          <a:xfrm>
            <a:off x="1211384" y="5266351"/>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dirty="0">
              <a:solidFill>
                <a:schemeClr val="tx1"/>
              </a:solidFill>
            </a:endParaRPr>
          </a:p>
        </p:txBody>
      </p:sp>
      <p:sp>
        <p:nvSpPr>
          <p:cNvPr id="88" name="テキスト ボックス 87">
            <a:extLst>
              <a:ext uri="{FF2B5EF4-FFF2-40B4-BE49-F238E27FC236}">
                <a16:creationId xmlns:a16="http://schemas.microsoft.com/office/drawing/2014/main" id="{B38AEE7F-A8C9-494B-B0E4-1BEC6D484891}"/>
              </a:ext>
            </a:extLst>
          </p:cNvPr>
          <p:cNvSpPr txBox="1"/>
          <p:nvPr/>
        </p:nvSpPr>
        <p:spPr>
          <a:xfrm>
            <a:off x="1643384" y="5155379"/>
            <a:ext cx="4390249" cy="646331"/>
          </a:xfrm>
          <a:prstGeom prst="rect">
            <a:avLst/>
          </a:prstGeom>
          <a:noFill/>
        </p:spPr>
        <p:txBody>
          <a:bodyPr wrap="square" rtlCol="0">
            <a:spAutoFit/>
          </a:bodyPr>
          <a:lstStyle/>
          <a:p>
            <a:pPr algn="ctr"/>
            <a:r>
              <a:rPr kumimoji="1" lang="ja-JP" altLang="en-US" dirty="0"/>
              <a:t>投機実行失敗により実行される</a:t>
            </a:r>
            <a:r>
              <a:rPr kumimoji="1" lang="en-US" altLang="ja-JP" dirty="0"/>
              <a:t>NOP</a:t>
            </a:r>
            <a:r>
              <a:rPr kumimoji="1" lang="ja-JP" altLang="en-US" dirty="0"/>
              <a:t>命令</a:t>
            </a:r>
            <a:endParaRPr kumimoji="1" lang="en-US" altLang="ja-JP" dirty="0"/>
          </a:p>
          <a:p>
            <a:pPr algn="ctr"/>
            <a:r>
              <a:rPr kumimoji="1" lang="en-US" altLang="ja-JP" dirty="0"/>
              <a:t>(decode</a:t>
            </a:r>
            <a:r>
              <a:rPr kumimoji="1" lang="ja-JP" altLang="en-US" dirty="0"/>
              <a:t>ブロック入力</a:t>
            </a:r>
            <a:r>
              <a:rPr kumimoji="1" lang="en-US" altLang="ja-JP" dirty="0"/>
              <a:t>)</a:t>
            </a:r>
          </a:p>
        </p:txBody>
      </p:sp>
      <p:cxnSp>
        <p:nvCxnSpPr>
          <p:cNvPr id="91" name="直線コネクタ 90">
            <a:extLst>
              <a:ext uri="{FF2B5EF4-FFF2-40B4-BE49-F238E27FC236}">
                <a16:creationId xmlns:a16="http://schemas.microsoft.com/office/drawing/2014/main" id="{22AE5E2F-0E8A-41A4-A8C6-D907D5092397}"/>
              </a:ext>
            </a:extLst>
          </p:cNvPr>
          <p:cNvCxnSpPr>
            <a:stCxn id="87" idx="1"/>
            <a:endCxn id="87" idx="5"/>
          </p:cNvCxnSpPr>
          <p:nvPr/>
        </p:nvCxnSpPr>
        <p:spPr>
          <a:xfrm>
            <a:off x="1274649" y="5329616"/>
            <a:ext cx="305470" cy="305470"/>
          </a:xfrm>
          <a:prstGeom prst="line">
            <a:avLst/>
          </a:prstGeom>
          <a:ln w="9525"/>
        </p:spPr>
        <p:style>
          <a:lnRef idx="1">
            <a:schemeClr val="dk1"/>
          </a:lnRef>
          <a:fillRef idx="0">
            <a:schemeClr val="dk1"/>
          </a:fillRef>
          <a:effectRef idx="0">
            <a:schemeClr val="dk1"/>
          </a:effectRef>
          <a:fontRef idx="minor">
            <a:schemeClr val="tx1"/>
          </a:fontRef>
        </p:style>
      </p:cxnSp>
      <p:cxnSp>
        <p:nvCxnSpPr>
          <p:cNvPr id="93" name="直線コネクタ 92">
            <a:extLst>
              <a:ext uri="{FF2B5EF4-FFF2-40B4-BE49-F238E27FC236}">
                <a16:creationId xmlns:a16="http://schemas.microsoft.com/office/drawing/2014/main" id="{B6E75AB8-CCCD-4CE9-92C9-90F11C63FFE6}"/>
              </a:ext>
            </a:extLst>
          </p:cNvPr>
          <p:cNvCxnSpPr>
            <a:stCxn id="87" idx="3"/>
            <a:endCxn id="87" idx="7"/>
          </p:cNvCxnSpPr>
          <p:nvPr/>
        </p:nvCxnSpPr>
        <p:spPr>
          <a:xfrm flipV="1">
            <a:off x="1274649" y="5329616"/>
            <a:ext cx="305470" cy="305470"/>
          </a:xfrm>
          <a:prstGeom prst="line">
            <a:avLst/>
          </a:prstGeom>
          <a:ln w="952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84172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C637FE-3426-44A6-848E-5AD3A106A8BF}"/>
              </a:ext>
            </a:extLst>
          </p:cNvPr>
          <p:cNvSpPr>
            <a:spLocks noGrp="1"/>
          </p:cNvSpPr>
          <p:nvPr>
            <p:ph type="title"/>
          </p:nvPr>
        </p:nvSpPr>
        <p:spPr/>
        <p:txBody>
          <a:bodyPr/>
          <a:lstStyle/>
          <a:p>
            <a:r>
              <a:rPr lang="ja-JP" altLang="en-US" dirty="0"/>
              <a:t>割込み実装</a:t>
            </a:r>
            <a:r>
              <a:rPr lang="en-US" altLang="ja-JP" dirty="0"/>
              <a:t>2</a:t>
            </a:r>
            <a:endParaRPr kumimoji="1" lang="ja-JP" altLang="en-US" dirty="0"/>
          </a:p>
        </p:txBody>
      </p:sp>
      <p:sp>
        <p:nvSpPr>
          <p:cNvPr id="4" name="スライド番号プレースホルダー 3">
            <a:extLst>
              <a:ext uri="{FF2B5EF4-FFF2-40B4-BE49-F238E27FC236}">
                <a16:creationId xmlns:a16="http://schemas.microsoft.com/office/drawing/2014/main" id="{D6710FB4-85FF-48AD-9A0F-3B4289ABEB99}"/>
              </a:ext>
            </a:extLst>
          </p:cNvPr>
          <p:cNvSpPr>
            <a:spLocks noGrp="1"/>
          </p:cNvSpPr>
          <p:nvPr>
            <p:ph type="sldNum" sz="quarter" idx="12"/>
          </p:nvPr>
        </p:nvSpPr>
        <p:spPr/>
        <p:txBody>
          <a:bodyPr/>
          <a:lstStyle/>
          <a:p>
            <a:fld id="{62668789-62FB-4EEF-AD27-C48D0269F50B}" type="slidenum">
              <a:rPr kumimoji="1" lang="ja-JP" altLang="en-US" smtClean="0"/>
              <a:pPr/>
              <a:t>25</a:t>
            </a:fld>
            <a:endParaRPr kumimoji="1" lang="ja-JP" altLang="en-US" dirty="0"/>
          </a:p>
        </p:txBody>
      </p:sp>
      <p:sp>
        <p:nvSpPr>
          <p:cNvPr id="8" name="テキスト ボックス 7">
            <a:extLst>
              <a:ext uri="{FF2B5EF4-FFF2-40B4-BE49-F238E27FC236}">
                <a16:creationId xmlns:a16="http://schemas.microsoft.com/office/drawing/2014/main" id="{4D10F9DF-BBE7-4828-B4E1-D6E0D76C67A2}"/>
              </a:ext>
            </a:extLst>
          </p:cNvPr>
          <p:cNvSpPr txBox="1"/>
          <p:nvPr/>
        </p:nvSpPr>
        <p:spPr>
          <a:xfrm>
            <a:off x="1117148" y="2167220"/>
            <a:ext cx="1015995" cy="377371"/>
          </a:xfrm>
          <a:prstGeom prst="rect">
            <a:avLst/>
          </a:prstGeom>
          <a:noFill/>
        </p:spPr>
        <p:txBody>
          <a:bodyPr wrap="square" rtlCol="0">
            <a:spAutoFit/>
          </a:bodyPr>
          <a:lstStyle/>
          <a:p>
            <a:pPr algn="ctr"/>
            <a:r>
              <a:rPr kumimoji="1" lang="en-US" altLang="ja-JP" dirty="0"/>
              <a:t>0x8840</a:t>
            </a:r>
            <a:endParaRPr kumimoji="1" lang="ja-JP" altLang="en-US" dirty="0"/>
          </a:p>
        </p:txBody>
      </p:sp>
      <p:cxnSp>
        <p:nvCxnSpPr>
          <p:cNvPr id="10" name="直線コネクタ 9">
            <a:extLst>
              <a:ext uri="{FF2B5EF4-FFF2-40B4-BE49-F238E27FC236}">
                <a16:creationId xmlns:a16="http://schemas.microsoft.com/office/drawing/2014/main" id="{28DBF843-9342-4590-BEFC-C03167D251C1}"/>
              </a:ext>
            </a:extLst>
          </p:cNvPr>
          <p:cNvCxnSpPr>
            <a:cxnSpLocks/>
            <a:stCxn id="8" idx="2"/>
          </p:cNvCxnSpPr>
          <p:nvPr/>
        </p:nvCxnSpPr>
        <p:spPr>
          <a:xfrm>
            <a:off x="1625146" y="2544591"/>
            <a:ext cx="0" cy="155194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21" name="楕円 20">
            <a:extLst>
              <a:ext uri="{FF2B5EF4-FFF2-40B4-BE49-F238E27FC236}">
                <a16:creationId xmlns:a16="http://schemas.microsoft.com/office/drawing/2014/main" id="{0071ACBB-F2A7-4C22-A7F6-79ABB81DB3D8}"/>
              </a:ext>
            </a:extLst>
          </p:cNvPr>
          <p:cNvSpPr/>
          <p:nvPr/>
        </p:nvSpPr>
        <p:spPr>
          <a:xfrm>
            <a:off x="5245452" y="3511350"/>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200" b="1" dirty="0">
                <a:solidFill>
                  <a:schemeClr val="tx1"/>
                </a:solidFill>
              </a:rPr>
              <a:t>BL</a:t>
            </a:r>
            <a:endParaRPr kumimoji="1" lang="ja-JP" altLang="en-US" sz="1200" b="1" dirty="0">
              <a:solidFill>
                <a:schemeClr val="tx1"/>
              </a:solidFill>
            </a:endParaRPr>
          </a:p>
        </p:txBody>
      </p:sp>
      <p:sp>
        <p:nvSpPr>
          <p:cNvPr id="34" name="テキスト ボックス 33">
            <a:extLst>
              <a:ext uri="{FF2B5EF4-FFF2-40B4-BE49-F238E27FC236}">
                <a16:creationId xmlns:a16="http://schemas.microsoft.com/office/drawing/2014/main" id="{2E7504D3-7E65-4076-A3E2-954D40AD3B57}"/>
              </a:ext>
            </a:extLst>
          </p:cNvPr>
          <p:cNvSpPr txBox="1"/>
          <p:nvPr/>
        </p:nvSpPr>
        <p:spPr>
          <a:xfrm>
            <a:off x="1962968" y="2167220"/>
            <a:ext cx="1015995" cy="377371"/>
          </a:xfrm>
          <a:prstGeom prst="rect">
            <a:avLst/>
          </a:prstGeom>
          <a:noFill/>
        </p:spPr>
        <p:txBody>
          <a:bodyPr wrap="square" rtlCol="0">
            <a:spAutoFit/>
          </a:bodyPr>
          <a:lstStyle/>
          <a:p>
            <a:pPr algn="ctr"/>
            <a:r>
              <a:rPr kumimoji="1" lang="en-US" altLang="ja-JP" dirty="0"/>
              <a:t>0x8841</a:t>
            </a:r>
            <a:endParaRPr kumimoji="1" lang="ja-JP" altLang="en-US" dirty="0"/>
          </a:p>
        </p:txBody>
      </p:sp>
      <p:cxnSp>
        <p:nvCxnSpPr>
          <p:cNvPr id="35" name="直線コネクタ 34">
            <a:extLst>
              <a:ext uri="{FF2B5EF4-FFF2-40B4-BE49-F238E27FC236}">
                <a16:creationId xmlns:a16="http://schemas.microsoft.com/office/drawing/2014/main" id="{816027AD-6849-48EB-8445-8B56E81F9A4A}"/>
              </a:ext>
            </a:extLst>
          </p:cNvPr>
          <p:cNvCxnSpPr>
            <a:cxnSpLocks/>
            <a:stCxn id="34" idx="2"/>
          </p:cNvCxnSpPr>
          <p:nvPr/>
        </p:nvCxnSpPr>
        <p:spPr>
          <a:xfrm>
            <a:off x="2470966" y="2544591"/>
            <a:ext cx="0" cy="155194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36" name="テキスト ボックス 35">
            <a:extLst>
              <a:ext uri="{FF2B5EF4-FFF2-40B4-BE49-F238E27FC236}">
                <a16:creationId xmlns:a16="http://schemas.microsoft.com/office/drawing/2014/main" id="{200ACC3A-15DD-4DA2-B59E-E75C4222C629}"/>
              </a:ext>
            </a:extLst>
          </p:cNvPr>
          <p:cNvSpPr txBox="1"/>
          <p:nvPr/>
        </p:nvSpPr>
        <p:spPr>
          <a:xfrm>
            <a:off x="2808790" y="2167220"/>
            <a:ext cx="1015995" cy="377371"/>
          </a:xfrm>
          <a:prstGeom prst="rect">
            <a:avLst/>
          </a:prstGeom>
          <a:noFill/>
        </p:spPr>
        <p:txBody>
          <a:bodyPr wrap="square" rtlCol="0">
            <a:spAutoFit/>
          </a:bodyPr>
          <a:lstStyle/>
          <a:p>
            <a:pPr algn="ctr"/>
            <a:r>
              <a:rPr kumimoji="1" lang="en-US" altLang="ja-JP" dirty="0"/>
              <a:t>0x8842</a:t>
            </a:r>
            <a:endParaRPr kumimoji="1" lang="ja-JP" altLang="en-US" dirty="0"/>
          </a:p>
        </p:txBody>
      </p:sp>
      <p:cxnSp>
        <p:nvCxnSpPr>
          <p:cNvPr id="37" name="直線コネクタ 36">
            <a:extLst>
              <a:ext uri="{FF2B5EF4-FFF2-40B4-BE49-F238E27FC236}">
                <a16:creationId xmlns:a16="http://schemas.microsoft.com/office/drawing/2014/main" id="{E9E80A85-F512-47A5-B6D0-C47F36C25DC8}"/>
              </a:ext>
            </a:extLst>
          </p:cNvPr>
          <p:cNvCxnSpPr>
            <a:cxnSpLocks/>
            <a:stCxn id="36" idx="2"/>
          </p:cNvCxnSpPr>
          <p:nvPr/>
        </p:nvCxnSpPr>
        <p:spPr>
          <a:xfrm>
            <a:off x="3316788" y="2544591"/>
            <a:ext cx="0" cy="155194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38" name="テキスト ボックス 37">
            <a:extLst>
              <a:ext uri="{FF2B5EF4-FFF2-40B4-BE49-F238E27FC236}">
                <a16:creationId xmlns:a16="http://schemas.microsoft.com/office/drawing/2014/main" id="{A32E8AF8-D914-4358-9C43-09FF78BBC2FD}"/>
              </a:ext>
            </a:extLst>
          </p:cNvPr>
          <p:cNvSpPr txBox="1"/>
          <p:nvPr/>
        </p:nvSpPr>
        <p:spPr>
          <a:xfrm>
            <a:off x="3654610" y="2167220"/>
            <a:ext cx="1015995" cy="377371"/>
          </a:xfrm>
          <a:prstGeom prst="rect">
            <a:avLst/>
          </a:prstGeom>
          <a:noFill/>
        </p:spPr>
        <p:txBody>
          <a:bodyPr wrap="square" rtlCol="0">
            <a:spAutoFit/>
          </a:bodyPr>
          <a:lstStyle/>
          <a:p>
            <a:pPr algn="ctr"/>
            <a:r>
              <a:rPr kumimoji="1" lang="en-US" altLang="ja-JP" dirty="0"/>
              <a:t>0x8843</a:t>
            </a:r>
            <a:endParaRPr kumimoji="1" lang="ja-JP" altLang="en-US" dirty="0"/>
          </a:p>
        </p:txBody>
      </p:sp>
      <p:cxnSp>
        <p:nvCxnSpPr>
          <p:cNvPr id="39" name="直線コネクタ 38">
            <a:extLst>
              <a:ext uri="{FF2B5EF4-FFF2-40B4-BE49-F238E27FC236}">
                <a16:creationId xmlns:a16="http://schemas.microsoft.com/office/drawing/2014/main" id="{F908DCA7-48D7-46CC-918F-6A6CD5C545D7}"/>
              </a:ext>
            </a:extLst>
          </p:cNvPr>
          <p:cNvCxnSpPr>
            <a:cxnSpLocks/>
            <a:stCxn id="38" idx="2"/>
          </p:cNvCxnSpPr>
          <p:nvPr/>
        </p:nvCxnSpPr>
        <p:spPr>
          <a:xfrm>
            <a:off x="4162608" y="2544591"/>
            <a:ext cx="0" cy="155194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40" name="テキスト ボックス 39">
            <a:extLst>
              <a:ext uri="{FF2B5EF4-FFF2-40B4-BE49-F238E27FC236}">
                <a16:creationId xmlns:a16="http://schemas.microsoft.com/office/drawing/2014/main" id="{52BE016C-58F8-43E5-9C8E-0CA6898B3100}"/>
              </a:ext>
            </a:extLst>
          </p:cNvPr>
          <p:cNvSpPr txBox="1"/>
          <p:nvPr/>
        </p:nvSpPr>
        <p:spPr>
          <a:xfrm>
            <a:off x="4530544" y="2167220"/>
            <a:ext cx="1015995" cy="377371"/>
          </a:xfrm>
          <a:prstGeom prst="rect">
            <a:avLst/>
          </a:prstGeom>
          <a:noFill/>
        </p:spPr>
        <p:txBody>
          <a:bodyPr wrap="square" rtlCol="0">
            <a:spAutoFit/>
          </a:bodyPr>
          <a:lstStyle/>
          <a:p>
            <a:pPr algn="ctr"/>
            <a:r>
              <a:rPr kumimoji="1" lang="en-US" altLang="ja-JP" dirty="0"/>
              <a:t>0x8844</a:t>
            </a:r>
            <a:endParaRPr kumimoji="1" lang="ja-JP" altLang="en-US" dirty="0"/>
          </a:p>
        </p:txBody>
      </p:sp>
      <p:cxnSp>
        <p:nvCxnSpPr>
          <p:cNvPr id="41" name="直線コネクタ 40">
            <a:extLst>
              <a:ext uri="{FF2B5EF4-FFF2-40B4-BE49-F238E27FC236}">
                <a16:creationId xmlns:a16="http://schemas.microsoft.com/office/drawing/2014/main" id="{954F3622-1E2C-404D-95AC-F5CA3026881C}"/>
              </a:ext>
            </a:extLst>
          </p:cNvPr>
          <p:cNvCxnSpPr>
            <a:cxnSpLocks/>
            <a:stCxn id="40" idx="2"/>
          </p:cNvCxnSpPr>
          <p:nvPr/>
        </p:nvCxnSpPr>
        <p:spPr>
          <a:xfrm>
            <a:off x="5038542" y="2544591"/>
            <a:ext cx="0" cy="1596429"/>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42" name="テキスト ボックス 41">
            <a:extLst>
              <a:ext uri="{FF2B5EF4-FFF2-40B4-BE49-F238E27FC236}">
                <a16:creationId xmlns:a16="http://schemas.microsoft.com/office/drawing/2014/main" id="{934F974F-4F69-42C8-BA0B-FEA7DEE8B826}"/>
              </a:ext>
            </a:extLst>
          </p:cNvPr>
          <p:cNvSpPr txBox="1"/>
          <p:nvPr/>
        </p:nvSpPr>
        <p:spPr>
          <a:xfrm>
            <a:off x="5376364" y="2167220"/>
            <a:ext cx="1015995" cy="377371"/>
          </a:xfrm>
          <a:prstGeom prst="rect">
            <a:avLst/>
          </a:prstGeom>
          <a:noFill/>
        </p:spPr>
        <p:txBody>
          <a:bodyPr wrap="square" rtlCol="0">
            <a:spAutoFit/>
          </a:bodyPr>
          <a:lstStyle/>
          <a:p>
            <a:pPr algn="ctr"/>
            <a:r>
              <a:rPr kumimoji="1" lang="en-US" altLang="ja-JP" dirty="0"/>
              <a:t>0x8845</a:t>
            </a:r>
            <a:endParaRPr kumimoji="1" lang="ja-JP" altLang="en-US" dirty="0"/>
          </a:p>
        </p:txBody>
      </p:sp>
      <p:sp>
        <p:nvSpPr>
          <p:cNvPr id="44" name="テキスト ボックス 43">
            <a:extLst>
              <a:ext uri="{FF2B5EF4-FFF2-40B4-BE49-F238E27FC236}">
                <a16:creationId xmlns:a16="http://schemas.microsoft.com/office/drawing/2014/main" id="{9AC4F9E3-6AE8-459F-9E7C-8922D0C367B1}"/>
              </a:ext>
            </a:extLst>
          </p:cNvPr>
          <p:cNvSpPr txBox="1"/>
          <p:nvPr/>
        </p:nvSpPr>
        <p:spPr>
          <a:xfrm>
            <a:off x="6222186" y="2167220"/>
            <a:ext cx="1015995" cy="377371"/>
          </a:xfrm>
          <a:prstGeom prst="rect">
            <a:avLst/>
          </a:prstGeom>
          <a:noFill/>
        </p:spPr>
        <p:txBody>
          <a:bodyPr wrap="square" rtlCol="0">
            <a:spAutoFit/>
          </a:bodyPr>
          <a:lstStyle/>
          <a:p>
            <a:pPr algn="ctr"/>
            <a:r>
              <a:rPr kumimoji="1" lang="en-US" altLang="ja-JP" strike="sngStrike" dirty="0"/>
              <a:t>0x8846</a:t>
            </a:r>
            <a:endParaRPr kumimoji="1" lang="ja-JP" altLang="en-US" strike="sngStrike" dirty="0"/>
          </a:p>
        </p:txBody>
      </p:sp>
      <p:cxnSp>
        <p:nvCxnSpPr>
          <p:cNvPr id="45" name="直線コネクタ 44">
            <a:extLst>
              <a:ext uri="{FF2B5EF4-FFF2-40B4-BE49-F238E27FC236}">
                <a16:creationId xmlns:a16="http://schemas.microsoft.com/office/drawing/2014/main" id="{78C0454D-8603-40CF-898E-9704ED1E25F1}"/>
              </a:ext>
            </a:extLst>
          </p:cNvPr>
          <p:cNvCxnSpPr>
            <a:cxnSpLocks/>
            <a:stCxn id="44" idx="2"/>
          </p:cNvCxnSpPr>
          <p:nvPr/>
        </p:nvCxnSpPr>
        <p:spPr>
          <a:xfrm>
            <a:off x="6730184" y="2544591"/>
            <a:ext cx="0" cy="61468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48" name="楕円 47">
            <a:extLst>
              <a:ext uri="{FF2B5EF4-FFF2-40B4-BE49-F238E27FC236}">
                <a16:creationId xmlns:a16="http://schemas.microsoft.com/office/drawing/2014/main" id="{670796B5-1F85-47C0-AB4A-89A5425342D5}"/>
              </a:ext>
            </a:extLst>
          </p:cNvPr>
          <p:cNvSpPr/>
          <p:nvPr/>
        </p:nvSpPr>
        <p:spPr>
          <a:xfrm>
            <a:off x="5245452" y="2672561"/>
            <a:ext cx="432000" cy="43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dirty="0">
              <a:solidFill>
                <a:schemeClr val="tx1"/>
              </a:solidFill>
            </a:endParaRPr>
          </a:p>
        </p:txBody>
      </p:sp>
      <p:sp>
        <p:nvSpPr>
          <p:cNvPr id="50" name="楕円 49">
            <a:extLst>
              <a:ext uri="{FF2B5EF4-FFF2-40B4-BE49-F238E27FC236}">
                <a16:creationId xmlns:a16="http://schemas.microsoft.com/office/drawing/2014/main" id="{2BF42120-D88A-410C-9427-C10BAAC8F4C7}"/>
              </a:ext>
            </a:extLst>
          </p:cNvPr>
          <p:cNvSpPr/>
          <p:nvPr/>
        </p:nvSpPr>
        <p:spPr>
          <a:xfrm>
            <a:off x="6091273" y="3511350"/>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200" b="1" dirty="0">
              <a:solidFill>
                <a:schemeClr val="tx1"/>
              </a:solidFill>
            </a:endParaRPr>
          </a:p>
        </p:txBody>
      </p:sp>
      <p:sp>
        <p:nvSpPr>
          <p:cNvPr id="51" name="楕円 50">
            <a:extLst>
              <a:ext uri="{FF2B5EF4-FFF2-40B4-BE49-F238E27FC236}">
                <a16:creationId xmlns:a16="http://schemas.microsoft.com/office/drawing/2014/main" id="{7EE9FDF6-69F9-4CBF-A269-3827A6C63138}"/>
              </a:ext>
            </a:extLst>
          </p:cNvPr>
          <p:cNvSpPr/>
          <p:nvPr/>
        </p:nvSpPr>
        <p:spPr>
          <a:xfrm>
            <a:off x="6091273" y="2672561"/>
            <a:ext cx="432000" cy="43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dirty="0">
              <a:solidFill>
                <a:schemeClr val="tx1"/>
              </a:solidFill>
            </a:endParaRPr>
          </a:p>
        </p:txBody>
      </p:sp>
      <p:sp>
        <p:nvSpPr>
          <p:cNvPr id="59" name="テキスト ボックス 58">
            <a:extLst>
              <a:ext uri="{FF2B5EF4-FFF2-40B4-BE49-F238E27FC236}">
                <a16:creationId xmlns:a16="http://schemas.microsoft.com/office/drawing/2014/main" id="{718FED52-EF7B-4E6E-AFC0-DC8F521752E7}"/>
              </a:ext>
            </a:extLst>
          </p:cNvPr>
          <p:cNvSpPr txBox="1"/>
          <p:nvPr/>
        </p:nvSpPr>
        <p:spPr>
          <a:xfrm>
            <a:off x="6245390" y="3148969"/>
            <a:ext cx="1015995" cy="377371"/>
          </a:xfrm>
          <a:prstGeom prst="rect">
            <a:avLst/>
          </a:prstGeom>
          <a:noFill/>
        </p:spPr>
        <p:txBody>
          <a:bodyPr wrap="square" rtlCol="0">
            <a:spAutoFit/>
          </a:bodyPr>
          <a:lstStyle/>
          <a:p>
            <a:pPr algn="ctr"/>
            <a:r>
              <a:rPr kumimoji="1" lang="en-US" altLang="ja-JP" dirty="0"/>
              <a:t>0x0081</a:t>
            </a:r>
            <a:endParaRPr kumimoji="1" lang="ja-JP" altLang="en-US" dirty="0"/>
          </a:p>
        </p:txBody>
      </p:sp>
      <p:sp>
        <p:nvSpPr>
          <p:cNvPr id="61" name="楕円 60">
            <a:extLst>
              <a:ext uri="{FF2B5EF4-FFF2-40B4-BE49-F238E27FC236}">
                <a16:creationId xmlns:a16="http://schemas.microsoft.com/office/drawing/2014/main" id="{17E9E35D-BDF9-4C08-94DD-529D12EFCB82}"/>
              </a:ext>
            </a:extLst>
          </p:cNvPr>
          <p:cNvSpPr/>
          <p:nvPr/>
        </p:nvSpPr>
        <p:spPr>
          <a:xfrm>
            <a:off x="3515048" y="2677241"/>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dirty="0">
              <a:solidFill>
                <a:schemeClr val="tx1"/>
              </a:solidFill>
            </a:endParaRPr>
          </a:p>
        </p:txBody>
      </p:sp>
      <p:sp>
        <p:nvSpPr>
          <p:cNvPr id="62" name="楕円 61">
            <a:extLst>
              <a:ext uri="{FF2B5EF4-FFF2-40B4-BE49-F238E27FC236}">
                <a16:creationId xmlns:a16="http://schemas.microsoft.com/office/drawing/2014/main" id="{1F2C9010-61B5-4E01-A28D-81554F54E4F0}"/>
              </a:ext>
            </a:extLst>
          </p:cNvPr>
          <p:cNvSpPr/>
          <p:nvPr/>
        </p:nvSpPr>
        <p:spPr>
          <a:xfrm>
            <a:off x="4360869" y="2677241"/>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dirty="0">
              <a:solidFill>
                <a:schemeClr val="tx1"/>
              </a:solidFill>
            </a:endParaRPr>
          </a:p>
        </p:txBody>
      </p:sp>
      <p:sp>
        <p:nvSpPr>
          <p:cNvPr id="63" name="楕円 62">
            <a:extLst>
              <a:ext uri="{FF2B5EF4-FFF2-40B4-BE49-F238E27FC236}">
                <a16:creationId xmlns:a16="http://schemas.microsoft.com/office/drawing/2014/main" id="{47DE3371-44EF-48E8-AF06-CB18C960D9EF}"/>
              </a:ext>
            </a:extLst>
          </p:cNvPr>
          <p:cNvSpPr/>
          <p:nvPr/>
        </p:nvSpPr>
        <p:spPr>
          <a:xfrm>
            <a:off x="1832056" y="2672561"/>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dirty="0">
              <a:solidFill>
                <a:schemeClr val="tx1"/>
              </a:solidFill>
            </a:endParaRPr>
          </a:p>
        </p:txBody>
      </p:sp>
      <p:sp>
        <p:nvSpPr>
          <p:cNvPr id="64" name="楕円 63">
            <a:extLst>
              <a:ext uri="{FF2B5EF4-FFF2-40B4-BE49-F238E27FC236}">
                <a16:creationId xmlns:a16="http://schemas.microsoft.com/office/drawing/2014/main" id="{FEB0A153-19DB-4065-BB4B-F665DCFF3BA1}"/>
              </a:ext>
            </a:extLst>
          </p:cNvPr>
          <p:cNvSpPr/>
          <p:nvPr/>
        </p:nvSpPr>
        <p:spPr>
          <a:xfrm>
            <a:off x="2677877" y="2672561"/>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dirty="0">
              <a:solidFill>
                <a:schemeClr val="tx1"/>
              </a:solidFill>
            </a:endParaRPr>
          </a:p>
        </p:txBody>
      </p:sp>
      <p:cxnSp>
        <p:nvCxnSpPr>
          <p:cNvPr id="66" name="直線矢印コネクタ 65">
            <a:extLst>
              <a:ext uri="{FF2B5EF4-FFF2-40B4-BE49-F238E27FC236}">
                <a16:creationId xmlns:a16="http://schemas.microsoft.com/office/drawing/2014/main" id="{EADF4DED-821F-485F-BB9F-5539582491D7}"/>
              </a:ext>
            </a:extLst>
          </p:cNvPr>
          <p:cNvCxnSpPr>
            <a:stCxn id="63" idx="6"/>
            <a:endCxn id="64" idx="2"/>
          </p:cNvCxnSpPr>
          <p:nvPr/>
        </p:nvCxnSpPr>
        <p:spPr>
          <a:xfrm>
            <a:off x="2264056" y="2888561"/>
            <a:ext cx="413821" cy="0"/>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68" name="直線矢印コネクタ 67">
            <a:extLst>
              <a:ext uri="{FF2B5EF4-FFF2-40B4-BE49-F238E27FC236}">
                <a16:creationId xmlns:a16="http://schemas.microsoft.com/office/drawing/2014/main" id="{64A2BE9E-E746-49EF-BB27-2EEFDEB120E4}"/>
              </a:ext>
            </a:extLst>
          </p:cNvPr>
          <p:cNvCxnSpPr>
            <a:stCxn id="64" idx="6"/>
            <a:endCxn id="61" idx="2"/>
          </p:cNvCxnSpPr>
          <p:nvPr/>
        </p:nvCxnSpPr>
        <p:spPr>
          <a:xfrm>
            <a:off x="3109877" y="2888561"/>
            <a:ext cx="405171" cy="4680"/>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74" name="直線矢印コネクタ 73">
            <a:extLst>
              <a:ext uri="{FF2B5EF4-FFF2-40B4-BE49-F238E27FC236}">
                <a16:creationId xmlns:a16="http://schemas.microsoft.com/office/drawing/2014/main" id="{36406081-FEB1-4DFB-8DC0-05FF4D13B0D9}"/>
              </a:ext>
            </a:extLst>
          </p:cNvPr>
          <p:cNvCxnSpPr>
            <a:stCxn id="21" idx="6"/>
            <a:endCxn id="50" idx="2"/>
          </p:cNvCxnSpPr>
          <p:nvPr/>
        </p:nvCxnSpPr>
        <p:spPr>
          <a:xfrm>
            <a:off x="5677452" y="3727350"/>
            <a:ext cx="413821" cy="0"/>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6BD7739F-D424-4986-B48E-1D75182C8A5A}"/>
              </a:ext>
            </a:extLst>
          </p:cNvPr>
          <p:cNvCxnSpPr>
            <a:stCxn id="50" idx="6"/>
          </p:cNvCxnSpPr>
          <p:nvPr/>
        </p:nvCxnSpPr>
        <p:spPr>
          <a:xfrm>
            <a:off x="6523273" y="3727350"/>
            <a:ext cx="462362" cy="0"/>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77" name="星: 12 pt 76">
            <a:extLst>
              <a:ext uri="{FF2B5EF4-FFF2-40B4-BE49-F238E27FC236}">
                <a16:creationId xmlns:a16="http://schemas.microsoft.com/office/drawing/2014/main" id="{5044C3E2-3452-451D-A1AC-BA4902136BBC}"/>
              </a:ext>
            </a:extLst>
          </p:cNvPr>
          <p:cNvSpPr/>
          <p:nvPr/>
        </p:nvSpPr>
        <p:spPr>
          <a:xfrm>
            <a:off x="1630674" y="3468411"/>
            <a:ext cx="930089" cy="515471"/>
          </a:xfrm>
          <a:prstGeom prst="star12">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1050" dirty="0"/>
              <a:t>I/O</a:t>
            </a:r>
            <a:r>
              <a:rPr kumimoji="1" lang="ja-JP" altLang="en-US" sz="1050" baseline="0" dirty="0"/>
              <a:t> </a:t>
            </a:r>
            <a:r>
              <a:rPr kumimoji="1" lang="en-US" altLang="ja-JP" sz="1050" baseline="0" dirty="0"/>
              <a:t>IRQ</a:t>
            </a:r>
            <a:endParaRPr kumimoji="1" lang="en-US" altLang="ja-JP" sz="1050" dirty="0"/>
          </a:p>
        </p:txBody>
      </p:sp>
      <p:sp>
        <p:nvSpPr>
          <p:cNvPr id="95" name="星: 12 pt 94">
            <a:extLst>
              <a:ext uri="{FF2B5EF4-FFF2-40B4-BE49-F238E27FC236}">
                <a16:creationId xmlns:a16="http://schemas.microsoft.com/office/drawing/2014/main" id="{2137CB29-8D27-4BFD-AF39-D91A771794A1}"/>
              </a:ext>
            </a:extLst>
          </p:cNvPr>
          <p:cNvSpPr/>
          <p:nvPr/>
        </p:nvSpPr>
        <p:spPr>
          <a:xfrm>
            <a:off x="3270436" y="3468411"/>
            <a:ext cx="1753048" cy="515471"/>
          </a:xfrm>
          <a:prstGeom prst="star12">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1050" dirty="0"/>
              <a:t>irq(cpu) asserted</a:t>
            </a:r>
          </a:p>
        </p:txBody>
      </p:sp>
      <p:cxnSp>
        <p:nvCxnSpPr>
          <p:cNvPr id="5" name="直線矢印コネクタ 4">
            <a:extLst>
              <a:ext uri="{FF2B5EF4-FFF2-40B4-BE49-F238E27FC236}">
                <a16:creationId xmlns:a16="http://schemas.microsoft.com/office/drawing/2014/main" id="{EB930928-AB8B-4306-B43D-DA2DB4B822CC}"/>
              </a:ext>
            </a:extLst>
          </p:cNvPr>
          <p:cNvCxnSpPr>
            <a:stCxn id="61" idx="6"/>
            <a:endCxn id="62" idx="2"/>
          </p:cNvCxnSpPr>
          <p:nvPr/>
        </p:nvCxnSpPr>
        <p:spPr>
          <a:xfrm>
            <a:off x="3947048" y="2893241"/>
            <a:ext cx="413821" cy="0"/>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7" name="直線矢印コネクタ 6">
            <a:extLst>
              <a:ext uri="{FF2B5EF4-FFF2-40B4-BE49-F238E27FC236}">
                <a16:creationId xmlns:a16="http://schemas.microsoft.com/office/drawing/2014/main" id="{A0CCC440-5A5C-44E0-AC14-FEB079311956}"/>
              </a:ext>
            </a:extLst>
          </p:cNvPr>
          <p:cNvCxnSpPr>
            <a:stCxn id="62" idx="6"/>
            <a:endCxn id="21" idx="2"/>
          </p:cNvCxnSpPr>
          <p:nvPr/>
        </p:nvCxnSpPr>
        <p:spPr>
          <a:xfrm>
            <a:off x="4792869" y="2893241"/>
            <a:ext cx="452583" cy="834109"/>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55" name="正方形/長方形 54">
            <a:extLst>
              <a:ext uri="{FF2B5EF4-FFF2-40B4-BE49-F238E27FC236}">
                <a16:creationId xmlns:a16="http://schemas.microsoft.com/office/drawing/2014/main" id="{AE0EF4B9-53A4-4400-8353-6A70DA6C6F94}"/>
              </a:ext>
            </a:extLst>
          </p:cNvPr>
          <p:cNvSpPr/>
          <p:nvPr/>
        </p:nvSpPr>
        <p:spPr>
          <a:xfrm>
            <a:off x="4634639" y="2184576"/>
            <a:ext cx="777692" cy="323850"/>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224BF9CF-35E9-46D5-B23C-F6B5A878248F}"/>
              </a:ext>
            </a:extLst>
          </p:cNvPr>
          <p:cNvSpPr txBox="1"/>
          <p:nvPr/>
        </p:nvSpPr>
        <p:spPr>
          <a:xfrm>
            <a:off x="4469412" y="1634128"/>
            <a:ext cx="1108145" cy="369332"/>
          </a:xfrm>
          <a:prstGeom prst="rect">
            <a:avLst/>
          </a:prstGeom>
          <a:noFill/>
        </p:spPr>
        <p:txBody>
          <a:bodyPr wrap="square" rtlCol="0">
            <a:spAutoFit/>
          </a:bodyPr>
          <a:lstStyle/>
          <a:p>
            <a:r>
              <a:rPr kumimoji="1" lang="en-US" altLang="ja-JP" dirty="0">
                <a:solidFill>
                  <a:srgbClr val="FF0000"/>
                </a:solidFill>
              </a:rPr>
              <a:t>LR</a:t>
            </a:r>
            <a:r>
              <a:rPr kumimoji="1" lang="ja-JP" altLang="en-US" dirty="0">
                <a:solidFill>
                  <a:srgbClr val="FF0000"/>
                </a:solidFill>
              </a:rPr>
              <a:t>に保存</a:t>
            </a:r>
          </a:p>
        </p:txBody>
      </p:sp>
      <p:cxnSp>
        <p:nvCxnSpPr>
          <p:cNvPr id="65" name="直線矢印コネクタ 64">
            <a:extLst>
              <a:ext uri="{FF2B5EF4-FFF2-40B4-BE49-F238E27FC236}">
                <a16:creationId xmlns:a16="http://schemas.microsoft.com/office/drawing/2014/main" id="{BF1160D9-B42A-4F8F-97DE-9B825F1926F0}"/>
              </a:ext>
            </a:extLst>
          </p:cNvPr>
          <p:cNvCxnSpPr>
            <a:cxnSpLocks/>
            <a:stCxn id="55" idx="0"/>
          </p:cNvCxnSpPr>
          <p:nvPr/>
        </p:nvCxnSpPr>
        <p:spPr>
          <a:xfrm flipV="1">
            <a:off x="5023485" y="1963468"/>
            <a:ext cx="0" cy="221108"/>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67" name="直線コネクタ 66">
            <a:extLst>
              <a:ext uri="{FF2B5EF4-FFF2-40B4-BE49-F238E27FC236}">
                <a16:creationId xmlns:a16="http://schemas.microsoft.com/office/drawing/2014/main" id="{67C89E63-14FF-459E-89C5-A600D0B34707}"/>
              </a:ext>
            </a:extLst>
          </p:cNvPr>
          <p:cNvCxnSpPr/>
          <p:nvPr/>
        </p:nvCxnSpPr>
        <p:spPr>
          <a:xfrm flipH="1" flipV="1">
            <a:off x="3578313" y="2740506"/>
            <a:ext cx="305470" cy="305470"/>
          </a:xfrm>
          <a:prstGeom prst="line">
            <a:avLst/>
          </a:prstGeom>
          <a:ln w="9525"/>
        </p:spPr>
        <p:style>
          <a:lnRef idx="1">
            <a:schemeClr val="dk1"/>
          </a:lnRef>
          <a:fillRef idx="0">
            <a:schemeClr val="dk1"/>
          </a:fillRef>
          <a:effectRef idx="0">
            <a:schemeClr val="dk1"/>
          </a:effectRef>
          <a:fontRef idx="minor">
            <a:schemeClr val="tx1"/>
          </a:fontRef>
        </p:style>
      </p:cxnSp>
      <p:cxnSp>
        <p:nvCxnSpPr>
          <p:cNvPr id="69" name="直線コネクタ 68">
            <a:extLst>
              <a:ext uri="{FF2B5EF4-FFF2-40B4-BE49-F238E27FC236}">
                <a16:creationId xmlns:a16="http://schemas.microsoft.com/office/drawing/2014/main" id="{C7D9D04E-0122-4F86-91D3-4854DB6AD91A}"/>
              </a:ext>
            </a:extLst>
          </p:cNvPr>
          <p:cNvCxnSpPr/>
          <p:nvPr/>
        </p:nvCxnSpPr>
        <p:spPr>
          <a:xfrm flipV="1">
            <a:off x="3578313" y="2740506"/>
            <a:ext cx="305470" cy="305470"/>
          </a:xfrm>
          <a:prstGeom prst="line">
            <a:avLst/>
          </a:prstGeom>
          <a:ln w="9525"/>
        </p:spPr>
        <p:style>
          <a:lnRef idx="1">
            <a:schemeClr val="dk1"/>
          </a:lnRef>
          <a:fillRef idx="0">
            <a:schemeClr val="dk1"/>
          </a:fillRef>
          <a:effectRef idx="0">
            <a:schemeClr val="dk1"/>
          </a:effectRef>
          <a:fontRef idx="minor">
            <a:schemeClr val="tx1"/>
          </a:fontRef>
        </p:style>
      </p:cxnSp>
      <p:cxnSp>
        <p:nvCxnSpPr>
          <p:cNvPr id="12" name="直線コネクタ 11">
            <a:extLst>
              <a:ext uri="{FF2B5EF4-FFF2-40B4-BE49-F238E27FC236}">
                <a16:creationId xmlns:a16="http://schemas.microsoft.com/office/drawing/2014/main" id="{61E6F309-6B25-4DC7-8DB7-5DB48AE90BD6}"/>
              </a:ext>
            </a:extLst>
          </p:cNvPr>
          <p:cNvCxnSpPr>
            <a:stCxn id="62" idx="1"/>
            <a:endCxn id="62" idx="5"/>
          </p:cNvCxnSpPr>
          <p:nvPr/>
        </p:nvCxnSpPr>
        <p:spPr>
          <a:xfrm>
            <a:off x="4424134" y="2740506"/>
            <a:ext cx="305470" cy="305470"/>
          </a:xfrm>
          <a:prstGeom prst="line">
            <a:avLst/>
          </a:prstGeom>
          <a:ln w="9525"/>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id="{CAEEC45D-0E59-44FB-81B6-14AB3CD9C9B8}"/>
              </a:ext>
            </a:extLst>
          </p:cNvPr>
          <p:cNvCxnSpPr>
            <a:stCxn id="62" idx="3"/>
            <a:endCxn id="62" idx="7"/>
          </p:cNvCxnSpPr>
          <p:nvPr/>
        </p:nvCxnSpPr>
        <p:spPr>
          <a:xfrm flipV="1">
            <a:off x="4424134" y="2740506"/>
            <a:ext cx="305470" cy="305470"/>
          </a:xfrm>
          <a:prstGeom prst="line">
            <a:avLst/>
          </a:prstGeom>
          <a:ln w="9525"/>
        </p:spPr>
        <p:style>
          <a:lnRef idx="1">
            <a:schemeClr val="dk1"/>
          </a:lnRef>
          <a:fillRef idx="0">
            <a:schemeClr val="dk1"/>
          </a:fillRef>
          <a:effectRef idx="0">
            <a:schemeClr val="dk1"/>
          </a:effectRef>
          <a:fontRef idx="minor">
            <a:schemeClr val="tx1"/>
          </a:fontRef>
        </p:style>
      </p:cxnSp>
      <p:cxnSp>
        <p:nvCxnSpPr>
          <p:cNvPr id="71" name="直線コネクタ 70">
            <a:extLst>
              <a:ext uri="{FF2B5EF4-FFF2-40B4-BE49-F238E27FC236}">
                <a16:creationId xmlns:a16="http://schemas.microsoft.com/office/drawing/2014/main" id="{77FDD625-113E-46BD-8D6D-68CA229CB435}"/>
              </a:ext>
            </a:extLst>
          </p:cNvPr>
          <p:cNvCxnSpPr>
            <a:cxnSpLocks/>
          </p:cNvCxnSpPr>
          <p:nvPr/>
        </p:nvCxnSpPr>
        <p:spPr>
          <a:xfrm>
            <a:off x="5884362" y="2544591"/>
            <a:ext cx="0" cy="604378"/>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72" name="テキスト ボックス 71">
            <a:extLst>
              <a:ext uri="{FF2B5EF4-FFF2-40B4-BE49-F238E27FC236}">
                <a16:creationId xmlns:a16="http://schemas.microsoft.com/office/drawing/2014/main" id="{D2F79CDC-BF70-4F66-9677-938F702F53F2}"/>
              </a:ext>
            </a:extLst>
          </p:cNvPr>
          <p:cNvSpPr txBox="1"/>
          <p:nvPr/>
        </p:nvSpPr>
        <p:spPr>
          <a:xfrm>
            <a:off x="5393016" y="3148969"/>
            <a:ext cx="1015995" cy="377371"/>
          </a:xfrm>
          <a:prstGeom prst="rect">
            <a:avLst/>
          </a:prstGeom>
          <a:noFill/>
        </p:spPr>
        <p:txBody>
          <a:bodyPr wrap="square" rtlCol="0">
            <a:spAutoFit/>
          </a:bodyPr>
          <a:lstStyle/>
          <a:p>
            <a:pPr algn="ctr"/>
            <a:r>
              <a:rPr kumimoji="1" lang="en-US" altLang="ja-JP" dirty="0"/>
              <a:t>0x0080</a:t>
            </a:r>
            <a:endParaRPr kumimoji="1" lang="ja-JP" altLang="en-US" dirty="0"/>
          </a:p>
        </p:txBody>
      </p:sp>
      <p:cxnSp>
        <p:nvCxnSpPr>
          <p:cNvPr id="75" name="直線コネクタ 74">
            <a:extLst>
              <a:ext uri="{FF2B5EF4-FFF2-40B4-BE49-F238E27FC236}">
                <a16:creationId xmlns:a16="http://schemas.microsoft.com/office/drawing/2014/main" id="{D19B50E1-592D-438A-8997-0D2A06F9097F}"/>
              </a:ext>
            </a:extLst>
          </p:cNvPr>
          <p:cNvCxnSpPr>
            <a:cxnSpLocks/>
          </p:cNvCxnSpPr>
          <p:nvPr/>
        </p:nvCxnSpPr>
        <p:spPr>
          <a:xfrm>
            <a:off x="5884362" y="3526340"/>
            <a:ext cx="0" cy="570191"/>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78" name="直線コネクタ 77">
            <a:extLst>
              <a:ext uri="{FF2B5EF4-FFF2-40B4-BE49-F238E27FC236}">
                <a16:creationId xmlns:a16="http://schemas.microsoft.com/office/drawing/2014/main" id="{37E56793-1BC1-42A3-8412-5C4AFDC0B00C}"/>
              </a:ext>
            </a:extLst>
          </p:cNvPr>
          <p:cNvCxnSpPr>
            <a:cxnSpLocks/>
          </p:cNvCxnSpPr>
          <p:nvPr/>
        </p:nvCxnSpPr>
        <p:spPr>
          <a:xfrm>
            <a:off x="6730184" y="3526340"/>
            <a:ext cx="0" cy="570191"/>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80" name="楕円 79">
            <a:extLst>
              <a:ext uri="{FF2B5EF4-FFF2-40B4-BE49-F238E27FC236}">
                <a16:creationId xmlns:a16="http://schemas.microsoft.com/office/drawing/2014/main" id="{6B6EE7BE-DCD4-4D5F-8C6E-A78375029CA4}"/>
              </a:ext>
            </a:extLst>
          </p:cNvPr>
          <p:cNvSpPr/>
          <p:nvPr/>
        </p:nvSpPr>
        <p:spPr>
          <a:xfrm>
            <a:off x="1211384" y="5266351"/>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dirty="0">
              <a:solidFill>
                <a:schemeClr val="tx1"/>
              </a:solidFill>
            </a:endParaRPr>
          </a:p>
        </p:txBody>
      </p:sp>
      <p:sp>
        <p:nvSpPr>
          <p:cNvPr id="82" name="テキスト ボックス 81">
            <a:extLst>
              <a:ext uri="{FF2B5EF4-FFF2-40B4-BE49-F238E27FC236}">
                <a16:creationId xmlns:a16="http://schemas.microsoft.com/office/drawing/2014/main" id="{7BDDB115-8455-44AF-A559-DA4509BBC1EB}"/>
              </a:ext>
            </a:extLst>
          </p:cNvPr>
          <p:cNvSpPr txBox="1"/>
          <p:nvPr/>
        </p:nvSpPr>
        <p:spPr>
          <a:xfrm>
            <a:off x="1643384" y="5155379"/>
            <a:ext cx="4390249" cy="646331"/>
          </a:xfrm>
          <a:prstGeom prst="rect">
            <a:avLst/>
          </a:prstGeom>
          <a:noFill/>
        </p:spPr>
        <p:txBody>
          <a:bodyPr wrap="square" rtlCol="0">
            <a:spAutoFit/>
          </a:bodyPr>
          <a:lstStyle/>
          <a:p>
            <a:pPr algn="ctr"/>
            <a:r>
              <a:rPr kumimoji="1" lang="ja-JP" altLang="en-US" dirty="0"/>
              <a:t>投機実行失敗により実行される</a:t>
            </a:r>
            <a:r>
              <a:rPr kumimoji="1" lang="en-US" altLang="ja-JP" dirty="0"/>
              <a:t>NOP</a:t>
            </a:r>
            <a:r>
              <a:rPr kumimoji="1" lang="ja-JP" altLang="en-US" dirty="0"/>
              <a:t>命令</a:t>
            </a:r>
            <a:endParaRPr kumimoji="1" lang="en-US" altLang="ja-JP" dirty="0"/>
          </a:p>
          <a:p>
            <a:pPr algn="ctr"/>
            <a:r>
              <a:rPr kumimoji="1" lang="en-US" altLang="ja-JP" dirty="0"/>
              <a:t>(decode</a:t>
            </a:r>
            <a:r>
              <a:rPr kumimoji="1" lang="ja-JP" altLang="en-US" dirty="0"/>
              <a:t>ブロック入力</a:t>
            </a:r>
            <a:r>
              <a:rPr kumimoji="1" lang="en-US" altLang="ja-JP" dirty="0"/>
              <a:t>)</a:t>
            </a:r>
          </a:p>
        </p:txBody>
      </p:sp>
      <p:cxnSp>
        <p:nvCxnSpPr>
          <p:cNvPr id="84" name="直線コネクタ 83">
            <a:extLst>
              <a:ext uri="{FF2B5EF4-FFF2-40B4-BE49-F238E27FC236}">
                <a16:creationId xmlns:a16="http://schemas.microsoft.com/office/drawing/2014/main" id="{3FF087E2-F569-4AE0-BDE2-D6045436BBCF}"/>
              </a:ext>
            </a:extLst>
          </p:cNvPr>
          <p:cNvCxnSpPr>
            <a:stCxn id="80" idx="1"/>
            <a:endCxn id="80" idx="5"/>
          </p:cNvCxnSpPr>
          <p:nvPr/>
        </p:nvCxnSpPr>
        <p:spPr>
          <a:xfrm>
            <a:off x="1274649" y="5329616"/>
            <a:ext cx="305470" cy="305470"/>
          </a:xfrm>
          <a:prstGeom prst="line">
            <a:avLst/>
          </a:prstGeom>
          <a:ln w="9525"/>
        </p:spPr>
        <p:style>
          <a:lnRef idx="1">
            <a:schemeClr val="dk1"/>
          </a:lnRef>
          <a:fillRef idx="0">
            <a:schemeClr val="dk1"/>
          </a:fillRef>
          <a:effectRef idx="0">
            <a:schemeClr val="dk1"/>
          </a:effectRef>
          <a:fontRef idx="minor">
            <a:schemeClr val="tx1"/>
          </a:fontRef>
        </p:style>
      </p:cxnSp>
      <p:cxnSp>
        <p:nvCxnSpPr>
          <p:cNvPr id="85" name="直線コネクタ 84">
            <a:extLst>
              <a:ext uri="{FF2B5EF4-FFF2-40B4-BE49-F238E27FC236}">
                <a16:creationId xmlns:a16="http://schemas.microsoft.com/office/drawing/2014/main" id="{81AF225D-77D1-4D67-A18D-F1EF468853DF}"/>
              </a:ext>
            </a:extLst>
          </p:cNvPr>
          <p:cNvCxnSpPr>
            <a:stCxn id="80" idx="3"/>
            <a:endCxn id="80" idx="7"/>
          </p:cNvCxnSpPr>
          <p:nvPr/>
        </p:nvCxnSpPr>
        <p:spPr>
          <a:xfrm flipV="1">
            <a:off x="1274649" y="5329616"/>
            <a:ext cx="305470" cy="305470"/>
          </a:xfrm>
          <a:prstGeom prst="line">
            <a:avLst/>
          </a:prstGeom>
          <a:ln w="9525"/>
        </p:spPr>
        <p:style>
          <a:lnRef idx="1">
            <a:schemeClr val="dk1"/>
          </a:lnRef>
          <a:fillRef idx="0">
            <a:schemeClr val="dk1"/>
          </a:fillRef>
          <a:effectRef idx="0">
            <a:schemeClr val="dk1"/>
          </a:effectRef>
          <a:fontRef idx="minor">
            <a:schemeClr val="tx1"/>
          </a:fontRef>
        </p:style>
      </p:cxnSp>
      <p:sp>
        <p:nvSpPr>
          <p:cNvPr id="86" name="楕円 85">
            <a:extLst>
              <a:ext uri="{FF2B5EF4-FFF2-40B4-BE49-F238E27FC236}">
                <a16:creationId xmlns:a16="http://schemas.microsoft.com/office/drawing/2014/main" id="{A39BC03B-CC56-438A-9E5E-0675E524B1D2}"/>
              </a:ext>
            </a:extLst>
          </p:cNvPr>
          <p:cNvSpPr/>
          <p:nvPr/>
        </p:nvSpPr>
        <p:spPr>
          <a:xfrm>
            <a:off x="4454605" y="4398070"/>
            <a:ext cx="432000" cy="43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dirty="0">
              <a:solidFill>
                <a:schemeClr val="tx1"/>
              </a:solidFill>
            </a:endParaRPr>
          </a:p>
        </p:txBody>
      </p:sp>
      <p:sp>
        <p:nvSpPr>
          <p:cNvPr id="87" name="楕円 86">
            <a:extLst>
              <a:ext uri="{FF2B5EF4-FFF2-40B4-BE49-F238E27FC236}">
                <a16:creationId xmlns:a16="http://schemas.microsoft.com/office/drawing/2014/main" id="{D5E3D4D5-68EF-4CA5-82FD-67C768A6C6E1}"/>
              </a:ext>
            </a:extLst>
          </p:cNvPr>
          <p:cNvSpPr/>
          <p:nvPr/>
        </p:nvSpPr>
        <p:spPr>
          <a:xfrm>
            <a:off x="1211384" y="4432200"/>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dirty="0">
              <a:solidFill>
                <a:schemeClr val="tx1"/>
              </a:solidFill>
            </a:endParaRPr>
          </a:p>
        </p:txBody>
      </p:sp>
      <p:sp>
        <p:nvSpPr>
          <p:cNvPr id="88" name="テキスト ボックス 87">
            <a:extLst>
              <a:ext uri="{FF2B5EF4-FFF2-40B4-BE49-F238E27FC236}">
                <a16:creationId xmlns:a16="http://schemas.microsoft.com/office/drawing/2014/main" id="{195F32B4-4D21-4415-8BDA-D58D260B5466}"/>
              </a:ext>
            </a:extLst>
          </p:cNvPr>
          <p:cNvSpPr txBox="1"/>
          <p:nvPr/>
        </p:nvSpPr>
        <p:spPr>
          <a:xfrm>
            <a:off x="1692527" y="4332229"/>
            <a:ext cx="2469556" cy="646331"/>
          </a:xfrm>
          <a:prstGeom prst="rect">
            <a:avLst/>
          </a:prstGeom>
          <a:noFill/>
        </p:spPr>
        <p:txBody>
          <a:bodyPr wrap="square" lIns="0" rIns="0" rtlCol="0">
            <a:spAutoFit/>
          </a:bodyPr>
          <a:lstStyle/>
          <a:p>
            <a:pPr algn="ctr"/>
            <a:r>
              <a:rPr kumimoji="1" lang="ja-JP" altLang="en-US" dirty="0"/>
              <a:t>実行される命令</a:t>
            </a:r>
            <a:endParaRPr kumimoji="1" lang="en-US" altLang="ja-JP" dirty="0"/>
          </a:p>
          <a:p>
            <a:pPr algn="ctr"/>
            <a:r>
              <a:rPr kumimoji="1" lang="en-US" altLang="ja-JP" dirty="0"/>
              <a:t>(decode</a:t>
            </a:r>
            <a:r>
              <a:rPr kumimoji="1" lang="ja-JP" altLang="en-US" dirty="0"/>
              <a:t>ブロック入力</a:t>
            </a:r>
            <a:r>
              <a:rPr kumimoji="1" lang="en-US" altLang="ja-JP" dirty="0"/>
              <a:t>)</a:t>
            </a:r>
            <a:endParaRPr kumimoji="1" lang="ja-JP" altLang="en-US" dirty="0"/>
          </a:p>
        </p:txBody>
      </p:sp>
      <p:sp>
        <p:nvSpPr>
          <p:cNvPr id="91" name="テキスト ボックス 90">
            <a:extLst>
              <a:ext uri="{FF2B5EF4-FFF2-40B4-BE49-F238E27FC236}">
                <a16:creationId xmlns:a16="http://schemas.microsoft.com/office/drawing/2014/main" id="{DE274CCF-AF78-4C9C-9F5B-9A5B0D031979}"/>
              </a:ext>
            </a:extLst>
          </p:cNvPr>
          <p:cNvSpPr txBox="1"/>
          <p:nvPr/>
        </p:nvSpPr>
        <p:spPr>
          <a:xfrm>
            <a:off x="4886605" y="4325034"/>
            <a:ext cx="2604354" cy="646331"/>
          </a:xfrm>
          <a:prstGeom prst="rect">
            <a:avLst/>
          </a:prstGeom>
          <a:noFill/>
        </p:spPr>
        <p:txBody>
          <a:bodyPr wrap="square" rtlCol="0">
            <a:spAutoFit/>
          </a:bodyPr>
          <a:lstStyle/>
          <a:p>
            <a:pPr algn="ctr"/>
            <a:r>
              <a:rPr kumimoji="1" lang="ja-JP" altLang="en-US" dirty="0"/>
              <a:t>実行されない命令</a:t>
            </a:r>
            <a:endParaRPr kumimoji="1" lang="en-US" altLang="ja-JP" dirty="0"/>
          </a:p>
          <a:p>
            <a:pPr algn="ctr"/>
            <a:r>
              <a:rPr kumimoji="1" lang="en-US" altLang="ja-JP" dirty="0"/>
              <a:t>(decode</a:t>
            </a:r>
            <a:r>
              <a:rPr kumimoji="1" lang="ja-JP" altLang="en-US" dirty="0"/>
              <a:t>ブロック入力</a:t>
            </a:r>
            <a:r>
              <a:rPr kumimoji="1" lang="en-US" altLang="ja-JP" dirty="0"/>
              <a:t>)</a:t>
            </a:r>
            <a:endParaRPr kumimoji="1" lang="ja-JP" altLang="en-US" dirty="0"/>
          </a:p>
        </p:txBody>
      </p:sp>
    </p:spTree>
    <p:extLst>
      <p:ext uri="{BB962C8B-B14F-4D97-AF65-F5344CB8AC3E}">
        <p14:creationId xmlns:p14="http://schemas.microsoft.com/office/powerpoint/2010/main" val="4144290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正方形/長方形 32">
            <a:extLst>
              <a:ext uri="{FF2B5EF4-FFF2-40B4-BE49-F238E27FC236}">
                <a16:creationId xmlns:a16="http://schemas.microsoft.com/office/drawing/2014/main" id="{0122A143-074A-4268-ABFA-A22506D8D7D8}"/>
              </a:ext>
            </a:extLst>
          </p:cNvPr>
          <p:cNvSpPr/>
          <p:nvPr/>
        </p:nvSpPr>
        <p:spPr>
          <a:xfrm>
            <a:off x="1054976" y="1026701"/>
            <a:ext cx="6962239" cy="5352831"/>
          </a:xfrm>
          <a:prstGeom prst="rect">
            <a:avLst/>
          </a:prstGeom>
          <a:solidFill>
            <a:schemeClr val="bg1">
              <a:lumMod val="85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t"/>
          <a:lstStyle/>
          <a:p>
            <a:r>
              <a:rPr kumimoji="1" lang="en-US" altLang="ja-JP" sz="1200" u="sng" dirty="0">
                <a:solidFill>
                  <a:schemeClr val="tx1"/>
                </a:solidFill>
              </a:rPr>
              <a:t>ASCA16CORE</a:t>
            </a:r>
          </a:p>
          <a:p>
            <a:endParaRPr kumimoji="1" lang="en-US" altLang="ja-JP" dirty="0">
              <a:solidFill>
                <a:schemeClr val="tx1"/>
              </a:solidFill>
            </a:endParaRPr>
          </a:p>
          <a:p>
            <a:endParaRPr kumimoji="1" lang="en-US" altLang="ja-JP" dirty="0">
              <a:solidFill>
                <a:schemeClr val="tx1"/>
              </a:solidFill>
            </a:endParaRPr>
          </a:p>
          <a:p>
            <a:pPr algn="r"/>
            <a:endParaRPr kumimoji="1" lang="en-US" altLang="ja-JP" dirty="0">
              <a:solidFill>
                <a:schemeClr val="tx1"/>
              </a:solidFill>
            </a:endParaRPr>
          </a:p>
          <a:p>
            <a:endParaRPr kumimoji="1" lang="ja-JP" altLang="en-US" dirty="0">
              <a:solidFill>
                <a:schemeClr val="tx1"/>
              </a:solidFill>
            </a:endParaRPr>
          </a:p>
        </p:txBody>
      </p:sp>
      <p:cxnSp>
        <p:nvCxnSpPr>
          <p:cNvPr id="91" name="カギ線コネクタ 90"/>
          <p:cNvCxnSpPr>
            <a:stCxn id="227" idx="2"/>
          </p:cNvCxnSpPr>
          <p:nvPr/>
        </p:nvCxnSpPr>
        <p:spPr>
          <a:xfrm rot="16200000" flipH="1">
            <a:off x="6089924" y="3548563"/>
            <a:ext cx="999230" cy="3315996"/>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118" name="正方形/長方形 117"/>
          <p:cNvSpPr/>
          <p:nvPr/>
        </p:nvSpPr>
        <p:spPr>
          <a:xfrm>
            <a:off x="5158919" y="2694946"/>
            <a:ext cx="2413871" cy="327114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execute</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cxnSp>
        <p:nvCxnSpPr>
          <p:cNvPr id="52" name="カギ線コネクタ 51"/>
          <p:cNvCxnSpPr/>
          <p:nvPr/>
        </p:nvCxnSpPr>
        <p:spPr>
          <a:xfrm flipV="1">
            <a:off x="2538330" y="5362451"/>
            <a:ext cx="3621170" cy="994224"/>
          </a:xfrm>
          <a:prstGeom prst="bentConnector3">
            <a:avLst>
              <a:gd name="adj1" fmla="val 23"/>
            </a:avLst>
          </a:prstGeom>
          <a:ln w="19050">
            <a:tailEnd type="triangle"/>
          </a:ln>
        </p:spPr>
        <p:style>
          <a:lnRef idx="1">
            <a:schemeClr val="dk1"/>
          </a:lnRef>
          <a:fillRef idx="0">
            <a:schemeClr val="dk1"/>
          </a:fillRef>
          <a:effectRef idx="0">
            <a:schemeClr val="dk1"/>
          </a:effectRef>
          <a:fontRef idx="minor">
            <a:schemeClr val="tx1"/>
          </a:fontRef>
        </p:style>
      </p:cxnSp>
      <p:sp>
        <p:nvSpPr>
          <p:cNvPr id="3" name="正方形/長方形 2"/>
          <p:cNvSpPr/>
          <p:nvPr/>
        </p:nvSpPr>
        <p:spPr>
          <a:xfrm>
            <a:off x="5163701" y="1308779"/>
            <a:ext cx="2413871" cy="107035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instrctl</a:t>
            </a:r>
            <a:endParaRPr kumimoji="1" lang="ja-JP" altLang="en-US" sz="1050" u="sng" dirty="0">
              <a:solidFill>
                <a:schemeClr val="tx1"/>
              </a:solidFill>
            </a:endParaRPr>
          </a:p>
        </p:txBody>
      </p:sp>
      <p:sp>
        <p:nvSpPr>
          <p:cNvPr id="47" name="正方形/長方形 46"/>
          <p:cNvSpPr/>
          <p:nvPr/>
        </p:nvSpPr>
        <p:spPr>
          <a:xfrm>
            <a:off x="2916839" y="2683051"/>
            <a:ext cx="600566" cy="327114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decode</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sp>
        <p:nvSpPr>
          <p:cNvPr id="199" name="正方形/長方形 198"/>
          <p:cNvSpPr/>
          <p:nvPr/>
        </p:nvSpPr>
        <p:spPr>
          <a:xfrm>
            <a:off x="6929170" y="4152544"/>
            <a:ext cx="543266" cy="92067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u="sng" dirty="0">
              <a:solidFill>
                <a:schemeClr val="tx1"/>
              </a:solidFill>
            </a:endParaRPr>
          </a:p>
          <a:p>
            <a:pPr algn="r"/>
            <a:endParaRPr kumimoji="1" lang="en-US" altLang="ja-JP" sz="1050" u="sng" dirty="0">
              <a:solidFill>
                <a:schemeClr val="tx1"/>
              </a:solidFill>
            </a:endParaRPr>
          </a:p>
        </p:txBody>
      </p:sp>
      <p:sp>
        <p:nvSpPr>
          <p:cNvPr id="2" name="タイトル 1">
            <a:extLst>
              <a:ext uri="{FF2B5EF4-FFF2-40B4-BE49-F238E27FC236}">
                <a16:creationId xmlns:a16="http://schemas.microsoft.com/office/drawing/2014/main" id="{EAD621A3-F279-4D81-B5D0-419A2F2D9A85}"/>
              </a:ext>
            </a:extLst>
          </p:cNvPr>
          <p:cNvSpPr>
            <a:spLocks noGrp="1"/>
          </p:cNvSpPr>
          <p:nvPr>
            <p:ph type="title"/>
          </p:nvPr>
        </p:nvSpPr>
        <p:spPr>
          <a:xfrm>
            <a:off x="0" y="32892"/>
            <a:ext cx="8952614" cy="696158"/>
          </a:xfrm>
        </p:spPr>
        <p:txBody>
          <a:bodyPr>
            <a:normAutofit/>
          </a:bodyPr>
          <a:lstStyle/>
          <a:p>
            <a:r>
              <a:rPr lang="ja-JP" altLang="en-US" dirty="0"/>
              <a:t>システムバス</a:t>
            </a:r>
            <a:r>
              <a:rPr lang="en-US" altLang="ja-JP" dirty="0"/>
              <a:t>I/F</a:t>
            </a:r>
            <a:r>
              <a:rPr lang="ja-JP" altLang="en-US" dirty="0"/>
              <a:t>実装</a:t>
            </a:r>
            <a:r>
              <a:rPr lang="en-US" altLang="ja-JP" dirty="0"/>
              <a:t>1</a:t>
            </a:r>
            <a:endParaRPr kumimoji="1" lang="ja-JP" altLang="en-US" dirty="0"/>
          </a:p>
        </p:txBody>
      </p:sp>
      <p:sp>
        <p:nvSpPr>
          <p:cNvPr id="4" name="スライド番号プレースホルダー 3">
            <a:extLst>
              <a:ext uri="{FF2B5EF4-FFF2-40B4-BE49-F238E27FC236}">
                <a16:creationId xmlns:a16="http://schemas.microsoft.com/office/drawing/2014/main" id="{3D867E40-826E-4E13-BD41-3671ACBAB171}"/>
              </a:ext>
            </a:extLst>
          </p:cNvPr>
          <p:cNvSpPr>
            <a:spLocks noGrp="1"/>
          </p:cNvSpPr>
          <p:nvPr>
            <p:ph type="sldNum" sz="quarter" idx="12"/>
          </p:nvPr>
        </p:nvSpPr>
        <p:spPr/>
        <p:txBody>
          <a:bodyPr/>
          <a:lstStyle/>
          <a:p>
            <a:fld id="{62668789-62FB-4EEF-AD27-C48D0269F50B}" type="slidenum">
              <a:rPr kumimoji="1" lang="ja-JP" altLang="en-US" smtClean="0"/>
              <a:pPr/>
              <a:t>26</a:t>
            </a:fld>
            <a:endParaRPr kumimoji="1" lang="ja-JP" altLang="en-US" dirty="0"/>
          </a:p>
        </p:txBody>
      </p:sp>
      <p:sp>
        <p:nvSpPr>
          <p:cNvPr id="35" name="正方形/長方形 34"/>
          <p:cNvSpPr/>
          <p:nvPr/>
        </p:nvSpPr>
        <p:spPr>
          <a:xfrm>
            <a:off x="129585" y="1418360"/>
            <a:ext cx="711200" cy="458656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ROM</a:t>
            </a:r>
          </a:p>
          <a:p>
            <a:endParaRPr kumimoji="1" lang="en-US" altLang="ja-JP" sz="800" u="sng" dirty="0">
              <a:solidFill>
                <a:schemeClr val="tx1"/>
              </a:solidFill>
            </a:endParaRPr>
          </a:p>
          <a:p>
            <a:r>
              <a:rPr kumimoji="1" lang="en-US" altLang="ja-JP" sz="800" u="sng" dirty="0">
                <a:solidFill>
                  <a:schemeClr val="tx1"/>
                </a:solidFill>
              </a:rPr>
              <a:t>#0</a:t>
            </a:r>
          </a:p>
          <a:p>
            <a:r>
              <a:rPr kumimoji="1" lang="en-US" altLang="ja-JP" sz="800" dirty="0">
                <a:solidFill>
                  <a:schemeClr val="tx1"/>
                </a:solidFill>
              </a:rPr>
              <a:t>4AFF</a:t>
            </a:r>
          </a:p>
          <a:p>
            <a:r>
              <a:rPr kumimoji="1" lang="en-US" altLang="ja-JP" sz="800" dirty="0">
                <a:solidFill>
                  <a:schemeClr val="tx1"/>
                </a:solidFill>
              </a:rPr>
              <a:t>4BEE</a:t>
            </a:r>
          </a:p>
          <a:p>
            <a:r>
              <a:rPr kumimoji="1" lang="en-US" altLang="ja-JP" sz="800" dirty="0">
                <a:solidFill>
                  <a:schemeClr val="tx1"/>
                </a:solidFill>
              </a:rPr>
              <a:t>3A2A</a:t>
            </a:r>
            <a:endParaRPr kumimoji="1" lang="en-US" altLang="ja-JP" sz="800" u="sng" dirty="0">
              <a:solidFill>
                <a:schemeClr val="tx1"/>
              </a:solidFill>
            </a:endParaRPr>
          </a:p>
          <a:p>
            <a:r>
              <a:rPr kumimoji="1" lang="en-US" altLang="ja-JP" sz="800" b="1" dirty="0">
                <a:solidFill>
                  <a:schemeClr val="tx1"/>
                </a:solidFill>
              </a:rPr>
              <a:t>:</a:t>
            </a:r>
          </a:p>
          <a:p>
            <a:r>
              <a:rPr kumimoji="1" lang="en-US" altLang="ja-JP" sz="800" b="1" dirty="0">
                <a:solidFill>
                  <a:schemeClr val="tx1"/>
                </a:solidFill>
              </a:rPr>
              <a:t>:</a:t>
            </a: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r>
              <a:rPr kumimoji="1" lang="en-US" altLang="ja-JP" sz="800" b="1" dirty="0">
                <a:solidFill>
                  <a:schemeClr val="tx1"/>
                </a:solidFill>
              </a:rPr>
              <a:t>:</a:t>
            </a:r>
          </a:p>
          <a:p>
            <a:r>
              <a:rPr kumimoji="1" lang="en-US" altLang="ja-JP" sz="800" u="sng" dirty="0">
                <a:solidFill>
                  <a:schemeClr val="tx1"/>
                </a:solidFill>
              </a:rPr>
              <a:t>#65535</a:t>
            </a:r>
          </a:p>
          <a:p>
            <a:endParaRPr kumimoji="1" lang="en-US" altLang="ja-JP" sz="800" dirty="0">
              <a:solidFill>
                <a:schemeClr val="tx1"/>
              </a:solidFill>
            </a:endParaRPr>
          </a:p>
        </p:txBody>
      </p:sp>
      <p:sp>
        <p:nvSpPr>
          <p:cNvPr id="68" name="テキスト ボックス 67"/>
          <p:cNvSpPr txBox="1"/>
          <p:nvPr/>
        </p:nvSpPr>
        <p:spPr>
          <a:xfrm>
            <a:off x="803398" y="3295668"/>
            <a:ext cx="571593" cy="215444"/>
          </a:xfrm>
          <a:prstGeom prst="rect">
            <a:avLst/>
          </a:prstGeom>
          <a:noFill/>
        </p:spPr>
        <p:txBody>
          <a:bodyPr wrap="square" rtlCol="0">
            <a:spAutoFit/>
          </a:bodyPr>
          <a:lstStyle/>
          <a:p>
            <a:r>
              <a:rPr kumimoji="1" lang="en-US" altLang="ja-JP" sz="800" dirty="0"/>
              <a:t>op[15:0]</a:t>
            </a:r>
            <a:endParaRPr kumimoji="1" lang="ja-JP" altLang="en-US" sz="800" dirty="0"/>
          </a:p>
        </p:txBody>
      </p:sp>
      <p:sp>
        <p:nvSpPr>
          <p:cNvPr id="82" name="正方形/長方形 81"/>
          <p:cNvSpPr/>
          <p:nvPr/>
        </p:nvSpPr>
        <p:spPr>
          <a:xfrm>
            <a:off x="8256214" y="1426178"/>
            <a:ext cx="711200" cy="464460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RAM</a:t>
            </a:r>
          </a:p>
          <a:p>
            <a:endParaRPr kumimoji="1" lang="en-US" altLang="ja-JP" sz="800" u="sng" dirty="0">
              <a:solidFill>
                <a:schemeClr val="tx1"/>
              </a:solidFill>
            </a:endParaRPr>
          </a:p>
          <a:p>
            <a:r>
              <a:rPr kumimoji="1" lang="en-US" altLang="ja-JP" sz="800" u="sng" dirty="0">
                <a:solidFill>
                  <a:schemeClr val="tx1"/>
                </a:solidFill>
              </a:rPr>
              <a:t>#0</a:t>
            </a:r>
          </a:p>
          <a:p>
            <a:r>
              <a:rPr kumimoji="1" lang="en-US" altLang="ja-JP" sz="800" dirty="0">
                <a:solidFill>
                  <a:schemeClr val="tx1"/>
                </a:solidFill>
              </a:rPr>
              <a:t>3CAA</a:t>
            </a:r>
          </a:p>
          <a:p>
            <a:r>
              <a:rPr kumimoji="1" lang="en-US" altLang="ja-JP" sz="800" dirty="0">
                <a:solidFill>
                  <a:schemeClr val="tx1"/>
                </a:solidFill>
              </a:rPr>
              <a:t>03FF</a:t>
            </a:r>
          </a:p>
          <a:p>
            <a:r>
              <a:rPr kumimoji="1" lang="en-US" altLang="ja-JP" sz="800" dirty="0">
                <a:solidFill>
                  <a:schemeClr val="tx1"/>
                </a:solidFill>
              </a:rPr>
              <a:t>35FF</a:t>
            </a:r>
            <a:endParaRPr kumimoji="1" lang="en-US" altLang="ja-JP" sz="800" u="sng" dirty="0">
              <a:solidFill>
                <a:schemeClr val="tx1"/>
              </a:solidFill>
            </a:endParaRPr>
          </a:p>
          <a:p>
            <a:r>
              <a:rPr kumimoji="1" lang="en-US" altLang="ja-JP" sz="800" b="1" dirty="0">
                <a:solidFill>
                  <a:schemeClr val="tx1"/>
                </a:solidFill>
              </a:rPr>
              <a:t>:</a:t>
            </a:r>
          </a:p>
          <a:p>
            <a:r>
              <a:rPr kumimoji="1" lang="en-US" altLang="ja-JP" sz="800" b="1" dirty="0">
                <a:solidFill>
                  <a:schemeClr val="tx1"/>
                </a:solidFill>
              </a:rPr>
              <a:t>:</a:t>
            </a: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r>
              <a:rPr kumimoji="1" lang="en-US" altLang="ja-JP" sz="800" b="1" dirty="0">
                <a:solidFill>
                  <a:schemeClr val="tx1"/>
                </a:solidFill>
              </a:rPr>
              <a:t>:</a:t>
            </a:r>
            <a:endParaRPr kumimoji="1" lang="en-US" altLang="ja-JP" sz="800" dirty="0">
              <a:solidFill>
                <a:schemeClr val="tx1"/>
              </a:solidFill>
            </a:endParaRPr>
          </a:p>
          <a:p>
            <a:r>
              <a:rPr kumimoji="1" lang="en-US" altLang="ja-JP" sz="800" u="sng" dirty="0">
                <a:solidFill>
                  <a:schemeClr val="tx1"/>
                </a:solidFill>
              </a:rPr>
              <a:t>#65535</a:t>
            </a:r>
          </a:p>
        </p:txBody>
      </p:sp>
      <p:sp>
        <p:nvSpPr>
          <p:cNvPr id="117" name="テキスト ボックス 116"/>
          <p:cNvSpPr txBox="1"/>
          <p:nvPr/>
        </p:nvSpPr>
        <p:spPr>
          <a:xfrm>
            <a:off x="1770141" y="849368"/>
            <a:ext cx="328353" cy="215444"/>
          </a:xfrm>
          <a:prstGeom prst="rect">
            <a:avLst/>
          </a:prstGeom>
          <a:noFill/>
        </p:spPr>
        <p:txBody>
          <a:bodyPr wrap="square" rtlCol="0">
            <a:spAutoFit/>
          </a:bodyPr>
          <a:lstStyle/>
          <a:p>
            <a:r>
              <a:rPr kumimoji="1" lang="en-US" altLang="ja-JP" sz="800" dirty="0"/>
              <a:t>clk</a:t>
            </a:r>
            <a:endParaRPr kumimoji="1" lang="ja-JP" altLang="en-US" sz="800" dirty="0"/>
          </a:p>
        </p:txBody>
      </p:sp>
      <p:sp>
        <p:nvSpPr>
          <p:cNvPr id="158" name="正方形/長方形 157"/>
          <p:cNvSpPr/>
          <p:nvPr/>
        </p:nvSpPr>
        <p:spPr>
          <a:xfrm>
            <a:off x="2059912" y="1003954"/>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6990779" y="4237304"/>
            <a:ext cx="307674" cy="60693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p:cNvSpPr/>
          <p:nvPr/>
        </p:nvSpPr>
        <p:spPr>
          <a:xfrm>
            <a:off x="7028706" y="4271688"/>
            <a:ext cx="307674" cy="60693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p:cNvSpPr/>
          <p:nvPr/>
        </p:nvSpPr>
        <p:spPr>
          <a:xfrm>
            <a:off x="7065777" y="4315262"/>
            <a:ext cx="307674" cy="60693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フローチャート : 抜出し 144"/>
          <p:cNvSpPr/>
          <p:nvPr/>
        </p:nvSpPr>
        <p:spPr>
          <a:xfrm rot="5400000">
            <a:off x="7043830" y="4745584"/>
            <a:ext cx="100337" cy="56444"/>
          </a:xfrm>
          <a:prstGeom prst="flowChartExtra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フローチャート: 手作業 5"/>
          <p:cNvSpPr/>
          <p:nvPr/>
        </p:nvSpPr>
        <p:spPr>
          <a:xfrm rot="16200000">
            <a:off x="5134599" y="4096708"/>
            <a:ext cx="796554" cy="227464"/>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テキスト ボックス 80"/>
          <p:cNvSpPr txBox="1"/>
          <p:nvPr/>
        </p:nvSpPr>
        <p:spPr>
          <a:xfrm>
            <a:off x="5348233" y="4317480"/>
            <a:ext cx="369285" cy="215444"/>
          </a:xfrm>
          <a:prstGeom prst="rect">
            <a:avLst/>
          </a:prstGeom>
          <a:noFill/>
        </p:spPr>
        <p:txBody>
          <a:bodyPr wrap="square" rtlCol="0">
            <a:spAutoFit/>
          </a:bodyPr>
          <a:lstStyle/>
          <a:p>
            <a:r>
              <a:rPr kumimoji="1" lang="en-US" altLang="ja-JP" sz="800" dirty="0"/>
              <a:t>ALU</a:t>
            </a:r>
            <a:endParaRPr kumimoji="1" lang="ja-JP" altLang="en-US" sz="800" dirty="0"/>
          </a:p>
        </p:txBody>
      </p:sp>
      <p:sp>
        <p:nvSpPr>
          <p:cNvPr id="46" name="二等辺三角形 45"/>
          <p:cNvSpPr/>
          <p:nvPr/>
        </p:nvSpPr>
        <p:spPr>
          <a:xfrm rot="5400000">
            <a:off x="5325998" y="4167148"/>
            <a:ext cx="300023" cy="113732"/>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9" name="直線コネクタ 48"/>
          <p:cNvCxnSpPr>
            <a:stCxn id="46" idx="2"/>
            <a:endCxn id="46" idx="4"/>
          </p:cNvCxnSpPr>
          <p:nvPr/>
        </p:nvCxnSpPr>
        <p:spPr>
          <a:xfrm>
            <a:off x="5419144" y="4074003"/>
            <a:ext cx="0" cy="300023"/>
          </a:xfrm>
          <a:prstGeom prst="line">
            <a:avLst/>
          </a:prstGeom>
          <a:ln w="9525">
            <a:solidFill>
              <a:srgbClr val="FFC000"/>
            </a:solidFill>
          </a:ln>
        </p:spPr>
        <p:style>
          <a:lnRef idx="1">
            <a:schemeClr val="dk1"/>
          </a:lnRef>
          <a:fillRef idx="0">
            <a:schemeClr val="dk1"/>
          </a:fillRef>
          <a:effectRef idx="0">
            <a:schemeClr val="dk1"/>
          </a:effectRef>
          <a:fontRef idx="minor">
            <a:schemeClr val="tx1"/>
          </a:fontRef>
        </p:style>
      </p:cxnSp>
      <p:sp>
        <p:nvSpPr>
          <p:cNvPr id="156" name="正方形/長方形 155"/>
          <p:cNvSpPr/>
          <p:nvPr/>
        </p:nvSpPr>
        <p:spPr>
          <a:xfrm>
            <a:off x="1385493" y="2674579"/>
            <a:ext cx="518397" cy="327856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fetch</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cxnSp>
        <p:nvCxnSpPr>
          <p:cNvPr id="202" name="直線矢印コネクタ 201"/>
          <p:cNvCxnSpPr/>
          <p:nvPr/>
        </p:nvCxnSpPr>
        <p:spPr>
          <a:xfrm>
            <a:off x="6445758" y="4640065"/>
            <a:ext cx="485030" cy="74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7" name="直線矢印コネクタ 206"/>
          <p:cNvCxnSpPr/>
          <p:nvPr/>
        </p:nvCxnSpPr>
        <p:spPr>
          <a:xfrm>
            <a:off x="6443401" y="4924598"/>
            <a:ext cx="47156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13" name="カギ線コネクタ 212"/>
          <p:cNvCxnSpPr>
            <a:stCxn id="199" idx="3"/>
            <a:endCxn id="69" idx="1"/>
          </p:cNvCxnSpPr>
          <p:nvPr/>
        </p:nvCxnSpPr>
        <p:spPr>
          <a:xfrm flipH="1" flipV="1">
            <a:off x="2916835" y="3841684"/>
            <a:ext cx="4555601" cy="771197"/>
          </a:xfrm>
          <a:prstGeom prst="bentConnector5">
            <a:avLst>
              <a:gd name="adj1" fmla="val -5018"/>
              <a:gd name="adj2" fmla="val 271300"/>
              <a:gd name="adj3" fmla="val 105018"/>
            </a:avLst>
          </a:prstGeom>
          <a:ln w="19050">
            <a:tailEnd type="triangle"/>
          </a:ln>
        </p:spPr>
        <p:style>
          <a:lnRef idx="1">
            <a:schemeClr val="dk1"/>
          </a:lnRef>
          <a:fillRef idx="0">
            <a:schemeClr val="dk1"/>
          </a:fillRef>
          <a:effectRef idx="0">
            <a:schemeClr val="dk1"/>
          </a:effectRef>
          <a:fontRef idx="minor">
            <a:schemeClr val="tx1"/>
          </a:fontRef>
        </p:style>
      </p:cxnSp>
      <p:sp>
        <p:nvSpPr>
          <p:cNvPr id="219" name="テキスト ボックス 218"/>
          <p:cNvSpPr txBox="1"/>
          <p:nvPr/>
        </p:nvSpPr>
        <p:spPr>
          <a:xfrm>
            <a:off x="7428020" y="5176506"/>
            <a:ext cx="691571" cy="215444"/>
          </a:xfrm>
          <a:prstGeom prst="rect">
            <a:avLst/>
          </a:prstGeom>
          <a:noFill/>
        </p:spPr>
        <p:txBody>
          <a:bodyPr wrap="square" rtlCol="0">
            <a:spAutoFit/>
          </a:bodyPr>
          <a:lstStyle/>
          <a:p>
            <a:r>
              <a:rPr kumimoji="1" lang="en-US" altLang="ja-JP" sz="800" dirty="0"/>
              <a:t>ram_wen</a:t>
            </a:r>
            <a:endParaRPr kumimoji="1" lang="ja-JP" altLang="en-US" sz="800" dirty="0"/>
          </a:p>
        </p:txBody>
      </p:sp>
      <p:sp>
        <p:nvSpPr>
          <p:cNvPr id="220" name="テキスト ボックス 219"/>
          <p:cNvSpPr txBox="1"/>
          <p:nvPr/>
        </p:nvSpPr>
        <p:spPr>
          <a:xfrm>
            <a:off x="7413773" y="4937016"/>
            <a:ext cx="937135" cy="215444"/>
          </a:xfrm>
          <a:prstGeom prst="rect">
            <a:avLst/>
          </a:prstGeom>
          <a:noFill/>
        </p:spPr>
        <p:txBody>
          <a:bodyPr wrap="square" rtlCol="0">
            <a:spAutoFit/>
          </a:bodyPr>
          <a:lstStyle/>
          <a:p>
            <a:r>
              <a:rPr kumimoji="1" lang="en-US" altLang="ja-JP" sz="800" dirty="0"/>
              <a:t>ram_data[15:0]</a:t>
            </a:r>
            <a:endParaRPr kumimoji="1" lang="ja-JP" altLang="en-US" sz="800" dirty="0"/>
          </a:p>
        </p:txBody>
      </p:sp>
      <p:cxnSp>
        <p:nvCxnSpPr>
          <p:cNvPr id="242" name="カギ線コネクタ 241"/>
          <p:cNvCxnSpPr>
            <a:stCxn id="264" idx="2"/>
          </p:cNvCxnSpPr>
          <p:nvPr/>
        </p:nvCxnSpPr>
        <p:spPr>
          <a:xfrm>
            <a:off x="4393126" y="4508197"/>
            <a:ext cx="1766374" cy="483718"/>
          </a:xfrm>
          <a:prstGeom prst="bentConnector3">
            <a:avLst>
              <a:gd name="adj1" fmla="val 18005"/>
            </a:avLst>
          </a:prstGeom>
          <a:ln w="19050">
            <a:tailEnd type="triangle"/>
          </a:ln>
        </p:spPr>
        <p:style>
          <a:lnRef idx="1">
            <a:schemeClr val="dk1"/>
          </a:lnRef>
          <a:fillRef idx="0">
            <a:schemeClr val="dk1"/>
          </a:fillRef>
          <a:effectRef idx="0">
            <a:schemeClr val="dk1"/>
          </a:effectRef>
          <a:fontRef idx="minor">
            <a:schemeClr val="tx1"/>
          </a:fontRef>
        </p:style>
      </p:cxnSp>
      <p:sp>
        <p:nvSpPr>
          <p:cNvPr id="259" name="テキスト ボックス 258"/>
          <p:cNvSpPr txBox="1"/>
          <p:nvPr/>
        </p:nvSpPr>
        <p:spPr>
          <a:xfrm>
            <a:off x="2860272" y="4135808"/>
            <a:ext cx="212382" cy="276999"/>
          </a:xfrm>
          <a:prstGeom prst="rect">
            <a:avLst/>
          </a:prstGeom>
          <a:noFill/>
        </p:spPr>
        <p:txBody>
          <a:bodyPr wrap="square" rtlCol="0">
            <a:spAutoFit/>
          </a:bodyPr>
          <a:lstStyle/>
          <a:p>
            <a:r>
              <a:rPr kumimoji="1" lang="en-US" altLang="ja-JP" sz="1200" b="1" dirty="0"/>
              <a:t>:</a:t>
            </a:r>
          </a:p>
        </p:txBody>
      </p:sp>
      <p:cxnSp>
        <p:nvCxnSpPr>
          <p:cNvPr id="263" name="カギ線コネクタ 262"/>
          <p:cNvCxnSpPr>
            <a:stCxn id="199" idx="3"/>
            <a:endCxn id="251" idx="1"/>
          </p:cNvCxnSpPr>
          <p:nvPr/>
        </p:nvCxnSpPr>
        <p:spPr>
          <a:xfrm flipH="1" flipV="1">
            <a:off x="2916835" y="4056655"/>
            <a:ext cx="4555601" cy="556226"/>
          </a:xfrm>
          <a:prstGeom prst="bentConnector5">
            <a:avLst>
              <a:gd name="adj1" fmla="val -5018"/>
              <a:gd name="adj2" fmla="val 375090"/>
              <a:gd name="adj3" fmla="val 105018"/>
            </a:avLst>
          </a:prstGeom>
          <a:ln w="19050">
            <a:tailEnd type="triangle"/>
          </a:ln>
        </p:spPr>
        <p:style>
          <a:lnRef idx="1">
            <a:schemeClr val="dk1"/>
          </a:lnRef>
          <a:fillRef idx="0">
            <a:schemeClr val="dk1"/>
          </a:fillRef>
          <a:effectRef idx="0">
            <a:schemeClr val="dk1"/>
          </a:effectRef>
          <a:fontRef idx="minor">
            <a:schemeClr val="tx1"/>
          </a:fontRef>
        </p:style>
      </p:cxnSp>
      <p:cxnSp>
        <p:nvCxnSpPr>
          <p:cNvPr id="268" name="カギ線コネクタ 267"/>
          <p:cNvCxnSpPr>
            <a:stCxn id="199" idx="3"/>
            <a:endCxn id="258" idx="1"/>
          </p:cNvCxnSpPr>
          <p:nvPr/>
        </p:nvCxnSpPr>
        <p:spPr>
          <a:xfrm flipH="1" flipV="1">
            <a:off x="2916835" y="4465330"/>
            <a:ext cx="4555601" cy="147551"/>
          </a:xfrm>
          <a:prstGeom prst="bentConnector5">
            <a:avLst>
              <a:gd name="adj1" fmla="val -5018"/>
              <a:gd name="adj2" fmla="val 1413705"/>
              <a:gd name="adj3" fmla="val 105018"/>
            </a:avLst>
          </a:prstGeom>
          <a:ln w="19050">
            <a:tailEnd type="triangle"/>
          </a:ln>
        </p:spPr>
        <p:style>
          <a:lnRef idx="1">
            <a:schemeClr val="dk1"/>
          </a:lnRef>
          <a:fillRef idx="0">
            <a:schemeClr val="dk1"/>
          </a:fillRef>
          <a:effectRef idx="0">
            <a:schemeClr val="dk1"/>
          </a:effectRef>
          <a:fontRef idx="minor">
            <a:schemeClr val="tx1"/>
          </a:fontRef>
        </p:style>
      </p:cxnSp>
      <p:sp>
        <p:nvSpPr>
          <p:cNvPr id="270" name="テキスト ボックス 269"/>
          <p:cNvSpPr txBox="1"/>
          <p:nvPr/>
        </p:nvSpPr>
        <p:spPr>
          <a:xfrm>
            <a:off x="2647890" y="4144776"/>
            <a:ext cx="212382" cy="276999"/>
          </a:xfrm>
          <a:prstGeom prst="rect">
            <a:avLst/>
          </a:prstGeom>
          <a:noFill/>
        </p:spPr>
        <p:txBody>
          <a:bodyPr wrap="square" rtlCol="0">
            <a:spAutoFit/>
          </a:bodyPr>
          <a:lstStyle/>
          <a:p>
            <a:r>
              <a:rPr kumimoji="1" lang="en-US" altLang="ja-JP" sz="1200" b="1" dirty="0"/>
              <a:t>:</a:t>
            </a:r>
          </a:p>
        </p:txBody>
      </p:sp>
      <p:cxnSp>
        <p:nvCxnSpPr>
          <p:cNvPr id="294" name="直線矢印コネクタ 293"/>
          <p:cNvCxnSpPr>
            <a:stCxn id="303" idx="2"/>
          </p:cNvCxnSpPr>
          <p:nvPr/>
        </p:nvCxnSpPr>
        <p:spPr>
          <a:xfrm>
            <a:off x="3147320" y="3319653"/>
            <a:ext cx="633" cy="415058"/>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300" name="直線矢印コネクタ 299"/>
          <p:cNvCxnSpPr/>
          <p:nvPr/>
        </p:nvCxnSpPr>
        <p:spPr>
          <a:xfrm>
            <a:off x="5590215" y="2959699"/>
            <a:ext cx="3" cy="984892"/>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69" name="テキスト ボックス 68"/>
          <p:cNvSpPr txBox="1"/>
          <p:nvPr/>
        </p:nvSpPr>
        <p:spPr>
          <a:xfrm>
            <a:off x="2916835" y="3733962"/>
            <a:ext cx="262473" cy="215444"/>
          </a:xfrm>
          <a:prstGeom prst="rect">
            <a:avLst/>
          </a:prstGeom>
          <a:noFill/>
        </p:spPr>
        <p:txBody>
          <a:bodyPr wrap="square" lIns="0" rIns="0" rtlCol="0">
            <a:spAutoFit/>
          </a:bodyPr>
          <a:lstStyle/>
          <a:p>
            <a:r>
              <a:rPr kumimoji="1" lang="en-US" altLang="ja-JP" sz="800" dirty="0"/>
              <a:t>R0</a:t>
            </a:r>
            <a:endParaRPr kumimoji="1" lang="ja-JP" altLang="en-US" sz="800" dirty="0"/>
          </a:p>
        </p:txBody>
      </p:sp>
      <p:sp>
        <p:nvSpPr>
          <p:cNvPr id="251" name="テキスト ボックス 250"/>
          <p:cNvSpPr txBox="1"/>
          <p:nvPr/>
        </p:nvSpPr>
        <p:spPr>
          <a:xfrm>
            <a:off x="2916835" y="3948933"/>
            <a:ext cx="262473" cy="215444"/>
          </a:xfrm>
          <a:prstGeom prst="rect">
            <a:avLst/>
          </a:prstGeom>
          <a:noFill/>
        </p:spPr>
        <p:txBody>
          <a:bodyPr wrap="square" lIns="0" rIns="0" rtlCol="0">
            <a:spAutoFit/>
          </a:bodyPr>
          <a:lstStyle/>
          <a:p>
            <a:r>
              <a:rPr kumimoji="1" lang="en-US" altLang="ja-JP" sz="800" dirty="0"/>
              <a:t>R1</a:t>
            </a:r>
            <a:endParaRPr kumimoji="1" lang="ja-JP" altLang="en-US" sz="800" dirty="0"/>
          </a:p>
        </p:txBody>
      </p:sp>
      <p:sp>
        <p:nvSpPr>
          <p:cNvPr id="258" name="テキスト ボックス 257"/>
          <p:cNvSpPr txBox="1"/>
          <p:nvPr/>
        </p:nvSpPr>
        <p:spPr>
          <a:xfrm>
            <a:off x="2916835" y="4357608"/>
            <a:ext cx="262471" cy="215444"/>
          </a:xfrm>
          <a:prstGeom prst="rect">
            <a:avLst/>
          </a:prstGeom>
          <a:noFill/>
        </p:spPr>
        <p:txBody>
          <a:bodyPr wrap="square" lIns="0" rIns="0" rtlCol="0">
            <a:spAutoFit/>
          </a:bodyPr>
          <a:lstStyle/>
          <a:p>
            <a:r>
              <a:rPr kumimoji="1" lang="en-US" altLang="ja-JP" sz="800" dirty="0"/>
              <a:t>R15</a:t>
            </a:r>
            <a:endParaRPr kumimoji="1" lang="ja-JP" altLang="en-US" sz="800" dirty="0"/>
          </a:p>
        </p:txBody>
      </p:sp>
      <p:cxnSp>
        <p:nvCxnSpPr>
          <p:cNvPr id="335" name="直線矢印コネクタ 334"/>
          <p:cNvCxnSpPr/>
          <p:nvPr/>
        </p:nvCxnSpPr>
        <p:spPr>
          <a:xfrm>
            <a:off x="6458168" y="5139082"/>
            <a:ext cx="179804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36" name="直線矢印コネクタ 335"/>
          <p:cNvCxnSpPr/>
          <p:nvPr/>
        </p:nvCxnSpPr>
        <p:spPr>
          <a:xfrm>
            <a:off x="6451661" y="5362452"/>
            <a:ext cx="1804553" cy="0"/>
          </a:xfrm>
          <a:prstGeom prst="straightConnector1">
            <a:avLst/>
          </a:prstGeom>
          <a:ln w="9525">
            <a:prstDash val="dash"/>
            <a:tailEnd type="triangle"/>
          </a:ln>
        </p:spPr>
        <p:style>
          <a:lnRef idx="1">
            <a:schemeClr val="dk1"/>
          </a:lnRef>
          <a:fillRef idx="0">
            <a:schemeClr val="dk1"/>
          </a:fillRef>
          <a:effectRef idx="0">
            <a:schemeClr val="dk1"/>
          </a:effectRef>
          <a:fontRef idx="minor">
            <a:schemeClr val="tx1"/>
          </a:fontRef>
        </p:style>
      </p:cxnSp>
      <p:sp>
        <p:nvSpPr>
          <p:cNvPr id="339" name="テキスト ボックス 338"/>
          <p:cNvSpPr txBox="1"/>
          <p:nvPr/>
        </p:nvSpPr>
        <p:spPr>
          <a:xfrm>
            <a:off x="7303404" y="4586986"/>
            <a:ext cx="819410" cy="430887"/>
          </a:xfrm>
          <a:prstGeom prst="rect">
            <a:avLst/>
          </a:prstGeom>
          <a:noFill/>
        </p:spPr>
        <p:txBody>
          <a:bodyPr wrap="square" rtlCol="0">
            <a:spAutoFit/>
          </a:bodyPr>
          <a:lstStyle/>
          <a:p>
            <a:r>
              <a:rPr kumimoji="1" lang="en-US" altLang="ja-JP" sz="800" dirty="0"/>
              <a:t>reg_out[15:0]</a:t>
            </a:r>
          </a:p>
          <a:p>
            <a:r>
              <a:rPr kumimoji="1" lang="en-US" altLang="ja-JP" sz="1400" dirty="0"/>
              <a:t>×14</a:t>
            </a:r>
            <a:endParaRPr kumimoji="1" lang="ja-JP" altLang="en-US" sz="1400" dirty="0"/>
          </a:p>
        </p:txBody>
      </p:sp>
      <p:sp>
        <p:nvSpPr>
          <p:cNvPr id="352" name="テキスト ボックス 351"/>
          <p:cNvSpPr txBox="1"/>
          <p:nvPr/>
        </p:nvSpPr>
        <p:spPr>
          <a:xfrm>
            <a:off x="7411758" y="5474821"/>
            <a:ext cx="836432" cy="215444"/>
          </a:xfrm>
          <a:prstGeom prst="rect">
            <a:avLst/>
          </a:prstGeom>
          <a:noFill/>
        </p:spPr>
        <p:txBody>
          <a:bodyPr wrap="square" rtlCol="0">
            <a:spAutoFit/>
          </a:bodyPr>
          <a:lstStyle/>
          <a:p>
            <a:r>
              <a:rPr kumimoji="1" lang="en-US" altLang="ja-JP" sz="800" dirty="0"/>
              <a:t>ram_addr[15:0]</a:t>
            </a:r>
            <a:endParaRPr kumimoji="1" lang="ja-JP" altLang="en-US" sz="800" dirty="0"/>
          </a:p>
        </p:txBody>
      </p:sp>
      <p:sp>
        <p:nvSpPr>
          <p:cNvPr id="41" name="テキスト ボックス 40"/>
          <p:cNvSpPr txBox="1"/>
          <p:nvPr/>
        </p:nvSpPr>
        <p:spPr>
          <a:xfrm>
            <a:off x="1056693" y="1524394"/>
            <a:ext cx="820671" cy="215444"/>
          </a:xfrm>
          <a:prstGeom prst="rect">
            <a:avLst/>
          </a:prstGeom>
          <a:noFill/>
        </p:spPr>
        <p:txBody>
          <a:bodyPr wrap="square" rtlCol="0">
            <a:spAutoFit/>
          </a:bodyPr>
          <a:lstStyle/>
          <a:p>
            <a:r>
              <a:rPr kumimoji="1" lang="en-US" altLang="ja-JP" sz="800" dirty="0"/>
              <a:t>pc_out[15:0]</a:t>
            </a:r>
            <a:endParaRPr kumimoji="1" lang="ja-JP" altLang="en-US" sz="800" dirty="0"/>
          </a:p>
        </p:txBody>
      </p:sp>
      <p:sp>
        <p:nvSpPr>
          <p:cNvPr id="364" name="二等辺三角形 363"/>
          <p:cNvSpPr/>
          <p:nvPr/>
        </p:nvSpPr>
        <p:spPr>
          <a:xfrm rot="5400000">
            <a:off x="1363219" y="5753825"/>
            <a:ext cx="106673" cy="621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4" name="正方形/長方形 403"/>
          <p:cNvSpPr/>
          <p:nvPr/>
        </p:nvSpPr>
        <p:spPr>
          <a:xfrm>
            <a:off x="2487765" y="1008420"/>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6" name="テキスト ボックス 405"/>
          <p:cNvSpPr txBox="1"/>
          <p:nvPr/>
        </p:nvSpPr>
        <p:spPr>
          <a:xfrm>
            <a:off x="2160070" y="847326"/>
            <a:ext cx="432146" cy="215444"/>
          </a:xfrm>
          <a:prstGeom prst="rect">
            <a:avLst/>
          </a:prstGeom>
          <a:noFill/>
        </p:spPr>
        <p:txBody>
          <a:bodyPr wrap="square" rtlCol="0">
            <a:spAutoFit/>
          </a:bodyPr>
          <a:lstStyle/>
          <a:p>
            <a:r>
              <a:rPr kumimoji="1" lang="en-US" altLang="ja-JP" sz="800" dirty="0"/>
              <a:t>rst_n</a:t>
            </a:r>
            <a:endParaRPr kumimoji="1" lang="ja-JP" altLang="en-US" sz="800" dirty="0"/>
          </a:p>
        </p:txBody>
      </p:sp>
      <p:cxnSp>
        <p:nvCxnSpPr>
          <p:cNvPr id="412" name="直線コネクタ 411"/>
          <p:cNvCxnSpPr/>
          <p:nvPr/>
        </p:nvCxnSpPr>
        <p:spPr>
          <a:xfrm flipV="1">
            <a:off x="1644690" y="5958751"/>
            <a:ext cx="0" cy="92353"/>
          </a:xfrm>
          <a:prstGeom prst="line">
            <a:avLst/>
          </a:prstGeom>
          <a:ln w="6350"/>
        </p:spPr>
        <p:style>
          <a:lnRef idx="1">
            <a:schemeClr val="dk1"/>
          </a:lnRef>
          <a:fillRef idx="0">
            <a:schemeClr val="dk1"/>
          </a:fillRef>
          <a:effectRef idx="0">
            <a:schemeClr val="dk1"/>
          </a:effectRef>
          <a:fontRef idx="minor">
            <a:schemeClr val="tx1"/>
          </a:fontRef>
        </p:style>
      </p:cxnSp>
      <p:sp>
        <p:nvSpPr>
          <p:cNvPr id="435" name="正方形/長方形 434"/>
          <p:cNvSpPr/>
          <p:nvPr/>
        </p:nvSpPr>
        <p:spPr>
          <a:xfrm>
            <a:off x="5567358" y="2878330"/>
            <a:ext cx="45719" cy="8196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テキスト ボックス 135"/>
          <p:cNvSpPr txBox="1"/>
          <p:nvPr/>
        </p:nvSpPr>
        <p:spPr>
          <a:xfrm>
            <a:off x="7336379" y="5987916"/>
            <a:ext cx="891095" cy="215444"/>
          </a:xfrm>
          <a:prstGeom prst="rect">
            <a:avLst/>
          </a:prstGeom>
          <a:noFill/>
        </p:spPr>
        <p:txBody>
          <a:bodyPr wrap="square" rtlCol="0">
            <a:spAutoFit/>
          </a:bodyPr>
          <a:lstStyle/>
          <a:p>
            <a:r>
              <a:rPr kumimoji="1" lang="en-US" altLang="ja-JP" sz="800" dirty="0"/>
              <a:t>ram_in[15:0]</a:t>
            </a:r>
            <a:endParaRPr kumimoji="1" lang="ja-JP" altLang="en-US" sz="800" dirty="0"/>
          </a:p>
        </p:txBody>
      </p:sp>
      <p:cxnSp>
        <p:nvCxnSpPr>
          <p:cNvPr id="36" name="直線矢印コネクタ 35"/>
          <p:cNvCxnSpPr/>
          <p:nvPr/>
        </p:nvCxnSpPr>
        <p:spPr>
          <a:xfrm>
            <a:off x="3522250" y="5531810"/>
            <a:ext cx="263725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6" name="直線矢印コネクタ 125"/>
          <p:cNvCxnSpPr/>
          <p:nvPr/>
        </p:nvCxnSpPr>
        <p:spPr>
          <a:xfrm>
            <a:off x="1211291" y="5784889"/>
            <a:ext cx="174201" cy="0"/>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120" name="テキスト ボックス 119"/>
          <p:cNvSpPr txBox="1"/>
          <p:nvPr/>
        </p:nvSpPr>
        <p:spPr>
          <a:xfrm>
            <a:off x="6458168" y="2075776"/>
            <a:ext cx="295897" cy="215444"/>
          </a:xfrm>
          <a:prstGeom prst="rect">
            <a:avLst/>
          </a:prstGeom>
          <a:solidFill>
            <a:srgbClr val="92D050"/>
          </a:solidFill>
          <a:ln w="6350">
            <a:solidFill>
              <a:schemeClr val="tx1"/>
            </a:solidFill>
          </a:ln>
        </p:spPr>
        <p:txBody>
          <a:bodyPr wrap="square" rtlCol="0">
            <a:spAutoFit/>
          </a:bodyPr>
          <a:lstStyle/>
          <a:p>
            <a:r>
              <a:rPr kumimoji="1" lang="en-US" altLang="ja-JP" sz="800" dirty="0"/>
              <a:t>PC</a:t>
            </a:r>
            <a:endParaRPr kumimoji="1" lang="ja-JP" altLang="en-US" sz="800" dirty="0"/>
          </a:p>
        </p:txBody>
      </p:sp>
      <p:sp>
        <p:nvSpPr>
          <p:cNvPr id="122" name="テキスト ボックス 121"/>
          <p:cNvSpPr txBox="1"/>
          <p:nvPr/>
        </p:nvSpPr>
        <p:spPr>
          <a:xfrm>
            <a:off x="7156506" y="3309174"/>
            <a:ext cx="359747" cy="215444"/>
          </a:xfrm>
          <a:prstGeom prst="rect">
            <a:avLst/>
          </a:prstGeom>
          <a:solidFill>
            <a:srgbClr val="92D050"/>
          </a:solidFill>
          <a:ln w="6350">
            <a:solidFill>
              <a:schemeClr val="tx1"/>
            </a:solidFill>
          </a:ln>
        </p:spPr>
        <p:txBody>
          <a:bodyPr wrap="square" rtlCol="0">
            <a:spAutoFit/>
          </a:bodyPr>
          <a:lstStyle/>
          <a:p>
            <a:r>
              <a:rPr kumimoji="1" lang="en-US" altLang="ja-JP" sz="800" dirty="0"/>
              <a:t>PSR</a:t>
            </a:r>
            <a:endParaRPr kumimoji="1" lang="ja-JP" altLang="en-US" sz="800" dirty="0"/>
          </a:p>
        </p:txBody>
      </p:sp>
      <p:sp>
        <p:nvSpPr>
          <p:cNvPr id="123" name="テキスト ボックス 122"/>
          <p:cNvSpPr txBox="1"/>
          <p:nvPr/>
        </p:nvSpPr>
        <p:spPr>
          <a:xfrm>
            <a:off x="6807490" y="3302070"/>
            <a:ext cx="295897" cy="215444"/>
          </a:xfrm>
          <a:prstGeom prst="rect">
            <a:avLst/>
          </a:prstGeom>
          <a:solidFill>
            <a:srgbClr val="92D050"/>
          </a:solidFill>
          <a:ln w="6350">
            <a:solidFill>
              <a:schemeClr val="tx1"/>
            </a:solidFill>
          </a:ln>
        </p:spPr>
        <p:txBody>
          <a:bodyPr wrap="square" rtlCol="0">
            <a:spAutoFit/>
          </a:bodyPr>
          <a:lstStyle/>
          <a:p>
            <a:r>
              <a:rPr kumimoji="1" lang="en-US" altLang="ja-JP" sz="800" dirty="0"/>
              <a:t>LR</a:t>
            </a:r>
            <a:endParaRPr kumimoji="1" lang="ja-JP" altLang="en-US" sz="800" dirty="0"/>
          </a:p>
        </p:txBody>
      </p:sp>
      <p:cxnSp>
        <p:nvCxnSpPr>
          <p:cNvPr id="146" name="直線矢印コネクタ 145"/>
          <p:cNvCxnSpPr/>
          <p:nvPr/>
        </p:nvCxnSpPr>
        <p:spPr>
          <a:xfrm>
            <a:off x="2798020" y="5771345"/>
            <a:ext cx="118819" cy="0"/>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148" name="二等辺三角形 147"/>
          <p:cNvSpPr/>
          <p:nvPr/>
        </p:nvSpPr>
        <p:spPr>
          <a:xfrm rot="5400000">
            <a:off x="5141430" y="5769917"/>
            <a:ext cx="106673" cy="621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51" name="直線矢印コネクタ 150"/>
          <p:cNvCxnSpPr/>
          <p:nvPr/>
        </p:nvCxnSpPr>
        <p:spPr>
          <a:xfrm>
            <a:off x="4989502" y="5793361"/>
            <a:ext cx="174201" cy="0"/>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410" name="円/楕円 409"/>
          <p:cNvSpPr/>
          <p:nvPr/>
        </p:nvSpPr>
        <p:spPr>
          <a:xfrm>
            <a:off x="1612425" y="5945727"/>
            <a:ext cx="64530" cy="59201"/>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8" name="直線コネクタ 167"/>
          <p:cNvCxnSpPr/>
          <p:nvPr/>
        </p:nvCxnSpPr>
        <p:spPr>
          <a:xfrm flipV="1">
            <a:off x="3318206" y="5959603"/>
            <a:ext cx="0" cy="92353"/>
          </a:xfrm>
          <a:prstGeom prst="line">
            <a:avLst/>
          </a:prstGeom>
          <a:ln w="6350"/>
        </p:spPr>
        <p:style>
          <a:lnRef idx="1">
            <a:schemeClr val="dk1"/>
          </a:lnRef>
          <a:fillRef idx="0">
            <a:schemeClr val="dk1"/>
          </a:fillRef>
          <a:effectRef idx="0">
            <a:schemeClr val="dk1"/>
          </a:effectRef>
          <a:fontRef idx="minor">
            <a:schemeClr val="tx1"/>
          </a:fontRef>
        </p:style>
      </p:cxnSp>
      <p:sp>
        <p:nvSpPr>
          <p:cNvPr id="169" name="円/楕円 168"/>
          <p:cNvSpPr/>
          <p:nvPr/>
        </p:nvSpPr>
        <p:spPr>
          <a:xfrm>
            <a:off x="3285941" y="5946579"/>
            <a:ext cx="64530" cy="59201"/>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テキスト ボックス 180"/>
          <p:cNvSpPr txBox="1"/>
          <p:nvPr/>
        </p:nvSpPr>
        <p:spPr>
          <a:xfrm>
            <a:off x="6469369" y="3303914"/>
            <a:ext cx="284696" cy="215444"/>
          </a:xfrm>
          <a:prstGeom prst="rect">
            <a:avLst/>
          </a:prstGeom>
          <a:solidFill>
            <a:srgbClr val="92D050"/>
          </a:solidFill>
          <a:ln w="6350">
            <a:solidFill>
              <a:schemeClr val="tx1"/>
            </a:solidFill>
          </a:ln>
        </p:spPr>
        <p:txBody>
          <a:bodyPr wrap="square" rtlCol="0">
            <a:spAutoFit/>
          </a:bodyPr>
          <a:lstStyle/>
          <a:p>
            <a:r>
              <a:rPr kumimoji="1" lang="en-US" altLang="ja-JP" sz="800" dirty="0"/>
              <a:t>SP</a:t>
            </a:r>
          </a:p>
        </p:txBody>
      </p:sp>
      <p:cxnSp>
        <p:nvCxnSpPr>
          <p:cNvPr id="54" name="カギ線コネクタ 53"/>
          <p:cNvCxnSpPr>
            <a:stCxn id="82" idx="2"/>
          </p:cNvCxnSpPr>
          <p:nvPr/>
        </p:nvCxnSpPr>
        <p:spPr>
          <a:xfrm rot="5400000" flipH="1">
            <a:off x="5494840" y="2953806"/>
            <a:ext cx="538970" cy="5694979"/>
          </a:xfrm>
          <a:prstGeom prst="bentConnector4">
            <a:avLst>
              <a:gd name="adj1" fmla="val -22184"/>
              <a:gd name="adj2" fmla="val 103761"/>
            </a:avLst>
          </a:prstGeom>
          <a:ln w="19050"/>
        </p:spPr>
        <p:style>
          <a:lnRef idx="1">
            <a:schemeClr val="dk1"/>
          </a:lnRef>
          <a:fillRef idx="0">
            <a:schemeClr val="dk1"/>
          </a:fillRef>
          <a:effectRef idx="0">
            <a:schemeClr val="dk1"/>
          </a:effectRef>
          <a:fontRef idx="minor">
            <a:schemeClr val="tx1"/>
          </a:fontRef>
        </p:style>
      </p:cxnSp>
      <p:sp>
        <p:nvSpPr>
          <p:cNvPr id="223" name="正方形/長方形 222"/>
          <p:cNvSpPr/>
          <p:nvPr/>
        </p:nvSpPr>
        <p:spPr>
          <a:xfrm>
            <a:off x="1165571" y="3238848"/>
            <a:ext cx="45719" cy="8196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1" name="テキスト ボックス 350"/>
          <p:cNvSpPr txBox="1"/>
          <p:nvPr/>
        </p:nvSpPr>
        <p:spPr>
          <a:xfrm>
            <a:off x="5158919" y="1645389"/>
            <a:ext cx="798741" cy="215444"/>
          </a:xfrm>
          <a:prstGeom prst="rect">
            <a:avLst/>
          </a:prstGeom>
          <a:noFill/>
        </p:spPr>
        <p:txBody>
          <a:bodyPr wrap="square" rtlCol="0">
            <a:spAutoFit/>
          </a:bodyPr>
          <a:lstStyle/>
          <a:p>
            <a:r>
              <a:rPr kumimoji="1" lang="en-US" altLang="ja-JP" sz="800" dirty="0"/>
              <a:t>op_in[15:0]</a:t>
            </a:r>
            <a:endParaRPr kumimoji="1" lang="ja-JP" altLang="en-US" sz="800" dirty="0"/>
          </a:p>
        </p:txBody>
      </p:sp>
      <p:cxnSp>
        <p:nvCxnSpPr>
          <p:cNvPr id="325" name="カギ線コネクタ 324"/>
          <p:cNvCxnSpPr>
            <a:stCxn id="223" idx="0"/>
            <a:endCxn id="245" idx="1"/>
          </p:cNvCxnSpPr>
          <p:nvPr/>
        </p:nvCxnSpPr>
        <p:spPr>
          <a:xfrm rot="5400000" flipH="1" flipV="1">
            <a:off x="1986175" y="1016328"/>
            <a:ext cx="1424777" cy="3020264"/>
          </a:xfrm>
          <a:prstGeom prst="bentConnector2">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361" name="フローチャート: 手作業 360"/>
          <p:cNvSpPr/>
          <p:nvPr/>
        </p:nvSpPr>
        <p:spPr>
          <a:xfrm rot="16200000">
            <a:off x="2244397" y="2845329"/>
            <a:ext cx="482520" cy="141022"/>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sp>
        <p:nvSpPr>
          <p:cNvPr id="365" name="テキスト ボックス 364"/>
          <p:cNvSpPr txBox="1"/>
          <p:nvPr/>
        </p:nvSpPr>
        <p:spPr>
          <a:xfrm>
            <a:off x="2407880" y="2719265"/>
            <a:ext cx="89168" cy="215444"/>
          </a:xfrm>
          <a:prstGeom prst="rect">
            <a:avLst/>
          </a:prstGeom>
          <a:noFill/>
        </p:spPr>
        <p:txBody>
          <a:bodyPr wrap="square" rtlCol="0">
            <a:spAutoFit/>
          </a:bodyPr>
          <a:lstStyle/>
          <a:p>
            <a:r>
              <a:rPr kumimoji="1" lang="en-US" altLang="ja-JP" sz="800" dirty="0"/>
              <a:t>1</a:t>
            </a:r>
            <a:endParaRPr kumimoji="1" lang="ja-JP" altLang="en-US" sz="800" dirty="0"/>
          </a:p>
        </p:txBody>
      </p:sp>
      <p:sp>
        <p:nvSpPr>
          <p:cNvPr id="367" name="テキスト ボックス 366"/>
          <p:cNvSpPr txBox="1"/>
          <p:nvPr/>
        </p:nvSpPr>
        <p:spPr>
          <a:xfrm>
            <a:off x="2407880" y="2909946"/>
            <a:ext cx="93029" cy="215444"/>
          </a:xfrm>
          <a:prstGeom prst="rect">
            <a:avLst/>
          </a:prstGeom>
          <a:noFill/>
        </p:spPr>
        <p:txBody>
          <a:bodyPr wrap="square" rtlCol="0">
            <a:spAutoFit/>
          </a:bodyPr>
          <a:lstStyle/>
          <a:p>
            <a:r>
              <a:rPr kumimoji="1" lang="en-US" altLang="ja-JP" sz="800" dirty="0"/>
              <a:t>0</a:t>
            </a:r>
            <a:endParaRPr kumimoji="1" lang="ja-JP" altLang="en-US" sz="800" dirty="0"/>
          </a:p>
        </p:txBody>
      </p:sp>
      <p:cxnSp>
        <p:nvCxnSpPr>
          <p:cNvPr id="346" name="直線矢印コネクタ 345"/>
          <p:cNvCxnSpPr>
            <a:stCxn id="241" idx="3"/>
            <a:endCxn id="367" idx="1"/>
          </p:cNvCxnSpPr>
          <p:nvPr/>
        </p:nvCxnSpPr>
        <p:spPr>
          <a:xfrm flipV="1">
            <a:off x="1835766" y="3017668"/>
            <a:ext cx="572114" cy="4815"/>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348" name="カギ線コネクタ 347"/>
          <p:cNvCxnSpPr>
            <a:endCxn id="12" idx="0"/>
          </p:cNvCxnSpPr>
          <p:nvPr/>
        </p:nvCxnSpPr>
        <p:spPr>
          <a:xfrm>
            <a:off x="2566633" y="2924727"/>
            <a:ext cx="3734818" cy="417623"/>
          </a:xfrm>
          <a:prstGeom prst="bentConnector2">
            <a:avLst/>
          </a:prstGeom>
          <a:ln w="19050">
            <a:solidFill>
              <a:srgbClr val="C00000"/>
            </a:solidFill>
            <a:prstDash val="sysDash"/>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85" name="テキスト ボックス 384"/>
          <p:cNvSpPr txBox="1"/>
          <p:nvPr/>
        </p:nvSpPr>
        <p:spPr>
          <a:xfrm>
            <a:off x="5165305" y="1818651"/>
            <a:ext cx="541448" cy="215444"/>
          </a:xfrm>
          <a:prstGeom prst="rect">
            <a:avLst/>
          </a:prstGeom>
          <a:noFill/>
        </p:spPr>
        <p:txBody>
          <a:bodyPr wrap="square" rtlCol="0">
            <a:spAutoFit/>
          </a:bodyPr>
          <a:lstStyle/>
          <a:p>
            <a:r>
              <a:rPr kumimoji="1" lang="en-US" altLang="ja-JP" sz="800" dirty="0"/>
              <a:t>nop_en</a:t>
            </a:r>
            <a:endParaRPr kumimoji="1" lang="ja-JP" altLang="en-US" sz="800" dirty="0"/>
          </a:p>
        </p:txBody>
      </p:sp>
      <p:cxnSp>
        <p:nvCxnSpPr>
          <p:cNvPr id="368" name="カギ線コネクタ 367"/>
          <p:cNvCxnSpPr>
            <a:stCxn id="385" idx="1"/>
            <a:endCxn id="361" idx="3"/>
          </p:cNvCxnSpPr>
          <p:nvPr/>
        </p:nvCxnSpPr>
        <p:spPr>
          <a:xfrm rot="10800000" flipV="1">
            <a:off x="2485657" y="1926372"/>
            <a:ext cx="2679648" cy="796459"/>
          </a:xfrm>
          <a:prstGeom prst="bentConnector2">
            <a:avLst/>
          </a:prstGeom>
          <a:ln w="6350">
            <a:prstDash val="dash"/>
            <a:tailEnd type="triangle"/>
          </a:ln>
        </p:spPr>
        <p:style>
          <a:lnRef idx="1">
            <a:schemeClr val="dk1"/>
          </a:lnRef>
          <a:fillRef idx="0">
            <a:schemeClr val="dk1"/>
          </a:fillRef>
          <a:effectRef idx="0">
            <a:schemeClr val="dk1"/>
          </a:effectRef>
          <a:fontRef idx="minor">
            <a:schemeClr val="tx1"/>
          </a:fontRef>
        </p:style>
      </p:cxnSp>
      <p:cxnSp>
        <p:nvCxnSpPr>
          <p:cNvPr id="247" name="直線矢印コネクタ 246"/>
          <p:cNvCxnSpPr/>
          <p:nvPr/>
        </p:nvCxnSpPr>
        <p:spPr>
          <a:xfrm flipV="1">
            <a:off x="4398091" y="4504573"/>
            <a:ext cx="1055418" cy="139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06" name="直線矢印コネクタ 305"/>
          <p:cNvCxnSpPr>
            <a:stCxn id="122" idx="0"/>
          </p:cNvCxnSpPr>
          <p:nvPr/>
        </p:nvCxnSpPr>
        <p:spPr>
          <a:xfrm flipH="1" flipV="1">
            <a:off x="7336379" y="2383113"/>
            <a:ext cx="1" cy="92606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15" name="テキスト ボックス 314"/>
          <p:cNvSpPr txBox="1"/>
          <p:nvPr/>
        </p:nvSpPr>
        <p:spPr>
          <a:xfrm>
            <a:off x="6929170" y="4899208"/>
            <a:ext cx="543266" cy="215444"/>
          </a:xfrm>
          <a:prstGeom prst="rect">
            <a:avLst/>
          </a:prstGeom>
          <a:noFill/>
        </p:spPr>
        <p:txBody>
          <a:bodyPr wrap="square" rtlCol="0">
            <a:spAutoFit/>
          </a:bodyPr>
          <a:lstStyle/>
          <a:p>
            <a:r>
              <a:rPr kumimoji="1" lang="en-US" altLang="ja-JP" sz="800" dirty="0"/>
              <a:t>R0 ~ R13</a:t>
            </a:r>
            <a:endParaRPr kumimoji="1" lang="ja-JP" altLang="en-US" sz="800" dirty="0"/>
          </a:p>
        </p:txBody>
      </p:sp>
      <p:sp>
        <p:nvSpPr>
          <p:cNvPr id="166" name="二等辺三角形 165"/>
          <p:cNvSpPr/>
          <p:nvPr/>
        </p:nvSpPr>
        <p:spPr>
          <a:xfrm rot="10800000">
            <a:off x="7413773" y="1308723"/>
            <a:ext cx="104683" cy="7947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円/楕円 166"/>
          <p:cNvSpPr/>
          <p:nvPr/>
        </p:nvSpPr>
        <p:spPr>
          <a:xfrm>
            <a:off x="7099502" y="1249933"/>
            <a:ext cx="64530" cy="59201"/>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72" name="直線コネクタ 171"/>
          <p:cNvCxnSpPr/>
          <p:nvPr/>
        </p:nvCxnSpPr>
        <p:spPr>
          <a:xfrm flipV="1">
            <a:off x="7131767" y="1157580"/>
            <a:ext cx="0" cy="92353"/>
          </a:xfrm>
          <a:prstGeom prst="line">
            <a:avLst/>
          </a:prstGeom>
          <a:ln w="6350"/>
        </p:spPr>
        <p:style>
          <a:lnRef idx="1">
            <a:schemeClr val="dk1"/>
          </a:lnRef>
          <a:fillRef idx="0">
            <a:schemeClr val="dk1"/>
          </a:fillRef>
          <a:effectRef idx="0">
            <a:schemeClr val="dk1"/>
          </a:effectRef>
          <a:fontRef idx="minor">
            <a:schemeClr val="tx1"/>
          </a:fontRef>
        </p:style>
      </p:cxnSp>
      <p:cxnSp>
        <p:nvCxnSpPr>
          <p:cNvPr id="173" name="直線矢印コネクタ 172"/>
          <p:cNvCxnSpPr/>
          <p:nvPr/>
        </p:nvCxnSpPr>
        <p:spPr>
          <a:xfrm>
            <a:off x="7466114" y="1128137"/>
            <a:ext cx="0" cy="175242"/>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178" name="正方形/長方形 177"/>
          <p:cNvSpPr/>
          <p:nvPr/>
        </p:nvSpPr>
        <p:spPr>
          <a:xfrm>
            <a:off x="4694521" y="4482928"/>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3" name="テキスト ボックス 272"/>
          <p:cNvSpPr txBox="1"/>
          <p:nvPr/>
        </p:nvSpPr>
        <p:spPr>
          <a:xfrm>
            <a:off x="3206137" y="3685265"/>
            <a:ext cx="652589" cy="215444"/>
          </a:xfrm>
          <a:prstGeom prst="rect">
            <a:avLst/>
          </a:prstGeom>
          <a:noFill/>
        </p:spPr>
        <p:txBody>
          <a:bodyPr wrap="square" rtlCol="0">
            <a:spAutoFit/>
          </a:bodyPr>
          <a:lstStyle/>
          <a:p>
            <a:r>
              <a:rPr kumimoji="1" lang="en-US" altLang="ja-JP" sz="800" dirty="0"/>
              <a:t>regB[15:0]</a:t>
            </a:r>
            <a:endParaRPr kumimoji="1" lang="ja-JP" altLang="en-US" sz="800" dirty="0"/>
          </a:p>
        </p:txBody>
      </p:sp>
      <p:cxnSp>
        <p:nvCxnSpPr>
          <p:cNvPr id="269" name="直線矢印コネクタ 268"/>
          <p:cNvCxnSpPr>
            <a:stCxn id="238" idx="3"/>
          </p:cNvCxnSpPr>
          <p:nvPr/>
        </p:nvCxnSpPr>
        <p:spPr>
          <a:xfrm>
            <a:off x="1835766" y="3536347"/>
            <a:ext cx="4330243" cy="0"/>
          </a:xfrm>
          <a:prstGeom prst="straightConnector1">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184" name="テキスト ボックス 183"/>
          <p:cNvSpPr txBox="1"/>
          <p:nvPr/>
        </p:nvSpPr>
        <p:spPr>
          <a:xfrm>
            <a:off x="5165305" y="1952227"/>
            <a:ext cx="541448" cy="215444"/>
          </a:xfrm>
          <a:prstGeom prst="rect">
            <a:avLst/>
          </a:prstGeom>
          <a:noFill/>
        </p:spPr>
        <p:txBody>
          <a:bodyPr wrap="square" rtlCol="0">
            <a:spAutoFit/>
          </a:bodyPr>
          <a:lstStyle/>
          <a:p>
            <a:r>
              <a:rPr kumimoji="1" lang="en-US" altLang="ja-JP" sz="800" dirty="0"/>
              <a:t>fwd_en</a:t>
            </a:r>
            <a:endParaRPr kumimoji="1" lang="ja-JP" altLang="en-US" sz="800" dirty="0"/>
          </a:p>
        </p:txBody>
      </p:sp>
      <p:sp>
        <p:nvSpPr>
          <p:cNvPr id="224" name="テキスト ボックス 223"/>
          <p:cNvSpPr txBox="1"/>
          <p:nvPr/>
        </p:nvSpPr>
        <p:spPr>
          <a:xfrm>
            <a:off x="5161759" y="1462912"/>
            <a:ext cx="798741" cy="215444"/>
          </a:xfrm>
          <a:prstGeom prst="rect">
            <a:avLst/>
          </a:prstGeom>
          <a:noFill/>
        </p:spPr>
        <p:txBody>
          <a:bodyPr wrap="square" rtlCol="0">
            <a:spAutoFit/>
          </a:bodyPr>
          <a:lstStyle/>
          <a:p>
            <a:r>
              <a:rPr kumimoji="1" lang="en-US" altLang="ja-JP" sz="800" dirty="0"/>
              <a:t>pc_out[15:0]</a:t>
            </a:r>
            <a:endParaRPr kumimoji="1" lang="ja-JP" altLang="en-US" sz="800" dirty="0"/>
          </a:p>
        </p:txBody>
      </p:sp>
      <p:cxnSp>
        <p:nvCxnSpPr>
          <p:cNvPr id="77" name="直線矢印コネクタ 76"/>
          <p:cNvCxnSpPr/>
          <p:nvPr/>
        </p:nvCxnSpPr>
        <p:spPr>
          <a:xfrm flipH="1">
            <a:off x="859311" y="1501679"/>
            <a:ext cx="430244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 name="直線矢印コネクタ 7"/>
          <p:cNvCxnSpPr/>
          <p:nvPr/>
        </p:nvCxnSpPr>
        <p:spPr>
          <a:xfrm flipV="1">
            <a:off x="6261402" y="2370868"/>
            <a:ext cx="0" cy="16120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98" name="直線矢印コネクタ 97"/>
          <p:cNvCxnSpPr>
            <a:stCxn id="123" idx="0"/>
          </p:cNvCxnSpPr>
          <p:nvPr/>
        </p:nvCxnSpPr>
        <p:spPr>
          <a:xfrm flipH="1" flipV="1">
            <a:off x="6952484" y="2532077"/>
            <a:ext cx="2955" cy="76999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92" name="フローチャート: 手作業 191"/>
          <p:cNvSpPr/>
          <p:nvPr/>
        </p:nvSpPr>
        <p:spPr>
          <a:xfrm rot="16200000">
            <a:off x="4518019" y="3816505"/>
            <a:ext cx="482520" cy="129512"/>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sp>
        <p:nvSpPr>
          <p:cNvPr id="194" name="テキスト ボックス 193"/>
          <p:cNvSpPr txBox="1"/>
          <p:nvPr/>
        </p:nvSpPr>
        <p:spPr>
          <a:xfrm>
            <a:off x="4694521" y="3636874"/>
            <a:ext cx="143925" cy="215444"/>
          </a:xfrm>
          <a:prstGeom prst="rect">
            <a:avLst/>
          </a:prstGeom>
          <a:noFill/>
        </p:spPr>
        <p:txBody>
          <a:bodyPr wrap="square" lIns="0" rIns="0" rtlCol="0">
            <a:spAutoFit/>
          </a:bodyPr>
          <a:lstStyle/>
          <a:p>
            <a:r>
              <a:rPr kumimoji="1" lang="en-US" altLang="ja-JP" sz="800" dirty="0"/>
              <a:t>01</a:t>
            </a:r>
            <a:endParaRPr kumimoji="1" lang="ja-JP" altLang="en-US" sz="800" dirty="0"/>
          </a:p>
        </p:txBody>
      </p:sp>
      <p:sp>
        <p:nvSpPr>
          <p:cNvPr id="195" name="テキスト ボックス 194"/>
          <p:cNvSpPr txBox="1"/>
          <p:nvPr/>
        </p:nvSpPr>
        <p:spPr>
          <a:xfrm>
            <a:off x="4590485" y="4055149"/>
            <a:ext cx="318196" cy="215444"/>
          </a:xfrm>
          <a:prstGeom prst="rect">
            <a:avLst/>
          </a:prstGeom>
          <a:noFill/>
        </p:spPr>
        <p:txBody>
          <a:bodyPr wrap="square" lIns="0" rIns="0" rtlCol="0">
            <a:spAutoFit/>
          </a:bodyPr>
          <a:lstStyle/>
          <a:p>
            <a:r>
              <a:rPr kumimoji="1" lang="en-US" altLang="ja-JP" sz="800" dirty="0"/>
              <a:t>default</a:t>
            </a:r>
            <a:endParaRPr kumimoji="1" lang="ja-JP" altLang="en-US" sz="800" dirty="0"/>
          </a:p>
        </p:txBody>
      </p:sp>
      <p:sp>
        <p:nvSpPr>
          <p:cNvPr id="211" name="正方形/長方形 210"/>
          <p:cNvSpPr/>
          <p:nvPr/>
        </p:nvSpPr>
        <p:spPr>
          <a:xfrm flipH="1">
            <a:off x="3898239" y="2889841"/>
            <a:ext cx="67311" cy="4843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3" name="直線矢印コネクタ 72"/>
          <p:cNvCxnSpPr/>
          <p:nvPr/>
        </p:nvCxnSpPr>
        <p:spPr>
          <a:xfrm>
            <a:off x="4759279" y="3403390"/>
            <a:ext cx="0" cy="258104"/>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cxnSp>
        <p:nvCxnSpPr>
          <p:cNvPr id="80" name="カギ線コネクタ 79"/>
          <p:cNvCxnSpPr/>
          <p:nvPr/>
        </p:nvCxnSpPr>
        <p:spPr>
          <a:xfrm>
            <a:off x="4929850" y="3867248"/>
            <a:ext cx="1229650" cy="812879"/>
          </a:xfrm>
          <a:prstGeom prst="bentConnector3">
            <a:avLst>
              <a:gd name="adj1" fmla="val -91"/>
            </a:avLst>
          </a:prstGeom>
          <a:ln w="19050">
            <a:tailEnd type="triangle"/>
          </a:ln>
        </p:spPr>
        <p:style>
          <a:lnRef idx="1">
            <a:schemeClr val="dk1"/>
          </a:lnRef>
          <a:fillRef idx="0">
            <a:schemeClr val="dk1"/>
          </a:fillRef>
          <a:effectRef idx="0">
            <a:schemeClr val="dk1"/>
          </a:effectRef>
          <a:fontRef idx="minor">
            <a:schemeClr val="tx1"/>
          </a:fontRef>
        </p:style>
      </p:cxnSp>
      <p:sp>
        <p:nvSpPr>
          <p:cNvPr id="227" name="正方形/長方形 226"/>
          <p:cNvSpPr/>
          <p:nvPr/>
        </p:nvSpPr>
        <p:spPr>
          <a:xfrm>
            <a:off x="4908681" y="4653309"/>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27" name="直線矢印コネクタ 126"/>
          <p:cNvCxnSpPr/>
          <p:nvPr/>
        </p:nvCxnSpPr>
        <p:spPr>
          <a:xfrm>
            <a:off x="3202168" y="3932095"/>
            <a:ext cx="819802" cy="317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14" name="正方形/長方形 213"/>
          <p:cNvSpPr/>
          <p:nvPr/>
        </p:nvSpPr>
        <p:spPr>
          <a:xfrm>
            <a:off x="4906990" y="3850120"/>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テキスト ボックス 251"/>
          <p:cNvSpPr txBox="1"/>
          <p:nvPr/>
        </p:nvSpPr>
        <p:spPr>
          <a:xfrm>
            <a:off x="3447984" y="4813791"/>
            <a:ext cx="212382" cy="276999"/>
          </a:xfrm>
          <a:prstGeom prst="rect">
            <a:avLst/>
          </a:prstGeom>
          <a:noFill/>
        </p:spPr>
        <p:txBody>
          <a:bodyPr wrap="square" rtlCol="0">
            <a:spAutoFit/>
          </a:bodyPr>
          <a:lstStyle/>
          <a:p>
            <a:r>
              <a:rPr kumimoji="1" lang="en-US" altLang="ja-JP" sz="1200" b="1" dirty="0"/>
              <a:t>:</a:t>
            </a:r>
          </a:p>
        </p:txBody>
      </p:sp>
      <p:sp>
        <p:nvSpPr>
          <p:cNvPr id="253" name="テキスト ボックス 252"/>
          <p:cNvSpPr txBox="1"/>
          <p:nvPr/>
        </p:nvSpPr>
        <p:spPr>
          <a:xfrm>
            <a:off x="3447984" y="4411945"/>
            <a:ext cx="314255" cy="215444"/>
          </a:xfrm>
          <a:prstGeom prst="rect">
            <a:avLst/>
          </a:prstGeom>
          <a:noFill/>
        </p:spPr>
        <p:txBody>
          <a:bodyPr wrap="square" rtlCol="0">
            <a:spAutoFit/>
          </a:bodyPr>
          <a:lstStyle/>
          <a:p>
            <a:r>
              <a:rPr kumimoji="1" lang="en-US" altLang="ja-JP" sz="800" dirty="0"/>
              <a:t>R0</a:t>
            </a:r>
            <a:endParaRPr kumimoji="1" lang="ja-JP" altLang="en-US" sz="800" dirty="0"/>
          </a:p>
        </p:txBody>
      </p:sp>
      <p:sp>
        <p:nvSpPr>
          <p:cNvPr id="254" name="テキスト ボックス 253"/>
          <p:cNvSpPr txBox="1"/>
          <p:nvPr/>
        </p:nvSpPr>
        <p:spPr>
          <a:xfrm>
            <a:off x="3447984" y="4626916"/>
            <a:ext cx="346243" cy="215444"/>
          </a:xfrm>
          <a:prstGeom prst="rect">
            <a:avLst/>
          </a:prstGeom>
          <a:noFill/>
        </p:spPr>
        <p:txBody>
          <a:bodyPr wrap="square" rtlCol="0">
            <a:spAutoFit/>
          </a:bodyPr>
          <a:lstStyle/>
          <a:p>
            <a:r>
              <a:rPr kumimoji="1" lang="en-US" altLang="ja-JP" sz="800" dirty="0"/>
              <a:t>R1</a:t>
            </a:r>
            <a:endParaRPr kumimoji="1" lang="ja-JP" altLang="en-US" sz="800" dirty="0"/>
          </a:p>
        </p:txBody>
      </p:sp>
      <p:sp>
        <p:nvSpPr>
          <p:cNvPr id="255" name="テキスト ボックス 254"/>
          <p:cNvSpPr txBox="1"/>
          <p:nvPr/>
        </p:nvSpPr>
        <p:spPr>
          <a:xfrm>
            <a:off x="3447982" y="5035591"/>
            <a:ext cx="346244" cy="215444"/>
          </a:xfrm>
          <a:prstGeom prst="rect">
            <a:avLst/>
          </a:prstGeom>
          <a:noFill/>
        </p:spPr>
        <p:txBody>
          <a:bodyPr wrap="square" rtlCol="0">
            <a:spAutoFit/>
          </a:bodyPr>
          <a:lstStyle/>
          <a:p>
            <a:r>
              <a:rPr kumimoji="1" lang="en-US" altLang="ja-JP" sz="800" dirty="0"/>
              <a:t>R15</a:t>
            </a:r>
            <a:endParaRPr kumimoji="1" lang="ja-JP" altLang="en-US" sz="800" dirty="0"/>
          </a:p>
        </p:txBody>
      </p:sp>
      <p:sp>
        <p:nvSpPr>
          <p:cNvPr id="256" name="フローチャート: 手作業 255"/>
          <p:cNvSpPr/>
          <p:nvPr/>
        </p:nvSpPr>
        <p:spPr>
          <a:xfrm rot="16200000">
            <a:off x="3841169" y="3959031"/>
            <a:ext cx="482520" cy="141022"/>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sp>
        <p:nvSpPr>
          <p:cNvPr id="257" name="テキスト ボックス 256"/>
          <p:cNvSpPr txBox="1"/>
          <p:nvPr/>
        </p:nvSpPr>
        <p:spPr>
          <a:xfrm>
            <a:off x="4004652" y="3832967"/>
            <a:ext cx="89168" cy="215444"/>
          </a:xfrm>
          <a:prstGeom prst="rect">
            <a:avLst/>
          </a:prstGeom>
          <a:noFill/>
        </p:spPr>
        <p:txBody>
          <a:bodyPr wrap="square" rtlCol="0">
            <a:spAutoFit/>
          </a:bodyPr>
          <a:lstStyle/>
          <a:p>
            <a:r>
              <a:rPr kumimoji="1" lang="en-US" altLang="ja-JP" sz="800" dirty="0"/>
              <a:t>0</a:t>
            </a:r>
            <a:endParaRPr kumimoji="1" lang="ja-JP" altLang="en-US" sz="800" dirty="0"/>
          </a:p>
        </p:txBody>
      </p:sp>
      <p:sp>
        <p:nvSpPr>
          <p:cNvPr id="260" name="テキスト ボックス 259"/>
          <p:cNvSpPr txBox="1"/>
          <p:nvPr/>
        </p:nvSpPr>
        <p:spPr>
          <a:xfrm>
            <a:off x="4004652" y="4023648"/>
            <a:ext cx="93029" cy="215444"/>
          </a:xfrm>
          <a:prstGeom prst="rect">
            <a:avLst/>
          </a:prstGeom>
          <a:noFill/>
        </p:spPr>
        <p:txBody>
          <a:bodyPr wrap="square" rtlCol="0">
            <a:spAutoFit/>
          </a:bodyPr>
          <a:lstStyle/>
          <a:p>
            <a:r>
              <a:rPr kumimoji="1" lang="en-US" altLang="ja-JP" sz="800" dirty="0"/>
              <a:t>1</a:t>
            </a:r>
            <a:endParaRPr kumimoji="1" lang="ja-JP" altLang="en-US" sz="800" dirty="0"/>
          </a:p>
        </p:txBody>
      </p:sp>
      <p:cxnSp>
        <p:nvCxnSpPr>
          <p:cNvPr id="108" name="直線コネクタ 107"/>
          <p:cNvCxnSpPr/>
          <p:nvPr/>
        </p:nvCxnSpPr>
        <p:spPr>
          <a:xfrm>
            <a:off x="3818788" y="4640720"/>
            <a:ext cx="85501"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2" name="カギ線コネクタ 111"/>
          <p:cNvCxnSpPr/>
          <p:nvPr/>
        </p:nvCxnSpPr>
        <p:spPr>
          <a:xfrm rot="5400000" flipH="1" flipV="1">
            <a:off x="3706781" y="4324877"/>
            <a:ext cx="512697" cy="117680"/>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264" name="フローチャート: 手作業 263"/>
          <p:cNvSpPr/>
          <p:nvPr/>
        </p:nvSpPr>
        <p:spPr>
          <a:xfrm rot="16200000">
            <a:off x="4081355" y="4437686"/>
            <a:ext cx="482520" cy="141022"/>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cxnSp>
        <p:nvCxnSpPr>
          <p:cNvPr id="125" name="直線矢印コネクタ 124"/>
          <p:cNvCxnSpPr/>
          <p:nvPr/>
        </p:nvCxnSpPr>
        <p:spPr>
          <a:xfrm flipV="1">
            <a:off x="3202168" y="4327096"/>
            <a:ext cx="1042670" cy="342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77" name="直線コネクタ 276"/>
          <p:cNvCxnSpPr/>
          <p:nvPr/>
        </p:nvCxnSpPr>
        <p:spPr>
          <a:xfrm>
            <a:off x="3817795" y="5001135"/>
            <a:ext cx="19665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40" name="カギ線コネクタ 139"/>
          <p:cNvCxnSpPr/>
          <p:nvPr/>
        </p:nvCxnSpPr>
        <p:spPr>
          <a:xfrm rot="5400000" flipH="1" flipV="1">
            <a:off x="3943040" y="4691813"/>
            <a:ext cx="388255" cy="230391"/>
          </a:xfrm>
          <a:prstGeom prst="bentConnector3">
            <a:avLst>
              <a:gd name="adj1" fmla="val 100292"/>
            </a:avLst>
          </a:prstGeom>
          <a:ln w="19050">
            <a:tailEnd type="triangle"/>
          </a:ln>
        </p:spPr>
        <p:style>
          <a:lnRef idx="1">
            <a:schemeClr val="dk1"/>
          </a:lnRef>
          <a:fillRef idx="0">
            <a:schemeClr val="dk1"/>
          </a:fillRef>
          <a:effectRef idx="0">
            <a:schemeClr val="dk1"/>
          </a:effectRef>
          <a:fontRef idx="minor">
            <a:schemeClr val="tx1"/>
          </a:fontRef>
        </p:style>
      </p:cxnSp>
      <p:cxnSp>
        <p:nvCxnSpPr>
          <p:cNvPr id="149" name="直線矢印コネクタ 148"/>
          <p:cNvCxnSpPr>
            <a:stCxn id="256" idx="2"/>
          </p:cNvCxnSpPr>
          <p:nvPr/>
        </p:nvCxnSpPr>
        <p:spPr>
          <a:xfrm>
            <a:off x="4152940" y="4029542"/>
            <a:ext cx="54158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03" name="正方形/長方形 302"/>
          <p:cNvSpPr/>
          <p:nvPr/>
        </p:nvSpPr>
        <p:spPr>
          <a:xfrm>
            <a:off x="3124460" y="3267657"/>
            <a:ext cx="45719" cy="5199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33" name="カギ線コネクタ 232"/>
          <p:cNvCxnSpPr>
            <a:stCxn id="184" idx="1"/>
            <a:endCxn id="256" idx="3"/>
          </p:cNvCxnSpPr>
          <p:nvPr/>
        </p:nvCxnSpPr>
        <p:spPr>
          <a:xfrm rot="10800000" flipV="1">
            <a:off x="4082429" y="2059948"/>
            <a:ext cx="1082876" cy="1776585"/>
          </a:xfrm>
          <a:prstGeom prst="bentConnector2">
            <a:avLst/>
          </a:prstGeom>
          <a:ln w="3175">
            <a:prstDash val="dash"/>
            <a:tailEnd type="triangle"/>
          </a:ln>
        </p:spPr>
        <p:style>
          <a:lnRef idx="1">
            <a:schemeClr val="dk1"/>
          </a:lnRef>
          <a:fillRef idx="0">
            <a:schemeClr val="dk1"/>
          </a:fillRef>
          <a:effectRef idx="0">
            <a:schemeClr val="dk1"/>
          </a:effectRef>
          <a:fontRef idx="minor">
            <a:schemeClr val="tx1"/>
          </a:fontRef>
        </p:style>
      </p:cxnSp>
      <p:cxnSp>
        <p:nvCxnSpPr>
          <p:cNvPr id="262" name="カギ線コネクタ 261"/>
          <p:cNvCxnSpPr>
            <a:stCxn id="184" idx="1"/>
            <a:endCxn id="264" idx="3"/>
          </p:cNvCxnSpPr>
          <p:nvPr/>
        </p:nvCxnSpPr>
        <p:spPr>
          <a:xfrm rot="10800000" flipV="1">
            <a:off x="4322615" y="2059949"/>
            <a:ext cx="842690" cy="2255240"/>
          </a:xfrm>
          <a:prstGeom prst="bentConnector2">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320" name="正方形/長方形 319"/>
          <p:cNvSpPr/>
          <p:nvPr/>
        </p:nvSpPr>
        <p:spPr>
          <a:xfrm>
            <a:off x="4306983" y="2035919"/>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フローチャート: 手作業 203"/>
          <p:cNvSpPr/>
          <p:nvPr/>
        </p:nvSpPr>
        <p:spPr>
          <a:xfrm rot="16200000">
            <a:off x="5081898" y="3935744"/>
            <a:ext cx="352803" cy="85765"/>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cxnSp>
        <p:nvCxnSpPr>
          <p:cNvPr id="226" name="直線矢印コネクタ 225"/>
          <p:cNvCxnSpPr/>
          <p:nvPr/>
        </p:nvCxnSpPr>
        <p:spPr>
          <a:xfrm flipH="1">
            <a:off x="5250622" y="2912151"/>
            <a:ext cx="3491" cy="931495"/>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228" name="正方形/長方形 227"/>
          <p:cNvSpPr/>
          <p:nvPr/>
        </p:nvSpPr>
        <p:spPr>
          <a:xfrm>
            <a:off x="5227762" y="2891764"/>
            <a:ext cx="45719" cy="8196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9" name="正方形/長方形 228"/>
          <p:cNvSpPr/>
          <p:nvPr/>
        </p:nvSpPr>
        <p:spPr>
          <a:xfrm>
            <a:off x="5057631" y="3510349"/>
            <a:ext cx="45719" cy="5199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5" name="直線矢印コネクタ 64"/>
          <p:cNvCxnSpPr>
            <a:stCxn id="204" idx="2"/>
          </p:cNvCxnSpPr>
          <p:nvPr/>
        </p:nvCxnSpPr>
        <p:spPr>
          <a:xfrm>
            <a:off x="5301182" y="3978626"/>
            <a:ext cx="152327"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p:cNvCxnSpPr/>
          <p:nvPr/>
        </p:nvCxnSpPr>
        <p:spPr>
          <a:xfrm flipV="1">
            <a:off x="5645026" y="4347203"/>
            <a:ext cx="512892"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8" name="フローチャート : 手操作入力 77"/>
          <p:cNvSpPr/>
          <p:nvPr/>
        </p:nvSpPr>
        <p:spPr>
          <a:xfrm>
            <a:off x="3809450" y="3465247"/>
            <a:ext cx="253717" cy="142200"/>
          </a:xfrm>
          <a:prstGeom prst="flowChartManualInpu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EXT</a:t>
            </a:r>
            <a:endParaRPr kumimoji="1" lang="ja-JP" altLang="en-US" sz="800" dirty="0">
              <a:solidFill>
                <a:schemeClr val="tx1"/>
              </a:solidFill>
            </a:endParaRPr>
          </a:p>
        </p:txBody>
      </p:sp>
      <p:cxnSp>
        <p:nvCxnSpPr>
          <p:cNvPr id="85" name="直線矢印コネクタ 84"/>
          <p:cNvCxnSpPr>
            <a:stCxn id="211" idx="2"/>
            <a:endCxn id="78" idx="0"/>
          </p:cNvCxnSpPr>
          <p:nvPr/>
        </p:nvCxnSpPr>
        <p:spPr>
          <a:xfrm>
            <a:off x="3931894" y="2938276"/>
            <a:ext cx="4415" cy="541191"/>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272" name="テキスト ボックス 271"/>
          <p:cNvSpPr txBox="1"/>
          <p:nvPr/>
        </p:nvSpPr>
        <p:spPr>
          <a:xfrm>
            <a:off x="6676919" y="6867981"/>
            <a:ext cx="1853198" cy="1223412"/>
          </a:xfrm>
          <a:prstGeom prst="rect">
            <a:avLst/>
          </a:prstGeom>
          <a:noFill/>
        </p:spPr>
        <p:txBody>
          <a:bodyPr wrap="square" rtlCol="0">
            <a:spAutoFit/>
          </a:bodyPr>
          <a:lstStyle/>
          <a:p>
            <a:r>
              <a:rPr kumimoji="1" lang="en-US" altLang="ja-JP" sz="1050" dirty="0"/>
              <a:t>Control Signal</a:t>
            </a:r>
          </a:p>
          <a:p>
            <a:endParaRPr kumimoji="1" lang="en-US" altLang="ja-JP" sz="1050" dirty="0"/>
          </a:p>
          <a:p>
            <a:r>
              <a:rPr kumimoji="1" lang="en-US" altLang="ja-JP" sz="1050" dirty="0"/>
              <a:t>Data Signal</a:t>
            </a:r>
          </a:p>
          <a:p>
            <a:endParaRPr kumimoji="1" lang="en-US" altLang="ja-JP" sz="1050" dirty="0"/>
          </a:p>
          <a:p>
            <a:r>
              <a:rPr kumimoji="1" lang="en-US" altLang="ja-JP" sz="1050" dirty="0"/>
              <a:t>Instruction Control Signal</a:t>
            </a:r>
          </a:p>
          <a:p>
            <a:endParaRPr kumimoji="1" lang="en-US" altLang="ja-JP" sz="1050" dirty="0"/>
          </a:p>
          <a:p>
            <a:r>
              <a:rPr kumimoji="1" lang="en-US" altLang="ja-JP" sz="1050" dirty="0"/>
              <a:t>Instruction Data Signal</a:t>
            </a:r>
            <a:endParaRPr kumimoji="1" lang="ja-JP" altLang="en-US" sz="1050" dirty="0"/>
          </a:p>
        </p:txBody>
      </p:sp>
      <p:cxnSp>
        <p:nvCxnSpPr>
          <p:cNvPr id="275" name="直線矢印コネクタ 274"/>
          <p:cNvCxnSpPr/>
          <p:nvPr/>
        </p:nvCxnSpPr>
        <p:spPr>
          <a:xfrm>
            <a:off x="8337560" y="6972780"/>
            <a:ext cx="385115" cy="0"/>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cxnSp>
        <p:nvCxnSpPr>
          <p:cNvPr id="276" name="直線矢印コネクタ 275"/>
          <p:cNvCxnSpPr/>
          <p:nvPr/>
        </p:nvCxnSpPr>
        <p:spPr>
          <a:xfrm>
            <a:off x="8337560" y="7288108"/>
            <a:ext cx="38511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78" name="直線矢印コネクタ 277"/>
          <p:cNvCxnSpPr/>
          <p:nvPr/>
        </p:nvCxnSpPr>
        <p:spPr>
          <a:xfrm>
            <a:off x="8337560" y="7617837"/>
            <a:ext cx="385115" cy="0"/>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279" name="直線矢印コネクタ 278"/>
          <p:cNvCxnSpPr/>
          <p:nvPr/>
        </p:nvCxnSpPr>
        <p:spPr>
          <a:xfrm>
            <a:off x="8337560" y="7938244"/>
            <a:ext cx="385115" cy="0"/>
          </a:xfrm>
          <a:prstGeom prst="straightConnector1">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239" name="テキスト ボックス 238"/>
          <p:cNvSpPr txBox="1"/>
          <p:nvPr/>
        </p:nvSpPr>
        <p:spPr>
          <a:xfrm>
            <a:off x="4252104" y="4304223"/>
            <a:ext cx="89168" cy="215444"/>
          </a:xfrm>
          <a:prstGeom prst="rect">
            <a:avLst/>
          </a:prstGeom>
          <a:noFill/>
        </p:spPr>
        <p:txBody>
          <a:bodyPr wrap="square" rtlCol="0">
            <a:spAutoFit/>
          </a:bodyPr>
          <a:lstStyle/>
          <a:p>
            <a:r>
              <a:rPr kumimoji="1" lang="en-US" altLang="ja-JP" sz="800" dirty="0"/>
              <a:t>0</a:t>
            </a:r>
            <a:endParaRPr kumimoji="1" lang="ja-JP" altLang="en-US" sz="800" dirty="0"/>
          </a:p>
        </p:txBody>
      </p:sp>
      <p:sp>
        <p:nvSpPr>
          <p:cNvPr id="240" name="テキスト ボックス 239"/>
          <p:cNvSpPr txBox="1"/>
          <p:nvPr/>
        </p:nvSpPr>
        <p:spPr>
          <a:xfrm>
            <a:off x="4252104" y="4494904"/>
            <a:ext cx="93029" cy="215444"/>
          </a:xfrm>
          <a:prstGeom prst="rect">
            <a:avLst/>
          </a:prstGeom>
          <a:noFill/>
        </p:spPr>
        <p:txBody>
          <a:bodyPr wrap="square" rtlCol="0">
            <a:spAutoFit/>
          </a:bodyPr>
          <a:lstStyle/>
          <a:p>
            <a:r>
              <a:rPr kumimoji="1" lang="en-US" altLang="ja-JP" sz="800" dirty="0"/>
              <a:t>1</a:t>
            </a:r>
            <a:endParaRPr kumimoji="1" lang="ja-JP" altLang="en-US" sz="800" dirty="0"/>
          </a:p>
        </p:txBody>
      </p:sp>
      <p:sp>
        <p:nvSpPr>
          <p:cNvPr id="43" name="正方形/長方形 42"/>
          <p:cNvSpPr/>
          <p:nvPr/>
        </p:nvSpPr>
        <p:spPr>
          <a:xfrm>
            <a:off x="3244686" y="4283521"/>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32" name="正方形/長方形 231"/>
          <p:cNvSpPr/>
          <p:nvPr/>
        </p:nvSpPr>
        <p:spPr>
          <a:xfrm>
            <a:off x="3245075" y="3870349"/>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34" name="正方形/長方形 233"/>
          <p:cNvSpPr/>
          <p:nvPr/>
        </p:nvSpPr>
        <p:spPr>
          <a:xfrm>
            <a:off x="3242924" y="3462540"/>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37" name="正方形/長方形 236"/>
          <p:cNvSpPr/>
          <p:nvPr/>
        </p:nvSpPr>
        <p:spPr>
          <a:xfrm>
            <a:off x="1622231" y="3213162"/>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38" name="正方形/長方形 237"/>
          <p:cNvSpPr/>
          <p:nvPr/>
        </p:nvSpPr>
        <p:spPr>
          <a:xfrm>
            <a:off x="1624197" y="3462105"/>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41" name="正方形/長方形 240"/>
          <p:cNvSpPr/>
          <p:nvPr/>
        </p:nvSpPr>
        <p:spPr>
          <a:xfrm>
            <a:off x="1624197" y="2948241"/>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cxnSp>
        <p:nvCxnSpPr>
          <p:cNvPr id="61" name="直線矢印コネクタ 60"/>
          <p:cNvCxnSpPr>
            <a:endCxn id="237" idx="1"/>
          </p:cNvCxnSpPr>
          <p:nvPr/>
        </p:nvCxnSpPr>
        <p:spPr>
          <a:xfrm>
            <a:off x="891846" y="3287404"/>
            <a:ext cx="730385" cy="0"/>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76" name="カギ線コネクタ 75"/>
          <p:cNvCxnSpPr>
            <a:endCxn id="241" idx="1"/>
          </p:cNvCxnSpPr>
          <p:nvPr/>
        </p:nvCxnSpPr>
        <p:spPr>
          <a:xfrm flipV="1">
            <a:off x="859311" y="3022483"/>
            <a:ext cx="764886" cy="262462"/>
          </a:xfrm>
          <a:prstGeom prst="bentConnector3">
            <a:avLst>
              <a:gd name="adj1" fmla="val 73909"/>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92" name="カギ線コネクタ 91"/>
          <p:cNvCxnSpPr>
            <a:endCxn id="238" idx="1"/>
          </p:cNvCxnSpPr>
          <p:nvPr/>
        </p:nvCxnSpPr>
        <p:spPr>
          <a:xfrm>
            <a:off x="840785" y="3284945"/>
            <a:ext cx="783412" cy="251402"/>
          </a:xfrm>
          <a:prstGeom prst="bentConnector3">
            <a:avLst>
              <a:gd name="adj1" fmla="val 73344"/>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244" name="フローチャート: 手作業 243"/>
          <p:cNvSpPr/>
          <p:nvPr/>
        </p:nvSpPr>
        <p:spPr>
          <a:xfrm rot="16200000">
            <a:off x="4059509" y="1710229"/>
            <a:ext cx="352803" cy="85765"/>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sp>
        <p:nvSpPr>
          <p:cNvPr id="245" name="テキスト ボックス 244"/>
          <p:cNvSpPr txBox="1"/>
          <p:nvPr/>
        </p:nvSpPr>
        <p:spPr>
          <a:xfrm>
            <a:off x="4208695" y="1706349"/>
            <a:ext cx="93029" cy="215444"/>
          </a:xfrm>
          <a:prstGeom prst="rect">
            <a:avLst/>
          </a:prstGeom>
          <a:noFill/>
        </p:spPr>
        <p:txBody>
          <a:bodyPr wrap="square" lIns="0" rtlCol="0">
            <a:spAutoFit/>
          </a:bodyPr>
          <a:lstStyle/>
          <a:p>
            <a:r>
              <a:rPr kumimoji="1" lang="en-US" altLang="ja-JP" sz="800" dirty="0"/>
              <a:t>0</a:t>
            </a:r>
            <a:endParaRPr kumimoji="1" lang="ja-JP" altLang="en-US" sz="800" dirty="0"/>
          </a:p>
        </p:txBody>
      </p:sp>
      <p:sp>
        <p:nvSpPr>
          <p:cNvPr id="246" name="テキスト ボックス 245"/>
          <p:cNvSpPr txBox="1"/>
          <p:nvPr/>
        </p:nvSpPr>
        <p:spPr>
          <a:xfrm>
            <a:off x="4208695" y="1569024"/>
            <a:ext cx="93029" cy="215444"/>
          </a:xfrm>
          <a:prstGeom prst="rect">
            <a:avLst/>
          </a:prstGeom>
          <a:noFill/>
        </p:spPr>
        <p:txBody>
          <a:bodyPr wrap="square" lIns="0" rtlCol="0">
            <a:spAutoFit/>
          </a:bodyPr>
          <a:lstStyle/>
          <a:p>
            <a:r>
              <a:rPr kumimoji="1" lang="en-US" altLang="ja-JP" sz="800" dirty="0"/>
              <a:t>1</a:t>
            </a:r>
            <a:endParaRPr kumimoji="1" lang="ja-JP" altLang="en-US" sz="800" dirty="0"/>
          </a:p>
        </p:txBody>
      </p:sp>
      <p:sp>
        <p:nvSpPr>
          <p:cNvPr id="265" name="正方形/長方形 264"/>
          <p:cNvSpPr/>
          <p:nvPr/>
        </p:nvSpPr>
        <p:spPr>
          <a:xfrm>
            <a:off x="3825481" y="1003843"/>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8" name="カギ線コネクタ 17"/>
          <p:cNvCxnSpPr>
            <a:stCxn id="265" idx="2"/>
            <a:endCxn id="246" idx="1"/>
          </p:cNvCxnSpPr>
          <p:nvPr/>
        </p:nvCxnSpPr>
        <p:spPr>
          <a:xfrm rot="16200000" flipH="1">
            <a:off x="3714926" y="1182977"/>
            <a:ext cx="627184" cy="360354"/>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266" name="正方形/長方形 265"/>
          <p:cNvSpPr/>
          <p:nvPr/>
        </p:nvSpPr>
        <p:spPr>
          <a:xfrm>
            <a:off x="4203079" y="1003842"/>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0" name="直線矢印コネクタ 19"/>
          <p:cNvCxnSpPr/>
          <p:nvPr/>
        </p:nvCxnSpPr>
        <p:spPr>
          <a:xfrm>
            <a:off x="4226830" y="1044849"/>
            <a:ext cx="0" cy="575302"/>
          </a:xfrm>
          <a:prstGeom prst="straightConnector1">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281" name="テキスト ボックス 280"/>
          <p:cNvSpPr txBox="1"/>
          <p:nvPr/>
        </p:nvSpPr>
        <p:spPr>
          <a:xfrm>
            <a:off x="3358351" y="1004211"/>
            <a:ext cx="489379" cy="215444"/>
          </a:xfrm>
          <a:prstGeom prst="rect">
            <a:avLst/>
          </a:prstGeom>
          <a:noFill/>
        </p:spPr>
        <p:txBody>
          <a:bodyPr wrap="square" lIns="0" rIns="0" rtlCol="0">
            <a:spAutoFit/>
          </a:bodyPr>
          <a:lstStyle/>
          <a:p>
            <a:r>
              <a:rPr kumimoji="1" lang="en-US" altLang="ja-JP" sz="800" dirty="0"/>
              <a:t>ir_in[15:0]</a:t>
            </a:r>
            <a:endParaRPr kumimoji="1" lang="ja-JP" altLang="en-US" sz="800" dirty="0"/>
          </a:p>
        </p:txBody>
      </p:sp>
      <p:sp>
        <p:nvSpPr>
          <p:cNvPr id="282" name="テキスト ボックス 281"/>
          <p:cNvSpPr txBox="1"/>
          <p:nvPr/>
        </p:nvSpPr>
        <p:spPr>
          <a:xfrm>
            <a:off x="4257310" y="993634"/>
            <a:ext cx="309075" cy="215444"/>
          </a:xfrm>
          <a:prstGeom prst="rect">
            <a:avLst/>
          </a:prstGeom>
          <a:noFill/>
        </p:spPr>
        <p:txBody>
          <a:bodyPr wrap="square" rtlCol="0">
            <a:spAutoFit/>
          </a:bodyPr>
          <a:lstStyle/>
          <a:p>
            <a:r>
              <a:rPr kumimoji="1" lang="en-US" altLang="ja-JP" sz="800" dirty="0"/>
              <a:t>irq</a:t>
            </a:r>
            <a:endParaRPr kumimoji="1" lang="ja-JP" altLang="en-US" sz="800" dirty="0"/>
          </a:p>
        </p:txBody>
      </p:sp>
      <p:cxnSp>
        <p:nvCxnSpPr>
          <p:cNvPr id="28" name="直線矢印コネクタ 27"/>
          <p:cNvCxnSpPr/>
          <p:nvPr/>
        </p:nvCxnSpPr>
        <p:spPr>
          <a:xfrm>
            <a:off x="4288782" y="1753111"/>
            <a:ext cx="85719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83" name="正方形/長方形 282"/>
          <p:cNvSpPr/>
          <p:nvPr/>
        </p:nvSpPr>
        <p:spPr>
          <a:xfrm>
            <a:off x="4203079" y="1165340"/>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2" name="カギ線コネクタ 41"/>
          <p:cNvCxnSpPr>
            <a:stCxn id="283" idx="3"/>
          </p:cNvCxnSpPr>
          <p:nvPr/>
        </p:nvCxnSpPr>
        <p:spPr>
          <a:xfrm>
            <a:off x="4248798" y="1192159"/>
            <a:ext cx="1577227" cy="125088"/>
          </a:xfrm>
          <a:prstGeom prst="bentConnector3">
            <a:avLst>
              <a:gd name="adj1" fmla="val 100012"/>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284" name="テキスト ボックス 283"/>
          <p:cNvSpPr txBox="1"/>
          <p:nvPr/>
        </p:nvSpPr>
        <p:spPr>
          <a:xfrm>
            <a:off x="5676333" y="1282652"/>
            <a:ext cx="309075" cy="215444"/>
          </a:xfrm>
          <a:prstGeom prst="rect">
            <a:avLst/>
          </a:prstGeom>
          <a:noFill/>
        </p:spPr>
        <p:txBody>
          <a:bodyPr wrap="square" rtlCol="0">
            <a:spAutoFit/>
          </a:bodyPr>
          <a:lstStyle/>
          <a:p>
            <a:r>
              <a:rPr kumimoji="1" lang="en-US" altLang="ja-JP" sz="800" dirty="0"/>
              <a:t>irq</a:t>
            </a:r>
            <a:endParaRPr kumimoji="1" lang="ja-JP" altLang="en-US" sz="800" dirty="0"/>
          </a:p>
        </p:txBody>
      </p:sp>
      <p:sp>
        <p:nvSpPr>
          <p:cNvPr id="285" name="正方形/長方形 284"/>
          <p:cNvSpPr/>
          <p:nvPr/>
        </p:nvSpPr>
        <p:spPr>
          <a:xfrm>
            <a:off x="3750114" y="3266801"/>
            <a:ext cx="45719" cy="5199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9" name="正方形/長方形 288"/>
          <p:cNvSpPr/>
          <p:nvPr/>
        </p:nvSpPr>
        <p:spPr>
          <a:xfrm>
            <a:off x="4902940" y="6356675"/>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7" name="直線矢印コネクタ 26"/>
          <p:cNvCxnSpPr>
            <a:stCxn id="227" idx="2"/>
            <a:endCxn id="289" idx="0"/>
          </p:cNvCxnSpPr>
          <p:nvPr/>
        </p:nvCxnSpPr>
        <p:spPr>
          <a:xfrm flipH="1">
            <a:off x="4925800" y="4706946"/>
            <a:ext cx="5741" cy="164972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90" name="正方形/長方形 289"/>
          <p:cNvSpPr/>
          <p:nvPr/>
        </p:nvSpPr>
        <p:spPr>
          <a:xfrm>
            <a:off x="4908681" y="5677915"/>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1" name="正方形/長方形 290"/>
          <p:cNvSpPr/>
          <p:nvPr/>
        </p:nvSpPr>
        <p:spPr>
          <a:xfrm>
            <a:off x="6641029" y="6356674"/>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2" name="直線矢印コネクタ 31"/>
          <p:cNvCxnSpPr>
            <a:endCxn id="291" idx="0"/>
          </p:cNvCxnSpPr>
          <p:nvPr/>
        </p:nvCxnSpPr>
        <p:spPr>
          <a:xfrm>
            <a:off x="6660357" y="5143313"/>
            <a:ext cx="3532" cy="121336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92" name="正方形/長方形 291"/>
          <p:cNvSpPr/>
          <p:nvPr/>
        </p:nvSpPr>
        <p:spPr>
          <a:xfrm>
            <a:off x="6637497" y="5122869"/>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3" name="正方形/長方形 292"/>
          <p:cNvSpPr/>
          <p:nvPr/>
        </p:nvSpPr>
        <p:spPr>
          <a:xfrm>
            <a:off x="7041752" y="5335633"/>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5" name="正方形/長方形 294"/>
          <p:cNvSpPr/>
          <p:nvPr/>
        </p:nvSpPr>
        <p:spPr>
          <a:xfrm>
            <a:off x="7041751" y="6356673"/>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9" name="直線矢印コネクタ 38"/>
          <p:cNvCxnSpPr>
            <a:stCxn id="293" idx="2"/>
          </p:cNvCxnSpPr>
          <p:nvPr/>
        </p:nvCxnSpPr>
        <p:spPr>
          <a:xfrm>
            <a:off x="7064612" y="5389270"/>
            <a:ext cx="0" cy="967403"/>
          </a:xfrm>
          <a:prstGeom prst="straightConnector1">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298" name="正方形/長方形 297"/>
          <p:cNvSpPr/>
          <p:nvPr/>
        </p:nvSpPr>
        <p:spPr>
          <a:xfrm>
            <a:off x="2515629" y="6361895"/>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9" name="テキスト ボックス 298"/>
          <p:cNvSpPr txBox="1"/>
          <p:nvPr/>
        </p:nvSpPr>
        <p:spPr>
          <a:xfrm>
            <a:off x="3950784" y="6189029"/>
            <a:ext cx="1094577" cy="215444"/>
          </a:xfrm>
          <a:prstGeom prst="rect">
            <a:avLst/>
          </a:prstGeom>
          <a:noFill/>
        </p:spPr>
        <p:txBody>
          <a:bodyPr wrap="square" rtlCol="0">
            <a:spAutoFit/>
          </a:bodyPr>
          <a:lstStyle/>
          <a:p>
            <a:r>
              <a:rPr kumimoji="1" lang="en-US" altLang="ja-JP" sz="800" dirty="0"/>
              <a:t>sysbusif_addr[15:0]</a:t>
            </a:r>
            <a:endParaRPr kumimoji="1" lang="ja-JP" altLang="en-US" sz="800" dirty="0"/>
          </a:p>
        </p:txBody>
      </p:sp>
      <p:sp>
        <p:nvSpPr>
          <p:cNvPr id="304" name="テキスト ボックス 303"/>
          <p:cNvSpPr txBox="1"/>
          <p:nvPr/>
        </p:nvSpPr>
        <p:spPr>
          <a:xfrm>
            <a:off x="5700042" y="6179180"/>
            <a:ext cx="976877" cy="215444"/>
          </a:xfrm>
          <a:prstGeom prst="rect">
            <a:avLst/>
          </a:prstGeom>
          <a:noFill/>
        </p:spPr>
        <p:txBody>
          <a:bodyPr wrap="square" rtlCol="0">
            <a:spAutoFit/>
          </a:bodyPr>
          <a:lstStyle/>
          <a:p>
            <a:r>
              <a:rPr kumimoji="1" lang="en-US" altLang="ja-JP" sz="800" dirty="0"/>
              <a:t>sysbusif_out[15:0]</a:t>
            </a:r>
            <a:endParaRPr kumimoji="1" lang="ja-JP" altLang="en-US" sz="800" dirty="0"/>
          </a:p>
        </p:txBody>
      </p:sp>
      <p:sp>
        <p:nvSpPr>
          <p:cNvPr id="305" name="テキスト ボックス 304"/>
          <p:cNvSpPr txBox="1"/>
          <p:nvPr/>
        </p:nvSpPr>
        <p:spPr>
          <a:xfrm>
            <a:off x="7064612" y="6182907"/>
            <a:ext cx="850663" cy="215444"/>
          </a:xfrm>
          <a:prstGeom prst="rect">
            <a:avLst/>
          </a:prstGeom>
          <a:noFill/>
        </p:spPr>
        <p:txBody>
          <a:bodyPr wrap="square" rtlCol="0">
            <a:spAutoFit/>
          </a:bodyPr>
          <a:lstStyle/>
          <a:p>
            <a:r>
              <a:rPr kumimoji="1" lang="en-US" altLang="ja-JP" sz="800" dirty="0"/>
              <a:t>sysbusif_wen</a:t>
            </a:r>
            <a:endParaRPr kumimoji="1" lang="ja-JP" altLang="en-US" sz="800" dirty="0"/>
          </a:p>
        </p:txBody>
      </p:sp>
      <p:sp>
        <p:nvSpPr>
          <p:cNvPr id="307" name="テキスト ボックス 306"/>
          <p:cNvSpPr txBox="1"/>
          <p:nvPr/>
        </p:nvSpPr>
        <p:spPr>
          <a:xfrm>
            <a:off x="2561347" y="6192175"/>
            <a:ext cx="934983" cy="215444"/>
          </a:xfrm>
          <a:prstGeom prst="rect">
            <a:avLst/>
          </a:prstGeom>
          <a:noFill/>
        </p:spPr>
        <p:txBody>
          <a:bodyPr wrap="square" rtlCol="0">
            <a:spAutoFit/>
          </a:bodyPr>
          <a:lstStyle/>
          <a:p>
            <a:r>
              <a:rPr kumimoji="1" lang="en-US" altLang="ja-JP" sz="800" dirty="0"/>
              <a:t>sysbusif_in[15:0]</a:t>
            </a:r>
            <a:endParaRPr kumimoji="1" lang="ja-JP" altLang="en-US" sz="800" dirty="0"/>
          </a:p>
        </p:txBody>
      </p:sp>
      <p:cxnSp>
        <p:nvCxnSpPr>
          <p:cNvPr id="286" name="直線コネクタ 285"/>
          <p:cNvCxnSpPr/>
          <p:nvPr/>
        </p:nvCxnSpPr>
        <p:spPr>
          <a:xfrm flipV="1">
            <a:off x="5611662" y="5962574"/>
            <a:ext cx="0" cy="92353"/>
          </a:xfrm>
          <a:prstGeom prst="line">
            <a:avLst/>
          </a:prstGeom>
          <a:ln w="6350"/>
        </p:spPr>
        <p:style>
          <a:lnRef idx="1">
            <a:schemeClr val="dk1"/>
          </a:lnRef>
          <a:fillRef idx="0">
            <a:schemeClr val="dk1"/>
          </a:fillRef>
          <a:effectRef idx="0">
            <a:schemeClr val="dk1"/>
          </a:effectRef>
          <a:fontRef idx="minor">
            <a:schemeClr val="tx1"/>
          </a:fontRef>
        </p:style>
      </p:cxnSp>
      <p:sp>
        <p:nvSpPr>
          <p:cNvPr id="171" name="円/楕円 170"/>
          <p:cNvSpPr/>
          <p:nvPr/>
        </p:nvSpPr>
        <p:spPr>
          <a:xfrm>
            <a:off x="5580496" y="5946579"/>
            <a:ext cx="64530" cy="59201"/>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8" name="二等辺三角形 287"/>
          <p:cNvSpPr/>
          <p:nvPr/>
        </p:nvSpPr>
        <p:spPr>
          <a:xfrm rot="5400000">
            <a:off x="2894566" y="5745658"/>
            <a:ext cx="106673" cy="621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7" name="正方形/長方形 286"/>
          <p:cNvSpPr/>
          <p:nvPr/>
        </p:nvSpPr>
        <p:spPr>
          <a:xfrm flipH="1">
            <a:off x="3183466" y="1789853"/>
            <a:ext cx="67311" cy="4843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6" name="テキスト ボックス 295"/>
          <p:cNvSpPr txBox="1"/>
          <p:nvPr/>
        </p:nvSpPr>
        <p:spPr>
          <a:xfrm>
            <a:off x="2644150" y="1003843"/>
            <a:ext cx="531417" cy="215444"/>
          </a:xfrm>
          <a:prstGeom prst="rect">
            <a:avLst/>
          </a:prstGeom>
          <a:noFill/>
        </p:spPr>
        <p:txBody>
          <a:bodyPr wrap="square" lIns="0" rIns="0" rtlCol="0">
            <a:spAutoFit/>
          </a:bodyPr>
          <a:lstStyle/>
          <a:p>
            <a:r>
              <a:rPr kumimoji="1" lang="en-US" altLang="ja-JP" sz="800" dirty="0"/>
              <a:t>ir_out[15:0]</a:t>
            </a:r>
            <a:endParaRPr kumimoji="1" lang="ja-JP" altLang="en-US" sz="800" dirty="0"/>
          </a:p>
        </p:txBody>
      </p:sp>
      <p:sp>
        <p:nvSpPr>
          <p:cNvPr id="308" name="正方形/長方形 307"/>
          <p:cNvSpPr/>
          <p:nvPr/>
        </p:nvSpPr>
        <p:spPr>
          <a:xfrm>
            <a:off x="3194261" y="1003843"/>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 name="直線矢印コネクタ 15"/>
          <p:cNvCxnSpPr>
            <a:cxnSpLocks/>
          </p:cNvCxnSpPr>
          <p:nvPr/>
        </p:nvCxnSpPr>
        <p:spPr>
          <a:xfrm flipH="1">
            <a:off x="2078303" y="827546"/>
            <a:ext cx="1" cy="175518"/>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a:cxnSpLocks/>
          </p:cNvCxnSpPr>
          <p:nvPr/>
        </p:nvCxnSpPr>
        <p:spPr>
          <a:xfrm flipH="1">
            <a:off x="2507097" y="835694"/>
            <a:ext cx="1" cy="171052"/>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p:cNvCxnSpPr>
            <a:stCxn id="287" idx="0"/>
            <a:endCxn id="308" idx="2"/>
          </p:cNvCxnSpPr>
          <p:nvPr/>
        </p:nvCxnSpPr>
        <p:spPr>
          <a:xfrm flipV="1">
            <a:off x="3217121" y="1049562"/>
            <a:ext cx="0" cy="740291"/>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87" name="カギ線コネクタ 86"/>
          <p:cNvCxnSpPr/>
          <p:nvPr/>
        </p:nvCxnSpPr>
        <p:spPr>
          <a:xfrm>
            <a:off x="4460153" y="3706884"/>
            <a:ext cx="236823" cy="169617"/>
          </a:xfrm>
          <a:prstGeom prst="bentConnector3">
            <a:avLst>
              <a:gd name="adj1" fmla="val 1736"/>
            </a:avLst>
          </a:prstGeom>
          <a:ln w="19050">
            <a:tailEnd type="triangle"/>
          </a:ln>
        </p:spPr>
        <p:style>
          <a:lnRef idx="1">
            <a:schemeClr val="dk1"/>
          </a:lnRef>
          <a:fillRef idx="0">
            <a:schemeClr val="dk1"/>
          </a:fillRef>
          <a:effectRef idx="0">
            <a:schemeClr val="dk1"/>
          </a:effectRef>
          <a:fontRef idx="minor">
            <a:schemeClr val="tx1"/>
          </a:fontRef>
        </p:style>
      </p:cxnSp>
      <p:sp>
        <p:nvSpPr>
          <p:cNvPr id="94" name="円/楕円 93"/>
          <p:cNvSpPr/>
          <p:nvPr/>
        </p:nvSpPr>
        <p:spPr>
          <a:xfrm>
            <a:off x="4374617" y="3791693"/>
            <a:ext cx="166165" cy="17668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+1</a:t>
            </a:r>
            <a:endParaRPr kumimoji="1" lang="ja-JP" altLang="en-US" sz="800" dirty="0">
              <a:solidFill>
                <a:schemeClr val="tx1"/>
              </a:solidFill>
            </a:endParaRPr>
          </a:p>
        </p:txBody>
      </p:sp>
      <p:sp>
        <p:nvSpPr>
          <p:cNvPr id="312" name="テキスト ボックス 311"/>
          <p:cNvSpPr txBox="1"/>
          <p:nvPr/>
        </p:nvSpPr>
        <p:spPr>
          <a:xfrm>
            <a:off x="4694596" y="3759526"/>
            <a:ext cx="143925" cy="215444"/>
          </a:xfrm>
          <a:prstGeom prst="rect">
            <a:avLst/>
          </a:prstGeom>
          <a:noFill/>
        </p:spPr>
        <p:txBody>
          <a:bodyPr wrap="square" lIns="0" rIns="0" rtlCol="0">
            <a:spAutoFit/>
          </a:bodyPr>
          <a:lstStyle/>
          <a:p>
            <a:r>
              <a:rPr kumimoji="1" lang="en-US" altLang="ja-JP" sz="800" dirty="0"/>
              <a:t>10</a:t>
            </a:r>
            <a:endParaRPr kumimoji="1" lang="ja-JP" altLang="en-US" sz="800" dirty="0"/>
          </a:p>
        </p:txBody>
      </p:sp>
      <p:sp>
        <p:nvSpPr>
          <p:cNvPr id="313" name="正方形/長方形 312"/>
          <p:cNvSpPr/>
          <p:nvPr/>
        </p:nvSpPr>
        <p:spPr>
          <a:xfrm>
            <a:off x="4446906" y="3698043"/>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16" name="直線コネクタ 315"/>
          <p:cNvCxnSpPr/>
          <p:nvPr/>
        </p:nvCxnSpPr>
        <p:spPr>
          <a:xfrm>
            <a:off x="4703719" y="3432650"/>
            <a:ext cx="77552" cy="58376"/>
          </a:xfrm>
          <a:prstGeom prst="line">
            <a:avLst/>
          </a:prstGeom>
          <a:ln w="19050">
            <a:solidFill>
              <a:schemeClr val="tx1"/>
            </a:solidFill>
            <a:prstDash val="solid"/>
          </a:ln>
        </p:spPr>
        <p:style>
          <a:lnRef idx="1">
            <a:schemeClr val="dk1"/>
          </a:lnRef>
          <a:fillRef idx="0">
            <a:schemeClr val="dk1"/>
          </a:fillRef>
          <a:effectRef idx="0">
            <a:schemeClr val="dk1"/>
          </a:effectRef>
          <a:fontRef idx="minor">
            <a:schemeClr val="tx1"/>
          </a:fontRef>
        </p:style>
      </p:cxnSp>
      <p:sp>
        <p:nvSpPr>
          <p:cNvPr id="104" name="テキスト ボックス 103"/>
          <p:cNvSpPr txBox="1"/>
          <p:nvPr/>
        </p:nvSpPr>
        <p:spPr>
          <a:xfrm>
            <a:off x="4783529" y="3367805"/>
            <a:ext cx="94785" cy="215444"/>
          </a:xfrm>
          <a:prstGeom prst="rect">
            <a:avLst/>
          </a:prstGeom>
          <a:noFill/>
        </p:spPr>
        <p:txBody>
          <a:bodyPr wrap="square" rtlCol="0">
            <a:spAutoFit/>
          </a:bodyPr>
          <a:lstStyle/>
          <a:p>
            <a:r>
              <a:rPr kumimoji="1" lang="en-US" altLang="ja-JP" sz="800" dirty="0"/>
              <a:t>2</a:t>
            </a:r>
            <a:endParaRPr kumimoji="1" lang="ja-JP" altLang="en-US" sz="800" dirty="0"/>
          </a:p>
        </p:txBody>
      </p:sp>
      <p:sp>
        <p:nvSpPr>
          <p:cNvPr id="317" name="テキスト ボックス 316"/>
          <p:cNvSpPr txBox="1"/>
          <p:nvPr/>
        </p:nvSpPr>
        <p:spPr>
          <a:xfrm>
            <a:off x="5165304" y="2075776"/>
            <a:ext cx="665565" cy="215444"/>
          </a:xfrm>
          <a:prstGeom prst="rect">
            <a:avLst/>
          </a:prstGeom>
          <a:noFill/>
        </p:spPr>
        <p:txBody>
          <a:bodyPr wrap="square" rtlCol="0">
            <a:spAutoFit/>
          </a:bodyPr>
          <a:lstStyle/>
          <a:p>
            <a:r>
              <a:rPr kumimoji="1" lang="en-US" altLang="ja-JP" sz="800" dirty="0"/>
              <a:t>lr_recoven</a:t>
            </a:r>
            <a:endParaRPr kumimoji="1" lang="ja-JP" altLang="en-US" sz="800" dirty="0"/>
          </a:p>
        </p:txBody>
      </p:sp>
      <p:sp>
        <p:nvSpPr>
          <p:cNvPr id="318" name="テキスト ボックス 317"/>
          <p:cNvSpPr txBox="1"/>
          <p:nvPr/>
        </p:nvSpPr>
        <p:spPr>
          <a:xfrm>
            <a:off x="5165303" y="2183498"/>
            <a:ext cx="665565" cy="215444"/>
          </a:xfrm>
          <a:prstGeom prst="rect">
            <a:avLst/>
          </a:prstGeom>
          <a:noFill/>
        </p:spPr>
        <p:txBody>
          <a:bodyPr wrap="square" rIns="0" rtlCol="0">
            <a:spAutoFit/>
          </a:bodyPr>
          <a:lstStyle/>
          <a:p>
            <a:r>
              <a:rPr kumimoji="1" lang="en-US" altLang="ja-JP" sz="800" dirty="0"/>
              <a:t>lr_seten</a:t>
            </a:r>
            <a:endParaRPr kumimoji="1" lang="ja-JP" altLang="en-US" sz="800" dirty="0"/>
          </a:p>
        </p:txBody>
      </p:sp>
      <p:cxnSp>
        <p:nvCxnSpPr>
          <p:cNvPr id="110" name="カギ線コネクタ 109"/>
          <p:cNvCxnSpPr>
            <a:stCxn id="318" idx="1"/>
          </p:cNvCxnSpPr>
          <p:nvPr/>
        </p:nvCxnSpPr>
        <p:spPr>
          <a:xfrm rot="10800000" flipV="1">
            <a:off x="4989503" y="2291220"/>
            <a:ext cx="175800" cy="726448"/>
          </a:xfrm>
          <a:prstGeom prst="bentConnector2">
            <a:avLst/>
          </a:prstGeom>
          <a:ln w="3175">
            <a:prstDash val="dash"/>
            <a:tailEnd type="triangle"/>
          </a:ln>
        </p:spPr>
        <p:style>
          <a:lnRef idx="1">
            <a:schemeClr val="dk1"/>
          </a:lnRef>
          <a:fillRef idx="0">
            <a:schemeClr val="dk1"/>
          </a:fillRef>
          <a:effectRef idx="0">
            <a:schemeClr val="dk1"/>
          </a:effectRef>
          <a:fontRef idx="minor">
            <a:schemeClr val="tx1"/>
          </a:fontRef>
        </p:style>
      </p:cxnSp>
      <p:cxnSp>
        <p:nvCxnSpPr>
          <p:cNvPr id="115" name="カギ線コネクタ 114"/>
          <p:cNvCxnSpPr>
            <a:stCxn id="317" idx="1"/>
          </p:cNvCxnSpPr>
          <p:nvPr/>
        </p:nvCxnSpPr>
        <p:spPr>
          <a:xfrm rot="10800000" flipV="1">
            <a:off x="4749584" y="2183498"/>
            <a:ext cx="415721" cy="834170"/>
          </a:xfrm>
          <a:prstGeom prst="bentConnector2">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349" name="正方形/長方形 348"/>
          <p:cNvSpPr/>
          <p:nvPr/>
        </p:nvSpPr>
        <p:spPr>
          <a:xfrm>
            <a:off x="4966643" y="2730410"/>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0" name="テキスト ボックス 379"/>
          <p:cNvSpPr txBox="1"/>
          <p:nvPr/>
        </p:nvSpPr>
        <p:spPr>
          <a:xfrm>
            <a:off x="3208949" y="4083666"/>
            <a:ext cx="652589" cy="215444"/>
          </a:xfrm>
          <a:prstGeom prst="rect">
            <a:avLst/>
          </a:prstGeom>
          <a:noFill/>
        </p:spPr>
        <p:txBody>
          <a:bodyPr wrap="square" rtlCol="0">
            <a:spAutoFit/>
          </a:bodyPr>
          <a:lstStyle/>
          <a:p>
            <a:r>
              <a:rPr kumimoji="1" lang="en-US" altLang="ja-JP" sz="800" dirty="0"/>
              <a:t>regA[15:0]</a:t>
            </a:r>
            <a:endParaRPr kumimoji="1" lang="ja-JP" altLang="en-US" sz="800" dirty="0"/>
          </a:p>
        </p:txBody>
      </p:sp>
      <p:cxnSp>
        <p:nvCxnSpPr>
          <p:cNvPr id="516" name="直線コネクタ 515"/>
          <p:cNvCxnSpPr/>
          <p:nvPr/>
        </p:nvCxnSpPr>
        <p:spPr>
          <a:xfrm>
            <a:off x="6482282" y="3789684"/>
            <a:ext cx="98814" cy="9009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18" name="直線コネクタ 517"/>
          <p:cNvCxnSpPr/>
          <p:nvPr/>
        </p:nvCxnSpPr>
        <p:spPr>
          <a:xfrm>
            <a:off x="6482996" y="3909074"/>
            <a:ext cx="98814" cy="9009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19" name="直線コネクタ 518"/>
          <p:cNvCxnSpPr/>
          <p:nvPr/>
        </p:nvCxnSpPr>
        <p:spPr>
          <a:xfrm>
            <a:off x="6482996" y="4041292"/>
            <a:ext cx="98814" cy="9009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520" name="テキスト ボックス 519"/>
          <p:cNvSpPr txBox="1"/>
          <p:nvPr/>
        </p:nvSpPr>
        <p:spPr>
          <a:xfrm>
            <a:off x="6632423" y="3758149"/>
            <a:ext cx="143125" cy="123111"/>
          </a:xfrm>
          <a:prstGeom prst="rect">
            <a:avLst/>
          </a:prstGeom>
          <a:noFill/>
        </p:spPr>
        <p:txBody>
          <a:bodyPr wrap="square" lIns="0" tIns="0" rIns="0" bIns="0" rtlCol="0">
            <a:spAutoFit/>
          </a:bodyPr>
          <a:lstStyle/>
          <a:p>
            <a:r>
              <a:rPr kumimoji="1" lang="en-US" altLang="ja-JP" sz="800" dirty="0"/>
              <a:t>16</a:t>
            </a:r>
            <a:endParaRPr kumimoji="1" lang="ja-JP" altLang="en-US" sz="800" dirty="0"/>
          </a:p>
        </p:txBody>
      </p:sp>
      <p:sp>
        <p:nvSpPr>
          <p:cNvPr id="526" name="テキスト ボックス 525"/>
          <p:cNvSpPr txBox="1"/>
          <p:nvPr/>
        </p:nvSpPr>
        <p:spPr>
          <a:xfrm>
            <a:off x="6979096" y="3843646"/>
            <a:ext cx="143125" cy="123111"/>
          </a:xfrm>
          <a:prstGeom prst="rect">
            <a:avLst/>
          </a:prstGeom>
          <a:noFill/>
        </p:spPr>
        <p:txBody>
          <a:bodyPr wrap="square" lIns="0" tIns="0" rIns="0" bIns="0" rtlCol="0">
            <a:spAutoFit/>
          </a:bodyPr>
          <a:lstStyle/>
          <a:p>
            <a:r>
              <a:rPr kumimoji="1" lang="en-US" altLang="ja-JP" sz="800" dirty="0"/>
              <a:t>16</a:t>
            </a:r>
            <a:endParaRPr kumimoji="1" lang="ja-JP" altLang="en-US" sz="800" dirty="0"/>
          </a:p>
        </p:txBody>
      </p:sp>
      <p:sp>
        <p:nvSpPr>
          <p:cNvPr id="529" name="テキスト ボックス 528"/>
          <p:cNvSpPr txBox="1"/>
          <p:nvPr/>
        </p:nvSpPr>
        <p:spPr>
          <a:xfrm>
            <a:off x="7375224" y="3966757"/>
            <a:ext cx="90890" cy="123111"/>
          </a:xfrm>
          <a:prstGeom prst="rect">
            <a:avLst/>
          </a:prstGeom>
          <a:noFill/>
        </p:spPr>
        <p:txBody>
          <a:bodyPr wrap="square" lIns="0" tIns="0" rIns="0" bIns="0" rtlCol="0">
            <a:spAutoFit/>
          </a:bodyPr>
          <a:lstStyle/>
          <a:p>
            <a:r>
              <a:rPr kumimoji="1" lang="en-US" altLang="ja-JP" sz="800" dirty="0"/>
              <a:t>4</a:t>
            </a:r>
            <a:endParaRPr kumimoji="1" lang="ja-JP" altLang="en-US" sz="800" dirty="0"/>
          </a:p>
        </p:txBody>
      </p:sp>
      <p:cxnSp>
        <p:nvCxnSpPr>
          <p:cNvPr id="546" name="カギ線コネクタ 545"/>
          <p:cNvCxnSpPr>
            <a:stCxn id="349" idx="3"/>
          </p:cNvCxnSpPr>
          <p:nvPr/>
        </p:nvCxnSpPr>
        <p:spPr>
          <a:xfrm>
            <a:off x="5012362" y="2757229"/>
            <a:ext cx="1363703" cy="580979"/>
          </a:xfrm>
          <a:prstGeom prst="bentConnector3">
            <a:avLst>
              <a:gd name="adj1" fmla="val 99941"/>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562" name="正方形/長方形 561"/>
          <p:cNvSpPr/>
          <p:nvPr/>
        </p:nvSpPr>
        <p:spPr>
          <a:xfrm>
            <a:off x="5453509" y="3256404"/>
            <a:ext cx="45719" cy="8196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64" name="直線矢印コネクタ 563"/>
          <p:cNvCxnSpPr>
            <a:stCxn id="562" idx="2"/>
          </p:cNvCxnSpPr>
          <p:nvPr/>
        </p:nvCxnSpPr>
        <p:spPr>
          <a:xfrm flipH="1">
            <a:off x="5476368" y="3338364"/>
            <a:ext cx="1" cy="500223"/>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566" name="カギ線コネクタ 565"/>
          <p:cNvCxnSpPr>
            <a:stCxn id="562" idx="0"/>
          </p:cNvCxnSpPr>
          <p:nvPr/>
        </p:nvCxnSpPr>
        <p:spPr>
          <a:xfrm rot="16200000" flipH="1">
            <a:off x="5799372" y="2933401"/>
            <a:ext cx="81804" cy="727810"/>
          </a:xfrm>
          <a:prstGeom prst="bentConnector4">
            <a:avLst>
              <a:gd name="adj1" fmla="val -279448"/>
              <a:gd name="adj2" fmla="val 99993"/>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587" name="テキスト ボックス 586"/>
          <p:cNvSpPr txBox="1"/>
          <p:nvPr/>
        </p:nvSpPr>
        <p:spPr>
          <a:xfrm>
            <a:off x="699990" y="6801950"/>
            <a:ext cx="1541595" cy="1231106"/>
          </a:xfrm>
          <a:prstGeom prst="rect">
            <a:avLst/>
          </a:prstGeom>
          <a:solidFill>
            <a:srgbClr val="FFC000"/>
          </a:solidFill>
          <a:ln w="6350">
            <a:solidFill>
              <a:schemeClr val="tx1"/>
            </a:solidFill>
          </a:ln>
        </p:spPr>
        <p:txBody>
          <a:bodyPr wrap="square" lIns="36000" tIns="0" rIns="36000" bIns="0" rtlCol="0">
            <a:spAutoFit/>
          </a:bodyPr>
          <a:lstStyle/>
          <a:p>
            <a:r>
              <a:rPr kumimoji="1" lang="en-US" altLang="ja-JP" sz="800" dirty="0"/>
              <a:t>stackctl</a:t>
            </a:r>
          </a:p>
          <a:p>
            <a:endParaRPr kumimoji="1" lang="en-US" altLang="ja-JP" sz="800" dirty="0"/>
          </a:p>
          <a:p>
            <a:endParaRPr kumimoji="1" lang="en-US" altLang="ja-JP" sz="800" dirty="0"/>
          </a:p>
          <a:p>
            <a:endParaRPr kumimoji="1" lang="en-US" altLang="ja-JP" sz="800" dirty="0"/>
          </a:p>
          <a:p>
            <a:endParaRPr kumimoji="1" lang="en-US" altLang="ja-JP" sz="800" dirty="0"/>
          </a:p>
          <a:p>
            <a:endParaRPr kumimoji="1" lang="en-US" altLang="ja-JP" sz="800" dirty="0"/>
          </a:p>
          <a:p>
            <a:endParaRPr kumimoji="1" lang="en-US" altLang="ja-JP" sz="800" dirty="0"/>
          </a:p>
          <a:p>
            <a:endParaRPr kumimoji="1" lang="en-US" altLang="ja-JP" sz="800" dirty="0"/>
          </a:p>
          <a:p>
            <a:endParaRPr kumimoji="1" lang="en-US" altLang="ja-JP" sz="800" dirty="0"/>
          </a:p>
          <a:p>
            <a:r>
              <a:rPr kumimoji="1" lang="en-US" altLang="ja-JP" sz="800" dirty="0"/>
              <a:t>                         {pop_en,  push_en}</a:t>
            </a:r>
          </a:p>
        </p:txBody>
      </p:sp>
      <p:cxnSp>
        <p:nvCxnSpPr>
          <p:cNvPr id="590" name="直線矢印コネクタ 589"/>
          <p:cNvCxnSpPr/>
          <p:nvPr/>
        </p:nvCxnSpPr>
        <p:spPr>
          <a:xfrm>
            <a:off x="1682966" y="8029405"/>
            <a:ext cx="0" cy="258104"/>
          </a:xfrm>
          <a:prstGeom prst="straightConnector1">
            <a:avLst/>
          </a:prstGeom>
          <a:ln w="3175">
            <a:prstDash val="sysDash"/>
            <a:tailEnd type="triangle"/>
          </a:ln>
        </p:spPr>
        <p:style>
          <a:lnRef idx="1">
            <a:schemeClr val="dk1"/>
          </a:lnRef>
          <a:fillRef idx="0">
            <a:schemeClr val="dk1"/>
          </a:fillRef>
          <a:effectRef idx="0">
            <a:schemeClr val="dk1"/>
          </a:effectRef>
          <a:fontRef idx="minor">
            <a:schemeClr val="tx1"/>
          </a:fontRef>
        </p:style>
      </p:cxnSp>
      <p:cxnSp>
        <p:nvCxnSpPr>
          <p:cNvPr id="591" name="直線コネクタ 590"/>
          <p:cNvCxnSpPr/>
          <p:nvPr/>
        </p:nvCxnSpPr>
        <p:spPr>
          <a:xfrm>
            <a:off x="1636415" y="8066929"/>
            <a:ext cx="77552" cy="58376"/>
          </a:xfrm>
          <a:prstGeom prst="line">
            <a:avLst/>
          </a:prstGeom>
          <a:ln w="3175">
            <a:solidFill>
              <a:schemeClr val="tx1"/>
            </a:solidFill>
            <a:prstDash val="sysDot"/>
          </a:ln>
        </p:spPr>
        <p:style>
          <a:lnRef idx="1">
            <a:schemeClr val="dk1"/>
          </a:lnRef>
          <a:fillRef idx="0">
            <a:schemeClr val="dk1"/>
          </a:fillRef>
          <a:effectRef idx="0">
            <a:schemeClr val="dk1"/>
          </a:effectRef>
          <a:fontRef idx="minor">
            <a:schemeClr val="tx1"/>
          </a:fontRef>
        </p:style>
      </p:cxnSp>
      <p:sp>
        <p:nvSpPr>
          <p:cNvPr id="592" name="テキスト ボックス 591"/>
          <p:cNvSpPr txBox="1"/>
          <p:nvPr/>
        </p:nvSpPr>
        <p:spPr>
          <a:xfrm>
            <a:off x="1716225" y="8002084"/>
            <a:ext cx="94785" cy="215444"/>
          </a:xfrm>
          <a:prstGeom prst="rect">
            <a:avLst/>
          </a:prstGeom>
          <a:noFill/>
        </p:spPr>
        <p:txBody>
          <a:bodyPr wrap="square" rtlCol="0">
            <a:spAutoFit/>
          </a:bodyPr>
          <a:lstStyle/>
          <a:p>
            <a:r>
              <a:rPr kumimoji="1" lang="en-US" altLang="ja-JP" sz="800" dirty="0"/>
              <a:t>2</a:t>
            </a:r>
            <a:endParaRPr kumimoji="1" lang="ja-JP" altLang="en-US" sz="800" dirty="0"/>
          </a:p>
        </p:txBody>
      </p:sp>
      <p:sp>
        <p:nvSpPr>
          <p:cNvPr id="594" name="正方形/長方形 593"/>
          <p:cNvSpPr/>
          <p:nvPr/>
        </p:nvSpPr>
        <p:spPr>
          <a:xfrm>
            <a:off x="4462239" y="2876783"/>
            <a:ext cx="45719" cy="8196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98" name="カギ線コネクタ 597"/>
          <p:cNvCxnSpPr/>
          <p:nvPr/>
        </p:nvCxnSpPr>
        <p:spPr>
          <a:xfrm rot="16200000" flipH="1">
            <a:off x="4420967" y="2960142"/>
            <a:ext cx="255115" cy="126851"/>
          </a:xfrm>
          <a:prstGeom prst="bentConnector2">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599" name="月 598"/>
          <p:cNvSpPr/>
          <p:nvPr/>
        </p:nvSpPr>
        <p:spPr>
          <a:xfrm rot="16200000">
            <a:off x="1364509" y="7560965"/>
            <a:ext cx="222463" cy="294248"/>
          </a:xfrm>
          <a:prstGeom prst="moon">
            <a:avLst>
              <a:gd name="adj" fmla="val 6899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0" name="テキスト ボックス 599"/>
          <p:cNvSpPr txBox="1"/>
          <p:nvPr/>
        </p:nvSpPr>
        <p:spPr>
          <a:xfrm>
            <a:off x="904320" y="6974406"/>
            <a:ext cx="354601" cy="246221"/>
          </a:xfrm>
          <a:prstGeom prst="rect">
            <a:avLst/>
          </a:prstGeom>
          <a:noFill/>
          <a:ln>
            <a:solidFill>
              <a:schemeClr val="tx1"/>
            </a:solidFill>
          </a:ln>
        </p:spPr>
        <p:txBody>
          <a:bodyPr wrap="square" lIns="36000" tIns="0" rIns="36000" bIns="0" rtlCol="0">
            <a:spAutoFit/>
          </a:bodyPr>
          <a:lstStyle/>
          <a:p>
            <a:r>
              <a:rPr kumimoji="1" lang="en-US" altLang="ja-JP" sz="800" dirty="0"/>
              <a:t>push ? </a:t>
            </a:r>
          </a:p>
          <a:p>
            <a:r>
              <a:rPr kumimoji="1" lang="en-US" altLang="ja-JP" sz="800" dirty="0"/>
              <a:t>1 : 0</a:t>
            </a:r>
            <a:endParaRPr kumimoji="1" lang="ja-JP" altLang="en-US" sz="800" dirty="0"/>
          </a:p>
        </p:txBody>
      </p:sp>
      <p:sp>
        <p:nvSpPr>
          <p:cNvPr id="601" name="テキスト ボックス 600"/>
          <p:cNvSpPr txBox="1"/>
          <p:nvPr/>
        </p:nvSpPr>
        <p:spPr>
          <a:xfrm>
            <a:off x="911786" y="7401227"/>
            <a:ext cx="330351" cy="246221"/>
          </a:xfrm>
          <a:prstGeom prst="rect">
            <a:avLst/>
          </a:prstGeom>
          <a:noFill/>
          <a:ln>
            <a:solidFill>
              <a:schemeClr val="tx1"/>
            </a:solidFill>
          </a:ln>
        </p:spPr>
        <p:txBody>
          <a:bodyPr wrap="square" lIns="36000" tIns="0" rIns="36000" bIns="0" rtlCol="0">
            <a:spAutoFit/>
          </a:bodyPr>
          <a:lstStyle/>
          <a:p>
            <a:r>
              <a:rPr kumimoji="1" lang="en-US" altLang="ja-JP" sz="800" dirty="0"/>
              <a:t>pop ? </a:t>
            </a:r>
          </a:p>
          <a:p>
            <a:r>
              <a:rPr kumimoji="1" lang="en-US" altLang="ja-JP" sz="800" dirty="0"/>
              <a:t>1 : 0</a:t>
            </a:r>
            <a:endParaRPr kumimoji="1" lang="ja-JP" altLang="en-US" sz="800" dirty="0"/>
          </a:p>
        </p:txBody>
      </p:sp>
      <p:sp>
        <p:nvSpPr>
          <p:cNvPr id="602" name="テキスト ボックス 601"/>
          <p:cNvSpPr txBox="1"/>
          <p:nvPr/>
        </p:nvSpPr>
        <p:spPr>
          <a:xfrm>
            <a:off x="290414" y="7035960"/>
            <a:ext cx="409575" cy="123111"/>
          </a:xfrm>
          <a:prstGeom prst="rect">
            <a:avLst/>
          </a:prstGeom>
          <a:noFill/>
        </p:spPr>
        <p:txBody>
          <a:bodyPr wrap="square" lIns="0" tIns="0" rIns="0" bIns="0" rtlCol="0">
            <a:spAutoFit/>
          </a:bodyPr>
          <a:lstStyle/>
          <a:p>
            <a:r>
              <a:rPr kumimoji="1" lang="en-US" altLang="ja-JP" sz="800" dirty="0"/>
              <a:t>op[15:11]</a:t>
            </a:r>
            <a:endParaRPr kumimoji="1" lang="ja-JP" altLang="en-US" sz="800" dirty="0"/>
          </a:p>
        </p:txBody>
      </p:sp>
      <p:cxnSp>
        <p:nvCxnSpPr>
          <p:cNvPr id="604" name="直線矢印コネクタ 603"/>
          <p:cNvCxnSpPr>
            <a:stCxn id="602" idx="3"/>
            <a:endCxn id="600" idx="1"/>
          </p:cNvCxnSpPr>
          <p:nvPr/>
        </p:nvCxnSpPr>
        <p:spPr>
          <a:xfrm>
            <a:off x="699989" y="7097516"/>
            <a:ext cx="204331" cy="1"/>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606" name="カギ線コネクタ 605"/>
          <p:cNvCxnSpPr>
            <a:endCxn id="601" idx="1"/>
          </p:cNvCxnSpPr>
          <p:nvPr/>
        </p:nvCxnSpPr>
        <p:spPr>
          <a:xfrm rot="16200000" flipH="1">
            <a:off x="620257" y="7232808"/>
            <a:ext cx="426823" cy="156236"/>
          </a:xfrm>
          <a:prstGeom prst="bentConnector2">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607" name="月 606"/>
          <p:cNvSpPr/>
          <p:nvPr/>
        </p:nvSpPr>
        <p:spPr>
          <a:xfrm rot="16200000">
            <a:off x="1765399" y="7563087"/>
            <a:ext cx="222463" cy="294248"/>
          </a:xfrm>
          <a:prstGeom prst="moon">
            <a:avLst>
              <a:gd name="adj" fmla="val 6899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11" name="カギ線コネクタ 610"/>
          <p:cNvCxnSpPr>
            <a:stCxn id="601" idx="3"/>
          </p:cNvCxnSpPr>
          <p:nvPr/>
        </p:nvCxnSpPr>
        <p:spPr>
          <a:xfrm>
            <a:off x="1242137" y="7524338"/>
            <a:ext cx="172958" cy="123110"/>
          </a:xfrm>
          <a:prstGeom prst="bentConnector3">
            <a:avLst>
              <a:gd name="adj1" fmla="val 101400"/>
            </a:avLst>
          </a:prstGeom>
          <a:ln w="3175"/>
        </p:spPr>
        <p:style>
          <a:lnRef idx="1">
            <a:schemeClr val="dk1"/>
          </a:lnRef>
          <a:fillRef idx="0">
            <a:schemeClr val="dk1"/>
          </a:fillRef>
          <a:effectRef idx="0">
            <a:schemeClr val="dk1"/>
          </a:effectRef>
          <a:fontRef idx="minor">
            <a:schemeClr val="tx1"/>
          </a:fontRef>
        </p:style>
      </p:cxnSp>
      <p:cxnSp>
        <p:nvCxnSpPr>
          <p:cNvPr id="615" name="カギ線コネクタ 614"/>
          <p:cNvCxnSpPr>
            <a:stCxn id="600" idx="3"/>
          </p:cNvCxnSpPr>
          <p:nvPr/>
        </p:nvCxnSpPr>
        <p:spPr>
          <a:xfrm>
            <a:off x="1258921" y="7097517"/>
            <a:ext cx="548770" cy="549931"/>
          </a:xfrm>
          <a:prstGeom prst="bentConnector2">
            <a:avLst/>
          </a:prstGeom>
          <a:ln w="3175"/>
        </p:spPr>
        <p:style>
          <a:lnRef idx="1">
            <a:schemeClr val="dk1"/>
          </a:lnRef>
          <a:fillRef idx="0">
            <a:schemeClr val="dk1"/>
          </a:fillRef>
          <a:effectRef idx="0">
            <a:schemeClr val="dk1"/>
          </a:effectRef>
          <a:fontRef idx="minor">
            <a:schemeClr val="tx1"/>
          </a:fontRef>
        </p:style>
      </p:cxnSp>
      <p:sp>
        <p:nvSpPr>
          <p:cNvPr id="619" name="テキスト ボックス 618"/>
          <p:cNvSpPr txBox="1"/>
          <p:nvPr/>
        </p:nvSpPr>
        <p:spPr>
          <a:xfrm>
            <a:off x="1293691" y="6687091"/>
            <a:ext cx="455885" cy="123111"/>
          </a:xfrm>
          <a:prstGeom prst="rect">
            <a:avLst/>
          </a:prstGeom>
          <a:noFill/>
        </p:spPr>
        <p:txBody>
          <a:bodyPr wrap="square" lIns="0" tIns="0" rIns="0" bIns="0" rtlCol="0">
            <a:spAutoFit/>
          </a:bodyPr>
          <a:lstStyle/>
          <a:p>
            <a:r>
              <a:rPr kumimoji="1" lang="en-US" altLang="ja-JP" sz="800" dirty="0"/>
              <a:t>lr_recoven</a:t>
            </a:r>
            <a:endParaRPr kumimoji="1" lang="ja-JP" altLang="en-US" sz="800" dirty="0"/>
          </a:p>
        </p:txBody>
      </p:sp>
      <p:sp>
        <p:nvSpPr>
          <p:cNvPr id="620" name="テキスト ボックス 619"/>
          <p:cNvSpPr txBox="1"/>
          <p:nvPr/>
        </p:nvSpPr>
        <p:spPr>
          <a:xfrm>
            <a:off x="1827797" y="6682922"/>
            <a:ext cx="377161" cy="123111"/>
          </a:xfrm>
          <a:prstGeom prst="rect">
            <a:avLst/>
          </a:prstGeom>
          <a:noFill/>
        </p:spPr>
        <p:txBody>
          <a:bodyPr wrap="square" lIns="0" tIns="0" rIns="0" bIns="0" rtlCol="0">
            <a:spAutoFit/>
          </a:bodyPr>
          <a:lstStyle/>
          <a:p>
            <a:r>
              <a:rPr kumimoji="1" lang="en-US" altLang="ja-JP" sz="800" dirty="0"/>
              <a:t>lr_seten</a:t>
            </a:r>
            <a:endParaRPr kumimoji="1" lang="ja-JP" altLang="en-US" sz="800" dirty="0"/>
          </a:p>
        </p:txBody>
      </p:sp>
      <p:cxnSp>
        <p:nvCxnSpPr>
          <p:cNvPr id="626" name="直線コネクタ 625"/>
          <p:cNvCxnSpPr>
            <a:stCxn id="619" idx="2"/>
          </p:cNvCxnSpPr>
          <p:nvPr/>
        </p:nvCxnSpPr>
        <p:spPr>
          <a:xfrm flipH="1">
            <a:off x="1521633" y="6810202"/>
            <a:ext cx="1" cy="837246"/>
          </a:xfrm>
          <a:prstGeom prst="line">
            <a:avLst/>
          </a:prstGeom>
          <a:ln w="3175"/>
        </p:spPr>
        <p:style>
          <a:lnRef idx="1">
            <a:schemeClr val="dk1"/>
          </a:lnRef>
          <a:fillRef idx="0">
            <a:schemeClr val="dk1"/>
          </a:fillRef>
          <a:effectRef idx="0">
            <a:schemeClr val="dk1"/>
          </a:effectRef>
          <a:fontRef idx="minor">
            <a:schemeClr val="tx1"/>
          </a:fontRef>
        </p:style>
      </p:cxnSp>
      <p:cxnSp>
        <p:nvCxnSpPr>
          <p:cNvPr id="629" name="直線コネクタ 628"/>
          <p:cNvCxnSpPr/>
          <p:nvPr/>
        </p:nvCxnSpPr>
        <p:spPr>
          <a:xfrm flipH="1">
            <a:off x="1946081" y="6810202"/>
            <a:ext cx="1" cy="837246"/>
          </a:xfrm>
          <a:prstGeom prst="line">
            <a:avLst/>
          </a:prstGeom>
          <a:ln w="3175"/>
        </p:spPr>
        <p:style>
          <a:lnRef idx="1">
            <a:schemeClr val="dk1"/>
          </a:lnRef>
          <a:fillRef idx="0">
            <a:schemeClr val="dk1"/>
          </a:fillRef>
          <a:effectRef idx="0">
            <a:schemeClr val="dk1"/>
          </a:effectRef>
          <a:fontRef idx="minor">
            <a:schemeClr val="tx1"/>
          </a:fontRef>
        </p:style>
      </p:cxnSp>
      <p:cxnSp>
        <p:nvCxnSpPr>
          <p:cNvPr id="635" name="直線コネクタ 634"/>
          <p:cNvCxnSpPr>
            <a:endCxn id="587" idx="2"/>
          </p:cNvCxnSpPr>
          <p:nvPr/>
        </p:nvCxnSpPr>
        <p:spPr>
          <a:xfrm>
            <a:off x="1470247" y="7821443"/>
            <a:ext cx="541" cy="211613"/>
          </a:xfrm>
          <a:prstGeom prst="line">
            <a:avLst/>
          </a:prstGeom>
          <a:ln w="3175"/>
        </p:spPr>
        <p:style>
          <a:lnRef idx="1">
            <a:schemeClr val="dk1"/>
          </a:lnRef>
          <a:fillRef idx="0">
            <a:schemeClr val="dk1"/>
          </a:fillRef>
          <a:effectRef idx="0">
            <a:schemeClr val="dk1"/>
          </a:effectRef>
          <a:fontRef idx="minor">
            <a:schemeClr val="tx1"/>
          </a:fontRef>
        </p:style>
      </p:cxnSp>
      <p:cxnSp>
        <p:nvCxnSpPr>
          <p:cNvPr id="638" name="直線コネクタ 637"/>
          <p:cNvCxnSpPr/>
          <p:nvPr/>
        </p:nvCxnSpPr>
        <p:spPr>
          <a:xfrm>
            <a:off x="1881219" y="7824043"/>
            <a:ext cx="541" cy="211613"/>
          </a:xfrm>
          <a:prstGeom prst="line">
            <a:avLst/>
          </a:prstGeom>
          <a:ln w="3175"/>
        </p:spPr>
        <p:style>
          <a:lnRef idx="1">
            <a:schemeClr val="dk1"/>
          </a:lnRef>
          <a:fillRef idx="0">
            <a:schemeClr val="dk1"/>
          </a:fillRef>
          <a:effectRef idx="0">
            <a:schemeClr val="dk1"/>
          </a:effectRef>
          <a:fontRef idx="minor">
            <a:schemeClr val="tx1"/>
          </a:fontRef>
        </p:style>
      </p:cxnSp>
      <p:cxnSp>
        <p:nvCxnSpPr>
          <p:cNvPr id="745" name="カギ線コネクタ 744"/>
          <p:cNvCxnSpPr>
            <a:endCxn id="181" idx="2"/>
          </p:cNvCxnSpPr>
          <p:nvPr/>
        </p:nvCxnSpPr>
        <p:spPr>
          <a:xfrm rot="5400000" flipH="1" flipV="1">
            <a:off x="6366308" y="3604711"/>
            <a:ext cx="330762" cy="160056"/>
          </a:xfrm>
          <a:prstGeom prst="bentConnector3">
            <a:avLst>
              <a:gd name="adj1" fmla="val 2005"/>
            </a:avLst>
          </a:prstGeom>
          <a:ln w="19050">
            <a:tailEnd type="triangle"/>
          </a:ln>
        </p:spPr>
        <p:style>
          <a:lnRef idx="1">
            <a:schemeClr val="dk1"/>
          </a:lnRef>
          <a:fillRef idx="0">
            <a:schemeClr val="dk1"/>
          </a:fillRef>
          <a:effectRef idx="0">
            <a:schemeClr val="dk1"/>
          </a:effectRef>
          <a:fontRef idx="minor">
            <a:schemeClr val="tx1"/>
          </a:fontRef>
        </p:style>
      </p:cxnSp>
      <p:cxnSp>
        <p:nvCxnSpPr>
          <p:cNvPr id="748" name="カギ線コネクタ 747"/>
          <p:cNvCxnSpPr>
            <a:endCxn id="123" idx="2"/>
          </p:cNvCxnSpPr>
          <p:nvPr/>
        </p:nvCxnSpPr>
        <p:spPr>
          <a:xfrm flipV="1">
            <a:off x="6445758" y="3517514"/>
            <a:ext cx="509681" cy="441814"/>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750" name="カギ線コネクタ 749"/>
          <p:cNvCxnSpPr>
            <a:endCxn id="122" idx="2"/>
          </p:cNvCxnSpPr>
          <p:nvPr/>
        </p:nvCxnSpPr>
        <p:spPr>
          <a:xfrm flipV="1">
            <a:off x="6451661" y="3524618"/>
            <a:ext cx="884719" cy="571357"/>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752" name="カギ線コネクタ 751"/>
          <p:cNvCxnSpPr>
            <a:stCxn id="181" idx="0"/>
          </p:cNvCxnSpPr>
          <p:nvPr/>
        </p:nvCxnSpPr>
        <p:spPr>
          <a:xfrm rot="16200000" flipH="1" flipV="1">
            <a:off x="5442645" y="2555790"/>
            <a:ext cx="420948" cy="1917196"/>
          </a:xfrm>
          <a:prstGeom prst="bentConnector4">
            <a:avLst>
              <a:gd name="adj1" fmla="val -161409"/>
              <a:gd name="adj2" fmla="val 115980"/>
            </a:avLst>
          </a:prstGeom>
          <a:ln w="19050">
            <a:tailEnd type="triangle"/>
          </a:ln>
        </p:spPr>
        <p:style>
          <a:lnRef idx="1">
            <a:schemeClr val="dk1"/>
          </a:lnRef>
          <a:fillRef idx="0">
            <a:schemeClr val="dk1"/>
          </a:fillRef>
          <a:effectRef idx="0">
            <a:schemeClr val="dk1"/>
          </a:effectRef>
          <a:fontRef idx="minor">
            <a:schemeClr val="tx1"/>
          </a:fontRef>
        </p:style>
      </p:cxnSp>
      <p:cxnSp>
        <p:nvCxnSpPr>
          <p:cNvPr id="813" name="カギ線コネクタ 812"/>
          <p:cNvCxnSpPr/>
          <p:nvPr/>
        </p:nvCxnSpPr>
        <p:spPr>
          <a:xfrm rot="16200000" flipH="1">
            <a:off x="4870231" y="3230398"/>
            <a:ext cx="2136556" cy="441982"/>
          </a:xfrm>
          <a:prstGeom prst="bentConnector3">
            <a:avLst>
              <a:gd name="adj1" fmla="val 99931"/>
            </a:avLst>
          </a:prstGeom>
          <a:ln w="19050">
            <a:tailEnd type="triangle"/>
          </a:ln>
        </p:spPr>
        <p:style>
          <a:lnRef idx="1">
            <a:schemeClr val="dk1"/>
          </a:lnRef>
          <a:fillRef idx="0">
            <a:schemeClr val="dk1"/>
          </a:fillRef>
          <a:effectRef idx="0">
            <a:schemeClr val="dk1"/>
          </a:effectRef>
          <a:fontRef idx="minor">
            <a:schemeClr val="tx1"/>
          </a:fontRef>
        </p:style>
      </p:cxnSp>
      <p:sp>
        <p:nvSpPr>
          <p:cNvPr id="12" name="正方形/長方形 11"/>
          <p:cNvSpPr/>
          <p:nvPr/>
        </p:nvSpPr>
        <p:spPr>
          <a:xfrm>
            <a:off x="6159500" y="3342350"/>
            <a:ext cx="283901" cy="245894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1" name="テキスト ボックス 220"/>
          <p:cNvSpPr txBox="1"/>
          <p:nvPr/>
        </p:nvSpPr>
        <p:spPr>
          <a:xfrm>
            <a:off x="6171364" y="4396851"/>
            <a:ext cx="851115" cy="215444"/>
          </a:xfrm>
          <a:prstGeom prst="rect">
            <a:avLst/>
          </a:prstGeom>
          <a:noFill/>
        </p:spPr>
        <p:txBody>
          <a:bodyPr wrap="square" rtlCol="0">
            <a:spAutoFit/>
          </a:bodyPr>
          <a:lstStyle/>
          <a:p>
            <a:r>
              <a:rPr kumimoji="1" lang="en-US" altLang="ja-JP" sz="800" dirty="0"/>
              <a:t>reg_sel[3:0]</a:t>
            </a:r>
            <a:endParaRPr kumimoji="1" lang="ja-JP" altLang="en-US" sz="800" dirty="0"/>
          </a:p>
        </p:txBody>
      </p:sp>
      <p:sp>
        <p:nvSpPr>
          <p:cNvPr id="222" name="テキスト ボックス 221"/>
          <p:cNvSpPr txBox="1"/>
          <p:nvPr/>
        </p:nvSpPr>
        <p:spPr>
          <a:xfrm>
            <a:off x="6163981" y="4706069"/>
            <a:ext cx="851115" cy="215444"/>
          </a:xfrm>
          <a:prstGeom prst="rect">
            <a:avLst/>
          </a:prstGeom>
          <a:noFill/>
        </p:spPr>
        <p:txBody>
          <a:bodyPr wrap="square" rtlCol="0">
            <a:spAutoFit/>
          </a:bodyPr>
          <a:lstStyle/>
          <a:p>
            <a:r>
              <a:rPr kumimoji="1" lang="en-US" altLang="ja-JP" sz="800" dirty="0"/>
              <a:t>reg_data[15:0]</a:t>
            </a:r>
            <a:endParaRPr kumimoji="1" lang="ja-JP" altLang="en-US" sz="800" dirty="0"/>
          </a:p>
        </p:txBody>
      </p:sp>
      <p:sp>
        <p:nvSpPr>
          <p:cNvPr id="21" name="テキスト ボックス 20"/>
          <p:cNvSpPr txBox="1"/>
          <p:nvPr/>
        </p:nvSpPr>
        <p:spPr>
          <a:xfrm>
            <a:off x="5790161" y="3641562"/>
            <a:ext cx="145135" cy="123111"/>
          </a:xfrm>
          <a:prstGeom prst="rect">
            <a:avLst/>
          </a:prstGeom>
          <a:noFill/>
        </p:spPr>
        <p:txBody>
          <a:bodyPr wrap="square" lIns="0" tIns="0" rIns="0" bIns="0" rtlCol="0">
            <a:spAutoFit/>
          </a:bodyPr>
          <a:lstStyle/>
          <a:p>
            <a:r>
              <a:rPr kumimoji="1" lang="en-US" altLang="ja-JP" sz="800" dirty="0"/>
              <a:t>SP</a:t>
            </a:r>
            <a:endParaRPr kumimoji="1" lang="ja-JP" altLang="en-US" sz="800" dirty="0"/>
          </a:p>
        </p:txBody>
      </p:sp>
      <p:sp>
        <p:nvSpPr>
          <p:cNvPr id="301" name="テキスト ボックス 300"/>
          <p:cNvSpPr txBox="1"/>
          <p:nvPr/>
        </p:nvSpPr>
        <p:spPr>
          <a:xfrm>
            <a:off x="5793374" y="3883035"/>
            <a:ext cx="145135" cy="123111"/>
          </a:xfrm>
          <a:prstGeom prst="rect">
            <a:avLst/>
          </a:prstGeom>
          <a:noFill/>
        </p:spPr>
        <p:txBody>
          <a:bodyPr wrap="square" lIns="0" tIns="0" rIns="0" bIns="0" rtlCol="0">
            <a:spAutoFit/>
          </a:bodyPr>
          <a:lstStyle/>
          <a:p>
            <a:r>
              <a:rPr kumimoji="1" lang="en-US" altLang="ja-JP" sz="800" dirty="0"/>
              <a:t>LR</a:t>
            </a:r>
            <a:endParaRPr kumimoji="1" lang="ja-JP" altLang="en-US" sz="800" dirty="0"/>
          </a:p>
        </p:txBody>
      </p:sp>
      <p:sp>
        <p:nvSpPr>
          <p:cNvPr id="311" name="テキスト ボックス 310"/>
          <p:cNvSpPr txBox="1"/>
          <p:nvPr/>
        </p:nvSpPr>
        <p:spPr>
          <a:xfrm>
            <a:off x="5763311" y="4096826"/>
            <a:ext cx="170803" cy="123111"/>
          </a:xfrm>
          <a:prstGeom prst="rect">
            <a:avLst/>
          </a:prstGeom>
          <a:noFill/>
        </p:spPr>
        <p:txBody>
          <a:bodyPr wrap="square" lIns="0" tIns="0" rIns="0" bIns="0" rtlCol="0">
            <a:spAutoFit/>
          </a:bodyPr>
          <a:lstStyle/>
          <a:p>
            <a:r>
              <a:rPr kumimoji="1" lang="en-US" altLang="ja-JP" sz="800" dirty="0"/>
              <a:t>PSR</a:t>
            </a:r>
            <a:endParaRPr kumimoji="1" lang="ja-JP" altLang="en-US" sz="800" dirty="0"/>
          </a:p>
        </p:txBody>
      </p:sp>
      <p:cxnSp>
        <p:nvCxnSpPr>
          <p:cNvPr id="38" name="カギ線コネクタ 37"/>
          <p:cNvCxnSpPr>
            <a:stCxn id="229" idx="2"/>
          </p:cNvCxnSpPr>
          <p:nvPr/>
        </p:nvCxnSpPr>
        <p:spPr>
          <a:xfrm rot="16200000" flipH="1">
            <a:off x="4868168" y="3774668"/>
            <a:ext cx="559572" cy="134926"/>
          </a:xfrm>
          <a:prstGeom prst="bentConnector3">
            <a:avLst>
              <a:gd name="adj1" fmla="val 100215"/>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p:cNvCxnSpPr>
            <a:stCxn id="21" idx="3"/>
          </p:cNvCxnSpPr>
          <p:nvPr/>
        </p:nvCxnSpPr>
        <p:spPr>
          <a:xfrm flipV="1">
            <a:off x="5935296" y="3703117"/>
            <a:ext cx="224204"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6" name="直線矢印コネクタ 65"/>
          <p:cNvCxnSpPr>
            <a:stCxn id="301" idx="3"/>
          </p:cNvCxnSpPr>
          <p:nvPr/>
        </p:nvCxnSpPr>
        <p:spPr>
          <a:xfrm flipV="1">
            <a:off x="5938509" y="3944590"/>
            <a:ext cx="219409"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23" name="直線矢印コネクタ 322"/>
          <p:cNvCxnSpPr/>
          <p:nvPr/>
        </p:nvCxnSpPr>
        <p:spPr>
          <a:xfrm flipV="1">
            <a:off x="5937693" y="4152414"/>
            <a:ext cx="219409"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 name="正方形/長方形 6"/>
          <p:cNvSpPr/>
          <p:nvPr/>
        </p:nvSpPr>
        <p:spPr>
          <a:xfrm>
            <a:off x="3074421" y="3751681"/>
            <a:ext cx="134527" cy="81128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4" name="正方形/長方形 313"/>
          <p:cNvSpPr/>
          <p:nvPr/>
        </p:nvSpPr>
        <p:spPr>
          <a:xfrm>
            <a:off x="3713814" y="4398632"/>
            <a:ext cx="134527" cy="81128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7" name="テキスト ボックス 296"/>
          <p:cNvSpPr txBox="1"/>
          <p:nvPr/>
        </p:nvSpPr>
        <p:spPr>
          <a:xfrm>
            <a:off x="4135179" y="3329824"/>
            <a:ext cx="161509" cy="215444"/>
          </a:xfrm>
          <a:prstGeom prst="rect">
            <a:avLst/>
          </a:prstGeom>
          <a:noFill/>
        </p:spPr>
        <p:txBody>
          <a:bodyPr wrap="square" lIns="0" rIns="0" rtlCol="0">
            <a:spAutoFit/>
          </a:bodyPr>
          <a:lstStyle/>
          <a:p>
            <a:r>
              <a:rPr kumimoji="1" lang="en-US" altLang="ja-JP" sz="800" dirty="0"/>
              <a:t>16</a:t>
            </a:r>
            <a:endParaRPr kumimoji="1" lang="ja-JP" altLang="en-US" sz="800" dirty="0"/>
          </a:p>
        </p:txBody>
      </p:sp>
      <p:cxnSp>
        <p:nvCxnSpPr>
          <p:cNvPr id="326" name="直線コネクタ 325"/>
          <p:cNvCxnSpPr/>
          <p:nvPr/>
        </p:nvCxnSpPr>
        <p:spPr>
          <a:xfrm>
            <a:off x="4137968" y="3485039"/>
            <a:ext cx="110065" cy="121116"/>
          </a:xfrm>
          <a:prstGeom prst="line">
            <a:avLst/>
          </a:prstGeom>
          <a:ln w="19050">
            <a:solidFill>
              <a:srgbClr val="C00000"/>
            </a:solidFill>
          </a:ln>
        </p:spPr>
        <p:style>
          <a:lnRef idx="1">
            <a:schemeClr val="dk1"/>
          </a:lnRef>
          <a:fillRef idx="0">
            <a:schemeClr val="dk1"/>
          </a:fillRef>
          <a:effectRef idx="0">
            <a:schemeClr val="dk1"/>
          </a:effectRef>
          <a:fontRef idx="minor">
            <a:schemeClr val="tx1"/>
          </a:fontRef>
        </p:style>
      </p:cxnSp>
      <p:sp>
        <p:nvSpPr>
          <p:cNvPr id="328" name="正方形/長方形 327">
            <a:extLst>
              <a:ext uri="{FF2B5EF4-FFF2-40B4-BE49-F238E27FC236}">
                <a16:creationId xmlns:a16="http://schemas.microsoft.com/office/drawing/2014/main" id="{7C8F5BEB-B462-4405-86A1-62AD176EEA64}"/>
              </a:ext>
            </a:extLst>
          </p:cNvPr>
          <p:cNvSpPr/>
          <p:nvPr/>
        </p:nvSpPr>
        <p:spPr>
          <a:xfrm>
            <a:off x="5453071" y="3256315"/>
            <a:ext cx="45719" cy="8196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6" name="正方形/長方形 235"/>
          <p:cNvSpPr/>
          <p:nvPr/>
        </p:nvSpPr>
        <p:spPr>
          <a:xfrm>
            <a:off x="3245075" y="2875084"/>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329" name="フローチャート : 手操作入力 77">
            <a:extLst>
              <a:ext uri="{FF2B5EF4-FFF2-40B4-BE49-F238E27FC236}">
                <a16:creationId xmlns:a16="http://schemas.microsoft.com/office/drawing/2014/main" id="{888413FE-BC04-48C8-890C-CBA171E13A59}"/>
              </a:ext>
            </a:extLst>
          </p:cNvPr>
          <p:cNvSpPr/>
          <p:nvPr/>
        </p:nvSpPr>
        <p:spPr>
          <a:xfrm>
            <a:off x="3958576" y="7244763"/>
            <a:ext cx="253717" cy="142200"/>
          </a:xfrm>
          <a:prstGeom prst="flowChartManualInpu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EXT</a:t>
            </a:r>
            <a:endParaRPr kumimoji="1" lang="ja-JP" altLang="en-US" sz="800" dirty="0">
              <a:solidFill>
                <a:schemeClr val="tx1"/>
              </a:solidFill>
            </a:endParaRPr>
          </a:p>
        </p:txBody>
      </p:sp>
      <p:sp>
        <p:nvSpPr>
          <p:cNvPr id="330" name="テキスト ボックス 329">
            <a:extLst>
              <a:ext uri="{FF2B5EF4-FFF2-40B4-BE49-F238E27FC236}">
                <a16:creationId xmlns:a16="http://schemas.microsoft.com/office/drawing/2014/main" id="{17205327-9166-4D79-9CAC-7051141ED660}"/>
              </a:ext>
            </a:extLst>
          </p:cNvPr>
          <p:cNvSpPr txBox="1"/>
          <p:nvPr/>
        </p:nvSpPr>
        <p:spPr>
          <a:xfrm>
            <a:off x="2721841" y="7244763"/>
            <a:ext cx="1137689" cy="161583"/>
          </a:xfrm>
          <a:prstGeom prst="rect">
            <a:avLst/>
          </a:prstGeom>
          <a:noFill/>
        </p:spPr>
        <p:txBody>
          <a:bodyPr wrap="square" lIns="0" tIns="0" rIns="0" bIns="0" rtlCol="0">
            <a:spAutoFit/>
          </a:bodyPr>
          <a:lstStyle/>
          <a:p>
            <a:r>
              <a:rPr kumimoji="1" lang="en-US" altLang="ja-JP" sz="1050" dirty="0"/>
              <a:t>16bit Extension</a:t>
            </a:r>
            <a:endParaRPr kumimoji="1" lang="ja-JP" altLang="en-US" sz="1050" dirty="0"/>
          </a:p>
        </p:txBody>
      </p:sp>
      <p:sp>
        <p:nvSpPr>
          <p:cNvPr id="331" name="正方形/長方形 330">
            <a:extLst>
              <a:ext uri="{FF2B5EF4-FFF2-40B4-BE49-F238E27FC236}">
                <a16:creationId xmlns:a16="http://schemas.microsoft.com/office/drawing/2014/main" id="{E5417BFF-6032-4D52-96A8-91BC694DA845}"/>
              </a:ext>
            </a:extLst>
          </p:cNvPr>
          <p:cNvSpPr/>
          <p:nvPr/>
        </p:nvSpPr>
        <p:spPr>
          <a:xfrm>
            <a:off x="3972976" y="6898538"/>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332" name="テキスト ボックス 331">
            <a:extLst>
              <a:ext uri="{FF2B5EF4-FFF2-40B4-BE49-F238E27FC236}">
                <a16:creationId xmlns:a16="http://schemas.microsoft.com/office/drawing/2014/main" id="{A6F716AD-C453-4653-BC32-7B6399118CCD}"/>
              </a:ext>
            </a:extLst>
          </p:cNvPr>
          <p:cNvSpPr txBox="1"/>
          <p:nvPr/>
        </p:nvSpPr>
        <p:spPr>
          <a:xfrm>
            <a:off x="2721864" y="6911608"/>
            <a:ext cx="1027718" cy="161583"/>
          </a:xfrm>
          <a:prstGeom prst="rect">
            <a:avLst/>
          </a:prstGeom>
          <a:noFill/>
        </p:spPr>
        <p:txBody>
          <a:bodyPr wrap="square" lIns="0" tIns="0" rIns="0" bIns="0" rtlCol="0">
            <a:spAutoFit/>
          </a:bodyPr>
          <a:lstStyle/>
          <a:p>
            <a:r>
              <a:rPr kumimoji="1" lang="en-US" altLang="ja-JP" sz="1050" dirty="0"/>
              <a:t>16bit Register</a:t>
            </a:r>
            <a:endParaRPr kumimoji="1" lang="ja-JP" altLang="en-US" sz="1050" dirty="0"/>
          </a:p>
        </p:txBody>
      </p:sp>
      <p:cxnSp>
        <p:nvCxnSpPr>
          <p:cNvPr id="333" name="直線コネクタ 332">
            <a:extLst>
              <a:ext uri="{FF2B5EF4-FFF2-40B4-BE49-F238E27FC236}">
                <a16:creationId xmlns:a16="http://schemas.microsoft.com/office/drawing/2014/main" id="{6ADC241B-FA17-41E5-A610-C5F6AAC6393A}"/>
              </a:ext>
            </a:extLst>
          </p:cNvPr>
          <p:cNvCxnSpPr>
            <a:cxnSpLocks/>
          </p:cNvCxnSpPr>
          <p:nvPr/>
        </p:nvCxnSpPr>
        <p:spPr>
          <a:xfrm>
            <a:off x="1833800" y="3287404"/>
            <a:ext cx="3619709" cy="9980"/>
          </a:xfrm>
          <a:prstGeom prst="line">
            <a:avLst/>
          </a:prstGeom>
          <a:ln w="19050">
            <a:solidFill>
              <a:srgbClr val="C00000"/>
            </a:solidFill>
            <a:prstDash val="sysDash"/>
            <a:tailEnd type="none"/>
          </a:ln>
        </p:spPr>
        <p:style>
          <a:lnRef idx="1">
            <a:schemeClr val="dk1"/>
          </a:lnRef>
          <a:fillRef idx="0">
            <a:schemeClr val="dk1"/>
          </a:fillRef>
          <a:effectRef idx="0">
            <a:schemeClr val="dk1"/>
          </a:effectRef>
          <a:fontRef idx="minor">
            <a:schemeClr val="tx1"/>
          </a:fontRef>
        </p:style>
      </p:cxnSp>
      <p:sp>
        <p:nvSpPr>
          <p:cNvPr id="235" name="正方形/長方形 234"/>
          <p:cNvSpPr/>
          <p:nvPr/>
        </p:nvSpPr>
        <p:spPr>
          <a:xfrm>
            <a:off x="3244686" y="3205585"/>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cxnSp>
        <p:nvCxnSpPr>
          <p:cNvPr id="334" name="直線矢印コネクタ 333">
            <a:extLst>
              <a:ext uri="{FF2B5EF4-FFF2-40B4-BE49-F238E27FC236}">
                <a16:creationId xmlns:a16="http://schemas.microsoft.com/office/drawing/2014/main" id="{D0A82667-7D37-4577-AC75-1A592CE608E3}"/>
              </a:ext>
            </a:extLst>
          </p:cNvPr>
          <p:cNvCxnSpPr>
            <a:cxnSpLocks/>
            <a:endCxn id="314" idx="0"/>
          </p:cNvCxnSpPr>
          <p:nvPr/>
        </p:nvCxnSpPr>
        <p:spPr>
          <a:xfrm>
            <a:off x="3775080" y="3335206"/>
            <a:ext cx="5998" cy="1063426"/>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267" name="テキスト ボックス 266"/>
          <p:cNvSpPr txBox="1"/>
          <p:nvPr/>
        </p:nvSpPr>
        <p:spPr>
          <a:xfrm>
            <a:off x="4611950" y="3029192"/>
            <a:ext cx="490075" cy="369332"/>
          </a:xfrm>
          <a:prstGeom prst="rect">
            <a:avLst/>
          </a:prstGeom>
          <a:solidFill>
            <a:srgbClr val="FFC000"/>
          </a:solidFill>
          <a:ln w="6350">
            <a:solidFill>
              <a:schemeClr val="tx1"/>
            </a:solidFill>
          </a:ln>
        </p:spPr>
        <p:txBody>
          <a:bodyPr wrap="square" lIns="36000" tIns="0" rIns="36000" bIns="0" rtlCol="0">
            <a:spAutoFit/>
          </a:bodyPr>
          <a:lstStyle/>
          <a:p>
            <a:r>
              <a:rPr kumimoji="1" lang="en-US" altLang="ja-JP" sz="800" dirty="0"/>
              <a:t>stackctl</a:t>
            </a:r>
          </a:p>
          <a:p>
            <a:endParaRPr kumimoji="1" lang="en-US" altLang="ja-JP" sz="800" dirty="0"/>
          </a:p>
          <a:p>
            <a:endParaRPr kumimoji="1" lang="en-US" altLang="ja-JP" sz="800" dirty="0"/>
          </a:p>
        </p:txBody>
      </p:sp>
      <p:cxnSp>
        <p:nvCxnSpPr>
          <p:cNvPr id="337" name="直線矢印コネクタ 336">
            <a:extLst>
              <a:ext uri="{FF2B5EF4-FFF2-40B4-BE49-F238E27FC236}">
                <a16:creationId xmlns:a16="http://schemas.microsoft.com/office/drawing/2014/main" id="{DC305ED0-8EB1-48F6-848A-CAC340E4AB38}"/>
              </a:ext>
            </a:extLst>
          </p:cNvPr>
          <p:cNvCxnSpPr>
            <a:cxnSpLocks/>
          </p:cNvCxnSpPr>
          <p:nvPr/>
        </p:nvCxnSpPr>
        <p:spPr>
          <a:xfrm>
            <a:off x="4824035" y="3881261"/>
            <a:ext cx="39138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40" name="テキスト ボックス 339">
            <a:extLst>
              <a:ext uri="{FF2B5EF4-FFF2-40B4-BE49-F238E27FC236}">
                <a16:creationId xmlns:a16="http://schemas.microsoft.com/office/drawing/2014/main" id="{DE89372A-EBC9-4A46-8C17-BD5A1A7B7A7E}"/>
              </a:ext>
            </a:extLst>
          </p:cNvPr>
          <p:cNvSpPr txBox="1"/>
          <p:nvPr/>
        </p:nvSpPr>
        <p:spPr>
          <a:xfrm>
            <a:off x="4478420" y="6857190"/>
            <a:ext cx="1853198" cy="1223412"/>
          </a:xfrm>
          <a:prstGeom prst="rect">
            <a:avLst/>
          </a:prstGeom>
          <a:noFill/>
        </p:spPr>
        <p:txBody>
          <a:bodyPr wrap="square" rtlCol="0">
            <a:spAutoFit/>
          </a:bodyPr>
          <a:lstStyle/>
          <a:p>
            <a:r>
              <a:rPr kumimoji="1" lang="en-US" altLang="ja-JP" sz="1050" dirty="0"/>
              <a:t>Program Counter</a:t>
            </a:r>
          </a:p>
          <a:p>
            <a:endParaRPr kumimoji="1" lang="en-US" altLang="ja-JP" sz="1050" dirty="0"/>
          </a:p>
          <a:p>
            <a:r>
              <a:rPr kumimoji="1" lang="en-US" altLang="ja-JP" sz="1050" dirty="0"/>
              <a:t>Stack Pointer</a:t>
            </a:r>
          </a:p>
          <a:p>
            <a:endParaRPr kumimoji="1" lang="en-US" altLang="ja-JP" sz="1050" dirty="0"/>
          </a:p>
          <a:p>
            <a:r>
              <a:rPr kumimoji="1" lang="en-US" altLang="ja-JP" sz="1050" dirty="0"/>
              <a:t>Link Register</a:t>
            </a:r>
          </a:p>
          <a:p>
            <a:endParaRPr kumimoji="1" lang="en-US" altLang="ja-JP" sz="1050" dirty="0"/>
          </a:p>
          <a:p>
            <a:r>
              <a:rPr kumimoji="1" lang="en-US" altLang="ja-JP" sz="1050" dirty="0"/>
              <a:t>Program Status Register</a:t>
            </a:r>
            <a:endParaRPr kumimoji="1" lang="ja-JP" altLang="en-US" sz="1050" dirty="0"/>
          </a:p>
        </p:txBody>
      </p:sp>
      <p:sp>
        <p:nvSpPr>
          <p:cNvPr id="341" name="テキスト ボックス 340">
            <a:extLst>
              <a:ext uri="{FF2B5EF4-FFF2-40B4-BE49-F238E27FC236}">
                <a16:creationId xmlns:a16="http://schemas.microsoft.com/office/drawing/2014/main" id="{95EE3B74-1FA2-41F5-9A22-0B63F2733450}"/>
              </a:ext>
            </a:extLst>
          </p:cNvPr>
          <p:cNvSpPr txBox="1"/>
          <p:nvPr/>
        </p:nvSpPr>
        <p:spPr>
          <a:xfrm>
            <a:off x="5963742" y="6889928"/>
            <a:ext cx="295897" cy="215444"/>
          </a:xfrm>
          <a:prstGeom prst="rect">
            <a:avLst/>
          </a:prstGeom>
          <a:solidFill>
            <a:srgbClr val="92D050"/>
          </a:solidFill>
          <a:ln w="6350">
            <a:solidFill>
              <a:schemeClr val="tx1"/>
            </a:solidFill>
          </a:ln>
        </p:spPr>
        <p:txBody>
          <a:bodyPr wrap="square" rtlCol="0">
            <a:spAutoFit/>
          </a:bodyPr>
          <a:lstStyle/>
          <a:p>
            <a:r>
              <a:rPr kumimoji="1" lang="en-US" altLang="ja-JP" sz="800" dirty="0"/>
              <a:t>PC</a:t>
            </a:r>
            <a:endParaRPr kumimoji="1" lang="ja-JP" altLang="en-US" sz="800" dirty="0"/>
          </a:p>
        </p:txBody>
      </p:sp>
      <p:sp>
        <p:nvSpPr>
          <p:cNvPr id="342" name="テキスト ボックス 341">
            <a:extLst>
              <a:ext uri="{FF2B5EF4-FFF2-40B4-BE49-F238E27FC236}">
                <a16:creationId xmlns:a16="http://schemas.microsoft.com/office/drawing/2014/main" id="{080A1D9D-A9B9-42F9-AFA5-2170F0904D99}"/>
              </a:ext>
            </a:extLst>
          </p:cNvPr>
          <p:cNvSpPr txBox="1"/>
          <p:nvPr/>
        </p:nvSpPr>
        <p:spPr>
          <a:xfrm>
            <a:off x="5957299" y="7826054"/>
            <a:ext cx="339170" cy="215444"/>
          </a:xfrm>
          <a:prstGeom prst="rect">
            <a:avLst/>
          </a:prstGeom>
          <a:solidFill>
            <a:srgbClr val="92D050"/>
          </a:solidFill>
          <a:ln w="6350">
            <a:solidFill>
              <a:schemeClr val="tx1"/>
            </a:solidFill>
          </a:ln>
        </p:spPr>
        <p:txBody>
          <a:bodyPr wrap="square" rtlCol="0">
            <a:spAutoFit/>
          </a:bodyPr>
          <a:lstStyle/>
          <a:p>
            <a:r>
              <a:rPr kumimoji="1" lang="en-US" altLang="ja-JP" sz="800" dirty="0"/>
              <a:t>PSR</a:t>
            </a:r>
            <a:endParaRPr kumimoji="1" lang="ja-JP" altLang="en-US" sz="800" dirty="0"/>
          </a:p>
        </p:txBody>
      </p:sp>
      <p:sp>
        <p:nvSpPr>
          <p:cNvPr id="343" name="テキスト ボックス 342">
            <a:extLst>
              <a:ext uri="{FF2B5EF4-FFF2-40B4-BE49-F238E27FC236}">
                <a16:creationId xmlns:a16="http://schemas.microsoft.com/office/drawing/2014/main" id="{EF13173D-C081-48EC-8021-BA2B2D13D6CA}"/>
              </a:ext>
            </a:extLst>
          </p:cNvPr>
          <p:cNvSpPr txBox="1"/>
          <p:nvPr/>
        </p:nvSpPr>
        <p:spPr>
          <a:xfrm>
            <a:off x="5963742" y="7500401"/>
            <a:ext cx="295897" cy="215444"/>
          </a:xfrm>
          <a:prstGeom prst="rect">
            <a:avLst/>
          </a:prstGeom>
          <a:solidFill>
            <a:srgbClr val="92D050"/>
          </a:solidFill>
          <a:ln w="6350">
            <a:solidFill>
              <a:schemeClr val="tx1"/>
            </a:solidFill>
          </a:ln>
        </p:spPr>
        <p:txBody>
          <a:bodyPr wrap="square" rtlCol="0">
            <a:spAutoFit/>
          </a:bodyPr>
          <a:lstStyle/>
          <a:p>
            <a:r>
              <a:rPr kumimoji="1" lang="en-US" altLang="ja-JP" sz="800" dirty="0"/>
              <a:t>LR</a:t>
            </a:r>
            <a:endParaRPr kumimoji="1" lang="ja-JP" altLang="en-US" sz="800" dirty="0"/>
          </a:p>
        </p:txBody>
      </p:sp>
      <p:sp>
        <p:nvSpPr>
          <p:cNvPr id="344" name="テキスト ボックス 343">
            <a:extLst>
              <a:ext uri="{FF2B5EF4-FFF2-40B4-BE49-F238E27FC236}">
                <a16:creationId xmlns:a16="http://schemas.microsoft.com/office/drawing/2014/main" id="{01EE4B33-8F2E-4023-A584-B81BA17EA1DC}"/>
              </a:ext>
            </a:extLst>
          </p:cNvPr>
          <p:cNvSpPr txBox="1"/>
          <p:nvPr/>
        </p:nvSpPr>
        <p:spPr>
          <a:xfrm>
            <a:off x="5963742" y="7191899"/>
            <a:ext cx="284696" cy="215444"/>
          </a:xfrm>
          <a:prstGeom prst="rect">
            <a:avLst/>
          </a:prstGeom>
          <a:solidFill>
            <a:srgbClr val="92D050"/>
          </a:solidFill>
          <a:ln w="6350">
            <a:solidFill>
              <a:schemeClr val="tx1"/>
            </a:solidFill>
          </a:ln>
        </p:spPr>
        <p:txBody>
          <a:bodyPr wrap="square" rtlCol="0">
            <a:spAutoFit/>
          </a:bodyPr>
          <a:lstStyle/>
          <a:p>
            <a:r>
              <a:rPr kumimoji="1" lang="en-US" altLang="ja-JP" sz="800" dirty="0"/>
              <a:t>SP</a:t>
            </a:r>
          </a:p>
        </p:txBody>
      </p:sp>
      <p:sp>
        <p:nvSpPr>
          <p:cNvPr id="345" name="テキスト ボックス 344">
            <a:extLst>
              <a:ext uri="{FF2B5EF4-FFF2-40B4-BE49-F238E27FC236}">
                <a16:creationId xmlns:a16="http://schemas.microsoft.com/office/drawing/2014/main" id="{013F2DA8-A92D-4934-AFEF-B14EB6ADE30C}"/>
              </a:ext>
            </a:extLst>
          </p:cNvPr>
          <p:cNvSpPr txBox="1"/>
          <p:nvPr/>
        </p:nvSpPr>
        <p:spPr>
          <a:xfrm>
            <a:off x="2635403" y="7634830"/>
            <a:ext cx="1302109" cy="253916"/>
          </a:xfrm>
          <a:prstGeom prst="rect">
            <a:avLst/>
          </a:prstGeom>
          <a:noFill/>
        </p:spPr>
        <p:txBody>
          <a:bodyPr wrap="square" rtlCol="0">
            <a:spAutoFit/>
          </a:bodyPr>
          <a:lstStyle/>
          <a:p>
            <a:r>
              <a:rPr kumimoji="1" lang="en-US" altLang="ja-JP" sz="1050" dirty="0"/>
              <a:t>General Register</a:t>
            </a:r>
          </a:p>
        </p:txBody>
      </p:sp>
      <p:sp>
        <p:nvSpPr>
          <p:cNvPr id="347" name="正方形/長方形 346">
            <a:extLst>
              <a:ext uri="{FF2B5EF4-FFF2-40B4-BE49-F238E27FC236}">
                <a16:creationId xmlns:a16="http://schemas.microsoft.com/office/drawing/2014/main" id="{746837F6-04A6-408A-8FB6-2FB82B2B5426}"/>
              </a:ext>
            </a:extLst>
          </p:cNvPr>
          <p:cNvSpPr/>
          <p:nvPr/>
        </p:nvSpPr>
        <p:spPr>
          <a:xfrm>
            <a:off x="3964758" y="7574494"/>
            <a:ext cx="307674" cy="45129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GR</a:t>
            </a:r>
            <a:endParaRPr kumimoji="1" lang="ja-JP" altLang="en-US" sz="800" dirty="0">
              <a:solidFill>
                <a:schemeClr val="tx1"/>
              </a:solidFill>
            </a:endParaRPr>
          </a:p>
        </p:txBody>
      </p:sp>
      <p:sp>
        <p:nvSpPr>
          <p:cNvPr id="350" name="フローチャート : 抜出し 144">
            <a:extLst>
              <a:ext uri="{FF2B5EF4-FFF2-40B4-BE49-F238E27FC236}">
                <a16:creationId xmlns:a16="http://schemas.microsoft.com/office/drawing/2014/main" id="{9661222A-4E96-446C-B0B9-5F3A9E56BFFF}"/>
              </a:ext>
            </a:extLst>
          </p:cNvPr>
          <p:cNvSpPr/>
          <p:nvPr/>
        </p:nvSpPr>
        <p:spPr>
          <a:xfrm rot="5400000">
            <a:off x="3942811" y="7849186"/>
            <a:ext cx="100337" cy="56444"/>
          </a:xfrm>
          <a:prstGeom prst="flowChartExtra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3" name="テキスト ボックス 352">
            <a:extLst>
              <a:ext uri="{FF2B5EF4-FFF2-40B4-BE49-F238E27FC236}">
                <a16:creationId xmlns:a16="http://schemas.microsoft.com/office/drawing/2014/main" id="{003D4C6E-7770-49F1-B103-898F3422F16B}"/>
              </a:ext>
            </a:extLst>
          </p:cNvPr>
          <p:cNvSpPr txBox="1"/>
          <p:nvPr/>
        </p:nvSpPr>
        <p:spPr>
          <a:xfrm>
            <a:off x="6086054" y="2188758"/>
            <a:ext cx="429917" cy="215444"/>
          </a:xfrm>
          <a:prstGeom prst="rect">
            <a:avLst/>
          </a:prstGeom>
          <a:noFill/>
        </p:spPr>
        <p:txBody>
          <a:bodyPr wrap="square" lIns="0" rIns="0" rtlCol="0">
            <a:spAutoFit/>
          </a:bodyPr>
          <a:lstStyle/>
          <a:p>
            <a:r>
              <a:rPr kumimoji="1" lang="en-US" altLang="ja-JP" sz="800" dirty="0"/>
              <a:t>R0~R15</a:t>
            </a:r>
            <a:endParaRPr kumimoji="1" lang="ja-JP" altLang="en-US" sz="800" dirty="0"/>
          </a:p>
        </p:txBody>
      </p:sp>
      <p:sp>
        <p:nvSpPr>
          <p:cNvPr id="354" name="テキスト ボックス 353">
            <a:extLst>
              <a:ext uri="{FF2B5EF4-FFF2-40B4-BE49-F238E27FC236}">
                <a16:creationId xmlns:a16="http://schemas.microsoft.com/office/drawing/2014/main" id="{79E967FE-17F0-4E49-A2EC-E267D1EC0F11}"/>
              </a:ext>
            </a:extLst>
          </p:cNvPr>
          <p:cNvSpPr txBox="1"/>
          <p:nvPr/>
        </p:nvSpPr>
        <p:spPr>
          <a:xfrm>
            <a:off x="7050658" y="2182203"/>
            <a:ext cx="479736" cy="215444"/>
          </a:xfrm>
          <a:prstGeom prst="rect">
            <a:avLst/>
          </a:prstGeom>
          <a:noFill/>
        </p:spPr>
        <p:txBody>
          <a:bodyPr wrap="square" lIns="0" rIns="0" rtlCol="0">
            <a:spAutoFit/>
          </a:bodyPr>
          <a:lstStyle/>
          <a:p>
            <a:r>
              <a:rPr kumimoji="1" lang="en-US" altLang="ja-JP" sz="800" dirty="0"/>
              <a:t>PSR[15:11]</a:t>
            </a:r>
            <a:endParaRPr kumimoji="1" lang="ja-JP" altLang="en-US" sz="800" dirty="0"/>
          </a:p>
        </p:txBody>
      </p:sp>
      <p:sp>
        <p:nvSpPr>
          <p:cNvPr id="271" name="テキスト ボックス 270">
            <a:extLst>
              <a:ext uri="{FF2B5EF4-FFF2-40B4-BE49-F238E27FC236}">
                <a16:creationId xmlns:a16="http://schemas.microsoft.com/office/drawing/2014/main" id="{646CEEBA-67EF-4DBD-AF4F-077329680D67}"/>
              </a:ext>
            </a:extLst>
          </p:cNvPr>
          <p:cNvSpPr txBox="1"/>
          <p:nvPr/>
        </p:nvSpPr>
        <p:spPr>
          <a:xfrm>
            <a:off x="4757318" y="3649342"/>
            <a:ext cx="571102" cy="215444"/>
          </a:xfrm>
          <a:prstGeom prst="rect">
            <a:avLst/>
          </a:prstGeom>
          <a:noFill/>
        </p:spPr>
        <p:txBody>
          <a:bodyPr wrap="square" rtlCol="0">
            <a:spAutoFit/>
          </a:bodyPr>
          <a:lstStyle/>
          <a:p>
            <a:r>
              <a:rPr kumimoji="1" lang="en-US" altLang="ja-JP" sz="800" dirty="0"/>
              <a:t>RB[15:0]</a:t>
            </a:r>
          </a:p>
        </p:txBody>
      </p:sp>
      <p:sp>
        <p:nvSpPr>
          <p:cNvPr id="302" name="テキスト ボックス 301">
            <a:extLst>
              <a:ext uri="{FF2B5EF4-FFF2-40B4-BE49-F238E27FC236}">
                <a16:creationId xmlns:a16="http://schemas.microsoft.com/office/drawing/2014/main" id="{C2A2BA34-8778-4189-9BC0-799CA20602BA}"/>
              </a:ext>
            </a:extLst>
          </p:cNvPr>
          <p:cNvSpPr txBox="1"/>
          <p:nvPr/>
        </p:nvSpPr>
        <p:spPr>
          <a:xfrm>
            <a:off x="4338221" y="4303271"/>
            <a:ext cx="559125" cy="215444"/>
          </a:xfrm>
          <a:prstGeom prst="rect">
            <a:avLst/>
          </a:prstGeom>
          <a:noFill/>
        </p:spPr>
        <p:txBody>
          <a:bodyPr wrap="square" rtlCol="0">
            <a:spAutoFit/>
          </a:bodyPr>
          <a:lstStyle/>
          <a:p>
            <a:r>
              <a:rPr kumimoji="1" lang="en-US" altLang="ja-JP" sz="800" dirty="0"/>
              <a:t>RA[15:0]</a:t>
            </a:r>
          </a:p>
        </p:txBody>
      </p:sp>
      <p:sp>
        <p:nvSpPr>
          <p:cNvPr id="321" name="テキスト ボックス 320">
            <a:extLst>
              <a:ext uri="{FF2B5EF4-FFF2-40B4-BE49-F238E27FC236}">
                <a16:creationId xmlns:a16="http://schemas.microsoft.com/office/drawing/2014/main" id="{92E70221-32DF-4A17-8829-45E27A70FECA}"/>
              </a:ext>
            </a:extLst>
          </p:cNvPr>
          <p:cNvSpPr txBox="1"/>
          <p:nvPr/>
        </p:nvSpPr>
        <p:spPr>
          <a:xfrm>
            <a:off x="5651612" y="2070672"/>
            <a:ext cx="429917" cy="338554"/>
          </a:xfrm>
          <a:prstGeom prst="rect">
            <a:avLst/>
          </a:prstGeom>
          <a:noFill/>
        </p:spPr>
        <p:txBody>
          <a:bodyPr wrap="square" rtlCol="0">
            <a:spAutoFit/>
          </a:bodyPr>
          <a:lstStyle/>
          <a:p>
            <a:r>
              <a:rPr kumimoji="1" lang="en-US" altLang="ja-JP" sz="800" dirty="0"/>
              <a:t>set_lr[15:0]</a:t>
            </a:r>
            <a:endParaRPr kumimoji="1" lang="ja-JP" altLang="en-US" sz="800" dirty="0"/>
          </a:p>
        </p:txBody>
      </p:sp>
      <p:sp>
        <p:nvSpPr>
          <p:cNvPr id="322" name="正方形/長方形 321">
            <a:extLst>
              <a:ext uri="{FF2B5EF4-FFF2-40B4-BE49-F238E27FC236}">
                <a16:creationId xmlns:a16="http://schemas.microsoft.com/office/drawing/2014/main" id="{C3EDDC62-51B9-4DE7-8D96-9A18BE9A6CA8}"/>
              </a:ext>
            </a:extLst>
          </p:cNvPr>
          <p:cNvSpPr/>
          <p:nvPr/>
        </p:nvSpPr>
        <p:spPr>
          <a:xfrm>
            <a:off x="4726723" y="1900375"/>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9" name="直線矢印コネクタ 8">
            <a:extLst>
              <a:ext uri="{FF2B5EF4-FFF2-40B4-BE49-F238E27FC236}">
                <a16:creationId xmlns:a16="http://schemas.microsoft.com/office/drawing/2014/main" id="{2FD24F5F-5E19-4ECC-BDA6-047B2AD910E7}"/>
              </a:ext>
            </a:extLst>
          </p:cNvPr>
          <p:cNvCxnSpPr>
            <a:cxnSpLocks/>
            <a:stCxn id="322" idx="0"/>
          </p:cNvCxnSpPr>
          <p:nvPr/>
        </p:nvCxnSpPr>
        <p:spPr>
          <a:xfrm flipV="1">
            <a:off x="4749583" y="1054139"/>
            <a:ext cx="1" cy="846236"/>
          </a:xfrm>
          <a:prstGeom prst="straightConnector1">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324" name="正方形/長方形 323">
            <a:extLst>
              <a:ext uri="{FF2B5EF4-FFF2-40B4-BE49-F238E27FC236}">
                <a16:creationId xmlns:a16="http://schemas.microsoft.com/office/drawing/2014/main" id="{30AC4CFC-188B-4072-BC16-A08C304EB749}"/>
              </a:ext>
            </a:extLst>
          </p:cNvPr>
          <p:cNvSpPr/>
          <p:nvPr/>
        </p:nvSpPr>
        <p:spPr>
          <a:xfrm>
            <a:off x="4726345" y="1007554"/>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7" name="テキスト ボックス 326">
            <a:extLst>
              <a:ext uri="{FF2B5EF4-FFF2-40B4-BE49-F238E27FC236}">
                <a16:creationId xmlns:a16="http://schemas.microsoft.com/office/drawing/2014/main" id="{0EFD8E02-DB77-4BE5-8DB5-CD8B4315E0EB}"/>
              </a:ext>
            </a:extLst>
          </p:cNvPr>
          <p:cNvSpPr txBox="1"/>
          <p:nvPr/>
        </p:nvSpPr>
        <p:spPr>
          <a:xfrm>
            <a:off x="4780576" y="997346"/>
            <a:ext cx="527998" cy="215444"/>
          </a:xfrm>
          <a:prstGeom prst="rect">
            <a:avLst/>
          </a:prstGeom>
          <a:noFill/>
        </p:spPr>
        <p:txBody>
          <a:bodyPr wrap="square" rtlCol="0">
            <a:spAutoFit/>
          </a:bodyPr>
          <a:lstStyle/>
          <a:p>
            <a:r>
              <a:rPr kumimoji="1" lang="en-US" altLang="ja-JP" sz="800" dirty="0"/>
              <a:t>nop_en</a:t>
            </a:r>
            <a:endParaRPr kumimoji="1" lang="ja-JP" altLang="en-US" sz="800" dirty="0"/>
          </a:p>
        </p:txBody>
      </p:sp>
      <p:sp>
        <p:nvSpPr>
          <p:cNvPr id="338" name="テキスト ボックス 337">
            <a:extLst>
              <a:ext uri="{FF2B5EF4-FFF2-40B4-BE49-F238E27FC236}">
                <a16:creationId xmlns:a16="http://schemas.microsoft.com/office/drawing/2014/main" id="{957DF207-E3DD-41C2-88BA-4586E8898552}"/>
              </a:ext>
            </a:extLst>
          </p:cNvPr>
          <p:cNvSpPr txBox="1"/>
          <p:nvPr/>
        </p:nvSpPr>
        <p:spPr>
          <a:xfrm>
            <a:off x="1821259" y="2964403"/>
            <a:ext cx="871076" cy="215444"/>
          </a:xfrm>
          <a:prstGeom prst="rect">
            <a:avLst/>
          </a:prstGeom>
          <a:noFill/>
        </p:spPr>
        <p:txBody>
          <a:bodyPr wrap="square" rtlCol="0">
            <a:spAutoFit/>
          </a:bodyPr>
          <a:lstStyle/>
          <a:p>
            <a:r>
              <a:rPr kumimoji="1" lang="en-US" altLang="ja-JP" sz="800" dirty="0"/>
              <a:t>opcode[4:0]</a:t>
            </a:r>
            <a:endParaRPr kumimoji="1" lang="ja-JP" altLang="en-US" sz="800" dirty="0"/>
          </a:p>
        </p:txBody>
      </p:sp>
      <p:sp>
        <p:nvSpPr>
          <p:cNvPr id="355" name="テキスト ボックス 354">
            <a:extLst>
              <a:ext uri="{FF2B5EF4-FFF2-40B4-BE49-F238E27FC236}">
                <a16:creationId xmlns:a16="http://schemas.microsoft.com/office/drawing/2014/main" id="{E39D14BF-7DE6-42F7-B9C7-9619A6499B17}"/>
              </a:ext>
            </a:extLst>
          </p:cNvPr>
          <p:cNvSpPr txBox="1"/>
          <p:nvPr/>
        </p:nvSpPr>
        <p:spPr>
          <a:xfrm>
            <a:off x="1919585" y="3126166"/>
            <a:ext cx="874095" cy="338554"/>
          </a:xfrm>
          <a:prstGeom prst="rect">
            <a:avLst/>
          </a:prstGeom>
          <a:noFill/>
        </p:spPr>
        <p:txBody>
          <a:bodyPr wrap="square" lIns="0" rIns="0" rtlCol="0">
            <a:spAutoFit/>
          </a:bodyPr>
          <a:lstStyle/>
          <a:p>
            <a:r>
              <a:rPr kumimoji="1" lang="en-US" altLang="ja-JP" sz="800" dirty="0"/>
              <a:t>nREGA[3:0]</a:t>
            </a:r>
          </a:p>
          <a:p>
            <a:r>
              <a:rPr kumimoji="1" lang="en-US" altLang="ja-JP" sz="800" dirty="0"/>
              <a:t>nREGB[3:0]</a:t>
            </a:r>
            <a:endParaRPr kumimoji="1" lang="ja-JP" altLang="en-US" sz="800" dirty="0"/>
          </a:p>
        </p:txBody>
      </p:sp>
      <p:sp>
        <p:nvSpPr>
          <p:cNvPr id="356" name="テキスト ボックス 355">
            <a:extLst>
              <a:ext uri="{FF2B5EF4-FFF2-40B4-BE49-F238E27FC236}">
                <a16:creationId xmlns:a16="http://schemas.microsoft.com/office/drawing/2014/main" id="{B8EB34B8-E12F-45B2-97AC-F49F9D293280}"/>
              </a:ext>
            </a:extLst>
          </p:cNvPr>
          <p:cNvSpPr txBox="1"/>
          <p:nvPr/>
        </p:nvSpPr>
        <p:spPr>
          <a:xfrm>
            <a:off x="1917658" y="3485396"/>
            <a:ext cx="719484" cy="215444"/>
          </a:xfrm>
          <a:prstGeom prst="rect">
            <a:avLst/>
          </a:prstGeom>
          <a:noFill/>
        </p:spPr>
        <p:txBody>
          <a:bodyPr wrap="square" lIns="0" rIns="0" rtlCol="0">
            <a:spAutoFit/>
          </a:bodyPr>
          <a:lstStyle/>
          <a:p>
            <a:r>
              <a:rPr kumimoji="1" lang="en-US" altLang="ja-JP" sz="800" dirty="0"/>
              <a:t>opdata[7:0]</a:t>
            </a:r>
            <a:endParaRPr kumimoji="1" lang="ja-JP" altLang="en-US" sz="800" dirty="0"/>
          </a:p>
        </p:txBody>
      </p:sp>
      <p:sp>
        <p:nvSpPr>
          <p:cNvPr id="357" name="テキスト ボックス 356">
            <a:extLst>
              <a:ext uri="{FF2B5EF4-FFF2-40B4-BE49-F238E27FC236}">
                <a16:creationId xmlns:a16="http://schemas.microsoft.com/office/drawing/2014/main" id="{81B81F2B-41F7-4EC6-9076-9B8F37F24C9A}"/>
              </a:ext>
            </a:extLst>
          </p:cNvPr>
          <p:cNvSpPr txBox="1"/>
          <p:nvPr/>
        </p:nvSpPr>
        <p:spPr>
          <a:xfrm>
            <a:off x="1907902" y="2715644"/>
            <a:ext cx="575537" cy="215444"/>
          </a:xfrm>
          <a:prstGeom prst="rect">
            <a:avLst/>
          </a:prstGeom>
          <a:noFill/>
        </p:spPr>
        <p:txBody>
          <a:bodyPr wrap="square" rtlCol="0">
            <a:spAutoFit/>
          </a:bodyPr>
          <a:lstStyle/>
          <a:p>
            <a:r>
              <a:rPr kumimoji="1" lang="en-US" altLang="ja-JP" sz="800" dirty="0"/>
              <a:t>5’b00000</a:t>
            </a:r>
            <a:endParaRPr kumimoji="1" lang="ja-JP" altLang="en-US" sz="800" dirty="0"/>
          </a:p>
        </p:txBody>
      </p:sp>
      <p:sp>
        <p:nvSpPr>
          <p:cNvPr id="358" name="正方形/長方形 357">
            <a:extLst>
              <a:ext uri="{FF2B5EF4-FFF2-40B4-BE49-F238E27FC236}">
                <a16:creationId xmlns:a16="http://schemas.microsoft.com/office/drawing/2014/main" id="{C42C49A9-7937-4D5E-853E-DE54A2854CF0}"/>
              </a:ext>
            </a:extLst>
          </p:cNvPr>
          <p:cNvSpPr/>
          <p:nvPr/>
        </p:nvSpPr>
        <p:spPr>
          <a:xfrm>
            <a:off x="6050870" y="1004727"/>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9" name="テキスト ボックス 358">
            <a:extLst>
              <a:ext uri="{FF2B5EF4-FFF2-40B4-BE49-F238E27FC236}">
                <a16:creationId xmlns:a16="http://schemas.microsoft.com/office/drawing/2014/main" id="{49C2A6D4-916D-488E-947C-3E57D1F218D3}"/>
              </a:ext>
            </a:extLst>
          </p:cNvPr>
          <p:cNvSpPr txBox="1"/>
          <p:nvPr/>
        </p:nvSpPr>
        <p:spPr>
          <a:xfrm>
            <a:off x="6105101" y="994519"/>
            <a:ext cx="741944" cy="215444"/>
          </a:xfrm>
          <a:prstGeom prst="rect">
            <a:avLst/>
          </a:prstGeom>
          <a:noFill/>
        </p:spPr>
        <p:txBody>
          <a:bodyPr wrap="square" rtlCol="0">
            <a:spAutoFit/>
          </a:bodyPr>
          <a:lstStyle/>
          <a:p>
            <a:r>
              <a:rPr kumimoji="1" lang="en-US" altLang="ja-JP" sz="800" dirty="0"/>
              <a:t>ir_addr[15:0]</a:t>
            </a:r>
            <a:endParaRPr kumimoji="1" lang="ja-JP" altLang="en-US" sz="800" dirty="0"/>
          </a:p>
        </p:txBody>
      </p:sp>
      <p:cxnSp>
        <p:nvCxnSpPr>
          <p:cNvPr id="14" name="直線矢印コネクタ 13">
            <a:extLst>
              <a:ext uri="{FF2B5EF4-FFF2-40B4-BE49-F238E27FC236}">
                <a16:creationId xmlns:a16="http://schemas.microsoft.com/office/drawing/2014/main" id="{F2D8ABE9-48D5-4CDA-8107-DED903315D0A}"/>
              </a:ext>
            </a:extLst>
          </p:cNvPr>
          <p:cNvCxnSpPr>
            <a:cxnSpLocks/>
            <a:stCxn id="358" idx="2"/>
          </p:cNvCxnSpPr>
          <p:nvPr/>
        </p:nvCxnSpPr>
        <p:spPr>
          <a:xfrm>
            <a:off x="6073730" y="1050446"/>
            <a:ext cx="0" cy="26680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62" name="テキスト ボックス 361">
            <a:extLst>
              <a:ext uri="{FF2B5EF4-FFF2-40B4-BE49-F238E27FC236}">
                <a16:creationId xmlns:a16="http://schemas.microsoft.com/office/drawing/2014/main" id="{C68641C5-1CE9-4E0E-B022-2C2B289BBC2D}"/>
              </a:ext>
            </a:extLst>
          </p:cNvPr>
          <p:cNvSpPr txBox="1"/>
          <p:nvPr/>
        </p:nvSpPr>
        <p:spPr>
          <a:xfrm>
            <a:off x="5878366" y="1291305"/>
            <a:ext cx="741944" cy="215444"/>
          </a:xfrm>
          <a:prstGeom prst="rect">
            <a:avLst/>
          </a:prstGeom>
          <a:noFill/>
        </p:spPr>
        <p:txBody>
          <a:bodyPr wrap="square" rtlCol="0">
            <a:spAutoFit/>
          </a:bodyPr>
          <a:lstStyle/>
          <a:p>
            <a:r>
              <a:rPr kumimoji="1" lang="en-US" altLang="ja-JP" sz="800" dirty="0"/>
              <a:t>ir_addr[15:0]</a:t>
            </a:r>
            <a:endParaRPr kumimoji="1" lang="ja-JP" altLang="en-US" sz="800" dirty="0"/>
          </a:p>
        </p:txBody>
      </p:sp>
    </p:spTree>
    <p:extLst>
      <p:ext uri="{BB962C8B-B14F-4D97-AF65-F5344CB8AC3E}">
        <p14:creationId xmlns:p14="http://schemas.microsoft.com/office/powerpoint/2010/main" val="30229228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正方形/長方形 32">
            <a:extLst>
              <a:ext uri="{FF2B5EF4-FFF2-40B4-BE49-F238E27FC236}">
                <a16:creationId xmlns:a16="http://schemas.microsoft.com/office/drawing/2014/main" id="{0122A143-074A-4268-ABFA-A22506D8D7D8}"/>
              </a:ext>
            </a:extLst>
          </p:cNvPr>
          <p:cNvSpPr/>
          <p:nvPr/>
        </p:nvSpPr>
        <p:spPr>
          <a:xfrm>
            <a:off x="816624" y="1821880"/>
            <a:ext cx="7566791" cy="5352831"/>
          </a:xfrm>
          <a:prstGeom prst="rect">
            <a:avLst/>
          </a:prstGeom>
          <a:solidFill>
            <a:schemeClr val="bg1">
              <a:lumMod val="85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t"/>
          <a:lstStyle/>
          <a:p>
            <a:r>
              <a:rPr kumimoji="1" lang="en-US" altLang="ja-JP" sz="1200" u="sng" dirty="0">
                <a:solidFill>
                  <a:schemeClr val="tx1"/>
                </a:solidFill>
              </a:rPr>
              <a:t>ASCA16CORE</a:t>
            </a:r>
          </a:p>
          <a:p>
            <a:endParaRPr kumimoji="1" lang="en-US" altLang="ja-JP" dirty="0">
              <a:solidFill>
                <a:schemeClr val="tx1"/>
              </a:solidFill>
            </a:endParaRPr>
          </a:p>
          <a:p>
            <a:endParaRPr kumimoji="1" lang="en-US" altLang="ja-JP" dirty="0">
              <a:solidFill>
                <a:schemeClr val="tx1"/>
              </a:solidFill>
            </a:endParaRPr>
          </a:p>
          <a:p>
            <a:pPr algn="r"/>
            <a:endParaRPr kumimoji="1" lang="en-US" altLang="ja-JP" dirty="0">
              <a:solidFill>
                <a:schemeClr val="tx1"/>
              </a:solidFill>
            </a:endParaRPr>
          </a:p>
          <a:p>
            <a:endParaRPr kumimoji="1" lang="ja-JP" altLang="en-US" dirty="0">
              <a:solidFill>
                <a:schemeClr val="tx1"/>
              </a:solidFill>
            </a:endParaRPr>
          </a:p>
        </p:txBody>
      </p:sp>
      <p:cxnSp>
        <p:nvCxnSpPr>
          <p:cNvPr id="91" name="カギ線コネクタ 90"/>
          <p:cNvCxnSpPr>
            <a:stCxn id="227" idx="2"/>
          </p:cNvCxnSpPr>
          <p:nvPr/>
        </p:nvCxnSpPr>
        <p:spPr>
          <a:xfrm rot="16200000" flipH="1">
            <a:off x="6456124" y="4343742"/>
            <a:ext cx="999230" cy="3315996"/>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118" name="正方形/長方形 117"/>
          <p:cNvSpPr/>
          <p:nvPr/>
        </p:nvSpPr>
        <p:spPr>
          <a:xfrm>
            <a:off x="5525119" y="3490125"/>
            <a:ext cx="2413871" cy="327114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execute</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cxnSp>
        <p:nvCxnSpPr>
          <p:cNvPr id="52" name="カギ線コネクタ 51"/>
          <p:cNvCxnSpPr/>
          <p:nvPr/>
        </p:nvCxnSpPr>
        <p:spPr>
          <a:xfrm flipV="1">
            <a:off x="2904530" y="6157630"/>
            <a:ext cx="3621170" cy="994224"/>
          </a:xfrm>
          <a:prstGeom prst="bentConnector3">
            <a:avLst>
              <a:gd name="adj1" fmla="val 23"/>
            </a:avLst>
          </a:prstGeom>
          <a:ln w="19050">
            <a:tailEnd type="triangle"/>
          </a:ln>
        </p:spPr>
        <p:style>
          <a:lnRef idx="1">
            <a:schemeClr val="dk1"/>
          </a:lnRef>
          <a:fillRef idx="0">
            <a:schemeClr val="dk1"/>
          </a:fillRef>
          <a:effectRef idx="0">
            <a:schemeClr val="dk1"/>
          </a:effectRef>
          <a:fontRef idx="minor">
            <a:schemeClr val="tx1"/>
          </a:fontRef>
        </p:style>
      </p:cxnSp>
      <p:sp>
        <p:nvSpPr>
          <p:cNvPr id="3" name="正方形/長方形 2"/>
          <p:cNvSpPr/>
          <p:nvPr/>
        </p:nvSpPr>
        <p:spPr>
          <a:xfrm>
            <a:off x="5529901" y="2103958"/>
            <a:ext cx="2413871" cy="107035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instrctl</a:t>
            </a:r>
            <a:endParaRPr kumimoji="1" lang="ja-JP" altLang="en-US" sz="1050" u="sng" dirty="0">
              <a:solidFill>
                <a:schemeClr val="tx1"/>
              </a:solidFill>
            </a:endParaRPr>
          </a:p>
        </p:txBody>
      </p:sp>
      <p:sp>
        <p:nvSpPr>
          <p:cNvPr id="47" name="正方形/長方形 46"/>
          <p:cNvSpPr/>
          <p:nvPr/>
        </p:nvSpPr>
        <p:spPr>
          <a:xfrm>
            <a:off x="3283039" y="3478230"/>
            <a:ext cx="600566" cy="327114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decode</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sp>
        <p:nvSpPr>
          <p:cNvPr id="199" name="正方形/長方形 198"/>
          <p:cNvSpPr/>
          <p:nvPr/>
        </p:nvSpPr>
        <p:spPr>
          <a:xfrm>
            <a:off x="7295370" y="4947723"/>
            <a:ext cx="543266" cy="92067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u="sng" dirty="0">
              <a:solidFill>
                <a:schemeClr val="tx1"/>
              </a:solidFill>
            </a:endParaRPr>
          </a:p>
          <a:p>
            <a:pPr algn="r"/>
            <a:endParaRPr kumimoji="1" lang="en-US" altLang="ja-JP" sz="1050" u="sng" dirty="0">
              <a:solidFill>
                <a:schemeClr val="tx1"/>
              </a:solidFill>
            </a:endParaRPr>
          </a:p>
        </p:txBody>
      </p:sp>
      <p:sp>
        <p:nvSpPr>
          <p:cNvPr id="2" name="タイトル 1">
            <a:extLst>
              <a:ext uri="{FF2B5EF4-FFF2-40B4-BE49-F238E27FC236}">
                <a16:creationId xmlns:a16="http://schemas.microsoft.com/office/drawing/2014/main" id="{EAD621A3-F279-4D81-B5D0-419A2F2D9A85}"/>
              </a:ext>
            </a:extLst>
          </p:cNvPr>
          <p:cNvSpPr>
            <a:spLocks noGrp="1"/>
          </p:cNvSpPr>
          <p:nvPr>
            <p:ph type="title"/>
          </p:nvPr>
        </p:nvSpPr>
        <p:spPr>
          <a:xfrm>
            <a:off x="0" y="32892"/>
            <a:ext cx="8952614" cy="696158"/>
          </a:xfrm>
        </p:spPr>
        <p:txBody>
          <a:bodyPr>
            <a:normAutofit/>
          </a:bodyPr>
          <a:lstStyle/>
          <a:p>
            <a:r>
              <a:rPr lang="ja-JP" altLang="en-US" dirty="0"/>
              <a:t>システムバス</a:t>
            </a:r>
            <a:r>
              <a:rPr lang="en-US" altLang="ja-JP" dirty="0"/>
              <a:t>I/F</a:t>
            </a:r>
            <a:r>
              <a:rPr lang="ja-JP" altLang="en-US" dirty="0"/>
              <a:t>実装</a:t>
            </a:r>
            <a:r>
              <a:rPr lang="en-US" altLang="ja-JP" dirty="0"/>
              <a:t>2</a:t>
            </a:r>
            <a:endParaRPr kumimoji="1" lang="ja-JP" altLang="en-US" dirty="0"/>
          </a:p>
        </p:txBody>
      </p:sp>
      <p:sp>
        <p:nvSpPr>
          <p:cNvPr id="35" name="正方形/長方形 34"/>
          <p:cNvSpPr/>
          <p:nvPr/>
        </p:nvSpPr>
        <p:spPr>
          <a:xfrm>
            <a:off x="-182884" y="2208779"/>
            <a:ext cx="711200" cy="458656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ROM</a:t>
            </a:r>
          </a:p>
          <a:p>
            <a:endParaRPr kumimoji="1" lang="en-US" altLang="ja-JP" sz="800" u="sng" dirty="0">
              <a:solidFill>
                <a:schemeClr val="tx1"/>
              </a:solidFill>
            </a:endParaRPr>
          </a:p>
          <a:p>
            <a:r>
              <a:rPr kumimoji="1" lang="en-US" altLang="ja-JP" sz="800" u="sng" dirty="0">
                <a:solidFill>
                  <a:schemeClr val="tx1"/>
                </a:solidFill>
              </a:rPr>
              <a:t>#0</a:t>
            </a:r>
          </a:p>
          <a:p>
            <a:r>
              <a:rPr kumimoji="1" lang="en-US" altLang="ja-JP" sz="800" dirty="0">
                <a:solidFill>
                  <a:schemeClr val="tx1"/>
                </a:solidFill>
              </a:rPr>
              <a:t>4AFF</a:t>
            </a:r>
          </a:p>
          <a:p>
            <a:r>
              <a:rPr kumimoji="1" lang="en-US" altLang="ja-JP" sz="800" dirty="0">
                <a:solidFill>
                  <a:schemeClr val="tx1"/>
                </a:solidFill>
              </a:rPr>
              <a:t>4BEE</a:t>
            </a:r>
          </a:p>
          <a:p>
            <a:r>
              <a:rPr kumimoji="1" lang="en-US" altLang="ja-JP" sz="800" dirty="0">
                <a:solidFill>
                  <a:schemeClr val="tx1"/>
                </a:solidFill>
              </a:rPr>
              <a:t>3A2A</a:t>
            </a:r>
            <a:endParaRPr kumimoji="1" lang="en-US" altLang="ja-JP" sz="800" u="sng" dirty="0">
              <a:solidFill>
                <a:schemeClr val="tx1"/>
              </a:solidFill>
            </a:endParaRPr>
          </a:p>
          <a:p>
            <a:r>
              <a:rPr kumimoji="1" lang="en-US" altLang="ja-JP" sz="800" b="1" dirty="0">
                <a:solidFill>
                  <a:schemeClr val="tx1"/>
                </a:solidFill>
              </a:rPr>
              <a:t>:</a:t>
            </a:r>
          </a:p>
          <a:p>
            <a:r>
              <a:rPr kumimoji="1" lang="en-US" altLang="ja-JP" sz="800" b="1" dirty="0">
                <a:solidFill>
                  <a:schemeClr val="tx1"/>
                </a:solidFill>
              </a:rPr>
              <a:t>:</a:t>
            </a: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r>
              <a:rPr kumimoji="1" lang="en-US" altLang="ja-JP" sz="800" b="1" dirty="0">
                <a:solidFill>
                  <a:schemeClr val="tx1"/>
                </a:solidFill>
              </a:rPr>
              <a:t>:</a:t>
            </a:r>
          </a:p>
          <a:p>
            <a:r>
              <a:rPr kumimoji="1" lang="en-US" altLang="ja-JP" sz="800" u="sng" dirty="0">
                <a:solidFill>
                  <a:schemeClr val="tx1"/>
                </a:solidFill>
              </a:rPr>
              <a:t>#65535</a:t>
            </a:r>
          </a:p>
          <a:p>
            <a:endParaRPr kumimoji="1" lang="en-US" altLang="ja-JP" sz="800" dirty="0">
              <a:solidFill>
                <a:schemeClr val="tx1"/>
              </a:solidFill>
            </a:endParaRPr>
          </a:p>
        </p:txBody>
      </p:sp>
      <p:sp>
        <p:nvSpPr>
          <p:cNvPr id="68" name="テキスト ボックス 67"/>
          <p:cNvSpPr txBox="1"/>
          <p:nvPr/>
        </p:nvSpPr>
        <p:spPr>
          <a:xfrm>
            <a:off x="621620" y="4138089"/>
            <a:ext cx="571593" cy="215444"/>
          </a:xfrm>
          <a:prstGeom prst="rect">
            <a:avLst/>
          </a:prstGeom>
          <a:noFill/>
        </p:spPr>
        <p:txBody>
          <a:bodyPr wrap="square" rtlCol="0">
            <a:spAutoFit/>
          </a:bodyPr>
          <a:lstStyle/>
          <a:p>
            <a:r>
              <a:rPr kumimoji="1" lang="en-US" altLang="ja-JP" sz="800" dirty="0"/>
              <a:t>op[15:0]</a:t>
            </a:r>
            <a:endParaRPr kumimoji="1" lang="ja-JP" altLang="en-US" sz="800" dirty="0"/>
          </a:p>
        </p:txBody>
      </p:sp>
      <p:sp>
        <p:nvSpPr>
          <p:cNvPr id="82" name="正方形/長方形 81"/>
          <p:cNvSpPr/>
          <p:nvPr/>
        </p:nvSpPr>
        <p:spPr>
          <a:xfrm>
            <a:off x="8622414" y="2221357"/>
            <a:ext cx="711200" cy="464460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RAM</a:t>
            </a:r>
          </a:p>
          <a:p>
            <a:endParaRPr kumimoji="1" lang="en-US" altLang="ja-JP" sz="800" u="sng" dirty="0">
              <a:solidFill>
                <a:schemeClr val="tx1"/>
              </a:solidFill>
            </a:endParaRPr>
          </a:p>
          <a:p>
            <a:r>
              <a:rPr kumimoji="1" lang="en-US" altLang="ja-JP" sz="800" u="sng" dirty="0">
                <a:solidFill>
                  <a:schemeClr val="tx1"/>
                </a:solidFill>
              </a:rPr>
              <a:t>#0</a:t>
            </a:r>
          </a:p>
          <a:p>
            <a:r>
              <a:rPr kumimoji="1" lang="en-US" altLang="ja-JP" sz="800" dirty="0">
                <a:solidFill>
                  <a:schemeClr val="tx1"/>
                </a:solidFill>
              </a:rPr>
              <a:t>3CAA</a:t>
            </a:r>
          </a:p>
          <a:p>
            <a:r>
              <a:rPr kumimoji="1" lang="en-US" altLang="ja-JP" sz="800" dirty="0">
                <a:solidFill>
                  <a:schemeClr val="tx1"/>
                </a:solidFill>
              </a:rPr>
              <a:t>03FF</a:t>
            </a:r>
          </a:p>
          <a:p>
            <a:r>
              <a:rPr kumimoji="1" lang="en-US" altLang="ja-JP" sz="800" dirty="0">
                <a:solidFill>
                  <a:schemeClr val="tx1"/>
                </a:solidFill>
              </a:rPr>
              <a:t>35FF</a:t>
            </a:r>
            <a:endParaRPr kumimoji="1" lang="en-US" altLang="ja-JP" sz="800" u="sng" dirty="0">
              <a:solidFill>
                <a:schemeClr val="tx1"/>
              </a:solidFill>
            </a:endParaRPr>
          </a:p>
          <a:p>
            <a:r>
              <a:rPr kumimoji="1" lang="en-US" altLang="ja-JP" sz="800" b="1" dirty="0">
                <a:solidFill>
                  <a:schemeClr val="tx1"/>
                </a:solidFill>
              </a:rPr>
              <a:t>:</a:t>
            </a:r>
          </a:p>
          <a:p>
            <a:r>
              <a:rPr kumimoji="1" lang="en-US" altLang="ja-JP" sz="800" b="1" dirty="0">
                <a:solidFill>
                  <a:schemeClr val="tx1"/>
                </a:solidFill>
              </a:rPr>
              <a:t>:</a:t>
            </a: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r>
              <a:rPr kumimoji="1" lang="en-US" altLang="ja-JP" sz="800" b="1" dirty="0">
                <a:solidFill>
                  <a:schemeClr val="tx1"/>
                </a:solidFill>
              </a:rPr>
              <a:t>:</a:t>
            </a:r>
            <a:endParaRPr kumimoji="1" lang="en-US" altLang="ja-JP" sz="800" dirty="0">
              <a:solidFill>
                <a:schemeClr val="tx1"/>
              </a:solidFill>
            </a:endParaRPr>
          </a:p>
          <a:p>
            <a:r>
              <a:rPr kumimoji="1" lang="en-US" altLang="ja-JP" sz="800" u="sng" dirty="0">
                <a:solidFill>
                  <a:schemeClr val="tx1"/>
                </a:solidFill>
              </a:rPr>
              <a:t>#65535</a:t>
            </a:r>
          </a:p>
        </p:txBody>
      </p:sp>
      <p:sp>
        <p:nvSpPr>
          <p:cNvPr id="117" name="テキスト ボックス 116"/>
          <p:cNvSpPr txBox="1"/>
          <p:nvPr/>
        </p:nvSpPr>
        <p:spPr>
          <a:xfrm>
            <a:off x="7242766" y="1645196"/>
            <a:ext cx="328353" cy="215444"/>
          </a:xfrm>
          <a:prstGeom prst="rect">
            <a:avLst/>
          </a:prstGeom>
          <a:noFill/>
        </p:spPr>
        <p:txBody>
          <a:bodyPr wrap="square" rtlCol="0">
            <a:spAutoFit/>
          </a:bodyPr>
          <a:lstStyle/>
          <a:p>
            <a:r>
              <a:rPr kumimoji="1" lang="en-US" altLang="ja-JP" sz="800" dirty="0"/>
              <a:t>clk</a:t>
            </a:r>
            <a:endParaRPr kumimoji="1" lang="ja-JP" altLang="en-US" sz="800" dirty="0"/>
          </a:p>
        </p:txBody>
      </p:sp>
      <p:sp>
        <p:nvSpPr>
          <p:cNvPr id="158" name="正方形/長方形 157"/>
          <p:cNvSpPr/>
          <p:nvPr/>
        </p:nvSpPr>
        <p:spPr>
          <a:xfrm>
            <a:off x="7532537" y="1799782"/>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356979" y="5032483"/>
            <a:ext cx="307674" cy="60693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p:cNvSpPr/>
          <p:nvPr/>
        </p:nvSpPr>
        <p:spPr>
          <a:xfrm>
            <a:off x="7394906" y="5066867"/>
            <a:ext cx="307674" cy="60693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p:cNvSpPr/>
          <p:nvPr/>
        </p:nvSpPr>
        <p:spPr>
          <a:xfrm>
            <a:off x="7431977" y="5110441"/>
            <a:ext cx="307674" cy="60693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フローチャート : 抜出し 144"/>
          <p:cNvSpPr/>
          <p:nvPr/>
        </p:nvSpPr>
        <p:spPr>
          <a:xfrm rot="5400000">
            <a:off x="7410030" y="5540763"/>
            <a:ext cx="100337" cy="56444"/>
          </a:xfrm>
          <a:prstGeom prst="flowChartExtra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フローチャート: 手作業 5"/>
          <p:cNvSpPr/>
          <p:nvPr/>
        </p:nvSpPr>
        <p:spPr>
          <a:xfrm rot="16200000">
            <a:off x="5500799" y="4891887"/>
            <a:ext cx="796554" cy="227464"/>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テキスト ボックス 80"/>
          <p:cNvSpPr txBox="1"/>
          <p:nvPr/>
        </p:nvSpPr>
        <p:spPr>
          <a:xfrm>
            <a:off x="5714433" y="5112659"/>
            <a:ext cx="369285" cy="215444"/>
          </a:xfrm>
          <a:prstGeom prst="rect">
            <a:avLst/>
          </a:prstGeom>
          <a:noFill/>
        </p:spPr>
        <p:txBody>
          <a:bodyPr wrap="square" rtlCol="0">
            <a:spAutoFit/>
          </a:bodyPr>
          <a:lstStyle/>
          <a:p>
            <a:r>
              <a:rPr kumimoji="1" lang="en-US" altLang="ja-JP" sz="800" dirty="0"/>
              <a:t>ALU</a:t>
            </a:r>
            <a:endParaRPr kumimoji="1" lang="ja-JP" altLang="en-US" sz="800" dirty="0"/>
          </a:p>
        </p:txBody>
      </p:sp>
      <p:sp>
        <p:nvSpPr>
          <p:cNvPr id="46" name="二等辺三角形 45"/>
          <p:cNvSpPr/>
          <p:nvPr/>
        </p:nvSpPr>
        <p:spPr>
          <a:xfrm rot="5400000">
            <a:off x="5692198" y="4962327"/>
            <a:ext cx="300023" cy="113732"/>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9" name="直線コネクタ 48"/>
          <p:cNvCxnSpPr>
            <a:stCxn id="46" idx="2"/>
            <a:endCxn id="46" idx="4"/>
          </p:cNvCxnSpPr>
          <p:nvPr/>
        </p:nvCxnSpPr>
        <p:spPr>
          <a:xfrm>
            <a:off x="5785344" y="4869182"/>
            <a:ext cx="0" cy="300023"/>
          </a:xfrm>
          <a:prstGeom prst="line">
            <a:avLst/>
          </a:prstGeom>
          <a:ln w="9525">
            <a:solidFill>
              <a:srgbClr val="FFC000"/>
            </a:solidFill>
          </a:ln>
        </p:spPr>
        <p:style>
          <a:lnRef idx="1">
            <a:schemeClr val="dk1"/>
          </a:lnRef>
          <a:fillRef idx="0">
            <a:schemeClr val="dk1"/>
          </a:fillRef>
          <a:effectRef idx="0">
            <a:schemeClr val="dk1"/>
          </a:effectRef>
          <a:fontRef idx="minor">
            <a:schemeClr val="tx1"/>
          </a:fontRef>
        </p:style>
      </p:cxnSp>
      <p:sp>
        <p:nvSpPr>
          <p:cNvPr id="156" name="正方形/長方形 155"/>
          <p:cNvSpPr/>
          <p:nvPr/>
        </p:nvSpPr>
        <p:spPr>
          <a:xfrm>
            <a:off x="1751693" y="3469758"/>
            <a:ext cx="518397" cy="327856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fetch</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cxnSp>
        <p:nvCxnSpPr>
          <p:cNvPr id="202" name="直線矢印コネクタ 201"/>
          <p:cNvCxnSpPr/>
          <p:nvPr/>
        </p:nvCxnSpPr>
        <p:spPr>
          <a:xfrm>
            <a:off x="6811958" y="5435244"/>
            <a:ext cx="485030" cy="74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7" name="直線矢印コネクタ 206"/>
          <p:cNvCxnSpPr/>
          <p:nvPr/>
        </p:nvCxnSpPr>
        <p:spPr>
          <a:xfrm>
            <a:off x="6809601" y="5719777"/>
            <a:ext cx="47156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13" name="カギ線コネクタ 212"/>
          <p:cNvCxnSpPr>
            <a:stCxn id="199" idx="3"/>
            <a:endCxn id="69" idx="1"/>
          </p:cNvCxnSpPr>
          <p:nvPr/>
        </p:nvCxnSpPr>
        <p:spPr>
          <a:xfrm flipH="1" flipV="1">
            <a:off x="3283035" y="4636863"/>
            <a:ext cx="4555601" cy="771197"/>
          </a:xfrm>
          <a:prstGeom prst="bentConnector5">
            <a:avLst>
              <a:gd name="adj1" fmla="val -5018"/>
              <a:gd name="adj2" fmla="val 271300"/>
              <a:gd name="adj3" fmla="val 105018"/>
            </a:avLst>
          </a:prstGeom>
          <a:ln w="19050">
            <a:tailEnd type="triangle"/>
          </a:ln>
        </p:spPr>
        <p:style>
          <a:lnRef idx="1">
            <a:schemeClr val="dk1"/>
          </a:lnRef>
          <a:fillRef idx="0">
            <a:schemeClr val="dk1"/>
          </a:fillRef>
          <a:effectRef idx="0">
            <a:schemeClr val="dk1"/>
          </a:effectRef>
          <a:fontRef idx="minor">
            <a:schemeClr val="tx1"/>
          </a:fontRef>
        </p:style>
      </p:cxnSp>
      <p:sp>
        <p:nvSpPr>
          <p:cNvPr id="219" name="テキスト ボックス 218"/>
          <p:cNvSpPr txBox="1"/>
          <p:nvPr/>
        </p:nvSpPr>
        <p:spPr>
          <a:xfrm>
            <a:off x="7794220" y="5971685"/>
            <a:ext cx="691571" cy="215444"/>
          </a:xfrm>
          <a:prstGeom prst="rect">
            <a:avLst/>
          </a:prstGeom>
          <a:noFill/>
        </p:spPr>
        <p:txBody>
          <a:bodyPr wrap="square" rtlCol="0">
            <a:spAutoFit/>
          </a:bodyPr>
          <a:lstStyle/>
          <a:p>
            <a:r>
              <a:rPr kumimoji="1" lang="en-US" altLang="ja-JP" sz="800" dirty="0"/>
              <a:t>ram_wen</a:t>
            </a:r>
            <a:endParaRPr kumimoji="1" lang="ja-JP" altLang="en-US" sz="800" dirty="0"/>
          </a:p>
        </p:txBody>
      </p:sp>
      <p:sp>
        <p:nvSpPr>
          <p:cNvPr id="220" name="テキスト ボックス 219"/>
          <p:cNvSpPr txBox="1"/>
          <p:nvPr/>
        </p:nvSpPr>
        <p:spPr>
          <a:xfrm>
            <a:off x="7779973" y="5732195"/>
            <a:ext cx="937135" cy="215444"/>
          </a:xfrm>
          <a:prstGeom prst="rect">
            <a:avLst/>
          </a:prstGeom>
          <a:noFill/>
        </p:spPr>
        <p:txBody>
          <a:bodyPr wrap="square" rtlCol="0">
            <a:spAutoFit/>
          </a:bodyPr>
          <a:lstStyle/>
          <a:p>
            <a:r>
              <a:rPr kumimoji="1" lang="en-US" altLang="ja-JP" sz="800" dirty="0"/>
              <a:t>ram_data[15:0]</a:t>
            </a:r>
            <a:endParaRPr kumimoji="1" lang="ja-JP" altLang="en-US" sz="800" dirty="0"/>
          </a:p>
        </p:txBody>
      </p:sp>
      <p:cxnSp>
        <p:nvCxnSpPr>
          <p:cNvPr id="242" name="カギ線コネクタ 241"/>
          <p:cNvCxnSpPr>
            <a:stCxn id="264" idx="2"/>
          </p:cNvCxnSpPr>
          <p:nvPr/>
        </p:nvCxnSpPr>
        <p:spPr>
          <a:xfrm>
            <a:off x="4759326" y="5303376"/>
            <a:ext cx="1766374" cy="483718"/>
          </a:xfrm>
          <a:prstGeom prst="bentConnector3">
            <a:avLst>
              <a:gd name="adj1" fmla="val 18005"/>
            </a:avLst>
          </a:prstGeom>
          <a:ln w="19050">
            <a:tailEnd type="triangle"/>
          </a:ln>
        </p:spPr>
        <p:style>
          <a:lnRef idx="1">
            <a:schemeClr val="dk1"/>
          </a:lnRef>
          <a:fillRef idx="0">
            <a:schemeClr val="dk1"/>
          </a:fillRef>
          <a:effectRef idx="0">
            <a:schemeClr val="dk1"/>
          </a:effectRef>
          <a:fontRef idx="minor">
            <a:schemeClr val="tx1"/>
          </a:fontRef>
        </p:style>
      </p:cxnSp>
      <p:sp>
        <p:nvSpPr>
          <p:cNvPr id="259" name="テキスト ボックス 258"/>
          <p:cNvSpPr txBox="1"/>
          <p:nvPr/>
        </p:nvSpPr>
        <p:spPr>
          <a:xfrm>
            <a:off x="3226472" y="4930987"/>
            <a:ext cx="212382" cy="276999"/>
          </a:xfrm>
          <a:prstGeom prst="rect">
            <a:avLst/>
          </a:prstGeom>
          <a:noFill/>
        </p:spPr>
        <p:txBody>
          <a:bodyPr wrap="square" rtlCol="0">
            <a:spAutoFit/>
          </a:bodyPr>
          <a:lstStyle/>
          <a:p>
            <a:r>
              <a:rPr kumimoji="1" lang="en-US" altLang="ja-JP" sz="1200" b="1" dirty="0"/>
              <a:t>:</a:t>
            </a:r>
          </a:p>
        </p:txBody>
      </p:sp>
      <p:cxnSp>
        <p:nvCxnSpPr>
          <p:cNvPr id="263" name="カギ線コネクタ 262"/>
          <p:cNvCxnSpPr>
            <a:stCxn id="199" idx="3"/>
            <a:endCxn id="251" idx="1"/>
          </p:cNvCxnSpPr>
          <p:nvPr/>
        </p:nvCxnSpPr>
        <p:spPr>
          <a:xfrm flipH="1" flipV="1">
            <a:off x="3283035" y="4851834"/>
            <a:ext cx="4555601" cy="556226"/>
          </a:xfrm>
          <a:prstGeom prst="bentConnector5">
            <a:avLst>
              <a:gd name="adj1" fmla="val -5018"/>
              <a:gd name="adj2" fmla="val 375090"/>
              <a:gd name="adj3" fmla="val 105018"/>
            </a:avLst>
          </a:prstGeom>
          <a:ln w="19050">
            <a:tailEnd type="triangle"/>
          </a:ln>
        </p:spPr>
        <p:style>
          <a:lnRef idx="1">
            <a:schemeClr val="dk1"/>
          </a:lnRef>
          <a:fillRef idx="0">
            <a:schemeClr val="dk1"/>
          </a:fillRef>
          <a:effectRef idx="0">
            <a:schemeClr val="dk1"/>
          </a:effectRef>
          <a:fontRef idx="minor">
            <a:schemeClr val="tx1"/>
          </a:fontRef>
        </p:style>
      </p:cxnSp>
      <p:cxnSp>
        <p:nvCxnSpPr>
          <p:cNvPr id="268" name="カギ線コネクタ 267"/>
          <p:cNvCxnSpPr>
            <a:stCxn id="199" idx="3"/>
            <a:endCxn id="258" idx="1"/>
          </p:cNvCxnSpPr>
          <p:nvPr/>
        </p:nvCxnSpPr>
        <p:spPr>
          <a:xfrm flipH="1" flipV="1">
            <a:off x="3283035" y="5260509"/>
            <a:ext cx="4555601" cy="147551"/>
          </a:xfrm>
          <a:prstGeom prst="bentConnector5">
            <a:avLst>
              <a:gd name="adj1" fmla="val -5018"/>
              <a:gd name="adj2" fmla="val 1413705"/>
              <a:gd name="adj3" fmla="val 105018"/>
            </a:avLst>
          </a:prstGeom>
          <a:ln w="19050">
            <a:tailEnd type="triangle"/>
          </a:ln>
        </p:spPr>
        <p:style>
          <a:lnRef idx="1">
            <a:schemeClr val="dk1"/>
          </a:lnRef>
          <a:fillRef idx="0">
            <a:schemeClr val="dk1"/>
          </a:fillRef>
          <a:effectRef idx="0">
            <a:schemeClr val="dk1"/>
          </a:effectRef>
          <a:fontRef idx="minor">
            <a:schemeClr val="tx1"/>
          </a:fontRef>
        </p:style>
      </p:cxnSp>
      <p:sp>
        <p:nvSpPr>
          <p:cNvPr id="270" name="テキスト ボックス 269"/>
          <p:cNvSpPr txBox="1"/>
          <p:nvPr/>
        </p:nvSpPr>
        <p:spPr>
          <a:xfrm>
            <a:off x="3014090" y="4939955"/>
            <a:ext cx="212382" cy="276999"/>
          </a:xfrm>
          <a:prstGeom prst="rect">
            <a:avLst/>
          </a:prstGeom>
          <a:noFill/>
        </p:spPr>
        <p:txBody>
          <a:bodyPr wrap="square" rtlCol="0">
            <a:spAutoFit/>
          </a:bodyPr>
          <a:lstStyle/>
          <a:p>
            <a:r>
              <a:rPr kumimoji="1" lang="en-US" altLang="ja-JP" sz="1200" b="1" dirty="0"/>
              <a:t>:</a:t>
            </a:r>
          </a:p>
        </p:txBody>
      </p:sp>
      <p:cxnSp>
        <p:nvCxnSpPr>
          <p:cNvPr id="294" name="直線矢印コネクタ 293"/>
          <p:cNvCxnSpPr>
            <a:stCxn id="303" idx="2"/>
          </p:cNvCxnSpPr>
          <p:nvPr/>
        </p:nvCxnSpPr>
        <p:spPr>
          <a:xfrm>
            <a:off x="3513520" y="4114832"/>
            <a:ext cx="633" cy="415058"/>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300" name="直線矢印コネクタ 299"/>
          <p:cNvCxnSpPr/>
          <p:nvPr/>
        </p:nvCxnSpPr>
        <p:spPr>
          <a:xfrm>
            <a:off x="5956415" y="3754878"/>
            <a:ext cx="3" cy="984892"/>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69" name="テキスト ボックス 68"/>
          <p:cNvSpPr txBox="1"/>
          <p:nvPr/>
        </p:nvSpPr>
        <p:spPr>
          <a:xfrm>
            <a:off x="3283035" y="4529141"/>
            <a:ext cx="262473" cy="215444"/>
          </a:xfrm>
          <a:prstGeom prst="rect">
            <a:avLst/>
          </a:prstGeom>
          <a:noFill/>
        </p:spPr>
        <p:txBody>
          <a:bodyPr wrap="square" lIns="0" rIns="0" rtlCol="0">
            <a:spAutoFit/>
          </a:bodyPr>
          <a:lstStyle/>
          <a:p>
            <a:r>
              <a:rPr kumimoji="1" lang="en-US" altLang="ja-JP" sz="800" dirty="0"/>
              <a:t>R0</a:t>
            </a:r>
            <a:endParaRPr kumimoji="1" lang="ja-JP" altLang="en-US" sz="800" dirty="0"/>
          </a:p>
        </p:txBody>
      </p:sp>
      <p:sp>
        <p:nvSpPr>
          <p:cNvPr id="251" name="テキスト ボックス 250"/>
          <p:cNvSpPr txBox="1"/>
          <p:nvPr/>
        </p:nvSpPr>
        <p:spPr>
          <a:xfrm>
            <a:off x="3283035" y="4744112"/>
            <a:ext cx="262473" cy="215444"/>
          </a:xfrm>
          <a:prstGeom prst="rect">
            <a:avLst/>
          </a:prstGeom>
          <a:noFill/>
        </p:spPr>
        <p:txBody>
          <a:bodyPr wrap="square" lIns="0" rIns="0" rtlCol="0">
            <a:spAutoFit/>
          </a:bodyPr>
          <a:lstStyle/>
          <a:p>
            <a:r>
              <a:rPr kumimoji="1" lang="en-US" altLang="ja-JP" sz="800" dirty="0"/>
              <a:t>R1</a:t>
            </a:r>
            <a:endParaRPr kumimoji="1" lang="ja-JP" altLang="en-US" sz="800" dirty="0"/>
          </a:p>
        </p:txBody>
      </p:sp>
      <p:sp>
        <p:nvSpPr>
          <p:cNvPr id="258" name="テキスト ボックス 257"/>
          <p:cNvSpPr txBox="1"/>
          <p:nvPr/>
        </p:nvSpPr>
        <p:spPr>
          <a:xfrm>
            <a:off x="3283035" y="5152787"/>
            <a:ext cx="262471" cy="215444"/>
          </a:xfrm>
          <a:prstGeom prst="rect">
            <a:avLst/>
          </a:prstGeom>
          <a:noFill/>
        </p:spPr>
        <p:txBody>
          <a:bodyPr wrap="square" lIns="0" rIns="0" rtlCol="0">
            <a:spAutoFit/>
          </a:bodyPr>
          <a:lstStyle/>
          <a:p>
            <a:r>
              <a:rPr kumimoji="1" lang="en-US" altLang="ja-JP" sz="800" dirty="0"/>
              <a:t>R15</a:t>
            </a:r>
            <a:endParaRPr kumimoji="1" lang="ja-JP" altLang="en-US" sz="800" dirty="0"/>
          </a:p>
        </p:txBody>
      </p:sp>
      <p:cxnSp>
        <p:nvCxnSpPr>
          <p:cNvPr id="335" name="直線矢印コネクタ 334"/>
          <p:cNvCxnSpPr/>
          <p:nvPr/>
        </p:nvCxnSpPr>
        <p:spPr>
          <a:xfrm>
            <a:off x="6824368" y="5934261"/>
            <a:ext cx="179804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36" name="直線矢印コネクタ 335"/>
          <p:cNvCxnSpPr/>
          <p:nvPr/>
        </p:nvCxnSpPr>
        <p:spPr>
          <a:xfrm>
            <a:off x="6817861" y="6157631"/>
            <a:ext cx="1804553" cy="0"/>
          </a:xfrm>
          <a:prstGeom prst="straightConnector1">
            <a:avLst/>
          </a:prstGeom>
          <a:ln w="9525">
            <a:prstDash val="dash"/>
            <a:tailEnd type="triangle"/>
          </a:ln>
        </p:spPr>
        <p:style>
          <a:lnRef idx="1">
            <a:schemeClr val="dk1"/>
          </a:lnRef>
          <a:fillRef idx="0">
            <a:schemeClr val="dk1"/>
          </a:fillRef>
          <a:effectRef idx="0">
            <a:schemeClr val="dk1"/>
          </a:effectRef>
          <a:fontRef idx="minor">
            <a:schemeClr val="tx1"/>
          </a:fontRef>
        </p:style>
      </p:cxnSp>
      <p:sp>
        <p:nvSpPr>
          <p:cNvPr id="339" name="テキスト ボックス 338"/>
          <p:cNvSpPr txBox="1"/>
          <p:nvPr/>
        </p:nvSpPr>
        <p:spPr>
          <a:xfrm>
            <a:off x="7669604" y="5382165"/>
            <a:ext cx="819410" cy="430887"/>
          </a:xfrm>
          <a:prstGeom prst="rect">
            <a:avLst/>
          </a:prstGeom>
          <a:noFill/>
        </p:spPr>
        <p:txBody>
          <a:bodyPr wrap="square" rtlCol="0">
            <a:spAutoFit/>
          </a:bodyPr>
          <a:lstStyle/>
          <a:p>
            <a:r>
              <a:rPr kumimoji="1" lang="en-US" altLang="ja-JP" sz="800" dirty="0"/>
              <a:t>reg_out[15:0]</a:t>
            </a:r>
          </a:p>
          <a:p>
            <a:r>
              <a:rPr kumimoji="1" lang="en-US" altLang="ja-JP" sz="1400" dirty="0"/>
              <a:t>×14</a:t>
            </a:r>
            <a:endParaRPr kumimoji="1" lang="ja-JP" altLang="en-US" sz="1400" dirty="0"/>
          </a:p>
        </p:txBody>
      </p:sp>
      <p:sp>
        <p:nvSpPr>
          <p:cNvPr id="352" name="テキスト ボックス 351"/>
          <p:cNvSpPr txBox="1"/>
          <p:nvPr/>
        </p:nvSpPr>
        <p:spPr>
          <a:xfrm>
            <a:off x="7777958" y="6270000"/>
            <a:ext cx="836432" cy="215444"/>
          </a:xfrm>
          <a:prstGeom prst="rect">
            <a:avLst/>
          </a:prstGeom>
          <a:noFill/>
        </p:spPr>
        <p:txBody>
          <a:bodyPr wrap="square" rtlCol="0">
            <a:spAutoFit/>
          </a:bodyPr>
          <a:lstStyle/>
          <a:p>
            <a:r>
              <a:rPr kumimoji="1" lang="en-US" altLang="ja-JP" sz="800" dirty="0"/>
              <a:t>ram_addr[15:0]</a:t>
            </a:r>
            <a:endParaRPr kumimoji="1" lang="ja-JP" altLang="en-US" sz="800" dirty="0"/>
          </a:p>
        </p:txBody>
      </p:sp>
      <p:sp>
        <p:nvSpPr>
          <p:cNvPr id="41" name="テキスト ボックス 40"/>
          <p:cNvSpPr txBox="1"/>
          <p:nvPr/>
        </p:nvSpPr>
        <p:spPr>
          <a:xfrm>
            <a:off x="767343" y="2091192"/>
            <a:ext cx="820671" cy="215444"/>
          </a:xfrm>
          <a:prstGeom prst="rect">
            <a:avLst/>
          </a:prstGeom>
          <a:noFill/>
        </p:spPr>
        <p:txBody>
          <a:bodyPr wrap="square" rtlCol="0">
            <a:spAutoFit/>
          </a:bodyPr>
          <a:lstStyle/>
          <a:p>
            <a:r>
              <a:rPr kumimoji="1" lang="en-US" altLang="ja-JP" sz="800" dirty="0"/>
              <a:t>pc_out[15:0]</a:t>
            </a:r>
            <a:endParaRPr kumimoji="1" lang="ja-JP" altLang="en-US" sz="800" dirty="0"/>
          </a:p>
        </p:txBody>
      </p:sp>
      <p:sp>
        <p:nvSpPr>
          <p:cNvPr id="364" name="二等辺三角形 363"/>
          <p:cNvSpPr/>
          <p:nvPr/>
        </p:nvSpPr>
        <p:spPr>
          <a:xfrm rot="5400000">
            <a:off x="1729419" y="6549004"/>
            <a:ext cx="106673" cy="621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4" name="正方形/長方形 403"/>
          <p:cNvSpPr/>
          <p:nvPr/>
        </p:nvSpPr>
        <p:spPr>
          <a:xfrm>
            <a:off x="7960390" y="1804248"/>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6" name="テキスト ボックス 405"/>
          <p:cNvSpPr txBox="1"/>
          <p:nvPr/>
        </p:nvSpPr>
        <p:spPr>
          <a:xfrm>
            <a:off x="7632695" y="1643154"/>
            <a:ext cx="432146" cy="215444"/>
          </a:xfrm>
          <a:prstGeom prst="rect">
            <a:avLst/>
          </a:prstGeom>
          <a:noFill/>
        </p:spPr>
        <p:txBody>
          <a:bodyPr wrap="square" rtlCol="0">
            <a:spAutoFit/>
          </a:bodyPr>
          <a:lstStyle/>
          <a:p>
            <a:r>
              <a:rPr kumimoji="1" lang="en-US" altLang="ja-JP" sz="800" dirty="0"/>
              <a:t>rst_n</a:t>
            </a:r>
            <a:endParaRPr kumimoji="1" lang="ja-JP" altLang="en-US" sz="800" dirty="0"/>
          </a:p>
        </p:txBody>
      </p:sp>
      <p:cxnSp>
        <p:nvCxnSpPr>
          <p:cNvPr id="412" name="直線コネクタ 411"/>
          <p:cNvCxnSpPr/>
          <p:nvPr/>
        </p:nvCxnSpPr>
        <p:spPr>
          <a:xfrm flipV="1">
            <a:off x="2010890" y="6753930"/>
            <a:ext cx="0" cy="92353"/>
          </a:xfrm>
          <a:prstGeom prst="line">
            <a:avLst/>
          </a:prstGeom>
          <a:ln w="6350"/>
        </p:spPr>
        <p:style>
          <a:lnRef idx="1">
            <a:schemeClr val="dk1"/>
          </a:lnRef>
          <a:fillRef idx="0">
            <a:schemeClr val="dk1"/>
          </a:fillRef>
          <a:effectRef idx="0">
            <a:schemeClr val="dk1"/>
          </a:effectRef>
          <a:fontRef idx="minor">
            <a:schemeClr val="tx1"/>
          </a:fontRef>
        </p:style>
      </p:cxnSp>
      <p:sp>
        <p:nvSpPr>
          <p:cNvPr id="435" name="正方形/長方形 434"/>
          <p:cNvSpPr/>
          <p:nvPr/>
        </p:nvSpPr>
        <p:spPr>
          <a:xfrm>
            <a:off x="5933558" y="3673509"/>
            <a:ext cx="45719" cy="8196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テキスト ボックス 135"/>
          <p:cNvSpPr txBox="1"/>
          <p:nvPr/>
        </p:nvSpPr>
        <p:spPr>
          <a:xfrm>
            <a:off x="7702579" y="6783095"/>
            <a:ext cx="891095" cy="215444"/>
          </a:xfrm>
          <a:prstGeom prst="rect">
            <a:avLst/>
          </a:prstGeom>
          <a:noFill/>
        </p:spPr>
        <p:txBody>
          <a:bodyPr wrap="square" rtlCol="0">
            <a:spAutoFit/>
          </a:bodyPr>
          <a:lstStyle/>
          <a:p>
            <a:r>
              <a:rPr kumimoji="1" lang="en-US" altLang="ja-JP" sz="800" dirty="0"/>
              <a:t>ram_in[15:0]</a:t>
            </a:r>
            <a:endParaRPr kumimoji="1" lang="ja-JP" altLang="en-US" sz="800" dirty="0"/>
          </a:p>
        </p:txBody>
      </p:sp>
      <p:cxnSp>
        <p:nvCxnSpPr>
          <p:cNvPr id="36" name="直線矢印コネクタ 35"/>
          <p:cNvCxnSpPr/>
          <p:nvPr/>
        </p:nvCxnSpPr>
        <p:spPr>
          <a:xfrm>
            <a:off x="3888450" y="6326989"/>
            <a:ext cx="263725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6" name="直線矢印コネクタ 125"/>
          <p:cNvCxnSpPr/>
          <p:nvPr/>
        </p:nvCxnSpPr>
        <p:spPr>
          <a:xfrm>
            <a:off x="1577491" y="6580068"/>
            <a:ext cx="174201" cy="0"/>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120" name="テキスト ボックス 119"/>
          <p:cNvSpPr txBox="1"/>
          <p:nvPr/>
        </p:nvSpPr>
        <p:spPr>
          <a:xfrm>
            <a:off x="6824368" y="2870955"/>
            <a:ext cx="295897" cy="215444"/>
          </a:xfrm>
          <a:prstGeom prst="rect">
            <a:avLst/>
          </a:prstGeom>
          <a:solidFill>
            <a:srgbClr val="92D050"/>
          </a:solidFill>
          <a:ln w="6350">
            <a:solidFill>
              <a:schemeClr val="tx1"/>
            </a:solidFill>
          </a:ln>
        </p:spPr>
        <p:txBody>
          <a:bodyPr wrap="square" rtlCol="0">
            <a:spAutoFit/>
          </a:bodyPr>
          <a:lstStyle/>
          <a:p>
            <a:r>
              <a:rPr kumimoji="1" lang="en-US" altLang="ja-JP" sz="800" dirty="0"/>
              <a:t>PC</a:t>
            </a:r>
            <a:endParaRPr kumimoji="1" lang="ja-JP" altLang="en-US" sz="800" dirty="0"/>
          </a:p>
        </p:txBody>
      </p:sp>
      <p:sp>
        <p:nvSpPr>
          <p:cNvPr id="122" name="テキスト ボックス 121"/>
          <p:cNvSpPr txBox="1"/>
          <p:nvPr/>
        </p:nvSpPr>
        <p:spPr>
          <a:xfrm>
            <a:off x="7522706" y="4104353"/>
            <a:ext cx="359747" cy="215444"/>
          </a:xfrm>
          <a:prstGeom prst="rect">
            <a:avLst/>
          </a:prstGeom>
          <a:solidFill>
            <a:srgbClr val="92D050"/>
          </a:solidFill>
          <a:ln w="6350">
            <a:solidFill>
              <a:schemeClr val="tx1"/>
            </a:solidFill>
          </a:ln>
        </p:spPr>
        <p:txBody>
          <a:bodyPr wrap="square" rtlCol="0">
            <a:spAutoFit/>
          </a:bodyPr>
          <a:lstStyle/>
          <a:p>
            <a:r>
              <a:rPr kumimoji="1" lang="en-US" altLang="ja-JP" sz="800" dirty="0"/>
              <a:t>PSR</a:t>
            </a:r>
            <a:endParaRPr kumimoji="1" lang="ja-JP" altLang="en-US" sz="800" dirty="0"/>
          </a:p>
        </p:txBody>
      </p:sp>
      <p:sp>
        <p:nvSpPr>
          <p:cNvPr id="123" name="テキスト ボックス 122"/>
          <p:cNvSpPr txBox="1"/>
          <p:nvPr/>
        </p:nvSpPr>
        <p:spPr>
          <a:xfrm>
            <a:off x="7173690" y="4097249"/>
            <a:ext cx="295897" cy="215444"/>
          </a:xfrm>
          <a:prstGeom prst="rect">
            <a:avLst/>
          </a:prstGeom>
          <a:solidFill>
            <a:srgbClr val="92D050"/>
          </a:solidFill>
          <a:ln w="6350">
            <a:solidFill>
              <a:schemeClr val="tx1"/>
            </a:solidFill>
          </a:ln>
        </p:spPr>
        <p:txBody>
          <a:bodyPr wrap="square" rtlCol="0">
            <a:spAutoFit/>
          </a:bodyPr>
          <a:lstStyle/>
          <a:p>
            <a:r>
              <a:rPr kumimoji="1" lang="en-US" altLang="ja-JP" sz="800" dirty="0"/>
              <a:t>LR</a:t>
            </a:r>
            <a:endParaRPr kumimoji="1" lang="ja-JP" altLang="en-US" sz="800" dirty="0"/>
          </a:p>
        </p:txBody>
      </p:sp>
      <p:cxnSp>
        <p:nvCxnSpPr>
          <p:cNvPr id="146" name="直線矢印コネクタ 145"/>
          <p:cNvCxnSpPr/>
          <p:nvPr/>
        </p:nvCxnSpPr>
        <p:spPr>
          <a:xfrm>
            <a:off x="3164220" y="6566524"/>
            <a:ext cx="118819" cy="0"/>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148" name="二等辺三角形 147"/>
          <p:cNvSpPr/>
          <p:nvPr/>
        </p:nvSpPr>
        <p:spPr>
          <a:xfrm rot="5400000">
            <a:off x="5507630" y="6565096"/>
            <a:ext cx="106673" cy="621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51" name="直線矢印コネクタ 150"/>
          <p:cNvCxnSpPr/>
          <p:nvPr/>
        </p:nvCxnSpPr>
        <p:spPr>
          <a:xfrm>
            <a:off x="5355702" y="6588540"/>
            <a:ext cx="174201" cy="0"/>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410" name="円/楕円 409"/>
          <p:cNvSpPr/>
          <p:nvPr/>
        </p:nvSpPr>
        <p:spPr>
          <a:xfrm>
            <a:off x="1978625" y="6740906"/>
            <a:ext cx="64530" cy="59201"/>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8" name="直線コネクタ 167"/>
          <p:cNvCxnSpPr/>
          <p:nvPr/>
        </p:nvCxnSpPr>
        <p:spPr>
          <a:xfrm flipV="1">
            <a:off x="3684406" y="6754782"/>
            <a:ext cx="0" cy="92353"/>
          </a:xfrm>
          <a:prstGeom prst="line">
            <a:avLst/>
          </a:prstGeom>
          <a:ln w="6350"/>
        </p:spPr>
        <p:style>
          <a:lnRef idx="1">
            <a:schemeClr val="dk1"/>
          </a:lnRef>
          <a:fillRef idx="0">
            <a:schemeClr val="dk1"/>
          </a:fillRef>
          <a:effectRef idx="0">
            <a:schemeClr val="dk1"/>
          </a:effectRef>
          <a:fontRef idx="minor">
            <a:schemeClr val="tx1"/>
          </a:fontRef>
        </p:style>
      </p:cxnSp>
      <p:sp>
        <p:nvSpPr>
          <p:cNvPr id="169" name="円/楕円 168"/>
          <p:cNvSpPr/>
          <p:nvPr/>
        </p:nvSpPr>
        <p:spPr>
          <a:xfrm>
            <a:off x="3652141" y="6741758"/>
            <a:ext cx="64530" cy="59201"/>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テキスト ボックス 180"/>
          <p:cNvSpPr txBox="1"/>
          <p:nvPr/>
        </p:nvSpPr>
        <p:spPr>
          <a:xfrm>
            <a:off x="6835569" y="4099093"/>
            <a:ext cx="284696" cy="215444"/>
          </a:xfrm>
          <a:prstGeom prst="rect">
            <a:avLst/>
          </a:prstGeom>
          <a:solidFill>
            <a:srgbClr val="92D050"/>
          </a:solidFill>
          <a:ln w="6350">
            <a:solidFill>
              <a:schemeClr val="tx1"/>
            </a:solidFill>
          </a:ln>
        </p:spPr>
        <p:txBody>
          <a:bodyPr wrap="square" rtlCol="0">
            <a:spAutoFit/>
          </a:bodyPr>
          <a:lstStyle/>
          <a:p>
            <a:r>
              <a:rPr kumimoji="1" lang="en-US" altLang="ja-JP" sz="800" dirty="0"/>
              <a:t>SP</a:t>
            </a:r>
          </a:p>
        </p:txBody>
      </p:sp>
      <p:cxnSp>
        <p:nvCxnSpPr>
          <p:cNvPr id="54" name="カギ線コネクタ 53"/>
          <p:cNvCxnSpPr>
            <a:stCxn id="82" idx="2"/>
          </p:cNvCxnSpPr>
          <p:nvPr/>
        </p:nvCxnSpPr>
        <p:spPr>
          <a:xfrm rot="5400000" flipH="1">
            <a:off x="5861040" y="3748985"/>
            <a:ext cx="538970" cy="5694979"/>
          </a:xfrm>
          <a:prstGeom prst="bentConnector4">
            <a:avLst>
              <a:gd name="adj1" fmla="val -22184"/>
              <a:gd name="adj2" fmla="val 103761"/>
            </a:avLst>
          </a:prstGeom>
          <a:ln w="19050"/>
        </p:spPr>
        <p:style>
          <a:lnRef idx="1">
            <a:schemeClr val="dk1"/>
          </a:lnRef>
          <a:fillRef idx="0">
            <a:schemeClr val="dk1"/>
          </a:fillRef>
          <a:effectRef idx="0">
            <a:schemeClr val="dk1"/>
          </a:effectRef>
          <a:fontRef idx="minor">
            <a:schemeClr val="tx1"/>
          </a:fontRef>
        </p:style>
      </p:cxnSp>
      <p:sp>
        <p:nvSpPr>
          <p:cNvPr id="351" name="テキスト ボックス 350"/>
          <p:cNvSpPr txBox="1"/>
          <p:nvPr/>
        </p:nvSpPr>
        <p:spPr>
          <a:xfrm>
            <a:off x="5525119" y="2440568"/>
            <a:ext cx="798741" cy="215444"/>
          </a:xfrm>
          <a:prstGeom prst="rect">
            <a:avLst/>
          </a:prstGeom>
          <a:noFill/>
        </p:spPr>
        <p:txBody>
          <a:bodyPr wrap="square" rtlCol="0">
            <a:spAutoFit/>
          </a:bodyPr>
          <a:lstStyle/>
          <a:p>
            <a:r>
              <a:rPr kumimoji="1" lang="en-US" altLang="ja-JP" sz="800" dirty="0"/>
              <a:t>op_in[15:0]</a:t>
            </a:r>
            <a:endParaRPr kumimoji="1" lang="ja-JP" altLang="en-US" sz="800" dirty="0"/>
          </a:p>
        </p:txBody>
      </p:sp>
      <p:sp>
        <p:nvSpPr>
          <p:cNvPr id="361" name="フローチャート: 手作業 360"/>
          <p:cNvSpPr/>
          <p:nvPr/>
        </p:nvSpPr>
        <p:spPr>
          <a:xfrm rot="16200000">
            <a:off x="2610597" y="3640508"/>
            <a:ext cx="482520" cy="141022"/>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sp>
        <p:nvSpPr>
          <p:cNvPr id="365" name="テキスト ボックス 364"/>
          <p:cNvSpPr txBox="1"/>
          <p:nvPr/>
        </p:nvSpPr>
        <p:spPr>
          <a:xfrm>
            <a:off x="2774080" y="3514444"/>
            <a:ext cx="89168" cy="215444"/>
          </a:xfrm>
          <a:prstGeom prst="rect">
            <a:avLst/>
          </a:prstGeom>
          <a:noFill/>
        </p:spPr>
        <p:txBody>
          <a:bodyPr wrap="square" rtlCol="0">
            <a:spAutoFit/>
          </a:bodyPr>
          <a:lstStyle/>
          <a:p>
            <a:r>
              <a:rPr kumimoji="1" lang="en-US" altLang="ja-JP" sz="800" dirty="0"/>
              <a:t>1</a:t>
            </a:r>
            <a:endParaRPr kumimoji="1" lang="ja-JP" altLang="en-US" sz="800" dirty="0"/>
          </a:p>
        </p:txBody>
      </p:sp>
      <p:sp>
        <p:nvSpPr>
          <p:cNvPr id="367" name="テキスト ボックス 366"/>
          <p:cNvSpPr txBox="1"/>
          <p:nvPr/>
        </p:nvSpPr>
        <p:spPr>
          <a:xfrm>
            <a:off x="2774080" y="3705125"/>
            <a:ext cx="93029" cy="215444"/>
          </a:xfrm>
          <a:prstGeom prst="rect">
            <a:avLst/>
          </a:prstGeom>
          <a:noFill/>
        </p:spPr>
        <p:txBody>
          <a:bodyPr wrap="square" rtlCol="0">
            <a:spAutoFit/>
          </a:bodyPr>
          <a:lstStyle/>
          <a:p>
            <a:r>
              <a:rPr kumimoji="1" lang="en-US" altLang="ja-JP" sz="800" dirty="0"/>
              <a:t>0</a:t>
            </a:r>
            <a:endParaRPr kumimoji="1" lang="ja-JP" altLang="en-US" sz="800" dirty="0"/>
          </a:p>
        </p:txBody>
      </p:sp>
      <p:cxnSp>
        <p:nvCxnSpPr>
          <p:cNvPr id="346" name="直線矢印コネクタ 345"/>
          <p:cNvCxnSpPr>
            <a:stCxn id="241" idx="3"/>
            <a:endCxn id="367" idx="1"/>
          </p:cNvCxnSpPr>
          <p:nvPr/>
        </p:nvCxnSpPr>
        <p:spPr>
          <a:xfrm flipV="1">
            <a:off x="2201966" y="3812847"/>
            <a:ext cx="572114" cy="4815"/>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348" name="カギ線コネクタ 347"/>
          <p:cNvCxnSpPr>
            <a:endCxn id="12" idx="0"/>
          </p:cNvCxnSpPr>
          <p:nvPr/>
        </p:nvCxnSpPr>
        <p:spPr>
          <a:xfrm>
            <a:off x="2932833" y="3719906"/>
            <a:ext cx="3734818" cy="417623"/>
          </a:xfrm>
          <a:prstGeom prst="bentConnector2">
            <a:avLst/>
          </a:prstGeom>
          <a:ln w="19050">
            <a:solidFill>
              <a:srgbClr val="C00000"/>
            </a:solidFill>
            <a:prstDash val="sysDash"/>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85" name="テキスト ボックス 384"/>
          <p:cNvSpPr txBox="1"/>
          <p:nvPr/>
        </p:nvSpPr>
        <p:spPr>
          <a:xfrm>
            <a:off x="5531505" y="2613830"/>
            <a:ext cx="541448" cy="215444"/>
          </a:xfrm>
          <a:prstGeom prst="rect">
            <a:avLst/>
          </a:prstGeom>
          <a:noFill/>
        </p:spPr>
        <p:txBody>
          <a:bodyPr wrap="square" rtlCol="0">
            <a:spAutoFit/>
          </a:bodyPr>
          <a:lstStyle/>
          <a:p>
            <a:r>
              <a:rPr kumimoji="1" lang="en-US" altLang="ja-JP" sz="800" dirty="0"/>
              <a:t>nop_en</a:t>
            </a:r>
            <a:endParaRPr kumimoji="1" lang="ja-JP" altLang="en-US" sz="800" dirty="0"/>
          </a:p>
        </p:txBody>
      </p:sp>
      <p:cxnSp>
        <p:nvCxnSpPr>
          <p:cNvPr id="368" name="カギ線コネクタ 367"/>
          <p:cNvCxnSpPr>
            <a:stCxn id="385" idx="1"/>
            <a:endCxn id="361" idx="3"/>
          </p:cNvCxnSpPr>
          <p:nvPr/>
        </p:nvCxnSpPr>
        <p:spPr>
          <a:xfrm rot="10800000" flipV="1">
            <a:off x="2851857" y="2721551"/>
            <a:ext cx="2679648" cy="796459"/>
          </a:xfrm>
          <a:prstGeom prst="bentConnector2">
            <a:avLst/>
          </a:prstGeom>
          <a:ln w="6350">
            <a:prstDash val="dash"/>
            <a:tailEnd type="triangle"/>
          </a:ln>
        </p:spPr>
        <p:style>
          <a:lnRef idx="1">
            <a:schemeClr val="dk1"/>
          </a:lnRef>
          <a:fillRef idx="0">
            <a:schemeClr val="dk1"/>
          </a:fillRef>
          <a:effectRef idx="0">
            <a:schemeClr val="dk1"/>
          </a:effectRef>
          <a:fontRef idx="minor">
            <a:schemeClr val="tx1"/>
          </a:fontRef>
        </p:style>
      </p:cxnSp>
      <p:cxnSp>
        <p:nvCxnSpPr>
          <p:cNvPr id="247" name="直線矢印コネクタ 246"/>
          <p:cNvCxnSpPr/>
          <p:nvPr/>
        </p:nvCxnSpPr>
        <p:spPr>
          <a:xfrm flipV="1">
            <a:off x="4764291" y="5299752"/>
            <a:ext cx="1055418" cy="139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06" name="直線矢印コネクタ 305"/>
          <p:cNvCxnSpPr>
            <a:stCxn id="122" idx="0"/>
          </p:cNvCxnSpPr>
          <p:nvPr/>
        </p:nvCxnSpPr>
        <p:spPr>
          <a:xfrm flipH="1" flipV="1">
            <a:off x="7702579" y="3178292"/>
            <a:ext cx="1" cy="92606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15" name="テキスト ボックス 314"/>
          <p:cNvSpPr txBox="1"/>
          <p:nvPr/>
        </p:nvSpPr>
        <p:spPr>
          <a:xfrm>
            <a:off x="7295370" y="5694387"/>
            <a:ext cx="543266" cy="215444"/>
          </a:xfrm>
          <a:prstGeom prst="rect">
            <a:avLst/>
          </a:prstGeom>
          <a:noFill/>
        </p:spPr>
        <p:txBody>
          <a:bodyPr wrap="square" rtlCol="0">
            <a:spAutoFit/>
          </a:bodyPr>
          <a:lstStyle/>
          <a:p>
            <a:r>
              <a:rPr kumimoji="1" lang="en-US" altLang="ja-JP" sz="800" dirty="0"/>
              <a:t>R0 ~ R13</a:t>
            </a:r>
            <a:endParaRPr kumimoji="1" lang="ja-JP" altLang="en-US" sz="800" dirty="0"/>
          </a:p>
        </p:txBody>
      </p:sp>
      <p:sp>
        <p:nvSpPr>
          <p:cNvPr id="166" name="二等辺三角形 165"/>
          <p:cNvSpPr/>
          <p:nvPr/>
        </p:nvSpPr>
        <p:spPr>
          <a:xfrm rot="10800000">
            <a:off x="7779973" y="2103902"/>
            <a:ext cx="104683" cy="7947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円/楕円 166"/>
          <p:cNvSpPr/>
          <p:nvPr/>
        </p:nvSpPr>
        <p:spPr>
          <a:xfrm>
            <a:off x="7636251" y="2045447"/>
            <a:ext cx="64530" cy="59201"/>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72" name="直線コネクタ 171"/>
          <p:cNvCxnSpPr/>
          <p:nvPr/>
        </p:nvCxnSpPr>
        <p:spPr>
          <a:xfrm flipV="1">
            <a:off x="7668516" y="1953094"/>
            <a:ext cx="0" cy="92353"/>
          </a:xfrm>
          <a:prstGeom prst="line">
            <a:avLst/>
          </a:prstGeom>
          <a:ln w="6350"/>
        </p:spPr>
        <p:style>
          <a:lnRef idx="1">
            <a:schemeClr val="dk1"/>
          </a:lnRef>
          <a:fillRef idx="0">
            <a:schemeClr val="dk1"/>
          </a:fillRef>
          <a:effectRef idx="0">
            <a:schemeClr val="dk1"/>
          </a:effectRef>
          <a:fontRef idx="minor">
            <a:schemeClr val="tx1"/>
          </a:fontRef>
        </p:style>
      </p:cxnSp>
      <p:cxnSp>
        <p:nvCxnSpPr>
          <p:cNvPr id="173" name="直線矢印コネクタ 172"/>
          <p:cNvCxnSpPr/>
          <p:nvPr/>
        </p:nvCxnSpPr>
        <p:spPr>
          <a:xfrm>
            <a:off x="7832314" y="1923316"/>
            <a:ext cx="0" cy="175242"/>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178" name="正方形/長方形 177"/>
          <p:cNvSpPr/>
          <p:nvPr/>
        </p:nvSpPr>
        <p:spPr>
          <a:xfrm>
            <a:off x="5060721" y="5278107"/>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3" name="テキスト ボックス 272"/>
          <p:cNvSpPr txBox="1"/>
          <p:nvPr/>
        </p:nvSpPr>
        <p:spPr>
          <a:xfrm>
            <a:off x="3572337" y="4480444"/>
            <a:ext cx="652589" cy="215444"/>
          </a:xfrm>
          <a:prstGeom prst="rect">
            <a:avLst/>
          </a:prstGeom>
          <a:noFill/>
        </p:spPr>
        <p:txBody>
          <a:bodyPr wrap="square" rtlCol="0">
            <a:spAutoFit/>
          </a:bodyPr>
          <a:lstStyle/>
          <a:p>
            <a:r>
              <a:rPr kumimoji="1" lang="en-US" altLang="ja-JP" sz="800" dirty="0"/>
              <a:t>regB[15:0]</a:t>
            </a:r>
            <a:endParaRPr kumimoji="1" lang="ja-JP" altLang="en-US" sz="800" dirty="0"/>
          </a:p>
        </p:txBody>
      </p:sp>
      <p:cxnSp>
        <p:nvCxnSpPr>
          <p:cNvPr id="269" name="直線矢印コネクタ 268"/>
          <p:cNvCxnSpPr>
            <a:stCxn id="238" idx="3"/>
          </p:cNvCxnSpPr>
          <p:nvPr/>
        </p:nvCxnSpPr>
        <p:spPr>
          <a:xfrm>
            <a:off x="2201966" y="4331526"/>
            <a:ext cx="4330243" cy="0"/>
          </a:xfrm>
          <a:prstGeom prst="straightConnector1">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184" name="テキスト ボックス 183"/>
          <p:cNvSpPr txBox="1"/>
          <p:nvPr/>
        </p:nvSpPr>
        <p:spPr>
          <a:xfrm>
            <a:off x="5531505" y="2747406"/>
            <a:ext cx="541448" cy="215444"/>
          </a:xfrm>
          <a:prstGeom prst="rect">
            <a:avLst/>
          </a:prstGeom>
          <a:noFill/>
        </p:spPr>
        <p:txBody>
          <a:bodyPr wrap="square" rtlCol="0">
            <a:spAutoFit/>
          </a:bodyPr>
          <a:lstStyle/>
          <a:p>
            <a:r>
              <a:rPr kumimoji="1" lang="en-US" altLang="ja-JP" sz="800" dirty="0"/>
              <a:t>fwd_en</a:t>
            </a:r>
            <a:endParaRPr kumimoji="1" lang="ja-JP" altLang="en-US" sz="800" dirty="0"/>
          </a:p>
        </p:txBody>
      </p:sp>
      <p:sp>
        <p:nvSpPr>
          <p:cNvPr id="224" name="テキスト ボックス 223"/>
          <p:cNvSpPr txBox="1"/>
          <p:nvPr/>
        </p:nvSpPr>
        <p:spPr>
          <a:xfrm>
            <a:off x="5527959" y="2258091"/>
            <a:ext cx="798741" cy="215444"/>
          </a:xfrm>
          <a:prstGeom prst="rect">
            <a:avLst/>
          </a:prstGeom>
          <a:noFill/>
        </p:spPr>
        <p:txBody>
          <a:bodyPr wrap="square" rtlCol="0">
            <a:spAutoFit/>
          </a:bodyPr>
          <a:lstStyle/>
          <a:p>
            <a:r>
              <a:rPr kumimoji="1" lang="en-US" altLang="ja-JP" sz="800" dirty="0"/>
              <a:t>pc_out[15:0]</a:t>
            </a:r>
            <a:endParaRPr kumimoji="1" lang="ja-JP" altLang="en-US" sz="800" dirty="0"/>
          </a:p>
        </p:txBody>
      </p:sp>
      <p:cxnSp>
        <p:nvCxnSpPr>
          <p:cNvPr id="77" name="直線矢印コネクタ 76"/>
          <p:cNvCxnSpPr>
            <a:cxnSpLocks/>
          </p:cNvCxnSpPr>
          <p:nvPr/>
        </p:nvCxnSpPr>
        <p:spPr>
          <a:xfrm flipH="1">
            <a:off x="528316" y="2296858"/>
            <a:ext cx="4999643" cy="507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 name="直線矢印コネクタ 7"/>
          <p:cNvCxnSpPr/>
          <p:nvPr/>
        </p:nvCxnSpPr>
        <p:spPr>
          <a:xfrm flipV="1">
            <a:off x="6627602" y="3166047"/>
            <a:ext cx="0" cy="16120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98" name="直線矢印コネクタ 97"/>
          <p:cNvCxnSpPr>
            <a:stCxn id="123" idx="0"/>
          </p:cNvCxnSpPr>
          <p:nvPr/>
        </p:nvCxnSpPr>
        <p:spPr>
          <a:xfrm flipH="1" flipV="1">
            <a:off x="7318684" y="3327256"/>
            <a:ext cx="2955" cy="76999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92" name="フローチャート: 手作業 191"/>
          <p:cNvSpPr/>
          <p:nvPr/>
        </p:nvSpPr>
        <p:spPr>
          <a:xfrm rot="16200000">
            <a:off x="4884219" y="4611684"/>
            <a:ext cx="482520" cy="129512"/>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sp>
        <p:nvSpPr>
          <p:cNvPr id="194" name="テキスト ボックス 193"/>
          <p:cNvSpPr txBox="1"/>
          <p:nvPr/>
        </p:nvSpPr>
        <p:spPr>
          <a:xfrm>
            <a:off x="5060721" y="4432053"/>
            <a:ext cx="143925" cy="215444"/>
          </a:xfrm>
          <a:prstGeom prst="rect">
            <a:avLst/>
          </a:prstGeom>
          <a:noFill/>
        </p:spPr>
        <p:txBody>
          <a:bodyPr wrap="square" lIns="0" rIns="0" rtlCol="0">
            <a:spAutoFit/>
          </a:bodyPr>
          <a:lstStyle/>
          <a:p>
            <a:r>
              <a:rPr kumimoji="1" lang="en-US" altLang="ja-JP" sz="800" dirty="0"/>
              <a:t>01</a:t>
            </a:r>
            <a:endParaRPr kumimoji="1" lang="ja-JP" altLang="en-US" sz="800" dirty="0"/>
          </a:p>
        </p:txBody>
      </p:sp>
      <p:sp>
        <p:nvSpPr>
          <p:cNvPr id="195" name="テキスト ボックス 194"/>
          <p:cNvSpPr txBox="1"/>
          <p:nvPr/>
        </p:nvSpPr>
        <p:spPr>
          <a:xfrm>
            <a:off x="4956685" y="4850328"/>
            <a:ext cx="318196" cy="215444"/>
          </a:xfrm>
          <a:prstGeom prst="rect">
            <a:avLst/>
          </a:prstGeom>
          <a:noFill/>
        </p:spPr>
        <p:txBody>
          <a:bodyPr wrap="square" lIns="0" rIns="0" rtlCol="0">
            <a:spAutoFit/>
          </a:bodyPr>
          <a:lstStyle/>
          <a:p>
            <a:r>
              <a:rPr kumimoji="1" lang="en-US" altLang="ja-JP" sz="800" dirty="0"/>
              <a:t>default</a:t>
            </a:r>
            <a:endParaRPr kumimoji="1" lang="ja-JP" altLang="en-US" sz="800" dirty="0"/>
          </a:p>
        </p:txBody>
      </p:sp>
      <p:sp>
        <p:nvSpPr>
          <p:cNvPr id="211" name="正方形/長方形 210"/>
          <p:cNvSpPr/>
          <p:nvPr/>
        </p:nvSpPr>
        <p:spPr>
          <a:xfrm flipH="1">
            <a:off x="4264439" y="3685020"/>
            <a:ext cx="67311" cy="4843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3" name="直線矢印コネクタ 72"/>
          <p:cNvCxnSpPr/>
          <p:nvPr/>
        </p:nvCxnSpPr>
        <p:spPr>
          <a:xfrm>
            <a:off x="5125479" y="4198569"/>
            <a:ext cx="0" cy="258104"/>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cxnSp>
        <p:nvCxnSpPr>
          <p:cNvPr id="80" name="カギ線コネクタ 79"/>
          <p:cNvCxnSpPr/>
          <p:nvPr/>
        </p:nvCxnSpPr>
        <p:spPr>
          <a:xfrm>
            <a:off x="5296050" y="4662427"/>
            <a:ext cx="1229650" cy="812879"/>
          </a:xfrm>
          <a:prstGeom prst="bentConnector3">
            <a:avLst>
              <a:gd name="adj1" fmla="val -91"/>
            </a:avLst>
          </a:prstGeom>
          <a:ln w="19050">
            <a:tailEnd type="triangle"/>
          </a:ln>
        </p:spPr>
        <p:style>
          <a:lnRef idx="1">
            <a:schemeClr val="dk1"/>
          </a:lnRef>
          <a:fillRef idx="0">
            <a:schemeClr val="dk1"/>
          </a:fillRef>
          <a:effectRef idx="0">
            <a:schemeClr val="dk1"/>
          </a:effectRef>
          <a:fontRef idx="minor">
            <a:schemeClr val="tx1"/>
          </a:fontRef>
        </p:style>
      </p:cxnSp>
      <p:sp>
        <p:nvSpPr>
          <p:cNvPr id="227" name="正方形/長方形 226"/>
          <p:cNvSpPr/>
          <p:nvPr/>
        </p:nvSpPr>
        <p:spPr>
          <a:xfrm>
            <a:off x="5274881" y="5448488"/>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27" name="直線矢印コネクタ 126"/>
          <p:cNvCxnSpPr/>
          <p:nvPr/>
        </p:nvCxnSpPr>
        <p:spPr>
          <a:xfrm>
            <a:off x="3568368" y="4727274"/>
            <a:ext cx="819802" cy="317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14" name="正方形/長方形 213"/>
          <p:cNvSpPr/>
          <p:nvPr/>
        </p:nvSpPr>
        <p:spPr>
          <a:xfrm>
            <a:off x="5273190" y="4645299"/>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テキスト ボックス 251"/>
          <p:cNvSpPr txBox="1"/>
          <p:nvPr/>
        </p:nvSpPr>
        <p:spPr>
          <a:xfrm>
            <a:off x="3814184" y="5608970"/>
            <a:ext cx="212382" cy="276999"/>
          </a:xfrm>
          <a:prstGeom prst="rect">
            <a:avLst/>
          </a:prstGeom>
          <a:noFill/>
        </p:spPr>
        <p:txBody>
          <a:bodyPr wrap="square" rtlCol="0">
            <a:spAutoFit/>
          </a:bodyPr>
          <a:lstStyle/>
          <a:p>
            <a:r>
              <a:rPr kumimoji="1" lang="en-US" altLang="ja-JP" sz="1200" b="1" dirty="0"/>
              <a:t>:</a:t>
            </a:r>
          </a:p>
        </p:txBody>
      </p:sp>
      <p:sp>
        <p:nvSpPr>
          <p:cNvPr id="253" name="テキスト ボックス 252"/>
          <p:cNvSpPr txBox="1"/>
          <p:nvPr/>
        </p:nvSpPr>
        <p:spPr>
          <a:xfrm>
            <a:off x="3814184" y="5207124"/>
            <a:ext cx="314255" cy="215444"/>
          </a:xfrm>
          <a:prstGeom prst="rect">
            <a:avLst/>
          </a:prstGeom>
          <a:noFill/>
        </p:spPr>
        <p:txBody>
          <a:bodyPr wrap="square" rtlCol="0">
            <a:spAutoFit/>
          </a:bodyPr>
          <a:lstStyle/>
          <a:p>
            <a:r>
              <a:rPr kumimoji="1" lang="en-US" altLang="ja-JP" sz="800" dirty="0"/>
              <a:t>R0</a:t>
            </a:r>
            <a:endParaRPr kumimoji="1" lang="ja-JP" altLang="en-US" sz="800" dirty="0"/>
          </a:p>
        </p:txBody>
      </p:sp>
      <p:sp>
        <p:nvSpPr>
          <p:cNvPr id="254" name="テキスト ボックス 253"/>
          <p:cNvSpPr txBox="1"/>
          <p:nvPr/>
        </p:nvSpPr>
        <p:spPr>
          <a:xfrm>
            <a:off x="3814184" y="5422095"/>
            <a:ext cx="346243" cy="215444"/>
          </a:xfrm>
          <a:prstGeom prst="rect">
            <a:avLst/>
          </a:prstGeom>
          <a:noFill/>
        </p:spPr>
        <p:txBody>
          <a:bodyPr wrap="square" rtlCol="0">
            <a:spAutoFit/>
          </a:bodyPr>
          <a:lstStyle/>
          <a:p>
            <a:r>
              <a:rPr kumimoji="1" lang="en-US" altLang="ja-JP" sz="800" dirty="0"/>
              <a:t>R1</a:t>
            </a:r>
            <a:endParaRPr kumimoji="1" lang="ja-JP" altLang="en-US" sz="800" dirty="0"/>
          </a:p>
        </p:txBody>
      </p:sp>
      <p:sp>
        <p:nvSpPr>
          <p:cNvPr id="255" name="テキスト ボックス 254"/>
          <p:cNvSpPr txBox="1"/>
          <p:nvPr/>
        </p:nvSpPr>
        <p:spPr>
          <a:xfrm>
            <a:off x="3814182" y="5830770"/>
            <a:ext cx="346244" cy="215444"/>
          </a:xfrm>
          <a:prstGeom prst="rect">
            <a:avLst/>
          </a:prstGeom>
          <a:noFill/>
        </p:spPr>
        <p:txBody>
          <a:bodyPr wrap="square" rtlCol="0">
            <a:spAutoFit/>
          </a:bodyPr>
          <a:lstStyle/>
          <a:p>
            <a:r>
              <a:rPr kumimoji="1" lang="en-US" altLang="ja-JP" sz="800" dirty="0"/>
              <a:t>R15</a:t>
            </a:r>
            <a:endParaRPr kumimoji="1" lang="ja-JP" altLang="en-US" sz="800" dirty="0"/>
          </a:p>
        </p:txBody>
      </p:sp>
      <p:sp>
        <p:nvSpPr>
          <p:cNvPr id="256" name="フローチャート: 手作業 255"/>
          <p:cNvSpPr/>
          <p:nvPr/>
        </p:nvSpPr>
        <p:spPr>
          <a:xfrm rot="16200000">
            <a:off x="4207369" y="4754210"/>
            <a:ext cx="482520" cy="141022"/>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sp>
        <p:nvSpPr>
          <p:cNvPr id="257" name="テキスト ボックス 256"/>
          <p:cNvSpPr txBox="1"/>
          <p:nvPr/>
        </p:nvSpPr>
        <p:spPr>
          <a:xfrm>
            <a:off x="4370852" y="4628146"/>
            <a:ext cx="89168" cy="215444"/>
          </a:xfrm>
          <a:prstGeom prst="rect">
            <a:avLst/>
          </a:prstGeom>
          <a:noFill/>
        </p:spPr>
        <p:txBody>
          <a:bodyPr wrap="square" rtlCol="0">
            <a:spAutoFit/>
          </a:bodyPr>
          <a:lstStyle/>
          <a:p>
            <a:r>
              <a:rPr kumimoji="1" lang="en-US" altLang="ja-JP" sz="800" dirty="0"/>
              <a:t>0</a:t>
            </a:r>
            <a:endParaRPr kumimoji="1" lang="ja-JP" altLang="en-US" sz="800" dirty="0"/>
          </a:p>
        </p:txBody>
      </p:sp>
      <p:sp>
        <p:nvSpPr>
          <p:cNvPr id="260" name="テキスト ボックス 259"/>
          <p:cNvSpPr txBox="1"/>
          <p:nvPr/>
        </p:nvSpPr>
        <p:spPr>
          <a:xfrm>
            <a:off x="4370852" y="4818827"/>
            <a:ext cx="93029" cy="215444"/>
          </a:xfrm>
          <a:prstGeom prst="rect">
            <a:avLst/>
          </a:prstGeom>
          <a:noFill/>
        </p:spPr>
        <p:txBody>
          <a:bodyPr wrap="square" rtlCol="0">
            <a:spAutoFit/>
          </a:bodyPr>
          <a:lstStyle/>
          <a:p>
            <a:r>
              <a:rPr kumimoji="1" lang="en-US" altLang="ja-JP" sz="800" dirty="0"/>
              <a:t>1</a:t>
            </a:r>
            <a:endParaRPr kumimoji="1" lang="ja-JP" altLang="en-US" sz="800" dirty="0"/>
          </a:p>
        </p:txBody>
      </p:sp>
      <p:cxnSp>
        <p:nvCxnSpPr>
          <p:cNvPr id="108" name="直線コネクタ 107"/>
          <p:cNvCxnSpPr/>
          <p:nvPr/>
        </p:nvCxnSpPr>
        <p:spPr>
          <a:xfrm>
            <a:off x="4184988" y="5435899"/>
            <a:ext cx="85501"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2" name="カギ線コネクタ 111"/>
          <p:cNvCxnSpPr/>
          <p:nvPr/>
        </p:nvCxnSpPr>
        <p:spPr>
          <a:xfrm rot="5400000" flipH="1" flipV="1">
            <a:off x="4072981" y="5120056"/>
            <a:ext cx="512697" cy="117680"/>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264" name="フローチャート: 手作業 263"/>
          <p:cNvSpPr/>
          <p:nvPr/>
        </p:nvSpPr>
        <p:spPr>
          <a:xfrm rot="16200000">
            <a:off x="4447555" y="5232865"/>
            <a:ext cx="482520" cy="141022"/>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cxnSp>
        <p:nvCxnSpPr>
          <p:cNvPr id="125" name="直線矢印コネクタ 124"/>
          <p:cNvCxnSpPr/>
          <p:nvPr/>
        </p:nvCxnSpPr>
        <p:spPr>
          <a:xfrm flipV="1">
            <a:off x="3568368" y="5122275"/>
            <a:ext cx="1042670" cy="342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77" name="直線コネクタ 276"/>
          <p:cNvCxnSpPr/>
          <p:nvPr/>
        </p:nvCxnSpPr>
        <p:spPr>
          <a:xfrm>
            <a:off x="4183995" y="5796314"/>
            <a:ext cx="19665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40" name="カギ線コネクタ 139"/>
          <p:cNvCxnSpPr/>
          <p:nvPr/>
        </p:nvCxnSpPr>
        <p:spPr>
          <a:xfrm rot="5400000" flipH="1" flipV="1">
            <a:off x="4309240" y="5486992"/>
            <a:ext cx="388255" cy="230391"/>
          </a:xfrm>
          <a:prstGeom prst="bentConnector3">
            <a:avLst>
              <a:gd name="adj1" fmla="val 100292"/>
            </a:avLst>
          </a:prstGeom>
          <a:ln w="19050">
            <a:tailEnd type="triangle"/>
          </a:ln>
        </p:spPr>
        <p:style>
          <a:lnRef idx="1">
            <a:schemeClr val="dk1"/>
          </a:lnRef>
          <a:fillRef idx="0">
            <a:schemeClr val="dk1"/>
          </a:fillRef>
          <a:effectRef idx="0">
            <a:schemeClr val="dk1"/>
          </a:effectRef>
          <a:fontRef idx="minor">
            <a:schemeClr val="tx1"/>
          </a:fontRef>
        </p:style>
      </p:cxnSp>
      <p:cxnSp>
        <p:nvCxnSpPr>
          <p:cNvPr id="149" name="直線矢印コネクタ 148"/>
          <p:cNvCxnSpPr>
            <a:stCxn id="256" idx="2"/>
          </p:cNvCxnSpPr>
          <p:nvPr/>
        </p:nvCxnSpPr>
        <p:spPr>
          <a:xfrm>
            <a:off x="4519140" y="4824721"/>
            <a:ext cx="54158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03" name="正方形/長方形 302"/>
          <p:cNvSpPr/>
          <p:nvPr/>
        </p:nvSpPr>
        <p:spPr>
          <a:xfrm>
            <a:off x="3490660" y="4062836"/>
            <a:ext cx="45719" cy="5199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33" name="カギ線コネクタ 232"/>
          <p:cNvCxnSpPr>
            <a:stCxn id="184" idx="1"/>
            <a:endCxn id="256" idx="3"/>
          </p:cNvCxnSpPr>
          <p:nvPr/>
        </p:nvCxnSpPr>
        <p:spPr>
          <a:xfrm rot="10800000" flipV="1">
            <a:off x="4448629" y="2855127"/>
            <a:ext cx="1082876" cy="1776585"/>
          </a:xfrm>
          <a:prstGeom prst="bentConnector2">
            <a:avLst/>
          </a:prstGeom>
          <a:ln w="3175">
            <a:prstDash val="dash"/>
            <a:tailEnd type="triangle"/>
          </a:ln>
        </p:spPr>
        <p:style>
          <a:lnRef idx="1">
            <a:schemeClr val="dk1"/>
          </a:lnRef>
          <a:fillRef idx="0">
            <a:schemeClr val="dk1"/>
          </a:fillRef>
          <a:effectRef idx="0">
            <a:schemeClr val="dk1"/>
          </a:effectRef>
          <a:fontRef idx="minor">
            <a:schemeClr val="tx1"/>
          </a:fontRef>
        </p:style>
      </p:cxnSp>
      <p:cxnSp>
        <p:nvCxnSpPr>
          <p:cNvPr id="262" name="カギ線コネクタ 261"/>
          <p:cNvCxnSpPr>
            <a:stCxn id="184" idx="1"/>
            <a:endCxn id="264" idx="3"/>
          </p:cNvCxnSpPr>
          <p:nvPr/>
        </p:nvCxnSpPr>
        <p:spPr>
          <a:xfrm rot="10800000" flipV="1">
            <a:off x="4688815" y="2855128"/>
            <a:ext cx="842690" cy="2255240"/>
          </a:xfrm>
          <a:prstGeom prst="bentConnector2">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320" name="正方形/長方形 319"/>
          <p:cNvSpPr/>
          <p:nvPr/>
        </p:nvSpPr>
        <p:spPr>
          <a:xfrm>
            <a:off x="4673183" y="2831098"/>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フローチャート: 手作業 203"/>
          <p:cNvSpPr/>
          <p:nvPr/>
        </p:nvSpPr>
        <p:spPr>
          <a:xfrm rot="16200000">
            <a:off x="5448098" y="4730923"/>
            <a:ext cx="352803" cy="85765"/>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cxnSp>
        <p:nvCxnSpPr>
          <p:cNvPr id="226" name="直線矢印コネクタ 225"/>
          <p:cNvCxnSpPr/>
          <p:nvPr/>
        </p:nvCxnSpPr>
        <p:spPr>
          <a:xfrm flipH="1">
            <a:off x="5616822" y="3707330"/>
            <a:ext cx="3491" cy="931495"/>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228" name="正方形/長方形 227"/>
          <p:cNvSpPr/>
          <p:nvPr/>
        </p:nvSpPr>
        <p:spPr>
          <a:xfrm>
            <a:off x="5593962" y="3686943"/>
            <a:ext cx="45719" cy="8196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9" name="正方形/長方形 228"/>
          <p:cNvSpPr/>
          <p:nvPr/>
        </p:nvSpPr>
        <p:spPr>
          <a:xfrm>
            <a:off x="5423831" y="4305528"/>
            <a:ext cx="45719" cy="5199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5" name="直線矢印コネクタ 64"/>
          <p:cNvCxnSpPr>
            <a:stCxn id="204" idx="2"/>
          </p:cNvCxnSpPr>
          <p:nvPr/>
        </p:nvCxnSpPr>
        <p:spPr>
          <a:xfrm>
            <a:off x="5667382" y="4773805"/>
            <a:ext cx="152327"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p:cNvCxnSpPr/>
          <p:nvPr/>
        </p:nvCxnSpPr>
        <p:spPr>
          <a:xfrm flipV="1">
            <a:off x="6011226" y="5142382"/>
            <a:ext cx="512892"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8" name="フローチャート : 手操作入力 77"/>
          <p:cNvSpPr/>
          <p:nvPr/>
        </p:nvSpPr>
        <p:spPr>
          <a:xfrm>
            <a:off x="4175650" y="4260426"/>
            <a:ext cx="253717" cy="142200"/>
          </a:xfrm>
          <a:prstGeom prst="flowChartManualInpu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EXT</a:t>
            </a:r>
            <a:endParaRPr kumimoji="1" lang="ja-JP" altLang="en-US" sz="800" dirty="0">
              <a:solidFill>
                <a:schemeClr val="tx1"/>
              </a:solidFill>
            </a:endParaRPr>
          </a:p>
        </p:txBody>
      </p:sp>
      <p:cxnSp>
        <p:nvCxnSpPr>
          <p:cNvPr id="85" name="直線矢印コネクタ 84"/>
          <p:cNvCxnSpPr>
            <a:stCxn id="211" idx="2"/>
            <a:endCxn id="78" idx="0"/>
          </p:cNvCxnSpPr>
          <p:nvPr/>
        </p:nvCxnSpPr>
        <p:spPr>
          <a:xfrm>
            <a:off x="4298094" y="3733455"/>
            <a:ext cx="4415" cy="541191"/>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239" name="テキスト ボックス 238"/>
          <p:cNvSpPr txBox="1"/>
          <p:nvPr/>
        </p:nvSpPr>
        <p:spPr>
          <a:xfrm>
            <a:off x="4618304" y="5099402"/>
            <a:ext cx="89168" cy="215444"/>
          </a:xfrm>
          <a:prstGeom prst="rect">
            <a:avLst/>
          </a:prstGeom>
          <a:noFill/>
        </p:spPr>
        <p:txBody>
          <a:bodyPr wrap="square" rtlCol="0">
            <a:spAutoFit/>
          </a:bodyPr>
          <a:lstStyle/>
          <a:p>
            <a:r>
              <a:rPr kumimoji="1" lang="en-US" altLang="ja-JP" sz="800" dirty="0"/>
              <a:t>0</a:t>
            </a:r>
            <a:endParaRPr kumimoji="1" lang="ja-JP" altLang="en-US" sz="800" dirty="0"/>
          </a:p>
        </p:txBody>
      </p:sp>
      <p:sp>
        <p:nvSpPr>
          <p:cNvPr id="240" name="テキスト ボックス 239"/>
          <p:cNvSpPr txBox="1"/>
          <p:nvPr/>
        </p:nvSpPr>
        <p:spPr>
          <a:xfrm>
            <a:off x="4618304" y="5290083"/>
            <a:ext cx="93029" cy="215444"/>
          </a:xfrm>
          <a:prstGeom prst="rect">
            <a:avLst/>
          </a:prstGeom>
          <a:noFill/>
        </p:spPr>
        <p:txBody>
          <a:bodyPr wrap="square" rtlCol="0">
            <a:spAutoFit/>
          </a:bodyPr>
          <a:lstStyle/>
          <a:p>
            <a:r>
              <a:rPr kumimoji="1" lang="en-US" altLang="ja-JP" sz="800" dirty="0"/>
              <a:t>1</a:t>
            </a:r>
            <a:endParaRPr kumimoji="1" lang="ja-JP" altLang="en-US" sz="800" dirty="0"/>
          </a:p>
        </p:txBody>
      </p:sp>
      <p:sp>
        <p:nvSpPr>
          <p:cNvPr id="43" name="正方形/長方形 42"/>
          <p:cNvSpPr/>
          <p:nvPr/>
        </p:nvSpPr>
        <p:spPr>
          <a:xfrm>
            <a:off x="3610886" y="5078700"/>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32" name="正方形/長方形 231"/>
          <p:cNvSpPr/>
          <p:nvPr/>
        </p:nvSpPr>
        <p:spPr>
          <a:xfrm>
            <a:off x="3611275" y="4665528"/>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34" name="正方形/長方形 233"/>
          <p:cNvSpPr/>
          <p:nvPr/>
        </p:nvSpPr>
        <p:spPr>
          <a:xfrm>
            <a:off x="3609124" y="4257719"/>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37" name="正方形/長方形 236"/>
          <p:cNvSpPr/>
          <p:nvPr/>
        </p:nvSpPr>
        <p:spPr>
          <a:xfrm>
            <a:off x="1988431" y="4008341"/>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38" name="正方形/長方形 237"/>
          <p:cNvSpPr/>
          <p:nvPr/>
        </p:nvSpPr>
        <p:spPr>
          <a:xfrm>
            <a:off x="1990397" y="4257284"/>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41" name="正方形/長方形 240"/>
          <p:cNvSpPr/>
          <p:nvPr/>
        </p:nvSpPr>
        <p:spPr>
          <a:xfrm>
            <a:off x="1990397" y="3743420"/>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65" name="正方形/長方形 264"/>
          <p:cNvSpPr/>
          <p:nvPr/>
        </p:nvSpPr>
        <p:spPr>
          <a:xfrm>
            <a:off x="1862966" y="1808742"/>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p:cNvSpPr/>
          <p:nvPr/>
        </p:nvSpPr>
        <p:spPr>
          <a:xfrm>
            <a:off x="4569279" y="1799021"/>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1" name="テキスト ボックス 280"/>
          <p:cNvSpPr txBox="1"/>
          <p:nvPr/>
        </p:nvSpPr>
        <p:spPr>
          <a:xfrm>
            <a:off x="1988431" y="1803197"/>
            <a:ext cx="489379" cy="215444"/>
          </a:xfrm>
          <a:prstGeom prst="rect">
            <a:avLst/>
          </a:prstGeom>
          <a:noFill/>
        </p:spPr>
        <p:txBody>
          <a:bodyPr wrap="square" lIns="0" rIns="0" rtlCol="0">
            <a:spAutoFit/>
          </a:bodyPr>
          <a:lstStyle/>
          <a:p>
            <a:r>
              <a:rPr kumimoji="1" lang="en-US" altLang="ja-JP" sz="800" dirty="0"/>
              <a:t>ir_in[15:0]</a:t>
            </a:r>
            <a:endParaRPr kumimoji="1" lang="ja-JP" altLang="en-US" sz="800" dirty="0"/>
          </a:p>
        </p:txBody>
      </p:sp>
      <p:sp>
        <p:nvSpPr>
          <p:cNvPr id="282" name="テキスト ボックス 281"/>
          <p:cNvSpPr txBox="1"/>
          <p:nvPr/>
        </p:nvSpPr>
        <p:spPr>
          <a:xfrm>
            <a:off x="4623510" y="1788813"/>
            <a:ext cx="309075" cy="215444"/>
          </a:xfrm>
          <a:prstGeom prst="rect">
            <a:avLst/>
          </a:prstGeom>
          <a:noFill/>
        </p:spPr>
        <p:txBody>
          <a:bodyPr wrap="square" rtlCol="0">
            <a:spAutoFit/>
          </a:bodyPr>
          <a:lstStyle/>
          <a:p>
            <a:r>
              <a:rPr kumimoji="1" lang="en-US" altLang="ja-JP" sz="800" dirty="0"/>
              <a:t>irq</a:t>
            </a:r>
            <a:endParaRPr kumimoji="1" lang="ja-JP" altLang="en-US" sz="800" dirty="0"/>
          </a:p>
        </p:txBody>
      </p:sp>
      <p:sp>
        <p:nvSpPr>
          <p:cNvPr id="283" name="正方形/長方形 282"/>
          <p:cNvSpPr/>
          <p:nvPr/>
        </p:nvSpPr>
        <p:spPr>
          <a:xfrm>
            <a:off x="4569279" y="1960519"/>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2" name="カギ線コネクタ 41"/>
          <p:cNvCxnSpPr>
            <a:stCxn id="283" idx="3"/>
          </p:cNvCxnSpPr>
          <p:nvPr/>
        </p:nvCxnSpPr>
        <p:spPr>
          <a:xfrm>
            <a:off x="4614998" y="1987338"/>
            <a:ext cx="1577227" cy="125088"/>
          </a:xfrm>
          <a:prstGeom prst="bentConnector3">
            <a:avLst>
              <a:gd name="adj1" fmla="val 100012"/>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284" name="テキスト ボックス 283"/>
          <p:cNvSpPr txBox="1"/>
          <p:nvPr/>
        </p:nvSpPr>
        <p:spPr>
          <a:xfrm>
            <a:off x="6042533" y="2077831"/>
            <a:ext cx="309075" cy="215444"/>
          </a:xfrm>
          <a:prstGeom prst="rect">
            <a:avLst/>
          </a:prstGeom>
          <a:noFill/>
        </p:spPr>
        <p:txBody>
          <a:bodyPr wrap="square" rtlCol="0">
            <a:spAutoFit/>
          </a:bodyPr>
          <a:lstStyle/>
          <a:p>
            <a:r>
              <a:rPr kumimoji="1" lang="en-US" altLang="ja-JP" sz="800" dirty="0"/>
              <a:t>irq</a:t>
            </a:r>
            <a:endParaRPr kumimoji="1" lang="ja-JP" altLang="en-US" sz="800" dirty="0"/>
          </a:p>
        </p:txBody>
      </p:sp>
      <p:sp>
        <p:nvSpPr>
          <p:cNvPr id="285" name="正方形/長方形 284"/>
          <p:cNvSpPr/>
          <p:nvPr/>
        </p:nvSpPr>
        <p:spPr>
          <a:xfrm>
            <a:off x="4116314" y="4061980"/>
            <a:ext cx="45719" cy="5199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9" name="正方形/長方形 288"/>
          <p:cNvSpPr/>
          <p:nvPr/>
        </p:nvSpPr>
        <p:spPr>
          <a:xfrm>
            <a:off x="5269140" y="7151854"/>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7" name="直線矢印コネクタ 26"/>
          <p:cNvCxnSpPr>
            <a:stCxn id="227" idx="2"/>
            <a:endCxn id="289" idx="0"/>
          </p:cNvCxnSpPr>
          <p:nvPr/>
        </p:nvCxnSpPr>
        <p:spPr>
          <a:xfrm flipH="1">
            <a:off x="5292000" y="5502125"/>
            <a:ext cx="5741" cy="164972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90" name="正方形/長方形 289"/>
          <p:cNvSpPr/>
          <p:nvPr/>
        </p:nvSpPr>
        <p:spPr>
          <a:xfrm>
            <a:off x="5274881" y="6473094"/>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1" name="正方形/長方形 290"/>
          <p:cNvSpPr/>
          <p:nvPr/>
        </p:nvSpPr>
        <p:spPr>
          <a:xfrm>
            <a:off x="7007229" y="7151853"/>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2" name="直線矢印コネクタ 31"/>
          <p:cNvCxnSpPr>
            <a:endCxn id="291" idx="0"/>
          </p:cNvCxnSpPr>
          <p:nvPr/>
        </p:nvCxnSpPr>
        <p:spPr>
          <a:xfrm>
            <a:off x="7026557" y="5938492"/>
            <a:ext cx="3532" cy="121336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92" name="正方形/長方形 291"/>
          <p:cNvSpPr/>
          <p:nvPr/>
        </p:nvSpPr>
        <p:spPr>
          <a:xfrm>
            <a:off x="7003697" y="5918048"/>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3" name="正方形/長方形 292"/>
          <p:cNvSpPr/>
          <p:nvPr/>
        </p:nvSpPr>
        <p:spPr>
          <a:xfrm>
            <a:off x="7407952" y="6130812"/>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5" name="正方形/長方形 294"/>
          <p:cNvSpPr/>
          <p:nvPr/>
        </p:nvSpPr>
        <p:spPr>
          <a:xfrm>
            <a:off x="7407951" y="7151852"/>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9" name="直線矢印コネクタ 38"/>
          <p:cNvCxnSpPr>
            <a:stCxn id="293" idx="2"/>
          </p:cNvCxnSpPr>
          <p:nvPr/>
        </p:nvCxnSpPr>
        <p:spPr>
          <a:xfrm>
            <a:off x="7430812" y="6184449"/>
            <a:ext cx="0" cy="967403"/>
          </a:xfrm>
          <a:prstGeom prst="straightConnector1">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298" name="正方形/長方形 297"/>
          <p:cNvSpPr/>
          <p:nvPr/>
        </p:nvSpPr>
        <p:spPr>
          <a:xfrm>
            <a:off x="2881829" y="7157074"/>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9" name="テキスト ボックス 298"/>
          <p:cNvSpPr txBox="1"/>
          <p:nvPr/>
        </p:nvSpPr>
        <p:spPr>
          <a:xfrm>
            <a:off x="4316984" y="6984208"/>
            <a:ext cx="1094577" cy="215444"/>
          </a:xfrm>
          <a:prstGeom prst="rect">
            <a:avLst/>
          </a:prstGeom>
          <a:noFill/>
        </p:spPr>
        <p:txBody>
          <a:bodyPr wrap="square" rtlCol="0">
            <a:spAutoFit/>
          </a:bodyPr>
          <a:lstStyle/>
          <a:p>
            <a:r>
              <a:rPr kumimoji="1" lang="en-US" altLang="ja-JP" sz="800" dirty="0"/>
              <a:t>sysbusif_addr[15:0]</a:t>
            </a:r>
            <a:endParaRPr kumimoji="1" lang="ja-JP" altLang="en-US" sz="800" dirty="0"/>
          </a:p>
        </p:txBody>
      </p:sp>
      <p:sp>
        <p:nvSpPr>
          <p:cNvPr id="304" name="テキスト ボックス 303"/>
          <p:cNvSpPr txBox="1"/>
          <p:nvPr/>
        </p:nvSpPr>
        <p:spPr>
          <a:xfrm>
            <a:off x="6066242" y="6974359"/>
            <a:ext cx="976877" cy="215444"/>
          </a:xfrm>
          <a:prstGeom prst="rect">
            <a:avLst/>
          </a:prstGeom>
          <a:noFill/>
        </p:spPr>
        <p:txBody>
          <a:bodyPr wrap="square" rtlCol="0">
            <a:spAutoFit/>
          </a:bodyPr>
          <a:lstStyle/>
          <a:p>
            <a:r>
              <a:rPr kumimoji="1" lang="en-US" altLang="ja-JP" sz="800" dirty="0"/>
              <a:t>sysbusif_out[15:0]</a:t>
            </a:r>
            <a:endParaRPr kumimoji="1" lang="ja-JP" altLang="en-US" sz="800" dirty="0"/>
          </a:p>
        </p:txBody>
      </p:sp>
      <p:sp>
        <p:nvSpPr>
          <p:cNvPr id="305" name="テキスト ボックス 304"/>
          <p:cNvSpPr txBox="1"/>
          <p:nvPr/>
        </p:nvSpPr>
        <p:spPr>
          <a:xfrm>
            <a:off x="7430812" y="6978086"/>
            <a:ext cx="850663" cy="215444"/>
          </a:xfrm>
          <a:prstGeom prst="rect">
            <a:avLst/>
          </a:prstGeom>
          <a:noFill/>
        </p:spPr>
        <p:txBody>
          <a:bodyPr wrap="square" rtlCol="0">
            <a:spAutoFit/>
          </a:bodyPr>
          <a:lstStyle/>
          <a:p>
            <a:r>
              <a:rPr kumimoji="1" lang="en-US" altLang="ja-JP" sz="800" dirty="0"/>
              <a:t>sysbusif_wen</a:t>
            </a:r>
            <a:endParaRPr kumimoji="1" lang="ja-JP" altLang="en-US" sz="800" dirty="0"/>
          </a:p>
        </p:txBody>
      </p:sp>
      <p:sp>
        <p:nvSpPr>
          <p:cNvPr id="307" name="テキスト ボックス 306"/>
          <p:cNvSpPr txBox="1"/>
          <p:nvPr/>
        </p:nvSpPr>
        <p:spPr>
          <a:xfrm>
            <a:off x="2927547" y="6987354"/>
            <a:ext cx="934983" cy="215444"/>
          </a:xfrm>
          <a:prstGeom prst="rect">
            <a:avLst/>
          </a:prstGeom>
          <a:noFill/>
        </p:spPr>
        <p:txBody>
          <a:bodyPr wrap="square" rtlCol="0">
            <a:spAutoFit/>
          </a:bodyPr>
          <a:lstStyle/>
          <a:p>
            <a:r>
              <a:rPr kumimoji="1" lang="en-US" altLang="ja-JP" sz="800" dirty="0"/>
              <a:t>sysbusif_in[15:0]</a:t>
            </a:r>
            <a:endParaRPr kumimoji="1" lang="ja-JP" altLang="en-US" sz="800" dirty="0"/>
          </a:p>
        </p:txBody>
      </p:sp>
      <p:cxnSp>
        <p:nvCxnSpPr>
          <p:cNvPr id="286" name="直線コネクタ 285"/>
          <p:cNvCxnSpPr/>
          <p:nvPr/>
        </p:nvCxnSpPr>
        <p:spPr>
          <a:xfrm flipV="1">
            <a:off x="5977862" y="6757753"/>
            <a:ext cx="0" cy="92353"/>
          </a:xfrm>
          <a:prstGeom prst="line">
            <a:avLst/>
          </a:prstGeom>
          <a:ln w="6350"/>
        </p:spPr>
        <p:style>
          <a:lnRef idx="1">
            <a:schemeClr val="dk1"/>
          </a:lnRef>
          <a:fillRef idx="0">
            <a:schemeClr val="dk1"/>
          </a:fillRef>
          <a:effectRef idx="0">
            <a:schemeClr val="dk1"/>
          </a:effectRef>
          <a:fontRef idx="minor">
            <a:schemeClr val="tx1"/>
          </a:fontRef>
        </p:style>
      </p:cxnSp>
      <p:sp>
        <p:nvSpPr>
          <p:cNvPr id="171" name="円/楕円 170"/>
          <p:cNvSpPr/>
          <p:nvPr/>
        </p:nvSpPr>
        <p:spPr>
          <a:xfrm>
            <a:off x="5946696" y="6741758"/>
            <a:ext cx="64530" cy="59201"/>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8" name="二等辺三角形 287"/>
          <p:cNvSpPr/>
          <p:nvPr/>
        </p:nvSpPr>
        <p:spPr>
          <a:xfrm rot="5400000">
            <a:off x="3260766" y="6540837"/>
            <a:ext cx="106673" cy="621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7" name="正方形/長方形 286"/>
          <p:cNvSpPr/>
          <p:nvPr/>
        </p:nvSpPr>
        <p:spPr>
          <a:xfrm flipH="1">
            <a:off x="3549666" y="2585032"/>
            <a:ext cx="67311" cy="4843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6" name="テキスト ボックス 295"/>
          <p:cNvSpPr txBox="1"/>
          <p:nvPr/>
        </p:nvSpPr>
        <p:spPr>
          <a:xfrm>
            <a:off x="3652414" y="1792354"/>
            <a:ext cx="531417" cy="215444"/>
          </a:xfrm>
          <a:prstGeom prst="rect">
            <a:avLst/>
          </a:prstGeom>
          <a:noFill/>
        </p:spPr>
        <p:txBody>
          <a:bodyPr wrap="square" lIns="0" rIns="0" rtlCol="0">
            <a:spAutoFit/>
          </a:bodyPr>
          <a:lstStyle/>
          <a:p>
            <a:r>
              <a:rPr kumimoji="1" lang="en-US" altLang="ja-JP" sz="800" dirty="0"/>
              <a:t>ir_out[15:0]</a:t>
            </a:r>
            <a:endParaRPr kumimoji="1" lang="ja-JP" altLang="en-US" sz="800" dirty="0"/>
          </a:p>
        </p:txBody>
      </p:sp>
      <p:sp>
        <p:nvSpPr>
          <p:cNvPr id="308" name="正方形/長方形 307"/>
          <p:cNvSpPr/>
          <p:nvPr/>
        </p:nvSpPr>
        <p:spPr>
          <a:xfrm>
            <a:off x="3560461" y="1799022"/>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 name="直線矢印コネクタ 15"/>
          <p:cNvCxnSpPr>
            <a:cxnSpLocks/>
          </p:cNvCxnSpPr>
          <p:nvPr/>
        </p:nvCxnSpPr>
        <p:spPr>
          <a:xfrm flipH="1">
            <a:off x="7550928" y="1623374"/>
            <a:ext cx="1" cy="175518"/>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a:cxnSpLocks/>
          </p:cNvCxnSpPr>
          <p:nvPr/>
        </p:nvCxnSpPr>
        <p:spPr>
          <a:xfrm flipH="1">
            <a:off x="7979722" y="1631522"/>
            <a:ext cx="1" cy="171052"/>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p:cNvCxnSpPr>
            <a:stCxn id="287" idx="0"/>
            <a:endCxn id="308" idx="2"/>
          </p:cNvCxnSpPr>
          <p:nvPr/>
        </p:nvCxnSpPr>
        <p:spPr>
          <a:xfrm flipV="1">
            <a:off x="3583321" y="1844741"/>
            <a:ext cx="0" cy="740291"/>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87" name="カギ線コネクタ 86"/>
          <p:cNvCxnSpPr/>
          <p:nvPr/>
        </p:nvCxnSpPr>
        <p:spPr>
          <a:xfrm>
            <a:off x="4826353" y="4502063"/>
            <a:ext cx="236823" cy="169617"/>
          </a:xfrm>
          <a:prstGeom prst="bentConnector3">
            <a:avLst>
              <a:gd name="adj1" fmla="val 1736"/>
            </a:avLst>
          </a:prstGeom>
          <a:ln w="19050">
            <a:tailEnd type="triangle"/>
          </a:ln>
        </p:spPr>
        <p:style>
          <a:lnRef idx="1">
            <a:schemeClr val="dk1"/>
          </a:lnRef>
          <a:fillRef idx="0">
            <a:schemeClr val="dk1"/>
          </a:fillRef>
          <a:effectRef idx="0">
            <a:schemeClr val="dk1"/>
          </a:effectRef>
          <a:fontRef idx="minor">
            <a:schemeClr val="tx1"/>
          </a:fontRef>
        </p:style>
      </p:cxnSp>
      <p:sp>
        <p:nvSpPr>
          <p:cNvPr id="94" name="円/楕円 93"/>
          <p:cNvSpPr/>
          <p:nvPr/>
        </p:nvSpPr>
        <p:spPr>
          <a:xfrm>
            <a:off x="4740817" y="4586872"/>
            <a:ext cx="166165" cy="17668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+1</a:t>
            </a:r>
            <a:endParaRPr kumimoji="1" lang="ja-JP" altLang="en-US" sz="800" dirty="0">
              <a:solidFill>
                <a:schemeClr val="tx1"/>
              </a:solidFill>
            </a:endParaRPr>
          </a:p>
        </p:txBody>
      </p:sp>
      <p:sp>
        <p:nvSpPr>
          <p:cNvPr id="312" name="テキスト ボックス 311"/>
          <p:cNvSpPr txBox="1"/>
          <p:nvPr/>
        </p:nvSpPr>
        <p:spPr>
          <a:xfrm>
            <a:off x="5060796" y="4554705"/>
            <a:ext cx="143925" cy="215444"/>
          </a:xfrm>
          <a:prstGeom prst="rect">
            <a:avLst/>
          </a:prstGeom>
          <a:noFill/>
        </p:spPr>
        <p:txBody>
          <a:bodyPr wrap="square" lIns="0" rIns="0" rtlCol="0">
            <a:spAutoFit/>
          </a:bodyPr>
          <a:lstStyle/>
          <a:p>
            <a:r>
              <a:rPr kumimoji="1" lang="en-US" altLang="ja-JP" sz="800" dirty="0"/>
              <a:t>10</a:t>
            </a:r>
            <a:endParaRPr kumimoji="1" lang="ja-JP" altLang="en-US" sz="800" dirty="0"/>
          </a:p>
        </p:txBody>
      </p:sp>
      <p:sp>
        <p:nvSpPr>
          <p:cNvPr id="313" name="正方形/長方形 312"/>
          <p:cNvSpPr/>
          <p:nvPr/>
        </p:nvSpPr>
        <p:spPr>
          <a:xfrm>
            <a:off x="4813106" y="4493222"/>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16" name="直線コネクタ 315"/>
          <p:cNvCxnSpPr/>
          <p:nvPr/>
        </p:nvCxnSpPr>
        <p:spPr>
          <a:xfrm>
            <a:off x="5069919" y="4227829"/>
            <a:ext cx="77552" cy="58376"/>
          </a:xfrm>
          <a:prstGeom prst="line">
            <a:avLst/>
          </a:prstGeom>
          <a:ln w="19050">
            <a:solidFill>
              <a:schemeClr val="tx1"/>
            </a:solidFill>
            <a:prstDash val="solid"/>
          </a:ln>
        </p:spPr>
        <p:style>
          <a:lnRef idx="1">
            <a:schemeClr val="dk1"/>
          </a:lnRef>
          <a:fillRef idx="0">
            <a:schemeClr val="dk1"/>
          </a:fillRef>
          <a:effectRef idx="0">
            <a:schemeClr val="dk1"/>
          </a:effectRef>
          <a:fontRef idx="minor">
            <a:schemeClr val="tx1"/>
          </a:fontRef>
        </p:style>
      </p:cxnSp>
      <p:sp>
        <p:nvSpPr>
          <p:cNvPr id="104" name="テキスト ボックス 103"/>
          <p:cNvSpPr txBox="1"/>
          <p:nvPr/>
        </p:nvSpPr>
        <p:spPr>
          <a:xfrm>
            <a:off x="5149729" y="4162984"/>
            <a:ext cx="94785" cy="215444"/>
          </a:xfrm>
          <a:prstGeom prst="rect">
            <a:avLst/>
          </a:prstGeom>
          <a:noFill/>
        </p:spPr>
        <p:txBody>
          <a:bodyPr wrap="square" rtlCol="0">
            <a:spAutoFit/>
          </a:bodyPr>
          <a:lstStyle/>
          <a:p>
            <a:r>
              <a:rPr kumimoji="1" lang="en-US" altLang="ja-JP" sz="800" dirty="0"/>
              <a:t>2</a:t>
            </a:r>
            <a:endParaRPr kumimoji="1" lang="ja-JP" altLang="en-US" sz="800" dirty="0"/>
          </a:p>
        </p:txBody>
      </p:sp>
      <p:sp>
        <p:nvSpPr>
          <p:cNvPr id="317" name="テキスト ボックス 316"/>
          <p:cNvSpPr txBox="1"/>
          <p:nvPr/>
        </p:nvSpPr>
        <p:spPr>
          <a:xfrm>
            <a:off x="5531504" y="2870955"/>
            <a:ext cx="665565" cy="215444"/>
          </a:xfrm>
          <a:prstGeom prst="rect">
            <a:avLst/>
          </a:prstGeom>
          <a:noFill/>
        </p:spPr>
        <p:txBody>
          <a:bodyPr wrap="square" rtlCol="0">
            <a:spAutoFit/>
          </a:bodyPr>
          <a:lstStyle/>
          <a:p>
            <a:r>
              <a:rPr kumimoji="1" lang="en-US" altLang="ja-JP" sz="800" dirty="0"/>
              <a:t>lr_recoven</a:t>
            </a:r>
            <a:endParaRPr kumimoji="1" lang="ja-JP" altLang="en-US" sz="800" dirty="0"/>
          </a:p>
        </p:txBody>
      </p:sp>
      <p:sp>
        <p:nvSpPr>
          <p:cNvPr id="318" name="テキスト ボックス 317"/>
          <p:cNvSpPr txBox="1"/>
          <p:nvPr/>
        </p:nvSpPr>
        <p:spPr>
          <a:xfrm>
            <a:off x="5531503" y="2978677"/>
            <a:ext cx="665565" cy="215444"/>
          </a:xfrm>
          <a:prstGeom prst="rect">
            <a:avLst/>
          </a:prstGeom>
          <a:noFill/>
        </p:spPr>
        <p:txBody>
          <a:bodyPr wrap="square" rIns="0" rtlCol="0">
            <a:spAutoFit/>
          </a:bodyPr>
          <a:lstStyle/>
          <a:p>
            <a:r>
              <a:rPr kumimoji="1" lang="en-US" altLang="ja-JP" sz="800" dirty="0"/>
              <a:t>lr_seten</a:t>
            </a:r>
            <a:endParaRPr kumimoji="1" lang="ja-JP" altLang="en-US" sz="800" dirty="0"/>
          </a:p>
        </p:txBody>
      </p:sp>
      <p:cxnSp>
        <p:nvCxnSpPr>
          <p:cNvPr id="110" name="カギ線コネクタ 109"/>
          <p:cNvCxnSpPr>
            <a:stCxn id="318" idx="1"/>
          </p:cNvCxnSpPr>
          <p:nvPr/>
        </p:nvCxnSpPr>
        <p:spPr>
          <a:xfrm rot="10800000" flipV="1">
            <a:off x="5355703" y="3086399"/>
            <a:ext cx="175800" cy="726448"/>
          </a:xfrm>
          <a:prstGeom prst="bentConnector2">
            <a:avLst/>
          </a:prstGeom>
          <a:ln w="3175">
            <a:prstDash val="dash"/>
            <a:tailEnd type="triangle"/>
          </a:ln>
        </p:spPr>
        <p:style>
          <a:lnRef idx="1">
            <a:schemeClr val="dk1"/>
          </a:lnRef>
          <a:fillRef idx="0">
            <a:schemeClr val="dk1"/>
          </a:fillRef>
          <a:effectRef idx="0">
            <a:schemeClr val="dk1"/>
          </a:effectRef>
          <a:fontRef idx="minor">
            <a:schemeClr val="tx1"/>
          </a:fontRef>
        </p:style>
      </p:cxnSp>
      <p:cxnSp>
        <p:nvCxnSpPr>
          <p:cNvPr id="115" name="カギ線コネクタ 114"/>
          <p:cNvCxnSpPr>
            <a:stCxn id="317" idx="1"/>
          </p:cNvCxnSpPr>
          <p:nvPr/>
        </p:nvCxnSpPr>
        <p:spPr>
          <a:xfrm rot="10800000" flipV="1">
            <a:off x="5115784" y="2978677"/>
            <a:ext cx="415721" cy="834170"/>
          </a:xfrm>
          <a:prstGeom prst="bentConnector2">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349" name="正方形/長方形 348"/>
          <p:cNvSpPr/>
          <p:nvPr/>
        </p:nvSpPr>
        <p:spPr>
          <a:xfrm>
            <a:off x="5332843" y="3525589"/>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0" name="テキスト ボックス 379"/>
          <p:cNvSpPr txBox="1"/>
          <p:nvPr/>
        </p:nvSpPr>
        <p:spPr>
          <a:xfrm>
            <a:off x="3575149" y="4878845"/>
            <a:ext cx="652589" cy="215444"/>
          </a:xfrm>
          <a:prstGeom prst="rect">
            <a:avLst/>
          </a:prstGeom>
          <a:noFill/>
        </p:spPr>
        <p:txBody>
          <a:bodyPr wrap="square" rtlCol="0">
            <a:spAutoFit/>
          </a:bodyPr>
          <a:lstStyle/>
          <a:p>
            <a:r>
              <a:rPr kumimoji="1" lang="en-US" altLang="ja-JP" sz="800" dirty="0"/>
              <a:t>regA[15:0]</a:t>
            </a:r>
            <a:endParaRPr kumimoji="1" lang="ja-JP" altLang="en-US" sz="800" dirty="0"/>
          </a:p>
        </p:txBody>
      </p:sp>
      <p:cxnSp>
        <p:nvCxnSpPr>
          <p:cNvPr id="516" name="直線コネクタ 515"/>
          <p:cNvCxnSpPr/>
          <p:nvPr/>
        </p:nvCxnSpPr>
        <p:spPr>
          <a:xfrm>
            <a:off x="6848482" y="4584863"/>
            <a:ext cx="98814" cy="9009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18" name="直線コネクタ 517"/>
          <p:cNvCxnSpPr/>
          <p:nvPr/>
        </p:nvCxnSpPr>
        <p:spPr>
          <a:xfrm>
            <a:off x="6849196" y="4704253"/>
            <a:ext cx="98814" cy="9009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19" name="直線コネクタ 518"/>
          <p:cNvCxnSpPr/>
          <p:nvPr/>
        </p:nvCxnSpPr>
        <p:spPr>
          <a:xfrm>
            <a:off x="6849196" y="4836471"/>
            <a:ext cx="98814" cy="9009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520" name="テキスト ボックス 519"/>
          <p:cNvSpPr txBox="1"/>
          <p:nvPr/>
        </p:nvSpPr>
        <p:spPr>
          <a:xfrm>
            <a:off x="6998623" y="4553328"/>
            <a:ext cx="143125" cy="123111"/>
          </a:xfrm>
          <a:prstGeom prst="rect">
            <a:avLst/>
          </a:prstGeom>
          <a:noFill/>
        </p:spPr>
        <p:txBody>
          <a:bodyPr wrap="square" lIns="0" tIns="0" rIns="0" bIns="0" rtlCol="0">
            <a:spAutoFit/>
          </a:bodyPr>
          <a:lstStyle/>
          <a:p>
            <a:r>
              <a:rPr kumimoji="1" lang="en-US" altLang="ja-JP" sz="800" dirty="0"/>
              <a:t>16</a:t>
            </a:r>
            <a:endParaRPr kumimoji="1" lang="ja-JP" altLang="en-US" sz="800" dirty="0"/>
          </a:p>
        </p:txBody>
      </p:sp>
      <p:sp>
        <p:nvSpPr>
          <p:cNvPr id="526" name="テキスト ボックス 525"/>
          <p:cNvSpPr txBox="1"/>
          <p:nvPr/>
        </p:nvSpPr>
        <p:spPr>
          <a:xfrm>
            <a:off x="7345296" y="4638825"/>
            <a:ext cx="143125" cy="123111"/>
          </a:xfrm>
          <a:prstGeom prst="rect">
            <a:avLst/>
          </a:prstGeom>
          <a:noFill/>
        </p:spPr>
        <p:txBody>
          <a:bodyPr wrap="square" lIns="0" tIns="0" rIns="0" bIns="0" rtlCol="0">
            <a:spAutoFit/>
          </a:bodyPr>
          <a:lstStyle/>
          <a:p>
            <a:r>
              <a:rPr kumimoji="1" lang="en-US" altLang="ja-JP" sz="800" dirty="0"/>
              <a:t>16</a:t>
            </a:r>
            <a:endParaRPr kumimoji="1" lang="ja-JP" altLang="en-US" sz="800" dirty="0"/>
          </a:p>
        </p:txBody>
      </p:sp>
      <p:sp>
        <p:nvSpPr>
          <p:cNvPr id="529" name="テキスト ボックス 528"/>
          <p:cNvSpPr txBox="1"/>
          <p:nvPr/>
        </p:nvSpPr>
        <p:spPr>
          <a:xfrm>
            <a:off x="7741424" y="4761936"/>
            <a:ext cx="90890" cy="123111"/>
          </a:xfrm>
          <a:prstGeom prst="rect">
            <a:avLst/>
          </a:prstGeom>
          <a:noFill/>
        </p:spPr>
        <p:txBody>
          <a:bodyPr wrap="square" lIns="0" tIns="0" rIns="0" bIns="0" rtlCol="0">
            <a:spAutoFit/>
          </a:bodyPr>
          <a:lstStyle/>
          <a:p>
            <a:r>
              <a:rPr kumimoji="1" lang="en-US" altLang="ja-JP" sz="800" dirty="0"/>
              <a:t>4</a:t>
            </a:r>
            <a:endParaRPr kumimoji="1" lang="ja-JP" altLang="en-US" sz="800" dirty="0"/>
          </a:p>
        </p:txBody>
      </p:sp>
      <p:cxnSp>
        <p:nvCxnSpPr>
          <p:cNvPr id="546" name="カギ線コネクタ 545"/>
          <p:cNvCxnSpPr>
            <a:stCxn id="349" idx="3"/>
          </p:cNvCxnSpPr>
          <p:nvPr/>
        </p:nvCxnSpPr>
        <p:spPr>
          <a:xfrm>
            <a:off x="5378562" y="3552408"/>
            <a:ext cx="1363703" cy="580979"/>
          </a:xfrm>
          <a:prstGeom prst="bentConnector3">
            <a:avLst>
              <a:gd name="adj1" fmla="val 99941"/>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562" name="正方形/長方形 561"/>
          <p:cNvSpPr/>
          <p:nvPr/>
        </p:nvSpPr>
        <p:spPr>
          <a:xfrm>
            <a:off x="5819709" y="4051583"/>
            <a:ext cx="45719" cy="8196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64" name="直線矢印コネクタ 563"/>
          <p:cNvCxnSpPr>
            <a:stCxn id="562" idx="2"/>
          </p:cNvCxnSpPr>
          <p:nvPr/>
        </p:nvCxnSpPr>
        <p:spPr>
          <a:xfrm flipH="1">
            <a:off x="5842568" y="4133543"/>
            <a:ext cx="1" cy="500223"/>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566" name="カギ線コネクタ 565"/>
          <p:cNvCxnSpPr>
            <a:stCxn id="562" idx="0"/>
          </p:cNvCxnSpPr>
          <p:nvPr/>
        </p:nvCxnSpPr>
        <p:spPr>
          <a:xfrm rot="16200000" flipH="1">
            <a:off x="6165572" y="3728580"/>
            <a:ext cx="81804" cy="727810"/>
          </a:xfrm>
          <a:prstGeom prst="bentConnector4">
            <a:avLst>
              <a:gd name="adj1" fmla="val -279448"/>
              <a:gd name="adj2" fmla="val 99993"/>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594" name="正方形/長方形 593"/>
          <p:cNvSpPr/>
          <p:nvPr/>
        </p:nvSpPr>
        <p:spPr>
          <a:xfrm>
            <a:off x="4828439" y="3671962"/>
            <a:ext cx="45719" cy="8196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98" name="カギ線コネクタ 597"/>
          <p:cNvCxnSpPr/>
          <p:nvPr/>
        </p:nvCxnSpPr>
        <p:spPr>
          <a:xfrm rot="16200000" flipH="1">
            <a:off x="4787167" y="3755321"/>
            <a:ext cx="255115" cy="126851"/>
          </a:xfrm>
          <a:prstGeom prst="bentConnector2">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745" name="カギ線コネクタ 744"/>
          <p:cNvCxnSpPr>
            <a:endCxn id="181" idx="2"/>
          </p:cNvCxnSpPr>
          <p:nvPr/>
        </p:nvCxnSpPr>
        <p:spPr>
          <a:xfrm rot="5400000" flipH="1" flipV="1">
            <a:off x="6732508" y="4399890"/>
            <a:ext cx="330762" cy="160056"/>
          </a:xfrm>
          <a:prstGeom prst="bentConnector3">
            <a:avLst>
              <a:gd name="adj1" fmla="val 2005"/>
            </a:avLst>
          </a:prstGeom>
          <a:ln w="19050">
            <a:tailEnd type="triangle"/>
          </a:ln>
        </p:spPr>
        <p:style>
          <a:lnRef idx="1">
            <a:schemeClr val="dk1"/>
          </a:lnRef>
          <a:fillRef idx="0">
            <a:schemeClr val="dk1"/>
          </a:fillRef>
          <a:effectRef idx="0">
            <a:schemeClr val="dk1"/>
          </a:effectRef>
          <a:fontRef idx="minor">
            <a:schemeClr val="tx1"/>
          </a:fontRef>
        </p:style>
      </p:cxnSp>
      <p:cxnSp>
        <p:nvCxnSpPr>
          <p:cNvPr id="748" name="カギ線コネクタ 747"/>
          <p:cNvCxnSpPr>
            <a:endCxn id="123" idx="2"/>
          </p:cNvCxnSpPr>
          <p:nvPr/>
        </p:nvCxnSpPr>
        <p:spPr>
          <a:xfrm flipV="1">
            <a:off x="6811958" y="4312693"/>
            <a:ext cx="509681" cy="441814"/>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750" name="カギ線コネクタ 749"/>
          <p:cNvCxnSpPr>
            <a:endCxn id="122" idx="2"/>
          </p:cNvCxnSpPr>
          <p:nvPr/>
        </p:nvCxnSpPr>
        <p:spPr>
          <a:xfrm flipV="1">
            <a:off x="6817861" y="4319797"/>
            <a:ext cx="884719" cy="571357"/>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752" name="カギ線コネクタ 751"/>
          <p:cNvCxnSpPr>
            <a:stCxn id="181" idx="0"/>
          </p:cNvCxnSpPr>
          <p:nvPr/>
        </p:nvCxnSpPr>
        <p:spPr>
          <a:xfrm rot="16200000" flipH="1" flipV="1">
            <a:off x="5808845" y="3350969"/>
            <a:ext cx="420948" cy="1917196"/>
          </a:xfrm>
          <a:prstGeom prst="bentConnector4">
            <a:avLst>
              <a:gd name="adj1" fmla="val -161409"/>
              <a:gd name="adj2" fmla="val 115980"/>
            </a:avLst>
          </a:prstGeom>
          <a:ln w="19050">
            <a:tailEnd type="triangle"/>
          </a:ln>
        </p:spPr>
        <p:style>
          <a:lnRef idx="1">
            <a:schemeClr val="dk1"/>
          </a:lnRef>
          <a:fillRef idx="0">
            <a:schemeClr val="dk1"/>
          </a:fillRef>
          <a:effectRef idx="0">
            <a:schemeClr val="dk1"/>
          </a:effectRef>
          <a:fontRef idx="minor">
            <a:schemeClr val="tx1"/>
          </a:fontRef>
        </p:style>
      </p:cxnSp>
      <p:cxnSp>
        <p:nvCxnSpPr>
          <p:cNvPr id="813" name="カギ線コネクタ 812"/>
          <p:cNvCxnSpPr/>
          <p:nvPr/>
        </p:nvCxnSpPr>
        <p:spPr>
          <a:xfrm rot="16200000" flipH="1">
            <a:off x="5236431" y="4025577"/>
            <a:ext cx="2136556" cy="441982"/>
          </a:xfrm>
          <a:prstGeom prst="bentConnector3">
            <a:avLst>
              <a:gd name="adj1" fmla="val 99931"/>
            </a:avLst>
          </a:prstGeom>
          <a:ln w="19050">
            <a:tailEnd type="triangle"/>
          </a:ln>
        </p:spPr>
        <p:style>
          <a:lnRef idx="1">
            <a:schemeClr val="dk1"/>
          </a:lnRef>
          <a:fillRef idx="0">
            <a:schemeClr val="dk1"/>
          </a:fillRef>
          <a:effectRef idx="0">
            <a:schemeClr val="dk1"/>
          </a:effectRef>
          <a:fontRef idx="minor">
            <a:schemeClr val="tx1"/>
          </a:fontRef>
        </p:style>
      </p:cxnSp>
      <p:sp>
        <p:nvSpPr>
          <p:cNvPr id="12" name="正方形/長方形 11"/>
          <p:cNvSpPr/>
          <p:nvPr/>
        </p:nvSpPr>
        <p:spPr>
          <a:xfrm>
            <a:off x="6525700" y="4137529"/>
            <a:ext cx="283901" cy="245894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1" name="テキスト ボックス 220"/>
          <p:cNvSpPr txBox="1"/>
          <p:nvPr/>
        </p:nvSpPr>
        <p:spPr>
          <a:xfrm>
            <a:off x="6537564" y="5192030"/>
            <a:ext cx="851115" cy="215444"/>
          </a:xfrm>
          <a:prstGeom prst="rect">
            <a:avLst/>
          </a:prstGeom>
          <a:noFill/>
        </p:spPr>
        <p:txBody>
          <a:bodyPr wrap="square" rtlCol="0">
            <a:spAutoFit/>
          </a:bodyPr>
          <a:lstStyle/>
          <a:p>
            <a:r>
              <a:rPr kumimoji="1" lang="en-US" altLang="ja-JP" sz="800" dirty="0"/>
              <a:t>reg_sel[3:0]</a:t>
            </a:r>
            <a:endParaRPr kumimoji="1" lang="ja-JP" altLang="en-US" sz="800" dirty="0"/>
          </a:p>
        </p:txBody>
      </p:sp>
      <p:sp>
        <p:nvSpPr>
          <p:cNvPr id="222" name="テキスト ボックス 221"/>
          <p:cNvSpPr txBox="1"/>
          <p:nvPr/>
        </p:nvSpPr>
        <p:spPr>
          <a:xfrm>
            <a:off x="6530181" y="5501248"/>
            <a:ext cx="851115" cy="215444"/>
          </a:xfrm>
          <a:prstGeom prst="rect">
            <a:avLst/>
          </a:prstGeom>
          <a:noFill/>
        </p:spPr>
        <p:txBody>
          <a:bodyPr wrap="square" rtlCol="0">
            <a:spAutoFit/>
          </a:bodyPr>
          <a:lstStyle/>
          <a:p>
            <a:r>
              <a:rPr kumimoji="1" lang="en-US" altLang="ja-JP" sz="800" dirty="0"/>
              <a:t>reg_data[15:0]</a:t>
            </a:r>
            <a:endParaRPr kumimoji="1" lang="ja-JP" altLang="en-US" sz="800" dirty="0"/>
          </a:p>
        </p:txBody>
      </p:sp>
      <p:sp>
        <p:nvSpPr>
          <p:cNvPr id="21" name="テキスト ボックス 20"/>
          <p:cNvSpPr txBox="1"/>
          <p:nvPr/>
        </p:nvSpPr>
        <p:spPr>
          <a:xfrm>
            <a:off x="6156361" y="4436741"/>
            <a:ext cx="145135" cy="123111"/>
          </a:xfrm>
          <a:prstGeom prst="rect">
            <a:avLst/>
          </a:prstGeom>
          <a:noFill/>
        </p:spPr>
        <p:txBody>
          <a:bodyPr wrap="square" lIns="0" tIns="0" rIns="0" bIns="0" rtlCol="0">
            <a:spAutoFit/>
          </a:bodyPr>
          <a:lstStyle/>
          <a:p>
            <a:r>
              <a:rPr kumimoji="1" lang="en-US" altLang="ja-JP" sz="800" dirty="0"/>
              <a:t>SP</a:t>
            </a:r>
            <a:endParaRPr kumimoji="1" lang="ja-JP" altLang="en-US" sz="800" dirty="0"/>
          </a:p>
        </p:txBody>
      </p:sp>
      <p:sp>
        <p:nvSpPr>
          <p:cNvPr id="301" name="テキスト ボックス 300"/>
          <p:cNvSpPr txBox="1"/>
          <p:nvPr/>
        </p:nvSpPr>
        <p:spPr>
          <a:xfrm>
            <a:off x="6159574" y="4678214"/>
            <a:ext cx="145135" cy="123111"/>
          </a:xfrm>
          <a:prstGeom prst="rect">
            <a:avLst/>
          </a:prstGeom>
          <a:noFill/>
        </p:spPr>
        <p:txBody>
          <a:bodyPr wrap="square" lIns="0" tIns="0" rIns="0" bIns="0" rtlCol="0">
            <a:spAutoFit/>
          </a:bodyPr>
          <a:lstStyle/>
          <a:p>
            <a:r>
              <a:rPr kumimoji="1" lang="en-US" altLang="ja-JP" sz="800" dirty="0"/>
              <a:t>LR</a:t>
            </a:r>
            <a:endParaRPr kumimoji="1" lang="ja-JP" altLang="en-US" sz="800" dirty="0"/>
          </a:p>
        </p:txBody>
      </p:sp>
      <p:sp>
        <p:nvSpPr>
          <p:cNvPr id="311" name="テキスト ボックス 310"/>
          <p:cNvSpPr txBox="1"/>
          <p:nvPr/>
        </p:nvSpPr>
        <p:spPr>
          <a:xfrm>
            <a:off x="6129511" y="4892005"/>
            <a:ext cx="170803" cy="123111"/>
          </a:xfrm>
          <a:prstGeom prst="rect">
            <a:avLst/>
          </a:prstGeom>
          <a:noFill/>
        </p:spPr>
        <p:txBody>
          <a:bodyPr wrap="square" lIns="0" tIns="0" rIns="0" bIns="0" rtlCol="0">
            <a:spAutoFit/>
          </a:bodyPr>
          <a:lstStyle/>
          <a:p>
            <a:r>
              <a:rPr kumimoji="1" lang="en-US" altLang="ja-JP" sz="800" dirty="0"/>
              <a:t>PSR</a:t>
            </a:r>
            <a:endParaRPr kumimoji="1" lang="ja-JP" altLang="en-US" sz="800" dirty="0"/>
          </a:p>
        </p:txBody>
      </p:sp>
      <p:cxnSp>
        <p:nvCxnSpPr>
          <p:cNvPr id="38" name="カギ線コネクタ 37"/>
          <p:cNvCxnSpPr>
            <a:stCxn id="229" idx="2"/>
          </p:cNvCxnSpPr>
          <p:nvPr/>
        </p:nvCxnSpPr>
        <p:spPr>
          <a:xfrm rot="16200000" flipH="1">
            <a:off x="5234368" y="4569847"/>
            <a:ext cx="559572" cy="134926"/>
          </a:xfrm>
          <a:prstGeom prst="bentConnector3">
            <a:avLst>
              <a:gd name="adj1" fmla="val 100215"/>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p:cNvCxnSpPr>
            <a:stCxn id="21" idx="3"/>
          </p:cNvCxnSpPr>
          <p:nvPr/>
        </p:nvCxnSpPr>
        <p:spPr>
          <a:xfrm flipV="1">
            <a:off x="6301496" y="4498296"/>
            <a:ext cx="224204"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6" name="直線矢印コネクタ 65"/>
          <p:cNvCxnSpPr>
            <a:stCxn id="301" idx="3"/>
          </p:cNvCxnSpPr>
          <p:nvPr/>
        </p:nvCxnSpPr>
        <p:spPr>
          <a:xfrm flipV="1">
            <a:off x="6304709" y="4739769"/>
            <a:ext cx="219409"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23" name="直線矢印コネクタ 322"/>
          <p:cNvCxnSpPr/>
          <p:nvPr/>
        </p:nvCxnSpPr>
        <p:spPr>
          <a:xfrm flipV="1">
            <a:off x="6303893" y="4947593"/>
            <a:ext cx="219409"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 name="正方形/長方形 6"/>
          <p:cNvSpPr/>
          <p:nvPr/>
        </p:nvSpPr>
        <p:spPr>
          <a:xfrm>
            <a:off x="3440621" y="4546860"/>
            <a:ext cx="134527" cy="81128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4" name="正方形/長方形 313"/>
          <p:cNvSpPr/>
          <p:nvPr/>
        </p:nvSpPr>
        <p:spPr>
          <a:xfrm>
            <a:off x="4080014" y="5193811"/>
            <a:ext cx="134527" cy="81128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7" name="テキスト ボックス 296"/>
          <p:cNvSpPr txBox="1"/>
          <p:nvPr/>
        </p:nvSpPr>
        <p:spPr>
          <a:xfrm>
            <a:off x="4501379" y="4125003"/>
            <a:ext cx="161509" cy="215444"/>
          </a:xfrm>
          <a:prstGeom prst="rect">
            <a:avLst/>
          </a:prstGeom>
          <a:noFill/>
        </p:spPr>
        <p:txBody>
          <a:bodyPr wrap="square" lIns="0" rIns="0" rtlCol="0">
            <a:spAutoFit/>
          </a:bodyPr>
          <a:lstStyle/>
          <a:p>
            <a:r>
              <a:rPr kumimoji="1" lang="en-US" altLang="ja-JP" sz="800" dirty="0"/>
              <a:t>16</a:t>
            </a:r>
            <a:endParaRPr kumimoji="1" lang="ja-JP" altLang="en-US" sz="800" dirty="0"/>
          </a:p>
        </p:txBody>
      </p:sp>
      <p:cxnSp>
        <p:nvCxnSpPr>
          <p:cNvPr id="326" name="直線コネクタ 325"/>
          <p:cNvCxnSpPr/>
          <p:nvPr/>
        </p:nvCxnSpPr>
        <p:spPr>
          <a:xfrm>
            <a:off x="4504168" y="4280218"/>
            <a:ext cx="110065" cy="121116"/>
          </a:xfrm>
          <a:prstGeom prst="line">
            <a:avLst/>
          </a:prstGeom>
          <a:ln w="19050">
            <a:solidFill>
              <a:srgbClr val="C00000"/>
            </a:solidFill>
          </a:ln>
        </p:spPr>
        <p:style>
          <a:lnRef idx="1">
            <a:schemeClr val="dk1"/>
          </a:lnRef>
          <a:fillRef idx="0">
            <a:schemeClr val="dk1"/>
          </a:fillRef>
          <a:effectRef idx="0">
            <a:schemeClr val="dk1"/>
          </a:effectRef>
          <a:fontRef idx="minor">
            <a:schemeClr val="tx1"/>
          </a:fontRef>
        </p:style>
      </p:cxnSp>
      <p:sp>
        <p:nvSpPr>
          <p:cNvPr id="328" name="正方形/長方形 327">
            <a:extLst>
              <a:ext uri="{FF2B5EF4-FFF2-40B4-BE49-F238E27FC236}">
                <a16:creationId xmlns:a16="http://schemas.microsoft.com/office/drawing/2014/main" id="{7C8F5BEB-B462-4405-86A1-62AD176EEA64}"/>
              </a:ext>
            </a:extLst>
          </p:cNvPr>
          <p:cNvSpPr/>
          <p:nvPr/>
        </p:nvSpPr>
        <p:spPr>
          <a:xfrm>
            <a:off x="5819271" y="4051494"/>
            <a:ext cx="45719" cy="8196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6" name="正方形/長方形 235"/>
          <p:cNvSpPr/>
          <p:nvPr/>
        </p:nvSpPr>
        <p:spPr>
          <a:xfrm>
            <a:off x="3611275" y="3670263"/>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cxnSp>
        <p:nvCxnSpPr>
          <p:cNvPr id="333" name="直線コネクタ 332">
            <a:extLst>
              <a:ext uri="{FF2B5EF4-FFF2-40B4-BE49-F238E27FC236}">
                <a16:creationId xmlns:a16="http://schemas.microsoft.com/office/drawing/2014/main" id="{6ADC241B-FA17-41E5-A610-C5F6AAC6393A}"/>
              </a:ext>
            </a:extLst>
          </p:cNvPr>
          <p:cNvCxnSpPr>
            <a:cxnSpLocks/>
          </p:cNvCxnSpPr>
          <p:nvPr/>
        </p:nvCxnSpPr>
        <p:spPr>
          <a:xfrm>
            <a:off x="2200000" y="4082583"/>
            <a:ext cx="3619709" cy="9980"/>
          </a:xfrm>
          <a:prstGeom prst="line">
            <a:avLst/>
          </a:prstGeom>
          <a:ln w="19050">
            <a:solidFill>
              <a:srgbClr val="C00000"/>
            </a:solidFill>
            <a:prstDash val="sysDash"/>
            <a:tailEnd type="none"/>
          </a:ln>
        </p:spPr>
        <p:style>
          <a:lnRef idx="1">
            <a:schemeClr val="dk1"/>
          </a:lnRef>
          <a:fillRef idx="0">
            <a:schemeClr val="dk1"/>
          </a:fillRef>
          <a:effectRef idx="0">
            <a:schemeClr val="dk1"/>
          </a:effectRef>
          <a:fontRef idx="minor">
            <a:schemeClr val="tx1"/>
          </a:fontRef>
        </p:style>
      </p:cxnSp>
      <p:sp>
        <p:nvSpPr>
          <p:cNvPr id="235" name="正方形/長方形 234"/>
          <p:cNvSpPr/>
          <p:nvPr/>
        </p:nvSpPr>
        <p:spPr>
          <a:xfrm>
            <a:off x="3610886" y="4000764"/>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cxnSp>
        <p:nvCxnSpPr>
          <p:cNvPr id="334" name="直線矢印コネクタ 333">
            <a:extLst>
              <a:ext uri="{FF2B5EF4-FFF2-40B4-BE49-F238E27FC236}">
                <a16:creationId xmlns:a16="http://schemas.microsoft.com/office/drawing/2014/main" id="{D0A82667-7D37-4577-AC75-1A592CE608E3}"/>
              </a:ext>
            </a:extLst>
          </p:cNvPr>
          <p:cNvCxnSpPr>
            <a:cxnSpLocks/>
            <a:endCxn id="314" idx="0"/>
          </p:cNvCxnSpPr>
          <p:nvPr/>
        </p:nvCxnSpPr>
        <p:spPr>
          <a:xfrm>
            <a:off x="4141280" y="4130385"/>
            <a:ext cx="5998" cy="1063426"/>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267" name="テキスト ボックス 266"/>
          <p:cNvSpPr txBox="1"/>
          <p:nvPr/>
        </p:nvSpPr>
        <p:spPr>
          <a:xfrm>
            <a:off x="4978150" y="3824371"/>
            <a:ext cx="490075" cy="369332"/>
          </a:xfrm>
          <a:prstGeom prst="rect">
            <a:avLst/>
          </a:prstGeom>
          <a:solidFill>
            <a:srgbClr val="FFC000"/>
          </a:solidFill>
          <a:ln w="6350">
            <a:solidFill>
              <a:schemeClr val="tx1"/>
            </a:solidFill>
          </a:ln>
        </p:spPr>
        <p:txBody>
          <a:bodyPr wrap="square" lIns="36000" tIns="0" rIns="36000" bIns="0" rtlCol="0">
            <a:spAutoFit/>
          </a:bodyPr>
          <a:lstStyle/>
          <a:p>
            <a:r>
              <a:rPr kumimoji="1" lang="en-US" altLang="ja-JP" sz="800" dirty="0"/>
              <a:t>stackctl</a:t>
            </a:r>
          </a:p>
          <a:p>
            <a:endParaRPr kumimoji="1" lang="en-US" altLang="ja-JP" sz="800" dirty="0"/>
          </a:p>
          <a:p>
            <a:endParaRPr kumimoji="1" lang="en-US" altLang="ja-JP" sz="800" dirty="0"/>
          </a:p>
        </p:txBody>
      </p:sp>
      <p:cxnSp>
        <p:nvCxnSpPr>
          <p:cNvPr id="337" name="直線矢印コネクタ 336">
            <a:extLst>
              <a:ext uri="{FF2B5EF4-FFF2-40B4-BE49-F238E27FC236}">
                <a16:creationId xmlns:a16="http://schemas.microsoft.com/office/drawing/2014/main" id="{DC305ED0-8EB1-48F6-848A-CAC340E4AB38}"/>
              </a:ext>
            </a:extLst>
          </p:cNvPr>
          <p:cNvCxnSpPr>
            <a:cxnSpLocks/>
          </p:cNvCxnSpPr>
          <p:nvPr/>
        </p:nvCxnSpPr>
        <p:spPr>
          <a:xfrm>
            <a:off x="5190235" y="4676440"/>
            <a:ext cx="39138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53" name="テキスト ボックス 352">
            <a:extLst>
              <a:ext uri="{FF2B5EF4-FFF2-40B4-BE49-F238E27FC236}">
                <a16:creationId xmlns:a16="http://schemas.microsoft.com/office/drawing/2014/main" id="{003D4C6E-7770-49F1-B103-898F3422F16B}"/>
              </a:ext>
            </a:extLst>
          </p:cNvPr>
          <p:cNvSpPr txBox="1"/>
          <p:nvPr/>
        </p:nvSpPr>
        <p:spPr>
          <a:xfrm>
            <a:off x="6452254" y="2983937"/>
            <a:ext cx="429917" cy="215444"/>
          </a:xfrm>
          <a:prstGeom prst="rect">
            <a:avLst/>
          </a:prstGeom>
          <a:noFill/>
        </p:spPr>
        <p:txBody>
          <a:bodyPr wrap="square" lIns="0" rIns="0" rtlCol="0">
            <a:spAutoFit/>
          </a:bodyPr>
          <a:lstStyle/>
          <a:p>
            <a:r>
              <a:rPr kumimoji="1" lang="en-US" altLang="ja-JP" sz="800" dirty="0"/>
              <a:t>R0~R15</a:t>
            </a:r>
            <a:endParaRPr kumimoji="1" lang="ja-JP" altLang="en-US" sz="800" dirty="0"/>
          </a:p>
        </p:txBody>
      </p:sp>
      <p:sp>
        <p:nvSpPr>
          <p:cNvPr id="354" name="テキスト ボックス 353">
            <a:extLst>
              <a:ext uri="{FF2B5EF4-FFF2-40B4-BE49-F238E27FC236}">
                <a16:creationId xmlns:a16="http://schemas.microsoft.com/office/drawing/2014/main" id="{79E967FE-17F0-4E49-A2EC-E267D1EC0F11}"/>
              </a:ext>
            </a:extLst>
          </p:cNvPr>
          <p:cNvSpPr txBox="1"/>
          <p:nvPr/>
        </p:nvSpPr>
        <p:spPr>
          <a:xfrm>
            <a:off x="7416858" y="2977382"/>
            <a:ext cx="479736" cy="215444"/>
          </a:xfrm>
          <a:prstGeom prst="rect">
            <a:avLst/>
          </a:prstGeom>
          <a:noFill/>
        </p:spPr>
        <p:txBody>
          <a:bodyPr wrap="square" lIns="0" rIns="0" rtlCol="0">
            <a:spAutoFit/>
          </a:bodyPr>
          <a:lstStyle/>
          <a:p>
            <a:r>
              <a:rPr kumimoji="1" lang="en-US" altLang="ja-JP" sz="800" dirty="0"/>
              <a:t>PSR[15:11]</a:t>
            </a:r>
            <a:endParaRPr kumimoji="1" lang="ja-JP" altLang="en-US" sz="800" dirty="0"/>
          </a:p>
        </p:txBody>
      </p:sp>
      <p:sp>
        <p:nvSpPr>
          <p:cNvPr id="271" name="テキスト ボックス 270">
            <a:extLst>
              <a:ext uri="{FF2B5EF4-FFF2-40B4-BE49-F238E27FC236}">
                <a16:creationId xmlns:a16="http://schemas.microsoft.com/office/drawing/2014/main" id="{646CEEBA-67EF-4DBD-AF4F-077329680D67}"/>
              </a:ext>
            </a:extLst>
          </p:cNvPr>
          <p:cNvSpPr txBox="1"/>
          <p:nvPr/>
        </p:nvSpPr>
        <p:spPr>
          <a:xfrm>
            <a:off x="5123518" y="4444521"/>
            <a:ext cx="571102" cy="215444"/>
          </a:xfrm>
          <a:prstGeom prst="rect">
            <a:avLst/>
          </a:prstGeom>
          <a:noFill/>
        </p:spPr>
        <p:txBody>
          <a:bodyPr wrap="square" rtlCol="0">
            <a:spAutoFit/>
          </a:bodyPr>
          <a:lstStyle/>
          <a:p>
            <a:r>
              <a:rPr kumimoji="1" lang="en-US" altLang="ja-JP" sz="800" dirty="0"/>
              <a:t>RB[15:0]</a:t>
            </a:r>
          </a:p>
        </p:txBody>
      </p:sp>
      <p:sp>
        <p:nvSpPr>
          <p:cNvPr id="302" name="テキスト ボックス 301">
            <a:extLst>
              <a:ext uri="{FF2B5EF4-FFF2-40B4-BE49-F238E27FC236}">
                <a16:creationId xmlns:a16="http://schemas.microsoft.com/office/drawing/2014/main" id="{C2A2BA34-8778-4189-9BC0-799CA20602BA}"/>
              </a:ext>
            </a:extLst>
          </p:cNvPr>
          <p:cNvSpPr txBox="1"/>
          <p:nvPr/>
        </p:nvSpPr>
        <p:spPr>
          <a:xfrm>
            <a:off x="4704421" y="5098450"/>
            <a:ext cx="559125" cy="215444"/>
          </a:xfrm>
          <a:prstGeom prst="rect">
            <a:avLst/>
          </a:prstGeom>
          <a:noFill/>
        </p:spPr>
        <p:txBody>
          <a:bodyPr wrap="square" rtlCol="0">
            <a:spAutoFit/>
          </a:bodyPr>
          <a:lstStyle/>
          <a:p>
            <a:r>
              <a:rPr kumimoji="1" lang="en-US" altLang="ja-JP" sz="800" dirty="0"/>
              <a:t>RA[15:0]</a:t>
            </a:r>
          </a:p>
        </p:txBody>
      </p:sp>
      <p:sp>
        <p:nvSpPr>
          <p:cNvPr id="321" name="テキスト ボックス 320">
            <a:extLst>
              <a:ext uri="{FF2B5EF4-FFF2-40B4-BE49-F238E27FC236}">
                <a16:creationId xmlns:a16="http://schemas.microsoft.com/office/drawing/2014/main" id="{92E70221-32DF-4A17-8829-45E27A70FECA}"/>
              </a:ext>
            </a:extLst>
          </p:cNvPr>
          <p:cNvSpPr txBox="1"/>
          <p:nvPr/>
        </p:nvSpPr>
        <p:spPr>
          <a:xfrm>
            <a:off x="6017812" y="2865851"/>
            <a:ext cx="429917" cy="338554"/>
          </a:xfrm>
          <a:prstGeom prst="rect">
            <a:avLst/>
          </a:prstGeom>
          <a:noFill/>
        </p:spPr>
        <p:txBody>
          <a:bodyPr wrap="square" rtlCol="0">
            <a:spAutoFit/>
          </a:bodyPr>
          <a:lstStyle/>
          <a:p>
            <a:r>
              <a:rPr kumimoji="1" lang="en-US" altLang="ja-JP" sz="800" dirty="0"/>
              <a:t>set_lr[15:0]</a:t>
            </a:r>
            <a:endParaRPr kumimoji="1" lang="ja-JP" altLang="en-US" sz="800" dirty="0"/>
          </a:p>
        </p:txBody>
      </p:sp>
      <p:sp>
        <p:nvSpPr>
          <p:cNvPr id="322" name="正方形/長方形 321">
            <a:extLst>
              <a:ext uri="{FF2B5EF4-FFF2-40B4-BE49-F238E27FC236}">
                <a16:creationId xmlns:a16="http://schemas.microsoft.com/office/drawing/2014/main" id="{C3EDDC62-51B9-4DE7-8D96-9A18BE9A6CA8}"/>
              </a:ext>
            </a:extLst>
          </p:cNvPr>
          <p:cNvSpPr/>
          <p:nvPr/>
        </p:nvSpPr>
        <p:spPr>
          <a:xfrm>
            <a:off x="5092923" y="2695554"/>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9" name="直線矢印コネクタ 8">
            <a:extLst>
              <a:ext uri="{FF2B5EF4-FFF2-40B4-BE49-F238E27FC236}">
                <a16:creationId xmlns:a16="http://schemas.microsoft.com/office/drawing/2014/main" id="{2FD24F5F-5E19-4ECC-BDA6-047B2AD910E7}"/>
              </a:ext>
            </a:extLst>
          </p:cNvPr>
          <p:cNvCxnSpPr>
            <a:cxnSpLocks/>
            <a:stCxn id="322" idx="0"/>
          </p:cNvCxnSpPr>
          <p:nvPr/>
        </p:nvCxnSpPr>
        <p:spPr>
          <a:xfrm flipV="1">
            <a:off x="5115783" y="1849318"/>
            <a:ext cx="1" cy="846236"/>
          </a:xfrm>
          <a:prstGeom prst="straightConnector1">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324" name="正方形/長方形 323">
            <a:extLst>
              <a:ext uri="{FF2B5EF4-FFF2-40B4-BE49-F238E27FC236}">
                <a16:creationId xmlns:a16="http://schemas.microsoft.com/office/drawing/2014/main" id="{30AC4CFC-188B-4072-BC16-A08C304EB749}"/>
              </a:ext>
            </a:extLst>
          </p:cNvPr>
          <p:cNvSpPr/>
          <p:nvPr/>
        </p:nvSpPr>
        <p:spPr>
          <a:xfrm>
            <a:off x="5092545" y="1802733"/>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7" name="テキスト ボックス 326">
            <a:extLst>
              <a:ext uri="{FF2B5EF4-FFF2-40B4-BE49-F238E27FC236}">
                <a16:creationId xmlns:a16="http://schemas.microsoft.com/office/drawing/2014/main" id="{0EFD8E02-DB77-4BE5-8DB5-CD8B4315E0EB}"/>
              </a:ext>
            </a:extLst>
          </p:cNvPr>
          <p:cNvSpPr txBox="1"/>
          <p:nvPr/>
        </p:nvSpPr>
        <p:spPr>
          <a:xfrm>
            <a:off x="5146776" y="1792525"/>
            <a:ext cx="527998" cy="215444"/>
          </a:xfrm>
          <a:prstGeom prst="rect">
            <a:avLst/>
          </a:prstGeom>
          <a:noFill/>
        </p:spPr>
        <p:txBody>
          <a:bodyPr wrap="square" rtlCol="0">
            <a:spAutoFit/>
          </a:bodyPr>
          <a:lstStyle/>
          <a:p>
            <a:r>
              <a:rPr kumimoji="1" lang="en-US" altLang="ja-JP" sz="800" dirty="0"/>
              <a:t>nop_en</a:t>
            </a:r>
            <a:endParaRPr kumimoji="1" lang="ja-JP" altLang="en-US" sz="800" dirty="0"/>
          </a:p>
        </p:txBody>
      </p:sp>
      <p:sp>
        <p:nvSpPr>
          <p:cNvPr id="338" name="テキスト ボックス 337">
            <a:extLst>
              <a:ext uri="{FF2B5EF4-FFF2-40B4-BE49-F238E27FC236}">
                <a16:creationId xmlns:a16="http://schemas.microsoft.com/office/drawing/2014/main" id="{957DF207-E3DD-41C2-88BA-4586E8898552}"/>
              </a:ext>
            </a:extLst>
          </p:cNvPr>
          <p:cNvSpPr txBox="1"/>
          <p:nvPr/>
        </p:nvSpPr>
        <p:spPr>
          <a:xfrm>
            <a:off x="2187459" y="3759582"/>
            <a:ext cx="871076" cy="215444"/>
          </a:xfrm>
          <a:prstGeom prst="rect">
            <a:avLst/>
          </a:prstGeom>
          <a:noFill/>
        </p:spPr>
        <p:txBody>
          <a:bodyPr wrap="square" rtlCol="0">
            <a:spAutoFit/>
          </a:bodyPr>
          <a:lstStyle/>
          <a:p>
            <a:r>
              <a:rPr kumimoji="1" lang="en-US" altLang="ja-JP" sz="800" dirty="0"/>
              <a:t>opcode[4:0]</a:t>
            </a:r>
            <a:endParaRPr kumimoji="1" lang="ja-JP" altLang="en-US" sz="800" dirty="0"/>
          </a:p>
        </p:txBody>
      </p:sp>
      <p:sp>
        <p:nvSpPr>
          <p:cNvPr id="355" name="テキスト ボックス 354">
            <a:extLst>
              <a:ext uri="{FF2B5EF4-FFF2-40B4-BE49-F238E27FC236}">
                <a16:creationId xmlns:a16="http://schemas.microsoft.com/office/drawing/2014/main" id="{E39D14BF-7DE6-42F7-B9C7-9619A6499B17}"/>
              </a:ext>
            </a:extLst>
          </p:cNvPr>
          <p:cNvSpPr txBox="1"/>
          <p:nvPr/>
        </p:nvSpPr>
        <p:spPr>
          <a:xfrm>
            <a:off x="2285785" y="3921345"/>
            <a:ext cx="874095" cy="338554"/>
          </a:xfrm>
          <a:prstGeom prst="rect">
            <a:avLst/>
          </a:prstGeom>
          <a:noFill/>
        </p:spPr>
        <p:txBody>
          <a:bodyPr wrap="square" lIns="0" rIns="0" rtlCol="0">
            <a:spAutoFit/>
          </a:bodyPr>
          <a:lstStyle/>
          <a:p>
            <a:r>
              <a:rPr kumimoji="1" lang="en-US" altLang="ja-JP" sz="800" dirty="0"/>
              <a:t>nREGA[3:0]</a:t>
            </a:r>
          </a:p>
          <a:p>
            <a:r>
              <a:rPr kumimoji="1" lang="en-US" altLang="ja-JP" sz="800" dirty="0"/>
              <a:t>nREGB[3:0]</a:t>
            </a:r>
            <a:endParaRPr kumimoji="1" lang="ja-JP" altLang="en-US" sz="800" dirty="0"/>
          </a:p>
        </p:txBody>
      </p:sp>
      <p:sp>
        <p:nvSpPr>
          <p:cNvPr id="356" name="テキスト ボックス 355">
            <a:extLst>
              <a:ext uri="{FF2B5EF4-FFF2-40B4-BE49-F238E27FC236}">
                <a16:creationId xmlns:a16="http://schemas.microsoft.com/office/drawing/2014/main" id="{B8EB34B8-E12F-45B2-97AC-F49F9D293280}"/>
              </a:ext>
            </a:extLst>
          </p:cNvPr>
          <p:cNvSpPr txBox="1"/>
          <p:nvPr/>
        </p:nvSpPr>
        <p:spPr>
          <a:xfrm>
            <a:off x="2283858" y="4280575"/>
            <a:ext cx="719484" cy="215444"/>
          </a:xfrm>
          <a:prstGeom prst="rect">
            <a:avLst/>
          </a:prstGeom>
          <a:noFill/>
        </p:spPr>
        <p:txBody>
          <a:bodyPr wrap="square" lIns="0" rIns="0" rtlCol="0">
            <a:spAutoFit/>
          </a:bodyPr>
          <a:lstStyle/>
          <a:p>
            <a:r>
              <a:rPr kumimoji="1" lang="en-US" altLang="ja-JP" sz="800" dirty="0"/>
              <a:t>opdata[7:0]</a:t>
            </a:r>
            <a:endParaRPr kumimoji="1" lang="ja-JP" altLang="en-US" sz="800" dirty="0"/>
          </a:p>
        </p:txBody>
      </p:sp>
      <p:sp>
        <p:nvSpPr>
          <p:cNvPr id="357" name="テキスト ボックス 356">
            <a:extLst>
              <a:ext uri="{FF2B5EF4-FFF2-40B4-BE49-F238E27FC236}">
                <a16:creationId xmlns:a16="http://schemas.microsoft.com/office/drawing/2014/main" id="{81B81F2B-41F7-4EC6-9076-9B8F37F24C9A}"/>
              </a:ext>
            </a:extLst>
          </p:cNvPr>
          <p:cNvSpPr txBox="1"/>
          <p:nvPr/>
        </p:nvSpPr>
        <p:spPr>
          <a:xfrm>
            <a:off x="2274102" y="3510823"/>
            <a:ext cx="575537" cy="215444"/>
          </a:xfrm>
          <a:prstGeom prst="rect">
            <a:avLst/>
          </a:prstGeom>
          <a:noFill/>
        </p:spPr>
        <p:txBody>
          <a:bodyPr wrap="square" rtlCol="0">
            <a:spAutoFit/>
          </a:bodyPr>
          <a:lstStyle/>
          <a:p>
            <a:r>
              <a:rPr kumimoji="1" lang="en-US" altLang="ja-JP" sz="800" dirty="0"/>
              <a:t>5’b00000</a:t>
            </a:r>
            <a:endParaRPr kumimoji="1" lang="ja-JP" altLang="en-US" sz="800" dirty="0"/>
          </a:p>
        </p:txBody>
      </p:sp>
      <p:sp>
        <p:nvSpPr>
          <p:cNvPr id="358" name="正方形/長方形 357">
            <a:extLst>
              <a:ext uri="{FF2B5EF4-FFF2-40B4-BE49-F238E27FC236}">
                <a16:creationId xmlns:a16="http://schemas.microsoft.com/office/drawing/2014/main" id="{C42C49A9-7937-4D5E-853E-DE54A2854CF0}"/>
              </a:ext>
            </a:extLst>
          </p:cNvPr>
          <p:cNvSpPr/>
          <p:nvPr/>
        </p:nvSpPr>
        <p:spPr>
          <a:xfrm>
            <a:off x="6417070" y="1799906"/>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9" name="テキスト ボックス 358">
            <a:extLst>
              <a:ext uri="{FF2B5EF4-FFF2-40B4-BE49-F238E27FC236}">
                <a16:creationId xmlns:a16="http://schemas.microsoft.com/office/drawing/2014/main" id="{49C2A6D4-916D-488E-947C-3E57D1F218D3}"/>
              </a:ext>
            </a:extLst>
          </p:cNvPr>
          <p:cNvSpPr txBox="1"/>
          <p:nvPr/>
        </p:nvSpPr>
        <p:spPr>
          <a:xfrm>
            <a:off x="5766683" y="1797174"/>
            <a:ext cx="640983" cy="215444"/>
          </a:xfrm>
          <a:prstGeom prst="rect">
            <a:avLst/>
          </a:prstGeom>
          <a:noFill/>
        </p:spPr>
        <p:txBody>
          <a:bodyPr wrap="square" lIns="0" rIns="0" rtlCol="0">
            <a:spAutoFit/>
          </a:bodyPr>
          <a:lstStyle/>
          <a:p>
            <a:r>
              <a:rPr kumimoji="1" lang="en-US" altLang="ja-JP" sz="800" dirty="0"/>
              <a:t>ir_addr1[15:0]</a:t>
            </a:r>
            <a:endParaRPr kumimoji="1" lang="ja-JP" altLang="en-US" sz="800" dirty="0"/>
          </a:p>
        </p:txBody>
      </p:sp>
      <p:cxnSp>
        <p:nvCxnSpPr>
          <p:cNvPr id="14" name="直線矢印コネクタ 13">
            <a:extLst>
              <a:ext uri="{FF2B5EF4-FFF2-40B4-BE49-F238E27FC236}">
                <a16:creationId xmlns:a16="http://schemas.microsoft.com/office/drawing/2014/main" id="{F2D8ABE9-48D5-4CDA-8107-DED903315D0A}"/>
              </a:ext>
            </a:extLst>
          </p:cNvPr>
          <p:cNvCxnSpPr>
            <a:cxnSpLocks/>
            <a:stCxn id="358" idx="2"/>
          </p:cNvCxnSpPr>
          <p:nvPr/>
        </p:nvCxnSpPr>
        <p:spPr>
          <a:xfrm>
            <a:off x="6439930" y="1845625"/>
            <a:ext cx="0" cy="26680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62" name="テキスト ボックス 361">
            <a:extLst>
              <a:ext uri="{FF2B5EF4-FFF2-40B4-BE49-F238E27FC236}">
                <a16:creationId xmlns:a16="http://schemas.microsoft.com/office/drawing/2014/main" id="{C68641C5-1CE9-4E0E-B022-2C2B289BBC2D}"/>
              </a:ext>
            </a:extLst>
          </p:cNvPr>
          <p:cNvSpPr txBox="1"/>
          <p:nvPr/>
        </p:nvSpPr>
        <p:spPr>
          <a:xfrm>
            <a:off x="6331782" y="2078707"/>
            <a:ext cx="741944" cy="215444"/>
          </a:xfrm>
          <a:prstGeom prst="rect">
            <a:avLst/>
          </a:prstGeom>
          <a:noFill/>
        </p:spPr>
        <p:txBody>
          <a:bodyPr wrap="square" lIns="0" rIns="0" rtlCol="0">
            <a:spAutoFit/>
          </a:bodyPr>
          <a:lstStyle/>
          <a:p>
            <a:r>
              <a:rPr kumimoji="1" lang="en-US" altLang="ja-JP" sz="800" dirty="0"/>
              <a:t>ir_addr1[15:0]</a:t>
            </a:r>
            <a:endParaRPr kumimoji="1" lang="ja-JP" altLang="en-US" sz="800" dirty="0"/>
          </a:p>
        </p:txBody>
      </p:sp>
      <p:sp>
        <p:nvSpPr>
          <p:cNvPr id="5" name="正方形/長方形 4">
            <a:extLst>
              <a:ext uri="{FF2B5EF4-FFF2-40B4-BE49-F238E27FC236}">
                <a16:creationId xmlns:a16="http://schemas.microsoft.com/office/drawing/2014/main" id="{127724B0-1DD7-47F2-A70E-14DA226D5173}"/>
              </a:ext>
            </a:extLst>
          </p:cNvPr>
          <p:cNvSpPr/>
          <p:nvPr/>
        </p:nvSpPr>
        <p:spPr>
          <a:xfrm>
            <a:off x="816624" y="855218"/>
            <a:ext cx="7566791" cy="47677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050" u="sng" dirty="0">
                <a:solidFill>
                  <a:schemeClr val="tx1"/>
                </a:solidFill>
              </a:rPr>
              <a:t>Exception Controller</a:t>
            </a:r>
            <a:endParaRPr kumimoji="1" lang="ja-JP" altLang="en-US" sz="1050" u="sng" dirty="0">
              <a:solidFill>
                <a:schemeClr val="tx1"/>
              </a:solidFill>
            </a:endParaRPr>
          </a:p>
        </p:txBody>
      </p:sp>
      <p:sp>
        <p:nvSpPr>
          <p:cNvPr id="280" name="正方形/長方形 279">
            <a:extLst>
              <a:ext uri="{FF2B5EF4-FFF2-40B4-BE49-F238E27FC236}">
                <a16:creationId xmlns:a16="http://schemas.microsoft.com/office/drawing/2014/main" id="{B2E57ADC-6EF1-4072-B764-840695B8ACAC}"/>
              </a:ext>
            </a:extLst>
          </p:cNvPr>
          <p:cNvSpPr/>
          <p:nvPr/>
        </p:nvSpPr>
        <p:spPr>
          <a:xfrm>
            <a:off x="816623" y="7693001"/>
            <a:ext cx="7566791" cy="47677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050" u="sng" dirty="0">
                <a:solidFill>
                  <a:schemeClr val="tx1"/>
                </a:solidFill>
              </a:rPr>
              <a:t>SystemBus_I/F</a:t>
            </a:r>
            <a:endParaRPr kumimoji="1" lang="ja-JP" altLang="en-US" sz="1050" u="sng" dirty="0">
              <a:solidFill>
                <a:schemeClr val="tx1"/>
              </a:solidFill>
            </a:endParaRPr>
          </a:p>
        </p:txBody>
      </p:sp>
      <p:sp>
        <p:nvSpPr>
          <p:cNvPr id="10" name="矢印: 上下 9">
            <a:extLst>
              <a:ext uri="{FF2B5EF4-FFF2-40B4-BE49-F238E27FC236}">
                <a16:creationId xmlns:a16="http://schemas.microsoft.com/office/drawing/2014/main" id="{618A34A7-A59B-4DB6-ACF5-44C4C81F8B32}"/>
              </a:ext>
            </a:extLst>
          </p:cNvPr>
          <p:cNvSpPr/>
          <p:nvPr/>
        </p:nvSpPr>
        <p:spPr>
          <a:xfrm>
            <a:off x="4141817" y="1350303"/>
            <a:ext cx="700351" cy="451288"/>
          </a:xfrm>
          <a:prstGeom prst="upDownArrow">
            <a:avLst>
              <a:gd name="adj1" fmla="val 50000"/>
              <a:gd name="adj2" fmla="val 2743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0" name="矢印: 上下 309">
            <a:extLst>
              <a:ext uri="{FF2B5EF4-FFF2-40B4-BE49-F238E27FC236}">
                <a16:creationId xmlns:a16="http://schemas.microsoft.com/office/drawing/2014/main" id="{AE5158C0-CDD4-4AB3-9A66-92C69DD97F5A}"/>
              </a:ext>
            </a:extLst>
          </p:cNvPr>
          <p:cNvSpPr/>
          <p:nvPr/>
        </p:nvSpPr>
        <p:spPr>
          <a:xfrm>
            <a:off x="4166635" y="7218802"/>
            <a:ext cx="700351" cy="451288"/>
          </a:xfrm>
          <a:prstGeom prst="upDownArrow">
            <a:avLst>
              <a:gd name="adj1" fmla="val 50000"/>
              <a:gd name="adj2" fmla="val 2743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3" name="フローチャート: 手作業 242">
            <a:extLst>
              <a:ext uri="{FF2B5EF4-FFF2-40B4-BE49-F238E27FC236}">
                <a16:creationId xmlns:a16="http://schemas.microsoft.com/office/drawing/2014/main" id="{57CBB21C-3CFE-4811-A282-5C4546677411}"/>
              </a:ext>
            </a:extLst>
          </p:cNvPr>
          <p:cNvSpPr/>
          <p:nvPr/>
        </p:nvSpPr>
        <p:spPr>
          <a:xfrm rot="16200000">
            <a:off x="1116815" y="4034247"/>
            <a:ext cx="352803" cy="85765"/>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sp>
        <p:nvSpPr>
          <p:cNvPr id="248" name="テキスト ボックス 247">
            <a:extLst>
              <a:ext uri="{FF2B5EF4-FFF2-40B4-BE49-F238E27FC236}">
                <a16:creationId xmlns:a16="http://schemas.microsoft.com/office/drawing/2014/main" id="{C28F71B3-C213-47FD-9D3F-370D2C7684AC}"/>
              </a:ext>
            </a:extLst>
          </p:cNvPr>
          <p:cNvSpPr txBox="1"/>
          <p:nvPr/>
        </p:nvSpPr>
        <p:spPr>
          <a:xfrm>
            <a:off x="1266001" y="4030367"/>
            <a:ext cx="93029" cy="215444"/>
          </a:xfrm>
          <a:prstGeom prst="rect">
            <a:avLst/>
          </a:prstGeom>
          <a:noFill/>
        </p:spPr>
        <p:txBody>
          <a:bodyPr wrap="square" lIns="0" rtlCol="0">
            <a:spAutoFit/>
          </a:bodyPr>
          <a:lstStyle/>
          <a:p>
            <a:r>
              <a:rPr kumimoji="1" lang="en-US" altLang="ja-JP" sz="800" dirty="0"/>
              <a:t>0</a:t>
            </a:r>
            <a:endParaRPr kumimoji="1" lang="ja-JP" altLang="en-US" sz="800" dirty="0"/>
          </a:p>
        </p:txBody>
      </p:sp>
      <p:sp>
        <p:nvSpPr>
          <p:cNvPr id="249" name="テキスト ボックス 248">
            <a:extLst>
              <a:ext uri="{FF2B5EF4-FFF2-40B4-BE49-F238E27FC236}">
                <a16:creationId xmlns:a16="http://schemas.microsoft.com/office/drawing/2014/main" id="{F1BA89AC-AF44-46B8-97ED-905291FC5B8A}"/>
              </a:ext>
            </a:extLst>
          </p:cNvPr>
          <p:cNvSpPr txBox="1"/>
          <p:nvPr/>
        </p:nvSpPr>
        <p:spPr>
          <a:xfrm>
            <a:off x="1266001" y="3893042"/>
            <a:ext cx="93029" cy="215444"/>
          </a:xfrm>
          <a:prstGeom prst="rect">
            <a:avLst/>
          </a:prstGeom>
          <a:noFill/>
        </p:spPr>
        <p:txBody>
          <a:bodyPr wrap="square" lIns="0" rtlCol="0">
            <a:spAutoFit/>
          </a:bodyPr>
          <a:lstStyle/>
          <a:p>
            <a:r>
              <a:rPr kumimoji="1" lang="en-US" altLang="ja-JP" sz="800" dirty="0"/>
              <a:t>1</a:t>
            </a:r>
            <a:endParaRPr kumimoji="1" lang="ja-JP" altLang="en-US" sz="800" dirty="0"/>
          </a:p>
        </p:txBody>
      </p:sp>
      <p:cxnSp>
        <p:nvCxnSpPr>
          <p:cNvPr id="13" name="直線コネクタ 12">
            <a:extLst>
              <a:ext uri="{FF2B5EF4-FFF2-40B4-BE49-F238E27FC236}">
                <a16:creationId xmlns:a16="http://schemas.microsoft.com/office/drawing/2014/main" id="{DC8EBA3A-652F-4D81-81BD-D8EAC3048817}"/>
              </a:ext>
            </a:extLst>
          </p:cNvPr>
          <p:cNvCxnSpPr>
            <a:stCxn id="266" idx="2"/>
            <a:endCxn id="283" idx="0"/>
          </p:cNvCxnSpPr>
          <p:nvPr/>
        </p:nvCxnSpPr>
        <p:spPr>
          <a:xfrm>
            <a:off x="4592139" y="1844740"/>
            <a:ext cx="0" cy="115779"/>
          </a:xfrm>
          <a:prstGeom prst="line">
            <a:avLst/>
          </a:prstGeom>
          <a:ln w="3175">
            <a:prstDash val="dash"/>
          </a:ln>
        </p:spPr>
        <p:style>
          <a:lnRef idx="1">
            <a:schemeClr val="dk1"/>
          </a:lnRef>
          <a:fillRef idx="0">
            <a:schemeClr val="dk1"/>
          </a:fillRef>
          <a:effectRef idx="0">
            <a:schemeClr val="dk1"/>
          </a:effectRef>
          <a:fontRef idx="minor">
            <a:schemeClr val="tx1"/>
          </a:fontRef>
        </p:style>
      </p:cxnSp>
      <p:cxnSp>
        <p:nvCxnSpPr>
          <p:cNvPr id="25" name="コネクタ: カギ線 24">
            <a:extLst>
              <a:ext uri="{FF2B5EF4-FFF2-40B4-BE49-F238E27FC236}">
                <a16:creationId xmlns:a16="http://schemas.microsoft.com/office/drawing/2014/main" id="{52D4EBBA-1DD9-465E-BA04-AD04C18A7FC5}"/>
              </a:ext>
            </a:extLst>
          </p:cNvPr>
          <p:cNvCxnSpPr>
            <a:cxnSpLocks/>
            <a:stCxn id="283" idx="1"/>
          </p:cNvCxnSpPr>
          <p:nvPr/>
        </p:nvCxnSpPr>
        <p:spPr>
          <a:xfrm rot="10800000" flipV="1">
            <a:off x="1295159" y="1987337"/>
            <a:ext cx="3274120" cy="546005"/>
          </a:xfrm>
          <a:prstGeom prst="bentConnector3">
            <a:avLst>
              <a:gd name="adj1" fmla="val 37007"/>
            </a:avLst>
          </a:prstGeom>
          <a:ln w="3175">
            <a:prstDash val="dash"/>
          </a:ln>
        </p:spPr>
        <p:style>
          <a:lnRef idx="1">
            <a:schemeClr val="dk1"/>
          </a:lnRef>
          <a:fillRef idx="0">
            <a:schemeClr val="dk1"/>
          </a:fillRef>
          <a:effectRef idx="0">
            <a:schemeClr val="dk1"/>
          </a:effectRef>
          <a:fontRef idx="minor">
            <a:schemeClr val="tx1"/>
          </a:fontRef>
        </p:style>
      </p:cxnSp>
      <p:cxnSp>
        <p:nvCxnSpPr>
          <p:cNvPr id="31" name="コネクタ: カギ線 30">
            <a:extLst>
              <a:ext uri="{FF2B5EF4-FFF2-40B4-BE49-F238E27FC236}">
                <a16:creationId xmlns:a16="http://schemas.microsoft.com/office/drawing/2014/main" id="{1DBB0223-54B5-4DDD-881B-8180C9E7059C}"/>
              </a:ext>
            </a:extLst>
          </p:cNvPr>
          <p:cNvCxnSpPr>
            <a:stCxn id="265" idx="2"/>
            <a:endCxn id="249" idx="1"/>
          </p:cNvCxnSpPr>
          <p:nvPr/>
        </p:nvCxnSpPr>
        <p:spPr>
          <a:xfrm rot="5400000">
            <a:off x="502763" y="2617700"/>
            <a:ext cx="2146303" cy="619825"/>
          </a:xfrm>
          <a:prstGeom prst="bentConnector4">
            <a:avLst>
              <a:gd name="adj1" fmla="val 26758"/>
              <a:gd name="adj2" fmla="val 136881"/>
            </a:avLst>
          </a:prstGeom>
          <a:ln w="19050">
            <a:tailEnd type="triangle"/>
          </a:ln>
        </p:spPr>
        <p:style>
          <a:lnRef idx="1">
            <a:schemeClr val="dk1"/>
          </a:lnRef>
          <a:fillRef idx="0">
            <a:schemeClr val="dk1"/>
          </a:fillRef>
          <a:effectRef idx="0">
            <a:schemeClr val="dk1"/>
          </a:effectRef>
          <a:fontRef idx="minor">
            <a:schemeClr val="tx1"/>
          </a:fontRef>
        </p:style>
      </p:cxnSp>
      <p:cxnSp>
        <p:nvCxnSpPr>
          <p:cNvPr id="40" name="直線矢印コネクタ 39">
            <a:extLst>
              <a:ext uri="{FF2B5EF4-FFF2-40B4-BE49-F238E27FC236}">
                <a16:creationId xmlns:a16="http://schemas.microsoft.com/office/drawing/2014/main" id="{A1C0781B-EE55-4A14-B40B-89A367628628}"/>
              </a:ext>
            </a:extLst>
          </p:cNvPr>
          <p:cNvCxnSpPr>
            <a:cxnSpLocks/>
          </p:cNvCxnSpPr>
          <p:nvPr/>
        </p:nvCxnSpPr>
        <p:spPr>
          <a:xfrm>
            <a:off x="1293216" y="2548290"/>
            <a:ext cx="0" cy="1380427"/>
          </a:xfrm>
          <a:prstGeom prst="straightConnector1">
            <a:avLst/>
          </a:prstGeom>
          <a:ln w="3175">
            <a:prstDash val="dash"/>
            <a:tailEnd type="triangle"/>
          </a:ln>
        </p:spPr>
        <p:style>
          <a:lnRef idx="1">
            <a:schemeClr val="dk1"/>
          </a:lnRef>
          <a:fillRef idx="0">
            <a:schemeClr val="dk1"/>
          </a:fillRef>
          <a:effectRef idx="0">
            <a:schemeClr val="dk1"/>
          </a:effectRef>
          <a:fontRef idx="minor">
            <a:schemeClr val="tx1"/>
          </a:fontRef>
        </p:style>
      </p:cxnSp>
      <p:cxnSp>
        <p:nvCxnSpPr>
          <p:cNvPr id="48" name="直線矢印コネクタ 47">
            <a:extLst>
              <a:ext uri="{FF2B5EF4-FFF2-40B4-BE49-F238E27FC236}">
                <a16:creationId xmlns:a16="http://schemas.microsoft.com/office/drawing/2014/main" id="{F116B23F-2E0C-4A9F-9407-8A28386F3A42}"/>
              </a:ext>
            </a:extLst>
          </p:cNvPr>
          <p:cNvCxnSpPr>
            <a:cxnSpLocks/>
            <a:endCxn id="237" idx="1"/>
          </p:cNvCxnSpPr>
          <p:nvPr/>
        </p:nvCxnSpPr>
        <p:spPr>
          <a:xfrm>
            <a:off x="1336815" y="4082583"/>
            <a:ext cx="651616" cy="0"/>
          </a:xfrm>
          <a:prstGeom prst="straightConnector1">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272" name="直線矢印コネクタ 271">
            <a:extLst>
              <a:ext uri="{FF2B5EF4-FFF2-40B4-BE49-F238E27FC236}">
                <a16:creationId xmlns:a16="http://schemas.microsoft.com/office/drawing/2014/main" id="{FA82CEF0-3C54-490A-B71D-54FAFFBC102F}"/>
              </a:ext>
            </a:extLst>
          </p:cNvPr>
          <p:cNvCxnSpPr>
            <a:cxnSpLocks/>
          </p:cNvCxnSpPr>
          <p:nvPr/>
        </p:nvCxnSpPr>
        <p:spPr>
          <a:xfrm>
            <a:off x="528316" y="4149248"/>
            <a:ext cx="722018" cy="0"/>
          </a:xfrm>
          <a:prstGeom prst="straightConnector1">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274" name="正方形/長方形 273">
            <a:extLst>
              <a:ext uri="{FF2B5EF4-FFF2-40B4-BE49-F238E27FC236}">
                <a16:creationId xmlns:a16="http://schemas.microsoft.com/office/drawing/2014/main" id="{2C9E0FC4-81FE-4AB2-ABB2-635114CCA5AA}"/>
              </a:ext>
            </a:extLst>
          </p:cNvPr>
          <p:cNvSpPr/>
          <p:nvPr/>
        </p:nvSpPr>
        <p:spPr>
          <a:xfrm flipH="1">
            <a:off x="1542431" y="4058365"/>
            <a:ext cx="67311" cy="4843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9" name="コネクタ: カギ線 58">
            <a:extLst>
              <a:ext uri="{FF2B5EF4-FFF2-40B4-BE49-F238E27FC236}">
                <a16:creationId xmlns:a16="http://schemas.microsoft.com/office/drawing/2014/main" id="{43BBA8DA-28BF-45A7-BBE0-ACCD90B25A3E}"/>
              </a:ext>
            </a:extLst>
          </p:cNvPr>
          <p:cNvCxnSpPr>
            <a:cxnSpLocks/>
            <a:stCxn id="274" idx="0"/>
          </p:cNvCxnSpPr>
          <p:nvPr/>
        </p:nvCxnSpPr>
        <p:spPr>
          <a:xfrm rot="5400000" flipH="1" flipV="1">
            <a:off x="2820818" y="1365029"/>
            <a:ext cx="1448604" cy="3938068"/>
          </a:xfrm>
          <a:prstGeom prst="bentConnector2">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250" name="正方形/長方形 249">
            <a:extLst>
              <a:ext uri="{FF2B5EF4-FFF2-40B4-BE49-F238E27FC236}">
                <a16:creationId xmlns:a16="http://schemas.microsoft.com/office/drawing/2014/main" id="{DBF78EA7-E7A4-4038-898A-CB8A9DECA96F}"/>
              </a:ext>
            </a:extLst>
          </p:cNvPr>
          <p:cNvSpPr/>
          <p:nvPr/>
        </p:nvSpPr>
        <p:spPr>
          <a:xfrm>
            <a:off x="2558037" y="2284202"/>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a16="http://schemas.microsoft.com/office/drawing/2014/main" id="{E491A781-705E-4A74-B5D2-3D1E2F820D68}"/>
              </a:ext>
            </a:extLst>
          </p:cNvPr>
          <p:cNvSpPr/>
          <p:nvPr/>
        </p:nvSpPr>
        <p:spPr>
          <a:xfrm>
            <a:off x="2558038" y="1804248"/>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6" name="直線矢印コネクタ 25">
            <a:extLst>
              <a:ext uri="{FF2B5EF4-FFF2-40B4-BE49-F238E27FC236}">
                <a16:creationId xmlns:a16="http://schemas.microsoft.com/office/drawing/2014/main" id="{E2B6151B-3D7F-43F5-83D0-AFD30977C8EC}"/>
              </a:ext>
            </a:extLst>
          </p:cNvPr>
          <p:cNvCxnSpPr>
            <a:stCxn id="250" idx="0"/>
            <a:endCxn id="261" idx="2"/>
          </p:cNvCxnSpPr>
          <p:nvPr/>
        </p:nvCxnSpPr>
        <p:spPr>
          <a:xfrm flipV="1">
            <a:off x="2580897" y="1849967"/>
            <a:ext cx="1" cy="43423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75" name="テキスト ボックス 274">
            <a:extLst>
              <a:ext uri="{FF2B5EF4-FFF2-40B4-BE49-F238E27FC236}">
                <a16:creationId xmlns:a16="http://schemas.microsoft.com/office/drawing/2014/main" id="{F5E87C13-3CB0-489D-BAFE-8C5013EF946C}"/>
              </a:ext>
            </a:extLst>
          </p:cNvPr>
          <p:cNvSpPr txBox="1"/>
          <p:nvPr/>
        </p:nvSpPr>
        <p:spPr>
          <a:xfrm>
            <a:off x="2662664" y="1791721"/>
            <a:ext cx="666854" cy="215444"/>
          </a:xfrm>
          <a:prstGeom prst="rect">
            <a:avLst/>
          </a:prstGeom>
          <a:noFill/>
        </p:spPr>
        <p:txBody>
          <a:bodyPr wrap="square" lIns="0" rIns="0" rtlCol="0">
            <a:spAutoFit/>
          </a:bodyPr>
          <a:lstStyle/>
          <a:p>
            <a:r>
              <a:rPr kumimoji="1" lang="en-US" altLang="ja-JP" sz="800" dirty="0"/>
              <a:t>ir_pc_out[15:0]</a:t>
            </a:r>
            <a:endParaRPr kumimoji="1" lang="ja-JP" altLang="en-US" sz="800" dirty="0"/>
          </a:p>
        </p:txBody>
      </p:sp>
      <p:sp>
        <p:nvSpPr>
          <p:cNvPr id="276" name="正方形/長方形 275">
            <a:extLst>
              <a:ext uri="{FF2B5EF4-FFF2-40B4-BE49-F238E27FC236}">
                <a16:creationId xmlns:a16="http://schemas.microsoft.com/office/drawing/2014/main" id="{AF99CB3A-62C4-44C9-B0C4-5B7107A9026E}"/>
              </a:ext>
            </a:extLst>
          </p:cNvPr>
          <p:cNvSpPr/>
          <p:nvPr/>
        </p:nvSpPr>
        <p:spPr>
          <a:xfrm>
            <a:off x="7222988" y="1805745"/>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8" name="テキスト ボックス 277">
            <a:extLst>
              <a:ext uri="{FF2B5EF4-FFF2-40B4-BE49-F238E27FC236}">
                <a16:creationId xmlns:a16="http://schemas.microsoft.com/office/drawing/2014/main" id="{E74CBCEF-2459-4A76-A85B-E167F1741B11}"/>
              </a:ext>
            </a:extLst>
          </p:cNvPr>
          <p:cNvSpPr txBox="1"/>
          <p:nvPr/>
        </p:nvSpPr>
        <p:spPr>
          <a:xfrm>
            <a:off x="6572601" y="1803013"/>
            <a:ext cx="640983" cy="215444"/>
          </a:xfrm>
          <a:prstGeom prst="rect">
            <a:avLst/>
          </a:prstGeom>
          <a:noFill/>
        </p:spPr>
        <p:txBody>
          <a:bodyPr wrap="square" lIns="0" rIns="0" rtlCol="0">
            <a:spAutoFit/>
          </a:bodyPr>
          <a:lstStyle/>
          <a:p>
            <a:r>
              <a:rPr kumimoji="1" lang="en-US" altLang="ja-JP" sz="800" dirty="0"/>
              <a:t>ir_addr2[15:0]</a:t>
            </a:r>
            <a:endParaRPr kumimoji="1" lang="ja-JP" altLang="en-US" sz="800" dirty="0"/>
          </a:p>
        </p:txBody>
      </p:sp>
      <p:cxnSp>
        <p:nvCxnSpPr>
          <p:cNvPr id="279" name="直線矢印コネクタ 278">
            <a:extLst>
              <a:ext uri="{FF2B5EF4-FFF2-40B4-BE49-F238E27FC236}">
                <a16:creationId xmlns:a16="http://schemas.microsoft.com/office/drawing/2014/main" id="{8FC8AA48-952A-4EC0-804C-8373EE765B3B}"/>
              </a:ext>
            </a:extLst>
          </p:cNvPr>
          <p:cNvCxnSpPr>
            <a:cxnSpLocks/>
            <a:stCxn id="276" idx="2"/>
          </p:cNvCxnSpPr>
          <p:nvPr/>
        </p:nvCxnSpPr>
        <p:spPr>
          <a:xfrm>
            <a:off x="7245848" y="1851464"/>
            <a:ext cx="0" cy="26680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09" name="テキスト ボックス 308">
            <a:extLst>
              <a:ext uri="{FF2B5EF4-FFF2-40B4-BE49-F238E27FC236}">
                <a16:creationId xmlns:a16="http://schemas.microsoft.com/office/drawing/2014/main" id="{D32242F6-CEB7-4164-AF42-C7873C6ADE67}"/>
              </a:ext>
            </a:extLst>
          </p:cNvPr>
          <p:cNvSpPr txBox="1"/>
          <p:nvPr/>
        </p:nvSpPr>
        <p:spPr>
          <a:xfrm>
            <a:off x="6969358" y="2079597"/>
            <a:ext cx="741944" cy="215444"/>
          </a:xfrm>
          <a:prstGeom prst="rect">
            <a:avLst/>
          </a:prstGeom>
          <a:noFill/>
        </p:spPr>
        <p:txBody>
          <a:bodyPr wrap="square" lIns="0" rIns="0" rtlCol="0">
            <a:spAutoFit/>
          </a:bodyPr>
          <a:lstStyle/>
          <a:p>
            <a:r>
              <a:rPr kumimoji="1" lang="en-US" altLang="ja-JP" sz="800" dirty="0"/>
              <a:t>ir_addr2[15:0]</a:t>
            </a:r>
            <a:endParaRPr kumimoji="1" lang="ja-JP" altLang="en-US" sz="800" dirty="0"/>
          </a:p>
        </p:txBody>
      </p:sp>
    </p:spTree>
    <p:extLst>
      <p:ext uri="{BB962C8B-B14F-4D97-AF65-F5344CB8AC3E}">
        <p14:creationId xmlns:p14="http://schemas.microsoft.com/office/powerpoint/2010/main" val="15583814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0F6C83-B5F5-48BE-BE53-7126FC721815}"/>
              </a:ext>
            </a:extLst>
          </p:cNvPr>
          <p:cNvSpPr>
            <a:spLocks noGrp="1"/>
          </p:cNvSpPr>
          <p:nvPr>
            <p:ph type="title"/>
          </p:nvPr>
        </p:nvSpPr>
        <p:spPr/>
        <p:txBody>
          <a:bodyPr/>
          <a:lstStyle/>
          <a:p>
            <a:r>
              <a:rPr lang="ja-JP" altLang="en-US" dirty="0"/>
              <a:t>システムバス</a:t>
            </a:r>
            <a:r>
              <a:rPr lang="en-US" altLang="ja-JP" dirty="0"/>
              <a:t>I/F</a:t>
            </a:r>
            <a:r>
              <a:rPr lang="ja-JP" altLang="en-US" dirty="0"/>
              <a:t>実装</a:t>
            </a:r>
            <a:r>
              <a:rPr lang="en-US" altLang="ja-JP" dirty="0"/>
              <a:t>2</a:t>
            </a:r>
            <a:endParaRPr kumimoji="1" lang="ja-JP" altLang="en-US" dirty="0"/>
          </a:p>
        </p:txBody>
      </p:sp>
      <p:sp>
        <p:nvSpPr>
          <p:cNvPr id="4" name="スライド番号プレースホルダー 3">
            <a:extLst>
              <a:ext uri="{FF2B5EF4-FFF2-40B4-BE49-F238E27FC236}">
                <a16:creationId xmlns:a16="http://schemas.microsoft.com/office/drawing/2014/main" id="{00631CA4-AF1A-4EB1-BC1C-556250C635F2}"/>
              </a:ext>
            </a:extLst>
          </p:cNvPr>
          <p:cNvSpPr>
            <a:spLocks noGrp="1"/>
          </p:cNvSpPr>
          <p:nvPr>
            <p:ph type="sldNum" sz="quarter" idx="12"/>
          </p:nvPr>
        </p:nvSpPr>
        <p:spPr/>
        <p:txBody>
          <a:bodyPr/>
          <a:lstStyle/>
          <a:p>
            <a:fld id="{62668789-62FB-4EEF-AD27-C48D0269F50B}" type="slidenum">
              <a:rPr kumimoji="1" lang="ja-JP" altLang="en-US" smtClean="0"/>
              <a:pPr/>
              <a:t>28</a:t>
            </a:fld>
            <a:endParaRPr kumimoji="1" lang="ja-JP" altLang="en-US" dirty="0"/>
          </a:p>
        </p:txBody>
      </p:sp>
    </p:spTree>
    <p:extLst>
      <p:ext uri="{BB962C8B-B14F-4D97-AF65-F5344CB8AC3E}">
        <p14:creationId xmlns:p14="http://schemas.microsoft.com/office/powerpoint/2010/main" val="1905901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A03445E6-444D-4BC2-B733-121970183D99}"/>
              </a:ext>
            </a:extLst>
          </p:cNvPr>
          <p:cNvSpPr/>
          <p:nvPr/>
        </p:nvSpPr>
        <p:spPr>
          <a:xfrm>
            <a:off x="198827" y="946299"/>
            <a:ext cx="8753787" cy="536342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u="sng" dirty="0">
                <a:solidFill>
                  <a:schemeClr val="tx1"/>
                </a:solidFill>
              </a:rPr>
              <a:t>tb_top(</a:t>
            </a:r>
            <a:r>
              <a:rPr kumimoji="1" lang="ja-JP" altLang="en-US" sz="1200" u="sng" dirty="0">
                <a:solidFill>
                  <a:schemeClr val="tx1"/>
                </a:solidFill>
              </a:rPr>
              <a:t>テストベンチ</a:t>
            </a:r>
            <a:r>
              <a:rPr kumimoji="1" lang="en-US" altLang="ja-JP" sz="1200" u="sng" dirty="0">
                <a:solidFill>
                  <a:schemeClr val="tx1"/>
                </a:solidFill>
              </a:rPr>
              <a:t>)</a:t>
            </a:r>
            <a:endParaRPr kumimoji="1" lang="ja-JP" altLang="en-US" sz="1200" u="sng" dirty="0"/>
          </a:p>
        </p:txBody>
      </p:sp>
      <p:sp>
        <p:nvSpPr>
          <p:cNvPr id="5" name="正方形/長方形 4">
            <a:extLst>
              <a:ext uri="{FF2B5EF4-FFF2-40B4-BE49-F238E27FC236}">
                <a16:creationId xmlns:a16="http://schemas.microsoft.com/office/drawing/2014/main" id="{0122A143-074A-4268-ABFA-A22506D8D7D8}"/>
              </a:ext>
            </a:extLst>
          </p:cNvPr>
          <p:cNvSpPr/>
          <p:nvPr/>
        </p:nvSpPr>
        <p:spPr>
          <a:xfrm>
            <a:off x="474132" y="1425668"/>
            <a:ext cx="8223301" cy="461106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u="sng" dirty="0">
                <a:solidFill>
                  <a:schemeClr val="tx1"/>
                </a:solidFill>
              </a:rPr>
              <a:t>top</a:t>
            </a:r>
          </a:p>
          <a:p>
            <a:endParaRPr kumimoji="1" lang="en-US" altLang="ja-JP" dirty="0">
              <a:solidFill>
                <a:schemeClr val="tx1"/>
              </a:solidFill>
            </a:endParaRPr>
          </a:p>
          <a:p>
            <a:endParaRPr kumimoji="1" lang="en-US" altLang="ja-JP" dirty="0">
              <a:solidFill>
                <a:schemeClr val="tx1"/>
              </a:solidFill>
            </a:endParaRPr>
          </a:p>
          <a:p>
            <a:pPr algn="r"/>
            <a:endParaRPr kumimoji="1" lang="en-US" altLang="ja-JP" dirty="0">
              <a:solidFill>
                <a:schemeClr val="tx1"/>
              </a:solidFill>
            </a:endParaRPr>
          </a:p>
          <a:p>
            <a:endParaRPr kumimoji="1" lang="ja-JP" altLang="en-US" dirty="0">
              <a:solidFill>
                <a:schemeClr val="tx1"/>
              </a:solidFill>
            </a:endParaRPr>
          </a:p>
        </p:txBody>
      </p:sp>
      <p:sp>
        <p:nvSpPr>
          <p:cNvPr id="33" name="正方形/長方形 32">
            <a:extLst>
              <a:ext uri="{FF2B5EF4-FFF2-40B4-BE49-F238E27FC236}">
                <a16:creationId xmlns:a16="http://schemas.microsoft.com/office/drawing/2014/main" id="{0122A143-074A-4268-ABFA-A22506D8D7D8}"/>
              </a:ext>
            </a:extLst>
          </p:cNvPr>
          <p:cNvSpPr/>
          <p:nvPr/>
        </p:nvSpPr>
        <p:spPr>
          <a:xfrm>
            <a:off x="1767485" y="1679944"/>
            <a:ext cx="5749733" cy="4091128"/>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t"/>
          <a:lstStyle/>
          <a:p>
            <a:r>
              <a:rPr kumimoji="1" lang="en-US" altLang="ja-JP" sz="1200" u="sng" dirty="0">
                <a:solidFill>
                  <a:schemeClr val="tx1"/>
                </a:solidFill>
              </a:rPr>
              <a:t>cpu16</a:t>
            </a:r>
          </a:p>
          <a:p>
            <a:endParaRPr kumimoji="1" lang="en-US" altLang="ja-JP" dirty="0">
              <a:solidFill>
                <a:schemeClr val="tx1"/>
              </a:solidFill>
            </a:endParaRPr>
          </a:p>
          <a:p>
            <a:endParaRPr kumimoji="1" lang="en-US" altLang="ja-JP" dirty="0">
              <a:solidFill>
                <a:schemeClr val="tx1"/>
              </a:solidFill>
            </a:endParaRPr>
          </a:p>
          <a:p>
            <a:pPr algn="r"/>
            <a:endParaRPr kumimoji="1" lang="en-US" altLang="ja-JP" dirty="0">
              <a:solidFill>
                <a:schemeClr val="tx1"/>
              </a:solidFill>
            </a:endParaRPr>
          </a:p>
          <a:p>
            <a:endParaRPr kumimoji="1" lang="ja-JP" altLang="en-US" dirty="0">
              <a:solidFill>
                <a:schemeClr val="tx1"/>
              </a:solidFill>
            </a:endParaRPr>
          </a:p>
        </p:txBody>
      </p:sp>
      <p:cxnSp>
        <p:nvCxnSpPr>
          <p:cNvPr id="142" name="カギ線コネクタ 141"/>
          <p:cNvCxnSpPr/>
          <p:nvPr/>
        </p:nvCxnSpPr>
        <p:spPr>
          <a:xfrm>
            <a:off x="4498601" y="4735341"/>
            <a:ext cx="3346653" cy="540098"/>
          </a:xfrm>
          <a:prstGeom prst="bentConnector3">
            <a:avLst>
              <a:gd name="adj1" fmla="val 136"/>
            </a:avLst>
          </a:prstGeom>
          <a:ln w="19050">
            <a:tailEnd type="arrow"/>
          </a:ln>
        </p:spPr>
        <p:style>
          <a:lnRef idx="1">
            <a:schemeClr val="dk1"/>
          </a:lnRef>
          <a:fillRef idx="0">
            <a:schemeClr val="dk1"/>
          </a:fillRef>
          <a:effectRef idx="0">
            <a:schemeClr val="dk1"/>
          </a:effectRef>
          <a:fontRef idx="minor">
            <a:schemeClr val="tx1"/>
          </a:fontRef>
        </p:style>
      </p:cxnSp>
      <p:sp>
        <p:nvSpPr>
          <p:cNvPr id="118" name="正方形/長方形 117"/>
          <p:cNvSpPr/>
          <p:nvPr/>
        </p:nvSpPr>
        <p:spPr>
          <a:xfrm>
            <a:off x="4764796" y="2843344"/>
            <a:ext cx="2380230" cy="288502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exec</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cxnSp>
        <p:nvCxnSpPr>
          <p:cNvPr id="166" name="カギ線コネクタ 165"/>
          <p:cNvCxnSpPr/>
          <p:nvPr/>
        </p:nvCxnSpPr>
        <p:spPr>
          <a:xfrm rot="16200000" flipV="1">
            <a:off x="3335593" y="35188"/>
            <a:ext cx="858456" cy="4987978"/>
          </a:xfrm>
          <a:prstGeom prst="bentConnector2">
            <a:avLst/>
          </a:prstGeom>
          <a:ln w="19050">
            <a:tailEnd type="arrow"/>
          </a:ln>
        </p:spPr>
        <p:style>
          <a:lnRef idx="1">
            <a:schemeClr val="dk1"/>
          </a:lnRef>
          <a:fillRef idx="0">
            <a:schemeClr val="dk1"/>
          </a:fillRef>
          <a:effectRef idx="0">
            <a:schemeClr val="dk1"/>
          </a:effectRef>
          <a:fontRef idx="minor">
            <a:schemeClr val="tx1"/>
          </a:fontRef>
        </p:style>
      </p:cxnSp>
      <p:sp>
        <p:nvSpPr>
          <p:cNvPr id="47" name="正方形/長方形 46"/>
          <p:cNvSpPr/>
          <p:nvPr/>
        </p:nvSpPr>
        <p:spPr>
          <a:xfrm>
            <a:off x="3252812" y="2843344"/>
            <a:ext cx="880533" cy="288502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decode</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sp>
        <p:nvSpPr>
          <p:cNvPr id="121" name="フローチャート: 手作業 120"/>
          <p:cNvSpPr/>
          <p:nvPr/>
        </p:nvSpPr>
        <p:spPr>
          <a:xfrm rot="16200000">
            <a:off x="4273597" y="4365335"/>
            <a:ext cx="2352758" cy="227463"/>
          </a:xfrm>
          <a:prstGeom prst="flowChartManualOpe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p:cNvSpPr/>
          <p:nvPr/>
        </p:nvSpPr>
        <p:spPr>
          <a:xfrm>
            <a:off x="6250394" y="3230688"/>
            <a:ext cx="824432" cy="1292503"/>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reg_slice</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sp>
        <p:nvSpPr>
          <p:cNvPr id="2" name="タイトル 1">
            <a:extLst>
              <a:ext uri="{FF2B5EF4-FFF2-40B4-BE49-F238E27FC236}">
                <a16:creationId xmlns:a16="http://schemas.microsoft.com/office/drawing/2014/main" id="{EAD621A3-F279-4D81-B5D0-419A2F2D9A85}"/>
              </a:ext>
            </a:extLst>
          </p:cNvPr>
          <p:cNvSpPr>
            <a:spLocks noGrp="1"/>
          </p:cNvSpPr>
          <p:nvPr>
            <p:ph type="title"/>
          </p:nvPr>
        </p:nvSpPr>
        <p:spPr>
          <a:xfrm>
            <a:off x="-1" y="32892"/>
            <a:ext cx="8262649" cy="696158"/>
          </a:xfrm>
        </p:spPr>
        <p:txBody>
          <a:bodyPr>
            <a:normAutofit/>
          </a:bodyPr>
          <a:lstStyle/>
          <a:p>
            <a:r>
              <a:rPr lang="en-US" altLang="ja-JP" dirty="0"/>
              <a:t>16</a:t>
            </a:r>
            <a:r>
              <a:rPr lang="ja-JP" altLang="en-US" dirty="0"/>
              <a:t>ビット</a:t>
            </a:r>
            <a:r>
              <a:rPr lang="en-US" altLang="ja-JP" dirty="0"/>
              <a:t>CPU</a:t>
            </a:r>
            <a:r>
              <a:rPr lang="ja-JP" altLang="en-US" dirty="0"/>
              <a:t> の設計試作</a:t>
            </a:r>
            <a:r>
              <a:rPr lang="en-US" altLang="ja-JP" dirty="0"/>
              <a:t>1</a:t>
            </a:r>
            <a:endParaRPr kumimoji="1" lang="ja-JP" altLang="en-US" dirty="0"/>
          </a:p>
        </p:txBody>
      </p:sp>
      <p:sp>
        <p:nvSpPr>
          <p:cNvPr id="4" name="スライド番号プレースホルダー 3">
            <a:extLst>
              <a:ext uri="{FF2B5EF4-FFF2-40B4-BE49-F238E27FC236}">
                <a16:creationId xmlns:a16="http://schemas.microsoft.com/office/drawing/2014/main" id="{3D867E40-826E-4E13-BD41-3671ACBAB171}"/>
              </a:ext>
            </a:extLst>
          </p:cNvPr>
          <p:cNvSpPr>
            <a:spLocks noGrp="1"/>
          </p:cNvSpPr>
          <p:nvPr>
            <p:ph type="sldNum" sz="quarter" idx="12"/>
          </p:nvPr>
        </p:nvSpPr>
        <p:spPr/>
        <p:txBody>
          <a:bodyPr/>
          <a:lstStyle/>
          <a:p>
            <a:fld id="{62668789-62FB-4EEF-AD27-C48D0269F50B}" type="slidenum">
              <a:rPr kumimoji="1" lang="ja-JP" altLang="en-US" smtClean="0"/>
              <a:pPr/>
              <a:t>2</a:t>
            </a:fld>
            <a:endParaRPr kumimoji="1" lang="ja-JP" altLang="en-US" dirty="0"/>
          </a:p>
        </p:txBody>
      </p:sp>
      <p:sp>
        <p:nvSpPr>
          <p:cNvPr id="35" name="正方形/長方形 34"/>
          <p:cNvSpPr/>
          <p:nvPr/>
        </p:nvSpPr>
        <p:spPr>
          <a:xfrm>
            <a:off x="651934" y="1998921"/>
            <a:ext cx="711200" cy="367374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ROM</a:t>
            </a:r>
          </a:p>
          <a:p>
            <a:endParaRPr kumimoji="1" lang="en-US" altLang="ja-JP" sz="800" u="sng" dirty="0">
              <a:solidFill>
                <a:schemeClr val="tx1"/>
              </a:solidFill>
            </a:endParaRPr>
          </a:p>
          <a:p>
            <a:r>
              <a:rPr kumimoji="1" lang="en-US" altLang="ja-JP" sz="800" u="sng" dirty="0">
                <a:solidFill>
                  <a:schemeClr val="tx1"/>
                </a:solidFill>
              </a:rPr>
              <a:t>#0</a:t>
            </a:r>
            <a:r>
              <a:rPr kumimoji="1" lang="ja-JP" altLang="en-US" sz="800" u="sng" dirty="0">
                <a:solidFill>
                  <a:schemeClr val="tx1"/>
                </a:solidFill>
              </a:rPr>
              <a:t>番地</a:t>
            </a:r>
            <a:endParaRPr kumimoji="1" lang="en-US" altLang="ja-JP" sz="800" u="sng" dirty="0">
              <a:solidFill>
                <a:schemeClr val="tx1"/>
              </a:solidFill>
            </a:endParaRPr>
          </a:p>
          <a:p>
            <a:r>
              <a:rPr kumimoji="1" lang="en-US" altLang="ja-JP" sz="800" dirty="0">
                <a:solidFill>
                  <a:schemeClr val="tx1"/>
                </a:solidFill>
              </a:rPr>
              <a:t>4AFF</a:t>
            </a:r>
          </a:p>
          <a:p>
            <a:r>
              <a:rPr kumimoji="1" lang="en-US" altLang="ja-JP" sz="800" dirty="0">
                <a:solidFill>
                  <a:schemeClr val="tx1"/>
                </a:solidFill>
              </a:rPr>
              <a:t>4BEE</a:t>
            </a:r>
          </a:p>
          <a:p>
            <a:r>
              <a:rPr kumimoji="1" lang="en-US" altLang="ja-JP" sz="800" dirty="0">
                <a:solidFill>
                  <a:schemeClr val="tx1"/>
                </a:solidFill>
              </a:rPr>
              <a:t>3A2A</a:t>
            </a:r>
            <a:endParaRPr kumimoji="1" lang="en-US" altLang="ja-JP" sz="800" u="sng" dirty="0">
              <a:solidFill>
                <a:schemeClr val="tx1"/>
              </a:solidFill>
            </a:endParaRPr>
          </a:p>
          <a:p>
            <a:r>
              <a:rPr kumimoji="1" lang="en-US" altLang="ja-JP" sz="800" b="1" dirty="0">
                <a:solidFill>
                  <a:schemeClr val="tx1"/>
                </a:solidFill>
              </a:rPr>
              <a:t>:</a:t>
            </a:r>
          </a:p>
          <a:p>
            <a:r>
              <a:rPr kumimoji="1" lang="en-US" altLang="ja-JP" sz="800" b="1" dirty="0">
                <a:solidFill>
                  <a:schemeClr val="tx1"/>
                </a:solidFill>
              </a:rPr>
              <a:t>:</a:t>
            </a: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r>
              <a:rPr kumimoji="1" lang="en-US" altLang="ja-JP" sz="800" b="1" dirty="0">
                <a:solidFill>
                  <a:schemeClr val="tx1"/>
                </a:solidFill>
              </a:rPr>
              <a:t>:</a:t>
            </a:r>
          </a:p>
          <a:p>
            <a:r>
              <a:rPr kumimoji="1" lang="en-US" altLang="ja-JP" sz="800" u="sng" dirty="0">
                <a:solidFill>
                  <a:schemeClr val="tx1"/>
                </a:solidFill>
              </a:rPr>
              <a:t>#65535</a:t>
            </a:r>
            <a:r>
              <a:rPr kumimoji="1" lang="ja-JP" altLang="en-US" sz="800" u="sng" dirty="0">
                <a:solidFill>
                  <a:schemeClr val="tx1"/>
                </a:solidFill>
              </a:rPr>
              <a:t>番地</a:t>
            </a:r>
            <a:endParaRPr kumimoji="1" lang="en-US" altLang="ja-JP" sz="800" u="sng" dirty="0">
              <a:solidFill>
                <a:schemeClr val="tx1"/>
              </a:solidFill>
            </a:endParaRPr>
          </a:p>
          <a:p>
            <a:endParaRPr kumimoji="1" lang="en-US" altLang="ja-JP" sz="800" dirty="0">
              <a:solidFill>
                <a:schemeClr val="tx1"/>
              </a:solidFill>
            </a:endParaRPr>
          </a:p>
        </p:txBody>
      </p:sp>
      <p:cxnSp>
        <p:nvCxnSpPr>
          <p:cNvPr id="60" name="直線コネクタ 59"/>
          <p:cNvCxnSpPr/>
          <p:nvPr/>
        </p:nvCxnSpPr>
        <p:spPr>
          <a:xfrm>
            <a:off x="1456825" y="3240046"/>
            <a:ext cx="110065" cy="125046"/>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sp>
        <p:nvSpPr>
          <p:cNvPr id="68" name="テキスト ボックス 67"/>
          <p:cNvSpPr txBox="1"/>
          <p:nvPr/>
        </p:nvSpPr>
        <p:spPr>
          <a:xfrm>
            <a:off x="1298150" y="3326769"/>
            <a:ext cx="571593" cy="215444"/>
          </a:xfrm>
          <a:prstGeom prst="rect">
            <a:avLst/>
          </a:prstGeom>
          <a:noFill/>
        </p:spPr>
        <p:txBody>
          <a:bodyPr wrap="square" rtlCol="0">
            <a:spAutoFit/>
          </a:bodyPr>
          <a:lstStyle/>
          <a:p>
            <a:r>
              <a:rPr kumimoji="1" lang="en-US" altLang="ja-JP" sz="800" dirty="0"/>
              <a:t>op[15:0]</a:t>
            </a:r>
            <a:endParaRPr kumimoji="1" lang="ja-JP" altLang="en-US" sz="800" dirty="0"/>
          </a:p>
        </p:txBody>
      </p:sp>
      <p:sp>
        <p:nvSpPr>
          <p:cNvPr id="82" name="正方形/長方形 81"/>
          <p:cNvSpPr/>
          <p:nvPr/>
        </p:nvSpPr>
        <p:spPr>
          <a:xfrm>
            <a:off x="7845254" y="2005530"/>
            <a:ext cx="711200" cy="366713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RAM</a:t>
            </a:r>
          </a:p>
          <a:p>
            <a:endParaRPr kumimoji="1" lang="en-US" altLang="ja-JP" sz="800" u="sng" dirty="0">
              <a:solidFill>
                <a:schemeClr val="tx1"/>
              </a:solidFill>
            </a:endParaRPr>
          </a:p>
          <a:p>
            <a:r>
              <a:rPr kumimoji="1" lang="en-US" altLang="ja-JP" sz="800" u="sng" dirty="0">
                <a:solidFill>
                  <a:schemeClr val="tx1"/>
                </a:solidFill>
              </a:rPr>
              <a:t>#0</a:t>
            </a:r>
            <a:r>
              <a:rPr kumimoji="1" lang="ja-JP" altLang="en-US" sz="800" u="sng" dirty="0">
                <a:solidFill>
                  <a:schemeClr val="tx1"/>
                </a:solidFill>
              </a:rPr>
              <a:t>番地</a:t>
            </a:r>
            <a:endParaRPr kumimoji="1" lang="en-US" altLang="ja-JP" sz="800" u="sng" dirty="0">
              <a:solidFill>
                <a:schemeClr val="tx1"/>
              </a:solidFill>
            </a:endParaRPr>
          </a:p>
          <a:p>
            <a:r>
              <a:rPr kumimoji="1" lang="en-US" altLang="ja-JP" sz="800" dirty="0">
                <a:solidFill>
                  <a:schemeClr val="tx1"/>
                </a:solidFill>
              </a:rPr>
              <a:t>3CAA</a:t>
            </a:r>
          </a:p>
          <a:p>
            <a:r>
              <a:rPr kumimoji="1" lang="en-US" altLang="ja-JP" sz="800" dirty="0">
                <a:solidFill>
                  <a:schemeClr val="tx1"/>
                </a:solidFill>
              </a:rPr>
              <a:t>03FF</a:t>
            </a:r>
          </a:p>
          <a:p>
            <a:r>
              <a:rPr kumimoji="1" lang="en-US" altLang="ja-JP" sz="800" dirty="0">
                <a:solidFill>
                  <a:schemeClr val="tx1"/>
                </a:solidFill>
              </a:rPr>
              <a:t>35FF</a:t>
            </a:r>
            <a:endParaRPr kumimoji="1" lang="en-US" altLang="ja-JP" sz="800" u="sng" dirty="0">
              <a:solidFill>
                <a:schemeClr val="tx1"/>
              </a:solidFill>
            </a:endParaRPr>
          </a:p>
          <a:p>
            <a:r>
              <a:rPr kumimoji="1" lang="en-US" altLang="ja-JP" sz="800" b="1" dirty="0">
                <a:solidFill>
                  <a:schemeClr val="tx1"/>
                </a:solidFill>
              </a:rPr>
              <a:t>:</a:t>
            </a:r>
          </a:p>
          <a:p>
            <a:r>
              <a:rPr kumimoji="1" lang="en-US" altLang="ja-JP" sz="800" b="1" dirty="0">
                <a:solidFill>
                  <a:schemeClr val="tx1"/>
                </a:solidFill>
              </a:rPr>
              <a:t>:</a:t>
            </a: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r>
              <a:rPr kumimoji="1" lang="en-US" altLang="ja-JP" sz="800" b="1" dirty="0">
                <a:solidFill>
                  <a:schemeClr val="tx1"/>
                </a:solidFill>
              </a:rPr>
              <a:t>:</a:t>
            </a:r>
            <a:endParaRPr kumimoji="1" lang="en-US" altLang="ja-JP" sz="800" dirty="0">
              <a:solidFill>
                <a:schemeClr val="tx1"/>
              </a:solidFill>
            </a:endParaRPr>
          </a:p>
          <a:p>
            <a:r>
              <a:rPr kumimoji="1" lang="en-US" altLang="ja-JP" sz="800" u="sng" dirty="0">
                <a:solidFill>
                  <a:schemeClr val="tx1"/>
                </a:solidFill>
              </a:rPr>
              <a:t>#65535</a:t>
            </a:r>
            <a:r>
              <a:rPr kumimoji="1" lang="ja-JP" altLang="en-US" sz="800" u="sng" dirty="0">
                <a:solidFill>
                  <a:schemeClr val="tx1"/>
                </a:solidFill>
              </a:rPr>
              <a:t>番地</a:t>
            </a:r>
            <a:endParaRPr kumimoji="1" lang="en-US" altLang="ja-JP" sz="800" u="sng" dirty="0">
              <a:solidFill>
                <a:schemeClr val="tx1"/>
              </a:solidFill>
            </a:endParaRPr>
          </a:p>
        </p:txBody>
      </p:sp>
      <p:sp>
        <p:nvSpPr>
          <p:cNvPr id="117" name="テキスト ボックス 116"/>
          <p:cNvSpPr txBox="1"/>
          <p:nvPr/>
        </p:nvSpPr>
        <p:spPr>
          <a:xfrm>
            <a:off x="4203655" y="1499541"/>
            <a:ext cx="552442" cy="215444"/>
          </a:xfrm>
          <a:prstGeom prst="rect">
            <a:avLst/>
          </a:prstGeom>
          <a:noFill/>
        </p:spPr>
        <p:txBody>
          <a:bodyPr wrap="square" rtlCol="0">
            <a:spAutoFit/>
          </a:bodyPr>
          <a:lstStyle/>
          <a:p>
            <a:r>
              <a:rPr kumimoji="1" lang="en-US" altLang="ja-JP" sz="800" dirty="0"/>
              <a:t>clk</a:t>
            </a:r>
            <a:endParaRPr kumimoji="1" lang="ja-JP" altLang="en-US" sz="800" dirty="0"/>
          </a:p>
        </p:txBody>
      </p:sp>
      <p:cxnSp>
        <p:nvCxnSpPr>
          <p:cNvPr id="155" name="直線矢印コネクタ 154"/>
          <p:cNvCxnSpPr/>
          <p:nvPr/>
        </p:nvCxnSpPr>
        <p:spPr>
          <a:xfrm>
            <a:off x="8414175" y="1456790"/>
            <a:ext cx="0" cy="548740"/>
          </a:xfrm>
          <a:prstGeom prst="straightConnector1">
            <a:avLst/>
          </a:prstGeom>
          <a:ln w="6350">
            <a:tailEnd type="arrow"/>
          </a:ln>
        </p:spPr>
        <p:style>
          <a:lnRef idx="1">
            <a:schemeClr val="dk1"/>
          </a:lnRef>
          <a:fillRef idx="0">
            <a:schemeClr val="dk1"/>
          </a:fillRef>
          <a:effectRef idx="0">
            <a:schemeClr val="dk1"/>
          </a:effectRef>
          <a:fontRef idx="minor">
            <a:schemeClr val="tx1"/>
          </a:fontRef>
        </p:style>
      </p:cxnSp>
      <p:sp>
        <p:nvSpPr>
          <p:cNvPr id="158" name="正方形/長方形 157"/>
          <p:cNvSpPr/>
          <p:nvPr/>
        </p:nvSpPr>
        <p:spPr>
          <a:xfrm>
            <a:off x="4203655" y="1395120"/>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p:cNvSpPr/>
          <p:nvPr/>
        </p:nvSpPr>
        <p:spPr>
          <a:xfrm>
            <a:off x="8385116" y="1395070"/>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1" name="直線矢印コネクタ 160"/>
          <p:cNvCxnSpPr>
            <a:stCxn id="162" idx="2"/>
            <a:endCxn id="35" idx="0"/>
          </p:cNvCxnSpPr>
          <p:nvPr/>
        </p:nvCxnSpPr>
        <p:spPr>
          <a:xfrm>
            <a:off x="1007532" y="1463768"/>
            <a:ext cx="2" cy="535153"/>
          </a:xfrm>
          <a:prstGeom prst="straightConnector1">
            <a:avLst/>
          </a:prstGeom>
          <a:ln w="6350">
            <a:tailEnd type="arrow"/>
          </a:ln>
        </p:spPr>
        <p:style>
          <a:lnRef idx="1">
            <a:schemeClr val="dk1"/>
          </a:lnRef>
          <a:fillRef idx="0">
            <a:schemeClr val="dk1"/>
          </a:fillRef>
          <a:effectRef idx="0">
            <a:schemeClr val="dk1"/>
          </a:effectRef>
          <a:fontRef idx="minor">
            <a:schemeClr val="tx1"/>
          </a:fontRef>
        </p:style>
      </p:cxnSp>
      <p:sp>
        <p:nvSpPr>
          <p:cNvPr id="162" name="正方形/長方形 161"/>
          <p:cNvSpPr/>
          <p:nvPr/>
        </p:nvSpPr>
        <p:spPr>
          <a:xfrm>
            <a:off x="984672" y="1418049"/>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テキスト ボックス 163"/>
          <p:cNvSpPr txBox="1"/>
          <p:nvPr/>
        </p:nvSpPr>
        <p:spPr>
          <a:xfrm>
            <a:off x="8360914" y="1783477"/>
            <a:ext cx="415882" cy="215444"/>
          </a:xfrm>
          <a:prstGeom prst="rect">
            <a:avLst/>
          </a:prstGeom>
          <a:noFill/>
        </p:spPr>
        <p:txBody>
          <a:bodyPr wrap="square" rtlCol="0">
            <a:spAutoFit/>
          </a:bodyPr>
          <a:lstStyle/>
          <a:p>
            <a:r>
              <a:rPr kumimoji="1" lang="en-US" altLang="ja-JP" sz="800" dirty="0"/>
              <a:t>cen</a:t>
            </a:r>
            <a:endParaRPr kumimoji="1" lang="ja-JP" altLang="en-US" sz="800" dirty="0"/>
          </a:p>
        </p:txBody>
      </p:sp>
      <p:sp>
        <p:nvSpPr>
          <p:cNvPr id="165" name="テキスト ボックス 164"/>
          <p:cNvSpPr txBox="1"/>
          <p:nvPr/>
        </p:nvSpPr>
        <p:spPr>
          <a:xfrm>
            <a:off x="710114" y="1790086"/>
            <a:ext cx="415882" cy="215444"/>
          </a:xfrm>
          <a:prstGeom prst="rect">
            <a:avLst/>
          </a:prstGeom>
          <a:noFill/>
        </p:spPr>
        <p:txBody>
          <a:bodyPr wrap="square" rtlCol="0">
            <a:spAutoFit/>
          </a:bodyPr>
          <a:lstStyle/>
          <a:p>
            <a:r>
              <a:rPr kumimoji="1" lang="en-US" altLang="ja-JP" sz="800" dirty="0"/>
              <a:t>cen</a:t>
            </a:r>
            <a:endParaRPr kumimoji="1" lang="ja-JP" altLang="en-US" sz="800" dirty="0"/>
          </a:p>
        </p:txBody>
      </p:sp>
      <p:sp>
        <p:nvSpPr>
          <p:cNvPr id="174" name="下矢印 173"/>
          <p:cNvSpPr/>
          <p:nvPr/>
        </p:nvSpPr>
        <p:spPr>
          <a:xfrm>
            <a:off x="958203" y="1262695"/>
            <a:ext cx="111135" cy="14393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下矢印 174"/>
          <p:cNvSpPr/>
          <p:nvPr/>
        </p:nvSpPr>
        <p:spPr>
          <a:xfrm>
            <a:off x="4170947" y="1219012"/>
            <a:ext cx="111135" cy="14393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下矢印 176"/>
          <p:cNvSpPr/>
          <p:nvPr/>
        </p:nvSpPr>
        <p:spPr>
          <a:xfrm>
            <a:off x="8352407" y="1229338"/>
            <a:ext cx="111135" cy="14393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6462104" y="3687315"/>
            <a:ext cx="307674" cy="60693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p:cNvSpPr/>
          <p:nvPr/>
        </p:nvSpPr>
        <p:spPr>
          <a:xfrm>
            <a:off x="6500031" y="3721699"/>
            <a:ext cx="307674" cy="60693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p:cNvSpPr/>
          <p:nvPr/>
        </p:nvSpPr>
        <p:spPr>
          <a:xfrm>
            <a:off x="6537102" y="3765273"/>
            <a:ext cx="307674" cy="60693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フローチャート : 抜出し 144"/>
          <p:cNvSpPr/>
          <p:nvPr/>
        </p:nvSpPr>
        <p:spPr>
          <a:xfrm rot="5400000">
            <a:off x="6515155" y="4195595"/>
            <a:ext cx="100337" cy="56444"/>
          </a:xfrm>
          <a:prstGeom prst="flowChartExtra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テキスト ボックス 109"/>
          <p:cNvSpPr txBox="1"/>
          <p:nvPr/>
        </p:nvSpPr>
        <p:spPr>
          <a:xfrm>
            <a:off x="6220317" y="3471871"/>
            <a:ext cx="968328" cy="215444"/>
          </a:xfrm>
          <a:prstGeom prst="rect">
            <a:avLst/>
          </a:prstGeom>
          <a:noFill/>
        </p:spPr>
        <p:txBody>
          <a:bodyPr wrap="square" rtlCol="0">
            <a:spAutoFit/>
          </a:bodyPr>
          <a:lstStyle/>
          <a:p>
            <a:r>
              <a:rPr kumimoji="1" lang="ja-JP" altLang="en-US" sz="800" dirty="0"/>
              <a:t>汎用レジスタ群</a:t>
            </a:r>
          </a:p>
        </p:txBody>
      </p:sp>
      <p:sp>
        <p:nvSpPr>
          <p:cNvPr id="6" name="フローチャート: 手作業 5"/>
          <p:cNvSpPr/>
          <p:nvPr/>
        </p:nvSpPr>
        <p:spPr>
          <a:xfrm rot="16200000">
            <a:off x="4579318" y="4124854"/>
            <a:ext cx="796554" cy="227464"/>
          </a:xfrm>
          <a:prstGeom prst="flowChartManualOpe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テキスト ボックス 80"/>
          <p:cNvSpPr txBox="1"/>
          <p:nvPr/>
        </p:nvSpPr>
        <p:spPr>
          <a:xfrm>
            <a:off x="4792952" y="4334206"/>
            <a:ext cx="369285" cy="215444"/>
          </a:xfrm>
          <a:prstGeom prst="rect">
            <a:avLst/>
          </a:prstGeom>
          <a:noFill/>
        </p:spPr>
        <p:txBody>
          <a:bodyPr wrap="square" rtlCol="0">
            <a:spAutoFit/>
          </a:bodyPr>
          <a:lstStyle/>
          <a:p>
            <a:r>
              <a:rPr kumimoji="1" lang="en-US" altLang="ja-JP" sz="800" dirty="0"/>
              <a:t>ALU</a:t>
            </a:r>
            <a:endParaRPr kumimoji="1" lang="ja-JP" altLang="en-US" sz="800" dirty="0"/>
          </a:p>
        </p:txBody>
      </p:sp>
      <p:sp>
        <p:nvSpPr>
          <p:cNvPr id="46" name="二等辺三角形 45"/>
          <p:cNvSpPr/>
          <p:nvPr/>
        </p:nvSpPr>
        <p:spPr>
          <a:xfrm rot="5400000">
            <a:off x="4770715" y="4181721"/>
            <a:ext cx="300023" cy="11373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9" name="直線コネクタ 48"/>
          <p:cNvCxnSpPr>
            <a:stCxn id="46" idx="2"/>
            <a:endCxn id="46" idx="4"/>
          </p:cNvCxnSpPr>
          <p:nvPr/>
        </p:nvCxnSpPr>
        <p:spPr>
          <a:xfrm>
            <a:off x="4863861" y="4088576"/>
            <a:ext cx="0" cy="300023"/>
          </a:xfrm>
          <a:prstGeom prst="line">
            <a:avLst/>
          </a:prstGeom>
          <a:ln w="9525">
            <a:solidFill>
              <a:schemeClr val="accent6">
                <a:lumMod val="40000"/>
                <a:lumOff val="60000"/>
              </a:schemeClr>
            </a:solidFill>
          </a:ln>
        </p:spPr>
        <p:style>
          <a:lnRef idx="1">
            <a:schemeClr val="dk1"/>
          </a:lnRef>
          <a:fillRef idx="0">
            <a:schemeClr val="dk1"/>
          </a:fillRef>
          <a:effectRef idx="0">
            <a:schemeClr val="dk1"/>
          </a:effectRef>
          <a:fontRef idx="minor">
            <a:schemeClr val="tx1"/>
          </a:fontRef>
        </p:style>
      </p:cxnSp>
      <p:sp>
        <p:nvSpPr>
          <p:cNvPr id="153" name="テキスト ボックス 152"/>
          <p:cNvSpPr txBox="1"/>
          <p:nvPr/>
        </p:nvSpPr>
        <p:spPr>
          <a:xfrm>
            <a:off x="4764796" y="5388393"/>
            <a:ext cx="596191" cy="338554"/>
          </a:xfrm>
          <a:prstGeom prst="rect">
            <a:avLst/>
          </a:prstGeom>
          <a:noFill/>
        </p:spPr>
        <p:txBody>
          <a:bodyPr wrap="square" rtlCol="0">
            <a:spAutoFit/>
          </a:bodyPr>
          <a:lstStyle/>
          <a:p>
            <a:r>
              <a:rPr kumimoji="1" lang="en-US" altLang="ja-JP" sz="800" dirty="0"/>
              <a:t>RAM_IN</a:t>
            </a:r>
          </a:p>
          <a:p>
            <a:r>
              <a:rPr kumimoji="1" lang="en-US" altLang="ja-JP" sz="800" dirty="0"/>
              <a:t>[15:0]</a:t>
            </a:r>
            <a:endParaRPr kumimoji="1" lang="ja-JP" altLang="en-US" sz="800" dirty="0"/>
          </a:p>
        </p:txBody>
      </p:sp>
      <p:sp>
        <p:nvSpPr>
          <p:cNvPr id="156" name="正方形/長方形 155"/>
          <p:cNvSpPr/>
          <p:nvPr/>
        </p:nvSpPr>
        <p:spPr>
          <a:xfrm>
            <a:off x="2039035" y="2843344"/>
            <a:ext cx="518397" cy="288502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fetch</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cxnSp>
        <p:nvCxnSpPr>
          <p:cNvPr id="143" name="直線矢印コネクタ 142"/>
          <p:cNvCxnSpPr/>
          <p:nvPr/>
        </p:nvCxnSpPr>
        <p:spPr>
          <a:xfrm>
            <a:off x="4008989" y="3953085"/>
            <a:ext cx="854871" cy="72"/>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80" name="直線矢印コネクタ 179"/>
          <p:cNvCxnSpPr/>
          <p:nvPr/>
        </p:nvCxnSpPr>
        <p:spPr>
          <a:xfrm>
            <a:off x="4008989" y="4518858"/>
            <a:ext cx="854874"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47" name="直線矢印コネクタ 146"/>
          <p:cNvCxnSpPr>
            <a:stCxn id="6" idx="2"/>
          </p:cNvCxnSpPr>
          <p:nvPr/>
        </p:nvCxnSpPr>
        <p:spPr>
          <a:xfrm flipV="1">
            <a:off x="5091327" y="4238585"/>
            <a:ext cx="244914" cy="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02" name="直線矢印コネクタ 201"/>
          <p:cNvCxnSpPr/>
          <p:nvPr/>
        </p:nvCxnSpPr>
        <p:spPr>
          <a:xfrm>
            <a:off x="5563708" y="3953085"/>
            <a:ext cx="686685"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07" name="直線矢印コネクタ 206"/>
          <p:cNvCxnSpPr/>
          <p:nvPr/>
        </p:nvCxnSpPr>
        <p:spPr>
          <a:xfrm>
            <a:off x="5563707" y="4218821"/>
            <a:ext cx="686685"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08" name="直線コネクタ 207"/>
          <p:cNvCxnSpPr/>
          <p:nvPr/>
        </p:nvCxnSpPr>
        <p:spPr>
          <a:xfrm>
            <a:off x="5590296" y="3892527"/>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09" name="直線コネクタ 208"/>
          <p:cNvCxnSpPr/>
          <p:nvPr/>
        </p:nvCxnSpPr>
        <p:spPr>
          <a:xfrm>
            <a:off x="5593619" y="4173648"/>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10" name="直線コネクタ 209"/>
          <p:cNvCxnSpPr/>
          <p:nvPr/>
        </p:nvCxnSpPr>
        <p:spPr>
          <a:xfrm>
            <a:off x="5593456" y="4720115"/>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13" name="カギ線コネクタ 212"/>
          <p:cNvCxnSpPr>
            <a:stCxn id="199" idx="3"/>
            <a:endCxn id="69" idx="1"/>
          </p:cNvCxnSpPr>
          <p:nvPr/>
        </p:nvCxnSpPr>
        <p:spPr>
          <a:xfrm flipH="1">
            <a:off x="3252812" y="3876940"/>
            <a:ext cx="3822014" cy="19188"/>
          </a:xfrm>
          <a:prstGeom prst="bentConnector5">
            <a:avLst>
              <a:gd name="adj1" fmla="val -5981"/>
              <a:gd name="adj2" fmla="val -6464155"/>
              <a:gd name="adj3" fmla="val 105981"/>
            </a:avLst>
          </a:prstGeom>
          <a:ln w="19050">
            <a:tailEnd type="arrow"/>
          </a:ln>
        </p:spPr>
        <p:style>
          <a:lnRef idx="1">
            <a:schemeClr val="dk1"/>
          </a:lnRef>
          <a:fillRef idx="0">
            <a:schemeClr val="dk1"/>
          </a:fillRef>
          <a:effectRef idx="0">
            <a:schemeClr val="dk1"/>
          </a:effectRef>
          <a:fontRef idx="minor">
            <a:schemeClr val="tx1"/>
          </a:fontRef>
        </p:style>
      </p:cxnSp>
      <p:sp>
        <p:nvSpPr>
          <p:cNvPr id="217" name="フローチャート: 手作業 216"/>
          <p:cNvSpPr/>
          <p:nvPr/>
        </p:nvSpPr>
        <p:spPr>
          <a:xfrm rot="16200000">
            <a:off x="3224713" y="4123701"/>
            <a:ext cx="1252640" cy="315910"/>
          </a:xfrm>
          <a:prstGeom prst="flowChartManualOpe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9" name="テキスト ボックス 218"/>
          <p:cNvSpPr txBox="1"/>
          <p:nvPr/>
        </p:nvSpPr>
        <p:spPr>
          <a:xfrm>
            <a:off x="5589403" y="5059995"/>
            <a:ext cx="719494" cy="215444"/>
          </a:xfrm>
          <a:prstGeom prst="rect">
            <a:avLst/>
          </a:prstGeom>
          <a:noFill/>
        </p:spPr>
        <p:txBody>
          <a:bodyPr wrap="square" rtlCol="0">
            <a:spAutoFit/>
          </a:bodyPr>
          <a:lstStyle/>
          <a:p>
            <a:r>
              <a:rPr kumimoji="1" lang="en-US" altLang="ja-JP" sz="800" dirty="0"/>
              <a:t>ram_ wen</a:t>
            </a:r>
            <a:endParaRPr kumimoji="1" lang="ja-JP" altLang="en-US" sz="800" dirty="0"/>
          </a:p>
        </p:txBody>
      </p:sp>
      <p:sp>
        <p:nvSpPr>
          <p:cNvPr id="220" name="テキスト ボックス 219"/>
          <p:cNvSpPr txBox="1"/>
          <p:nvPr/>
        </p:nvSpPr>
        <p:spPr>
          <a:xfrm>
            <a:off x="5589404" y="4769742"/>
            <a:ext cx="1004142" cy="215444"/>
          </a:xfrm>
          <a:prstGeom prst="rect">
            <a:avLst/>
          </a:prstGeom>
          <a:noFill/>
        </p:spPr>
        <p:txBody>
          <a:bodyPr wrap="square" rtlCol="0">
            <a:spAutoFit/>
          </a:bodyPr>
          <a:lstStyle/>
          <a:p>
            <a:r>
              <a:rPr kumimoji="1" lang="en-US" altLang="ja-JP" sz="800" dirty="0"/>
              <a:t>ram_data[15:0]</a:t>
            </a:r>
            <a:endParaRPr kumimoji="1" lang="ja-JP" altLang="en-US" sz="800" dirty="0"/>
          </a:p>
        </p:txBody>
      </p:sp>
      <p:sp>
        <p:nvSpPr>
          <p:cNvPr id="221" name="テキスト ボックス 220"/>
          <p:cNvSpPr txBox="1"/>
          <p:nvPr/>
        </p:nvSpPr>
        <p:spPr>
          <a:xfrm>
            <a:off x="5590296" y="3933292"/>
            <a:ext cx="851115" cy="215444"/>
          </a:xfrm>
          <a:prstGeom prst="rect">
            <a:avLst/>
          </a:prstGeom>
          <a:noFill/>
        </p:spPr>
        <p:txBody>
          <a:bodyPr wrap="square" rtlCol="0">
            <a:spAutoFit/>
          </a:bodyPr>
          <a:lstStyle/>
          <a:p>
            <a:r>
              <a:rPr kumimoji="1" lang="en-US" altLang="ja-JP" sz="800" dirty="0"/>
              <a:t>reg_data[15:0]</a:t>
            </a:r>
            <a:endParaRPr kumimoji="1" lang="ja-JP" altLang="en-US" sz="800" dirty="0"/>
          </a:p>
        </p:txBody>
      </p:sp>
      <p:sp>
        <p:nvSpPr>
          <p:cNvPr id="222" name="テキスト ボックス 221"/>
          <p:cNvSpPr txBox="1"/>
          <p:nvPr/>
        </p:nvSpPr>
        <p:spPr>
          <a:xfrm>
            <a:off x="5589404" y="4220907"/>
            <a:ext cx="851115" cy="215444"/>
          </a:xfrm>
          <a:prstGeom prst="rect">
            <a:avLst/>
          </a:prstGeom>
          <a:noFill/>
        </p:spPr>
        <p:txBody>
          <a:bodyPr wrap="square" rtlCol="0">
            <a:spAutoFit/>
          </a:bodyPr>
          <a:lstStyle/>
          <a:p>
            <a:r>
              <a:rPr kumimoji="1" lang="en-US" altLang="ja-JP" sz="800" dirty="0"/>
              <a:t>reg_sel[3:0]</a:t>
            </a:r>
            <a:endParaRPr kumimoji="1" lang="ja-JP" altLang="en-US" sz="800" dirty="0"/>
          </a:p>
        </p:txBody>
      </p:sp>
      <p:cxnSp>
        <p:nvCxnSpPr>
          <p:cNvPr id="238" name="カギ線コネクタ 237"/>
          <p:cNvCxnSpPr/>
          <p:nvPr/>
        </p:nvCxnSpPr>
        <p:spPr>
          <a:xfrm>
            <a:off x="4498601" y="3953085"/>
            <a:ext cx="837643" cy="782256"/>
          </a:xfrm>
          <a:prstGeom prst="bentConnector3">
            <a:avLst>
              <a:gd name="adj1" fmla="val 568"/>
            </a:avLst>
          </a:prstGeom>
          <a:ln w="19050">
            <a:tailEnd type="arrow"/>
          </a:ln>
        </p:spPr>
        <p:style>
          <a:lnRef idx="1">
            <a:schemeClr val="dk1"/>
          </a:lnRef>
          <a:fillRef idx="0">
            <a:schemeClr val="dk1"/>
          </a:fillRef>
          <a:effectRef idx="0">
            <a:schemeClr val="dk1"/>
          </a:effectRef>
          <a:fontRef idx="minor">
            <a:schemeClr val="tx1"/>
          </a:fontRef>
        </p:style>
      </p:cxnSp>
      <p:cxnSp>
        <p:nvCxnSpPr>
          <p:cNvPr id="242" name="カギ線コネクタ 241"/>
          <p:cNvCxnSpPr/>
          <p:nvPr/>
        </p:nvCxnSpPr>
        <p:spPr>
          <a:xfrm>
            <a:off x="4250142" y="4528141"/>
            <a:ext cx="1086102" cy="483202"/>
          </a:xfrm>
          <a:prstGeom prst="bentConnector3">
            <a:avLst>
              <a:gd name="adj1" fmla="val 756"/>
            </a:avLst>
          </a:prstGeom>
          <a:ln w="19050">
            <a:tailEnd type="arrow"/>
          </a:ln>
        </p:spPr>
        <p:style>
          <a:lnRef idx="1">
            <a:schemeClr val="dk1"/>
          </a:lnRef>
          <a:fillRef idx="0">
            <a:schemeClr val="dk1"/>
          </a:fillRef>
          <a:effectRef idx="0">
            <a:schemeClr val="dk1"/>
          </a:effectRef>
          <a:fontRef idx="minor">
            <a:schemeClr val="tx1"/>
          </a:fontRef>
        </p:style>
      </p:cxnSp>
      <p:sp>
        <p:nvSpPr>
          <p:cNvPr id="244" name="正方形/長方形 243"/>
          <p:cNvSpPr/>
          <p:nvPr/>
        </p:nvSpPr>
        <p:spPr>
          <a:xfrm>
            <a:off x="4486289" y="3933292"/>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6" name="正方形/長方形 245"/>
          <p:cNvSpPr/>
          <p:nvPr/>
        </p:nvSpPr>
        <p:spPr>
          <a:xfrm>
            <a:off x="4227282" y="4497754"/>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63" name="カギ線コネクタ 262"/>
          <p:cNvCxnSpPr>
            <a:stCxn id="199" idx="3"/>
            <a:endCxn id="251" idx="1"/>
          </p:cNvCxnSpPr>
          <p:nvPr/>
        </p:nvCxnSpPr>
        <p:spPr>
          <a:xfrm flipH="1">
            <a:off x="3252812" y="3876940"/>
            <a:ext cx="3822014" cy="234159"/>
          </a:xfrm>
          <a:prstGeom prst="bentConnector5">
            <a:avLst>
              <a:gd name="adj1" fmla="val -5981"/>
              <a:gd name="adj2" fmla="val -528977"/>
              <a:gd name="adj3" fmla="val 105981"/>
            </a:avLst>
          </a:prstGeom>
          <a:ln w="19050">
            <a:tailEnd type="arrow"/>
          </a:ln>
        </p:spPr>
        <p:style>
          <a:lnRef idx="1">
            <a:schemeClr val="dk1"/>
          </a:lnRef>
          <a:fillRef idx="0">
            <a:schemeClr val="dk1"/>
          </a:fillRef>
          <a:effectRef idx="0">
            <a:schemeClr val="dk1"/>
          </a:effectRef>
          <a:fontRef idx="minor">
            <a:schemeClr val="tx1"/>
          </a:fontRef>
        </p:style>
      </p:cxnSp>
      <p:cxnSp>
        <p:nvCxnSpPr>
          <p:cNvPr id="268" name="カギ線コネクタ 267"/>
          <p:cNvCxnSpPr>
            <a:stCxn id="199" idx="3"/>
            <a:endCxn id="258" idx="1"/>
          </p:cNvCxnSpPr>
          <p:nvPr/>
        </p:nvCxnSpPr>
        <p:spPr>
          <a:xfrm flipH="1">
            <a:off x="3252811" y="3876940"/>
            <a:ext cx="3822015" cy="799895"/>
          </a:xfrm>
          <a:prstGeom prst="bentConnector5">
            <a:avLst>
              <a:gd name="adj1" fmla="val -5981"/>
              <a:gd name="adj2" fmla="val -154362"/>
              <a:gd name="adj3" fmla="val 105981"/>
            </a:avLst>
          </a:prstGeom>
          <a:ln w="19050">
            <a:tailEnd type="arrow"/>
          </a:ln>
        </p:spPr>
        <p:style>
          <a:lnRef idx="1">
            <a:schemeClr val="dk1"/>
          </a:lnRef>
          <a:fillRef idx="0">
            <a:schemeClr val="dk1"/>
          </a:fillRef>
          <a:effectRef idx="0">
            <a:schemeClr val="dk1"/>
          </a:effectRef>
          <a:fontRef idx="minor">
            <a:schemeClr val="tx1"/>
          </a:fontRef>
        </p:style>
      </p:cxnSp>
      <p:sp>
        <p:nvSpPr>
          <p:cNvPr id="273" name="テキスト ボックス 272"/>
          <p:cNvSpPr txBox="1"/>
          <p:nvPr/>
        </p:nvSpPr>
        <p:spPr>
          <a:xfrm>
            <a:off x="3922520" y="3715143"/>
            <a:ext cx="719124" cy="215444"/>
          </a:xfrm>
          <a:prstGeom prst="rect">
            <a:avLst/>
          </a:prstGeom>
          <a:noFill/>
        </p:spPr>
        <p:txBody>
          <a:bodyPr wrap="square" rtlCol="0">
            <a:spAutoFit/>
          </a:bodyPr>
          <a:lstStyle/>
          <a:p>
            <a:r>
              <a:rPr kumimoji="1" lang="en-US" altLang="ja-JP" sz="800" dirty="0"/>
              <a:t>regA[15:0]</a:t>
            </a:r>
            <a:endParaRPr kumimoji="1" lang="ja-JP" altLang="en-US" sz="800" dirty="0"/>
          </a:p>
        </p:txBody>
      </p:sp>
      <p:sp>
        <p:nvSpPr>
          <p:cNvPr id="274" name="テキスト ボックス 273"/>
          <p:cNvSpPr txBox="1"/>
          <p:nvPr/>
        </p:nvSpPr>
        <p:spPr>
          <a:xfrm>
            <a:off x="3923227" y="4276887"/>
            <a:ext cx="719124" cy="215444"/>
          </a:xfrm>
          <a:prstGeom prst="rect">
            <a:avLst/>
          </a:prstGeom>
          <a:noFill/>
        </p:spPr>
        <p:txBody>
          <a:bodyPr wrap="square" rtlCol="0">
            <a:spAutoFit/>
          </a:bodyPr>
          <a:lstStyle/>
          <a:p>
            <a:r>
              <a:rPr kumimoji="1" lang="en-US" altLang="ja-JP" sz="800" dirty="0"/>
              <a:t>regB[15:0]</a:t>
            </a:r>
            <a:endParaRPr kumimoji="1" lang="ja-JP" altLang="en-US" sz="800" dirty="0"/>
          </a:p>
        </p:txBody>
      </p:sp>
      <p:cxnSp>
        <p:nvCxnSpPr>
          <p:cNvPr id="280" name="カギ線コネクタ 279"/>
          <p:cNvCxnSpPr>
            <a:endCxn id="121" idx="3"/>
          </p:cNvCxnSpPr>
          <p:nvPr/>
        </p:nvCxnSpPr>
        <p:spPr>
          <a:xfrm>
            <a:off x="2565026" y="3230688"/>
            <a:ext cx="2884951" cy="307276"/>
          </a:xfrm>
          <a:prstGeom prst="bentConnector2">
            <a:avLst/>
          </a:prstGeom>
          <a:ln w="1905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67" name="直線矢印コネクタ 66"/>
          <p:cNvCxnSpPr/>
          <p:nvPr/>
        </p:nvCxnSpPr>
        <p:spPr>
          <a:xfrm>
            <a:off x="1363135" y="3302689"/>
            <a:ext cx="675900" cy="0"/>
          </a:xfrm>
          <a:prstGeom prst="straightConnector1">
            <a:avLst/>
          </a:prstGeom>
          <a:ln w="1905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290" name="直線矢印コネクタ 289"/>
          <p:cNvCxnSpPr/>
          <p:nvPr/>
        </p:nvCxnSpPr>
        <p:spPr>
          <a:xfrm>
            <a:off x="2565026" y="3406739"/>
            <a:ext cx="2771215" cy="3968"/>
          </a:xfrm>
          <a:prstGeom prst="straightConnector1">
            <a:avLst/>
          </a:prstGeom>
          <a:ln w="1905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292" name="直線矢印コネクタ 291"/>
          <p:cNvCxnSpPr/>
          <p:nvPr/>
        </p:nvCxnSpPr>
        <p:spPr>
          <a:xfrm>
            <a:off x="2565026" y="3569755"/>
            <a:ext cx="2771218" cy="3235"/>
          </a:xfrm>
          <a:prstGeom prst="straightConnector1">
            <a:avLst/>
          </a:prstGeom>
          <a:ln w="1905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294" name="直線矢印コネクタ 293"/>
          <p:cNvCxnSpPr/>
          <p:nvPr/>
        </p:nvCxnSpPr>
        <p:spPr>
          <a:xfrm>
            <a:off x="3851033" y="3414676"/>
            <a:ext cx="0" cy="373730"/>
          </a:xfrm>
          <a:prstGeom prst="straightConnector1">
            <a:avLst/>
          </a:prstGeom>
          <a:ln w="1905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300" name="直線矢印コネクタ 299"/>
          <p:cNvCxnSpPr/>
          <p:nvPr/>
        </p:nvCxnSpPr>
        <p:spPr>
          <a:xfrm>
            <a:off x="4977593" y="3243976"/>
            <a:ext cx="0" cy="642558"/>
          </a:xfrm>
          <a:prstGeom prst="straightConnector1">
            <a:avLst/>
          </a:prstGeom>
          <a:ln w="19050">
            <a:solidFill>
              <a:srgbClr val="FF0000"/>
            </a:solidFill>
            <a:tailEnd type="arrow"/>
          </a:ln>
        </p:spPr>
        <p:style>
          <a:lnRef idx="1">
            <a:schemeClr val="dk1"/>
          </a:lnRef>
          <a:fillRef idx="0">
            <a:schemeClr val="dk1"/>
          </a:fillRef>
          <a:effectRef idx="0">
            <a:schemeClr val="dk1"/>
          </a:effectRef>
          <a:fontRef idx="minor">
            <a:schemeClr val="tx1"/>
          </a:fontRef>
        </p:style>
      </p:cxnSp>
      <p:sp>
        <p:nvSpPr>
          <p:cNvPr id="309" name="テキスト ボックス 308"/>
          <p:cNvSpPr txBox="1"/>
          <p:nvPr/>
        </p:nvSpPr>
        <p:spPr>
          <a:xfrm>
            <a:off x="2530906" y="3024602"/>
            <a:ext cx="662670" cy="215444"/>
          </a:xfrm>
          <a:prstGeom prst="rect">
            <a:avLst/>
          </a:prstGeom>
          <a:noFill/>
        </p:spPr>
        <p:txBody>
          <a:bodyPr wrap="square" rtlCol="0">
            <a:spAutoFit/>
          </a:bodyPr>
          <a:lstStyle/>
          <a:p>
            <a:r>
              <a:rPr kumimoji="1" lang="en-US" altLang="ja-JP" sz="800" dirty="0"/>
              <a:t>op[15:11]</a:t>
            </a:r>
            <a:endParaRPr kumimoji="1" lang="ja-JP" altLang="en-US" sz="800" dirty="0"/>
          </a:p>
        </p:txBody>
      </p:sp>
      <p:sp>
        <p:nvSpPr>
          <p:cNvPr id="310" name="テキスト ボックス 309"/>
          <p:cNvSpPr txBox="1"/>
          <p:nvPr/>
        </p:nvSpPr>
        <p:spPr>
          <a:xfrm>
            <a:off x="2530906" y="3219047"/>
            <a:ext cx="662670" cy="215444"/>
          </a:xfrm>
          <a:prstGeom prst="rect">
            <a:avLst/>
          </a:prstGeom>
          <a:noFill/>
        </p:spPr>
        <p:txBody>
          <a:bodyPr wrap="square" rtlCol="0">
            <a:spAutoFit/>
          </a:bodyPr>
          <a:lstStyle/>
          <a:p>
            <a:r>
              <a:rPr kumimoji="1" lang="en-US" altLang="ja-JP" sz="800" dirty="0"/>
              <a:t>op[10:3]</a:t>
            </a:r>
            <a:endParaRPr kumimoji="1" lang="ja-JP" altLang="en-US" sz="800" dirty="0"/>
          </a:p>
        </p:txBody>
      </p:sp>
      <p:sp>
        <p:nvSpPr>
          <p:cNvPr id="69" name="テキスト ボックス 68"/>
          <p:cNvSpPr txBox="1"/>
          <p:nvPr/>
        </p:nvSpPr>
        <p:spPr>
          <a:xfrm>
            <a:off x="3252812" y="3788406"/>
            <a:ext cx="596191" cy="215444"/>
          </a:xfrm>
          <a:prstGeom prst="rect">
            <a:avLst/>
          </a:prstGeom>
          <a:noFill/>
        </p:spPr>
        <p:txBody>
          <a:bodyPr wrap="square" rtlCol="0">
            <a:spAutoFit/>
          </a:bodyPr>
          <a:lstStyle/>
          <a:p>
            <a:r>
              <a:rPr kumimoji="1" lang="en-US" altLang="ja-JP" sz="800" dirty="0"/>
              <a:t>R0</a:t>
            </a:r>
            <a:endParaRPr kumimoji="1" lang="ja-JP" altLang="en-US" sz="800" dirty="0"/>
          </a:p>
        </p:txBody>
      </p:sp>
      <p:sp>
        <p:nvSpPr>
          <p:cNvPr id="251" name="テキスト ボックス 250"/>
          <p:cNvSpPr txBox="1"/>
          <p:nvPr/>
        </p:nvSpPr>
        <p:spPr>
          <a:xfrm>
            <a:off x="3252812" y="4003377"/>
            <a:ext cx="596191" cy="215444"/>
          </a:xfrm>
          <a:prstGeom prst="rect">
            <a:avLst/>
          </a:prstGeom>
          <a:noFill/>
        </p:spPr>
        <p:txBody>
          <a:bodyPr wrap="square" rtlCol="0">
            <a:spAutoFit/>
          </a:bodyPr>
          <a:lstStyle/>
          <a:p>
            <a:r>
              <a:rPr kumimoji="1" lang="en-US" altLang="ja-JP" sz="800" dirty="0"/>
              <a:t>R1</a:t>
            </a:r>
            <a:endParaRPr kumimoji="1" lang="ja-JP" altLang="en-US" sz="800" dirty="0"/>
          </a:p>
        </p:txBody>
      </p:sp>
      <p:sp>
        <p:nvSpPr>
          <p:cNvPr id="258" name="テキスト ボックス 257"/>
          <p:cNvSpPr txBox="1"/>
          <p:nvPr/>
        </p:nvSpPr>
        <p:spPr>
          <a:xfrm>
            <a:off x="3252811" y="4569113"/>
            <a:ext cx="596191" cy="215444"/>
          </a:xfrm>
          <a:prstGeom prst="rect">
            <a:avLst/>
          </a:prstGeom>
          <a:noFill/>
        </p:spPr>
        <p:txBody>
          <a:bodyPr wrap="square" rtlCol="0">
            <a:spAutoFit/>
          </a:bodyPr>
          <a:lstStyle/>
          <a:p>
            <a:r>
              <a:rPr kumimoji="1" lang="en-US" altLang="ja-JP" sz="800" dirty="0"/>
              <a:t>R12</a:t>
            </a:r>
            <a:endParaRPr kumimoji="1" lang="ja-JP" altLang="en-US" sz="800" dirty="0"/>
          </a:p>
        </p:txBody>
      </p:sp>
      <p:sp>
        <p:nvSpPr>
          <p:cNvPr id="319" name="テキスト ボックス 318"/>
          <p:cNvSpPr txBox="1"/>
          <p:nvPr/>
        </p:nvSpPr>
        <p:spPr>
          <a:xfrm>
            <a:off x="2530906" y="3376484"/>
            <a:ext cx="662670" cy="215444"/>
          </a:xfrm>
          <a:prstGeom prst="rect">
            <a:avLst/>
          </a:prstGeom>
          <a:noFill/>
        </p:spPr>
        <p:txBody>
          <a:bodyPr wrap="square" rtlCol="0">
            <a:spAutoFit/>
          </a:bodyPr>
          <a:lstStyle/>
          <a:p>
            <a:r>
              <a:rPr kumimoji="1" lang="en-US" altLang="ja-JP" sz="800" dirty="0"/>
              <a:t>op[6:0]</a:t>
            </a:r>
            <a:endParaRPr kumimoji="1" lang="ja-JP" altLang="en-US" sz="800" dirty="0"/>
          </a:p>
        </p:txBody>
      </p:sp>
      <p:cxnSp>
        <p:nvCxnSpPr>
          <p:cNvPr id="321" name="直線コネクタ 320"/>
          <p:cNvCxnSpPr/>
          <p:nvPr/>
        </p:nvCxnSpPr>
        <p:spPr>
          <a:xfrm>
            <a:off x="2565026" y="3168165"/>
            <a:ext cx="110065" cy="125046"/>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cxnSp>
        <p:nvCxnSpPr>
          <p:cNvPr id="322" name="直線コネクタ 321"/>
          <p:cNvCxnSpPr/>
          <p:nvPr/>
        </p:nvCxnSpPr>
        <p:spPr>
          <a:xfrm>
            <a:off x="2557432" y="3338832"/>
            <a:ext cx="110065" cy="125046"/>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cxnSp>
        <p:nvCxnSpPr>
          <p:cNvPr id="324" name="直線コネクタ 323"/>
          <p:cNvCxnSpPr/>
          <p:nvPr/>
        </p:nvCxnSpPr>
        <p:spPr>
          <a:xfrm>
            <a:off x="2565026" y="3501164"/>
            <a:ext cx="110065" cy="125046"/>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cxnSp>
        <p:nvCxnSpPr>
          <p:cNvPr id="335" name="直線矢印コネクタ 334"/>
          <p:cNvCxnSpPr/>
          <p:nvPr/>
        </p:nvCxnSpPr>
        <p:spPr>
          <a:xfrm>
            <a:off x="5563708" y="4780673"/>
            <a:ext cx="2281546"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336" name="直線矢印コネクタ 335"/>
          <p:cNvCxnSpPr/>
          <p:nvPr/>
        </p:nvCxnSpPr>
        <p:spPr>
          <a:xfrm>
            <a:off x="5563708" y="5115181"/>
            <a:ext cx="2281546"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338" name="直線コネクタ 337"/>
          <p:cNvCxnSpPr/>
          <p:nvPr/>
        </p:nvCxnSpPr>
        <p:spPr>
          <a:xfrm>
            <a:off x="7123635" y="3812176"/>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339" name="テキスト ボックス 338"/>
          <p:cNvSpPr txBox="1"/>
          <p:nvPr/>
        </p:nvSpPr>
        <p:spPr>
          <a:xfrm>
            <a:off x="6807705" y="3891313"/>
            <a:ext cx="819410" cy="430887"/>
          </a:xfrm>
          <a:prstGeom prst="rect">
            <a:avLst/>
          </a:prstGeom>
          <a:noFill/>
        </p:spPr>
        <p:txBody>
          <a:bodyPr wrap="square" rtlCol="0">
            <a:spAutoFit/>
          </a:bodyPr>
          <a:lstStyle/>
          <a:p>
            <a:r>
              <a:rPr kumimoji="1" lang="en-US" altLang="ja-JP" sz="800" dirty="0"/>
              <a:t>reg_out[15:0]</a:t>
            </a:r>
          </a:p>
          <a:p>
            <a:r>
              <a:rPr kumimoji="1" lang="en-US" altLang="ja-JP" sz="1400" dirty="0"/>
              <a:t>×12</a:t>
            </a:r>
            <a:r>
              <a:rPr kumimoji="1" lang="ja-JP" altLang="en-US" sz="1400" dirty="0"/>
              <a:t>個</a:t>
            </a:r>
          </a:p>
        </p:txBody>
      </p:sp>
      <p:sp>
        <p:nvSpPr>
          <p:cNvPr id="41" name="テキスト ボックス 40"/>
          <p:cNvSpPr txBox="1"/>
          <p:nvPr/>
        </p:nvSpPr>
        <p:spPr>
          <a:xfrm>
            <a:off x="1710235" y="2099949"/>
            <a:ext cx="591795" cy="215444"/>
          </a:xfrm>
          <a:prstGeom prst="rect">
            <a:avLst/>
          </a:prstGeom>
          <a:noFill/>
        </p:spPr>
        <p:txBody>
          <a:bodyPr wrap="square" rtlCol="0">
            <a:spAutoFit/>
          </a:bodyPr>
          <a:lstStyle/>
          <a:p>
            <a:r>
              <a:rPr kumimoji="1" lang="en-US" altLang="ja-JP" sz="800" dirty="0"/>
              <a:t>o_pc[7:0]</a:t>
            </a:r>
            <a:endParaRPr kumimoji="1" lang="ja-JP" altLang="en-US" sz="800" dirty="0"/>
          </a:p>
        </p:txBody>
      </p:sp>
      <p:sp>
        <p:nvSpPr>
          <p:cNvPr id="366" name="二等辺三角形 365"/>
          <p:cNvSpPr/>
          <p:nvPr/>
        </p:nvSpPr>
        <p:spPr>
          <a:xfrm rot="10800000">
            <a:off x="3965691" y="2843346"/>
            <a:ext cx="104683" cy="7947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4" name="二等辺三角形 363"/>
          <p:cNvSpPr/>
          <p:nvPr/>
        </p:nvSpPr>
        <p:spPr>
          <a:xfrm rot="10800000">
            <a:off x="2388216" y="2843344"/>
            <a:ext cx="104683" cy="7947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8" name="二等辺三角形 367"/>
          <p:cNvSpPr/>
          <p:nvPr/>
        </p:nvSpPr>
        <p:spPr>
          <a:xfrm rot="10800000">
            <a:off x="6911546" y="2843344"/>
            <a:ext cx="104683" cy="7947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82" name="直線コネクタ 381"/>
          <p:cNvCxnSpPr/>
          <p:nvPr/>
        </p:nvCxnSpPr>
        <p:spPr>
          <a:xfrm>
            <a:off x="3885831" y="2103850"/>
            <a:ext cx="0" cy="363688"/>
          </a:xfrm>
          <a:prstGeom prst="line">
            <a:avLst/>
          </a:prstGeom>
          <a:ln w="19050"/>
        </p:spPr>
        <p:style>
          <a:lnRef idx="1">
            <a:schemeClr val="dk1"/>
          </a:lnRef>
          <a:fillRef idx="0">
            <a:schemeClr val="dk1"/>
          </a:fillRef>
          <a:effectRef idx="0">
            <a:schemeClr val="dk1"/>
          </a:effectRef>
          <a:fontRef idx="minor">
            <a:schemeClr val="tx1"/>
          </a:fontRef>
        </p:style>
      </p:cxnSp>
      <p:cxnSp>
        <p:nvCxnSpPr>
          <p:cNvPr id="384" name="カギ線コネクタ 383"/>
          <p:cNvCxnSpPr>
            <a:endCxn id="364" idx="3"/>
          </p:cNvCxnSpPr>
          <p:nvPr/>
        </p:nvCxnSpPr>
        <p:spPr>
          <a:xfrm rot="10800000" flipV="1">
            <a:off x="2440557" y="2467538"/>
            <a:ext cx="1445274" cy="375806"/>
          </a:xfrm>
          <a:prstGeom prst="bentConnector2">
            <a:avLst/>
          </a:prstGeom>
          <a:ln w="19050">
            <a:tailEnd type="arrow"/>
          </a:ln>
        </p:spPr>
        <p:style>
          <a:lnRef idx="1">
            <a:schemeClr val="dk1"/>
          </a:lnRef>
          <a:fillRef idx="0">
            <a:schemeClr val="dk1"/>
          </a:fillRef>
          <a:effectRef idx="0">
            <a:schemeClr val="dk1"/>
          </a:effectRef>
          <a:fontRef idx="minor">
            <a:schemeClr val="tx1"/>
          </a:fontRef>
        </p:style>
      </p:cxnSp>
      <p:cxnSp>
        <p:nvCxnSpPr>
          <p:cNvPr id="387" name="直線コネクタ 386"/>
          <p:cNvCxnSpPr/>
          <p:nvPr/>
        </p:nvCxnSpPr>
        <p:spPr>
          <a:xfrm>
            <a:off x="4302923" y="2104498"/>
            <a:ext cx="0" cy="363688"/>
          </a:xfrm>
          <a:prstGeom prst="line">
            <a:avLst/>
          </a:prstGeom>
          <a:ln w="19050"/>
        </p:spPr>
        <p:style>
          <a:lnRef idx="1">
            <a:schemeClr val="dk1"/>
          </a:lnRef>
          <a:fillRef idx="0">
            <a:schemeClr val="dk1"/>
          </a:fillRef>
          <a:effectRef idx="0">
            <a:schemeClr val="dk1"/>
          </a:effectRef>
          <a:fontRef idx="minor">
            <a:schemeClr val="tx1"/>
          </a:fontRef>
        </p:style>
      </p:cxnSp>
      <p:cxnSp>
        <p:nvCxnSpPr>
          <p:cNvPr id="388" name="直線コネクタ 387"/>
          <p:cNvCxnSpPr/>
          <p:nvPr/>
        </p:nvCxnSpPr>
        <p:spPr>
          <a:xfrm>
            <a:off x="4882984" y="2104498"/>
            <a:ext cx="0" cy="363688"/>
          </a:xfrm>
          <a:prstGeom prst="line">
            <a:avLst/>
          </a:prstGeom>
          <a:ln w="19050"/>
        </p:spPr>
        <p:style>
          <a:lnRef idx="1">
            <a:schemeClr val="dk1"/>
          </a:lnRef>
          <a:fillRef idx="0">
            <a:schemeClr val="dk1"/>
          </a:fillRef>
          <a:effectRef idx="0">
            <a:schemeClr val="dk1"/>
          </a:effectRef>
          <a:fontRef idx="minor">
            <a:schemeClr val="tx1"/>
          </a:fontRef>
        </p:style>
      </p:cxnSp>
      <p:sp>
        <p:nvSpPr>
          <p:cNvPr id="390" name="テキスト ボックス 389"/>
          <p:cNvSpPr txBox="1"/>
          <p:nvPr/>
        </p:nvSpPr>
        <p:spPr>
          <a:xfrm>
            <a:off x="3407149" y="2274639"/>
            <a:ext cx="482156" cy="215444"/>
          </a:xfrm>
          <a:prstGeom prst="rect">
            <a:avLst/>
          </a:prstGeom>
          <a:noFill/>
        </p:spPr>
        <p:txBody>
          <a:bodyPr wrap="square" rtlCol="0">
            <a:spAutoFit/>
          </a:bodyPr>
          <a:lstStyle/>
          <a:p>
            <a:r>
              <a:rPr kumimoji="1" lang="en-US" altLang="ja-JP" sz="800" dirty="0"/>
              <a:t>clk_fet</a:t>
            </a:r>
            <a:endParaRPr kumimoji="1" lang="ja-JP" altLang="en-US" sz="800" dirty="0"/>
          </a:p>
        </p:txBody>
      </p:sp>
      <p:cxnSp>
        <p:nvCxnSpPr>
          <p:cNvPr id="392" name="カギ線コネクタ 391"/>
          <p:cNvCxnSpPr/>
          <p:nvPr/>
        </p:nvCxnSpPr>
        <p:spPr>
          <a:xfrm rot="5400000">
            <a:off x="3976978" y="2517401"/>
            <a:ext cx="367000" cy="284891"/>
          </a:xfrm>
          <a:prstGeom prst="bentConnector3">
            <a:avLst>
              <a:gd name="adj1" fmla="val -443"/>
            </a:avLst>
          </a:prstGeom>
          <a:ln w="19050">
            <a:tailEnd type="arrow"/>
          </a:ln>
        </p:spPr>
        <p:style>
          <a:lnRef idx="1">
            <a:schemeClr val="dk1"/>
          </a:lnRef>
          <a:fillRef idx="0">
            <a:schemeClr val="dk1"/>
          </a:fillRef>
          <a:effectRef idx="0">
            <a:schemeClr val="dk1"/>
          </a:effectRef>
          <a:fontRef idx="minor">
            <a:schemeClr val="tx1"/>
          </a:fontRef>
        </p:style>
      </p:cxnSp>
      <p:sp>
        <p:nvSpPr>
          <p:cNvPr id="394" name="テキスト ボックス 393"/>
          <p:cNvSpPr txBox="1"/>
          <p:nvPr/>
        </p:nvSpPr>
        <p:spPr>
          <a:xfrm>
            <a:off x="4242344" y="2259182"/>
            <a:ext cx="533608" cy="215444"/>
          </a:xfrm>
          <a:prstGeom prst="rect">
            <a:avLst/>
          </a:prstGeom>
          <a:noFill/>
        </p:spPr>
        <p:txBody>
          <a:bodyPr wrap="square" rtlCol="0">
            <a:spAutoFit/>
          </a:bodyPr>
          <a:lstStyle/>
          <a:p>
            <a:r>
              <a:rPr kumimoji="1" lang="en-US" altLang="ja-JP" sz="800" dirty="0"/>
              <a:t>clk_dec</a:t>
            </a:r>
            <a:endParaRPr kumimoji="1" lang="ja-JP" altLang="en-US" sz="800" dirty="0"/>
          </a:p>
        </p:txBody>
      </p:sp>
      <p:sp>
        <p:nvSpPr>
          <p:cNvPr id="395" name="テキスト ボックス 394"/>
          <p:cNvSpPr txBox="1"/>
          <p:nvPr/>
        </p:nvSpPr>
        <p:spPr>
          <a:xfrm>
            <a:off x="4908448" y="2250196"/>
            <a:ext cx="533608" cy="215444"/>
          </a:xfrm>
          <a:prstGeom prst="rect">
            <a:avLst/>
          </a:prstGeom>
          <a:noFill/>
        </p:spPr>
        <p:txBody>
          <a:bodyPr wrap="square" rtlCol="0">
            <a:spAutoFit/>
          </a:bodyPr>
          <a:lstStyle/>
          <a:p>
            <a:r>
              <a:rPr kumimoji="1" lang="en-US" altLang="ja-JP" sz="800" dirty="0"/>
              <a:t>clk_exe</a:t>
            </a:r>
            <a:endParaRPr kumimoji="1" lang="ja-JP" altLang="en-US" sz="800" dirty="0"/>
          </a:p>
        </p:txBody>
      </p:sp>
      <p:cxnSp>
        <p:nvCxnSpPr>
          <p:cNvPr id="399" name="カギ線コネクタ 398"/>
          <p:cNvCxnSpPr>
            <a:endCxn id="368" idx="3"/>
          </p:cNvCxnSpPr>
          <p:nvPr/>
        </p:nvCxnSpPr>
        <p:spPr>
          <a:xfrm>
            <a:off x="4882984" y="2467538"/>
            <a:ext cx="2080903" cy="375806"/>
          </a:xfrm>
          <a:prstGeom prst="bentConnector2">
            <a:avLst/>
          </a:prstGeom>
          <a:ln w="19050">
            <a:tailEnd type="arrow"/>
          </a:ln>
        </p:spPr>
        <p:style>
          <a:lnRef idx="1">
            <a:schemeClr val="dk1"/>
          </a:lnRef>
          <a:fillRef idx="0">
            <a:schemeClr val="dk1"/>
          </a:fillRef>
          <a:effectRef idx="0">
            <a:schemeClr val="dk1"/>
          </a:effectRef>
          <a:fontRef idx="minor">
            <a:schemeClr val="tx1"/>
          </a:fontRef>
        </p:style>
      </p:cxnSp>
      <p:sp>
        <p:nvSpPr>
          <p:cNvPr id="404" name="正方形/長方形 403"/>
          <p:cNvSpPr/>
          <p:nvPr/>
        </p:nvSpPr>
        <p:spPr>
          <a:xfrm>
            <a:off x="4943458" y="1399586"/>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5" name="下矢印 404"/>
          <p:cNvSpPr/>
          <p:nvPr/>
        </p:nvSpPr>
        <p:spPr>
          <a:xfrm>
            <a:off x="4910750" y="1223478"/>
            <a:ext cx="111135" cy="14393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6" name="テキスト ボックス 405"/>
          <p:cNvSpPr txBox="1"/>
          <p:nvPr/>
        </p:nvSpPr>
        <p:spPr>
          <a:xfrm>
            <a:off x="4928841" y="1499541"/>
            <a:ext cx="552442" cy="215444"/>
          </a:xfrm>
          <a:prstGeom prst="rect">
            <a:avLst/>
          </a:prstGeom>
          <a:noFill/>
        </p:spPr>
        <p:txBody>
          <a:bodyPr wrap="square" rtlCol="0">
            <a:spAutoFit/>
          </a:bodyPr>
          <a:lstStyle/>
          <a:p>
            <a:r>
              <a:rPr kumimoji="1" lang="en-US" altLang="ja-JP" sz="800" dirty="0"/>
              <a:t>rst_n</a:t>
            </a:r>
            <a:endParaRPr kumimoji="1" lang="ja-JP" altLang="en-US" sz="800" dirty="0"/>
          </a:p>
        </p:txBody>
      </p:sp>
      <p:cxnSp>
        <p:nvCxnSpPr>
          <p:cNvPr id="408" name="直線矢印コネクタ 407"/>
          <p:cNvCxnSpPr>
            <a:stCxn id="158" idx="2"/>
          </p:cNvCxnSpPr>
          <p:nvPr/>
        </p:nvCxnSpPr>
        <p:spPr>
          <a:xfrm>
            <a:off x="4226515" y="1440839"/>
            <a:ext cx="767" cy="290505"/>
          </a:xfrm>
          <a:prstGeom prst="straightConnector1">
            <a:avLst/>
          </a:prstGeom>
          <a:ln w="6350">
            <a:tailEnd type="arrow"/>
          </a:ln>
        </p:spPr>
        <p:style>
          <a:lnRef idx="1">
            <a:schemeClr val="dk1"/>
          </a:lnRef>
          <a:fillRef idx="0">
            <a:schemeClr val="dk1"/>
          </a:fillRef>
          <a:effectRef idx="0">
            <a:schemeClr val="dk1"/>
          </a:effectRef>
          <a:fontRef idx="minor">
            <a:schemeClr val="tx1"/>
          </a:fontRef>
        </p:style>
      </p:cxnSp>
      <p:cxnSp>
        <p:nvCxnSpPr>
          <p:cNvPr id="409" name="直線矢印コネクタ 408"/>
          <p:cNvCxnSpPr/>
          <p:nvPr/>
        </p:nvCxnSpPr>
        <p:spPr>
          <a:xfrm>
            <a:off x="4963013" y="1435492"/>
            <a:ext cx="767" cy="290505"/>
          </a:xfrm>
          <a:prstGeom prst="straightConnector1">
            <a:avLst/>
          </a:prstGeom>
          <a:ln w="6350">
            <a:tailEnd type="arrow"/>
          </a:ln>
        </p:spPr>
        <p:style>
          <a:lnRef idx="1">
            <a:schemeClr val="dk1"/>
          </a:lnRef>
          <a:fillRef idx="0">
            <a:schemeClr val="dk1"/>
          </a:fillRef>
          <a:effectRef idx="0">
            <a:schemeClr val="dk1"/>
          </a:effectRef>
          <a:fontRef idx="minor">
            <a:schemeClr val="tx1"/>
          </a:fontRef>
        </p:style>
      </p:cxnSp>
      <p:sp>
        <p:nvSpPr>
          <p:cNvPr id="410" name="円/楕円 409"/>
          <p:cNvSpPr/>
          <p:nvPr/>
        </p:nvSpPr>
        <p:spPr>
          <a:xfrm>
            <a:off x="2161105" y="2784143"/>
            <a:ext cx="64530" cy="59201"/>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3" name="円/楕円 412"/>
          <p:cNvSpPr/>
          <p:nvPr/>
        </p:nvSpPr>
        <p:spPr>
          <a:xfrm>
            <a:off x="3629415" y="2784143"/>
            <a:ext cx="64530" cy="59201"/>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14" name="直線コネクタ 413"/>
          <p:cNvCxnSpPr/>
          <p:nvPr/>
        </p:nvCxnSpPr>
        <p:spPr>
          <a:xfrm flipV="1">
            <a:off x="3661680" y="2691790"/>
            <a:ext cx="0" cy="92353"/>
          </a:xfrm>
          <a:prstGeom prst="line">
            <a:avLst/>
          </a:prstGeom>
          <a:ln w="6350"/>
        </p:spPr>
        <p:style>
          <a:lnRef idx="1">
            <a:schemeClr val="dk1"/>
          </a:lnRef>
          <a:fillRef idx="0">
            <a:schemeClr val="dk1"/>
          </a:fillRef>
          <a:effectRef idx="0">
            <a:schemeClr val="dk1"/>
          </a:effectRef>
          <a:fontRef idx="minor">
            <a:schemeClr val="tx1"/>
          </a:fontRef>
        </p:style>
      </p:cxnSp>
      <p:cxnSp>
        <p:nvCxnSpPr>
          <p:cNvPr id="412" name="直線コネクタ 411"/>
          <p:cNvCxnSpPr/>
          <p:nvPr/>
        </p:nvCxnSpPr>
        <p:spPr>
          <a:xfrm flipV="1">
            <a:off x="2193370" y="2691790"/>
            <a:ext cx="0" cy="92353"/>
          </a:xfrm>
          <a:prstGeom prst="line">
            <a:avLst/>
          </a:prstGeom>
          <a:ln w="6350"/>
        </p:spPr>
        <p:style>
          <a:lnRef idx="1">
            <a:schemeClr val="dk1"/>
          </a:lnRef>
          <a:fillRef idx="0">
            <a:schemeClr val="dk1"/>
          </a:fillRef>
          <a:effectRef idx="0">
            <a:schemeClr val="dk1"/>
          </a:effectRef>
          <a:fontRef idx="minor">
            <a:schemeClr val="tx1"/>
          </a:fontRef>
        </p:style>
      </p:cxnSp>
      <p:sp>
        <p:nvSpPr>
          <p:cNvPr id="418" name="円/楕円 417"/>
          <p:cNvSpPr/>
          <p:nvPr/>
        </p:nvSpPr>
        <p:spPr>
          <a:xfrm>
            <a:off x="6597275" y="2789900"/>
            <a:ext cx="64530" cy="59201"/>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19" name="直線コネクタ 418"/>
          <p:cNvCxnSpPr/>
          <p:nvPr/>
        </p:nvCxnSpPr>
        <p:spPr>
          <a:xfrm flipV="1">
            <a:off x="6629540" y="2697547"/>
            <a:ext cx="0" cy="92353"/>
          </a:xfrm>
          <a:prstGeom prst="line">
            <a:avLst/>
          </a:prstGeom>
          <a:ln w="6350"/>
        </p:spPr>
        <p:style>
          <a:lnRef idx="1">
            <a:schemeClr val="dk1"/>
          </a:lnRef>
          <a:fillRef idx="0">
            <a:schemeClr val="dk1"/>
          </a:fillRef>
          <a:effectRef idx="0">
            <a:schemeClr val="dk1"/>
          </a:effectRef>
          <a:fontRef idx="minor">
            <a:schemeClr val="tx1"/>
          </a:fontRef>
        </p:style>
      </p:cxnSp>
      <p:cxnSp>
        <p:nvCxnSpPr>
          <p:cNvPr id="423" name="直線矢印コネクタ 422"/>
          <p:cNvCxnSpPr/>
          <p:nvPr/>
        </p:nvCxnSpPr>
        <p:spPr>
          <a:xfrm>
            <a:off x="8028966" y="1456790"/>
            <a:ext cx="0" cy="548740"/>
          </a:xfrm>
          <a:prstGeom prst="straightConnector1">
            <a:avLst/>
          </a:prstGeom>
          <a:ln w="6350">
            <a:tailEnd type="arrow"/>
          </a:ln>
        </p:spPr>
        <p:style>
          <a:lnRef idx="1">
            <a:schemeClr val="dk1"/>
          </a:lnRef>
          <a:fillRef idx="0">
            <a:schemeClr val="dk1"/>
          </a:fillRef>
          <a:effectRef idx="0">
            <a:schemeClr val="dk1"/>
          </a:effectRef>
          <a:fontRef idx="minor">
            <a:schemeClr val="tx1"/>
          </a:fontRef>
        </p:style>
      </p:cxnSp>
      <p:sp>
        <p:nvSpPr>
          <p:cNvPr id="424" name="正方形/長方形 423"/>
          <p:cNvSpPr/>
          <p:nvPr/>
        </p:nvSpPr>
        <p:spPr>
          <a:xfrm>
            <a:off x="7999907" y="1395070"/>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5" name="下矢印 424"/>
          <p:cNvSpPr/>
          <p:nvPr/>
        </p:nvSpPr>
        <p:spPr>
          <a:xfrm>
            <a:off x="7967198" y="1229338"/>
            <a:ext cx="111135" cy="14393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6" name="テキスト ボックス 425"/>
          <p:cNvSpPr txBox="1"/>
          <p:nvPr/>
        </p:nvSpPr>
        <p:spPr>
          <a:xfrm>
            <a:off x="7517217" y="1790086"/>
            <a:ext cx="627557" cy="215444"/>
          </a:xfrm>
          <a:prstGeom prst="rect">
            <a:avLst/>
          </a:prstGeom>
          <a:noFill/>
        </p:spPr>
        <p:txBody>
          <a:bodyPr wrap="square" rtlCol="0">
            <a:spAutoFit/>
          </a:bodyPr>
          <a:lstStyle/>
          <a:p>
            <a:r>
              <a:rPr kumimoji="1" lang="en-US" altLang="ja-JP" sz="800" dirty="0"/>
              <a:t>ren=1’b1</a:t>
            </a:r>
            <a:endParaRPr kumimoji="1" lang="ja-JP" altLang="en-US" sz="800" dirty="0"/>
          </a:p>
        </p:txBody>
      </p:sp>
      <p:cxnSp>
        <p:nvCxnSpPr>
          <p:cNvPr id="428" name="直線矢印コネクタ 427"/>
          <p:cNvCxnSpPr/>
          <p:nvPr/>
        </p:nvCxnSpPr>
        <p:spPr>
          <a:xfrm>
            <a:off x="5563707" y="4448589"/>
            <a:ext cx="686685"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431" name="テキスト ボックス 430"/>
          <p:cNvSpPr txBox="1"/>
          <p:nvPr/>
        </p:nvSpPr>
        <p:spPr>
          <a:xfrm>
            <a:off x="5589403" y="4430507"/>
            <a:ext cx="851115" cy="215444"/>
          </a:xfrm>
          <a:prstGeom prst="rect">
            <a:avLst/>
          </a:prstGeom>
          <a:noFill/>
        </p:spPr>
        <p:txBody>
          <a:bodyPr wrap="square" rtlCol="0">
            <a:spAutoFit/>
          </a:bodyPr>
          <a:lstStyle/>
          <a:p>
            <a:r>
              <a:rPr kumimoji="1" lang="en-US" altLang="ja-JP" sz="800" dirty="0"/>
              <a:t>reg_wen</a:t>
            </a:r>
            <a:endParaRPr kumimoji="1" lang="ja-JP" altLang="en-US" sz="800" dirty="0"/>
          </a:p>
        </p:txBody>
      </p:sp>
      <p:sp>
        <p:nvSpPr>
          <p:cNvPr id="434" name="正方形/長方形 433"/>
          <p:cNvSpPr/>
          <p:nvPr/>
        </p:nvSpPr>
        <p:spPr>
          <a:xfrm>
            <a:off x="3828173" y="3360375"/>
            <a:ext cx="45719" cy="81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5" name="正方形/長方形 434"/>
          <p:cNvSpPr/>
          <p:nvPr/>
        </p:nvSpPr>
        <p:spPr>
          <a:xfrm>
            <a:off x="4954735" y="3199066"/>
            <a:ext cx="45719" cy="81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2" name="正方形/長方形 361"/>
          <p:cNvSpPr/>
          <p:nvPr/>
        </p:nvSpPr>
        <p:spPr>
          <a:xfrm>
            <a:off x="3767427" y="1790085"/>
            <a:ext cx="1323900" cy="417585"/>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clk_gen</a:t>
            </a:r>
          </a:p>
        </p:txBody>
      </p:sp>
      <p:cxnSp>
        <p:nvCxnSpPr>
          <p:cNvPr id="130" name="直線コネクタ 129"/>
          <p:cNvCxnSpPr/>
          <p:nvPr/>
        </p:nvCxnSpPr>
        <p:spPr>
          <a:xfrm>
            <a:off x="4078312" y="3891313"/>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31" name="直線コネクタ 130"/>
          <p:cNvCxnSpPr/>
          <p:nvPr/>
        </p:nvCxnSpPr>
        <p:spPr>
          <a:xfrm>
            <a:off x="4072233" y="4467583"/>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32" name="直線コネクタ 131"/>
          <p:cNvCxnSpPr/>
          <p:nvPr/>
        </p:nvCxnSpPr>
        <p:spPr>
          <a:xfrm flipH="1">
            <a:off x="8139059" y="5719637"/>
            <a:ext cx="123590" cy="11969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136" name="テキスト ボックス 135"/>
          <p:cNvSpPr txBox="1"/>
          <p:nvPr/>
        </p:nvSpPr>
        <p:spPr>
          <a:xfrm>
            <a:off x="7233700" y="5671761"/>
            <a:ext cx="891095" cy="215444"/>
          </a:xfrm>
          <a:prstGeom prst="rect">
            <a:avLst/>
          </a:prstGeom>
          <a:noFill/>
        </p:spPr>
        <p:txBody>
          <a:bodyPr wrap="square" rtlCol="0">
            <a:spAutoFit/>
          </a:bodyPr>
          <a:lstStyle/>
          <a:p>
            <a:r>
              <a:rPr kumimoji="1" lang="en-US" altLang="ja-JP" sz="800" dirty="0"/>
              <a:t>RAM_OUT[15:0]</a:t>
            </a:r>
            <a:endParaRPr kumimoji="1" lang="ja-JP" altLang="en-US" sz="800" dirty="0"/>
          </a:p>
        </p:txBody>
      </p:sp>
      <p:cxnSp>
        <p:nvCxnSpPr>
          <p:cNvPr id="139" name="直線コネクタ 138"/>
          <p:cNvCxnSpPr/>
          <p:nvPr/>
        </p:nvCxnSpPr>
        <p:spPr>
          <a:xfrm flipH="1">
            <a:off x="1622383" y="2040103"/>
            <a:ext cx="123590" cy="11969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8" name="カギ線コネクタ 27"/>
          <p:cNvCxnSpPr>
            <a:stCxn id="82" idx="2"/>
          </p:cNvCxnSpPr>
          <p:nvPr/>
        </p:nvCxnSpPr>
        <p:spPr>
          <a:xfrm rot="5400000" flipH="1">
            <a:off x="5584696" y="3056509"/>
            <a:ext cx="284274" cy="4948042"/>
          </a:xfrm>
          <a:prstGeom prst="bentConnector4">
            <a:avLst>
              <a:gd name="adj1" fmla="val -80415"/>
              <a:gd name="adj2" fmla="val 108071"/>
            </a:avLst>
          </a:prstGeom>
          <a:ln w="19050"/>
        </p:spPr>
        <p:style>
          <a:lnRef idx="1">
            <a:schemeClr val="dk1"/>
          </a:lnRef>
          <a:fillRef idx="0">
            <a:schemeClr val="dk1"/>
          </a:fillRef>
          <a:effectRef idx="0">
            <a:schemeClr val="dk1"/>
          </a:effectRef>
          <a:fontRef idx="minor">
            <a:schemeClr val="tx1"/>
          </a:fontRef>
        </p:style>
      </p:cxnSp>
      <p:cxnSp>
        <p:nvCxnSpPr>
          <p:cNvPr id="36" name="直線矢印コネクタ 35"/>
          <p:cNvCxnSpPr/>
          <p:nvPr/>
        </p:nvCxnSpPr>
        <p:spPr>
          <a:xfrm>
            <a:off x="4133345" y="5388393"/>
            <a:ext cx="1202896"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3" name="テキスト ボックス 2"/>
          <p:cNvSpPr txBox="1"/>
          <p:nvPr/>
        </p:nvSpPr>
        <p:spPr>
          <a:xfrm>
            <a:off x="5642651" y="2959806"/>
            <a:ext cx="295897" cy="215444"/>
          </a:xfrm>
          <a:prstGeom prst="rect">
            <a:avLst/>
          </a:prstGeom>
          <a:noFill/>
          <a:ln>
            <a:solidFill>
              <a:schemeClr val="tx1"/>
            </a:solidFill>
          </a:ln>
        </p:spPr>
        <p:txBody>
          <a:bodyPr wrap="square" rtlCol="0">
            <a:spAutoFit/>
          </a:bodyPr>
          <a:lstStyle/>
          <a:p>
            <a:r>
              <a:rPr kumimoji="1" lang="en-US" altLang="ja-JP" sz="800" dirty="0"/>
              <a:t>LR</a:t>
            </a:r>
            <a:endParaRPr kumimoji="1" lang="ja-JP" altLang="en-US" sz="800" dirty="0"/>
          </a:p>
        </p:txBody>
      </p:sp>
      <p:sp>
        <p:nvSpPr>
          <p:cNvPr id="128" name="テキスト ボックス 127"/>
          <p:cNvSpPr txBox="1"/>
          <p:nvPr/>
        </p:nvSpPr>
        <p:spPr>
          <a:xfrm>
            <a:off x="5250741" y="2959806"/>
            <a:ext cx="295897" cy="215444"/>
          </a:xfrm>
          <a:prstGeom prst="rect">
            <a:avLst/>
          </a:prstGeom>
          <a:noFill/>
          <a:ln>
            <a:solidFill>
              <a:schemeClr val="tx1"/>
            </a:solidFill>
          </a:ln>
        </p:spPr>
        <p:txBody>
          <a:bodyPr wrap="square" rtlCol="0">
            <a:spAutoFit/>
          </a:bodyPr>
          <a:lstStyle/>
          <a:p>
            <a:r>
              <a:rPr kumimoji="1" lang="en-US" altLang="ja-JP" sz="800" dirty="0"/>
              <a:t>SP</a:t>
            </a:r>
            <a:endParaRPr kumimoji="1" lang="ja-JP" altLang="en-US" sz="800" dirty="0"/>
          </a:p>
        </p:txBody>
      </p:sp>
      <p:sp>
        <p:nvSpPr>
          <p:cNvPr id="129" name="テキスト ボックス 128"/>
          <p:cNvSpPr txBox="1"/>
          <p:nvPr/>
        </p:nvSpPr>
        <p:spPr>
          <a:xfrm>
            <a:off x="6028749" y="2958405"/>
            <a:ext cx="295897" cy="215444"/>
          </a:xfrm>
          <a:prstGeom prst="rect">
            <a:avLst/>
          </a:prstGeom>
          <a:solidFill>
            <a:schemeClr val="accent6">
              <a:lumMod val="40000"/>
              <a:lumOff val="60000"/>
            </a:schemeClr>
          </a:solidFill>
          <a:ln>
            <a:solidFill>
              <a:schemeClr val="tx1"/>
            </a:solidFill>
          </a:ln>
        </p:spPr>
        <p:txBody>
          <a:bodyPr wrap="square" rtlCol="0">
            <a:spAutoFit/>
          </a:bodyPr>
          <a:lstStyle/>
          <a:p>
            <a:r>
              <a:rPr kumimoji="1" lang="en-US" altLang="ja-JP" sz="800" dirty="0"/>
              <a:t>PC</a:t>
            </a:r>
            <a:endParaRPr kumimoji="1" lang="ja-JP" altLang="en-US" sz="800" dirty="0"/>
          </a:p>
        </p:txBody>
      </p:sp>
      <p:sp>
        <p:nvSpPr>
          <p:cNvPr id="146" name="正方形/長方形 145"/>
          <p:cNvSpPr/>
          <p:nvPr/>
        </p:nvSpPr>
        <p:spPr>
          <a:xfrm>
            <a:off x="4475741" y="4708522"/>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テキスト ボックス 147"/>
          <p:cNvSpPr txBox="1"/>
          <p:nvPr/>
        </p:nvSpPr>
        <p:spPr>
          <a:xfrm>
            <a:off x="7074826" y="5264502"/>
            <a:ext cx="892372" cy="215444"/>
          </a:xfrm>
          <a:prstGeom prst="rect">
            <a:avLst/>
          </a:prstGeom>
          <a:noFill/>
        </p:spPr>
        <p:txBody>
          <a:bodyPr wrap="square" rtlCol="0">
            <a:spAutoFit/>
          </a:bodyPr>
          <a:lstStyle/>
          <a:p>
            <a:r>
              <a:rPr kumimoji="1" lang="en-US" altLang="ja-JP" sz="800" dirty="0"/>
              <a:t>ram_addr[15:0]</a:t>
            </a:r>
            <a:endParaRPr kumimoji="1" lang="ja-JP" altLang="en-US" sz="800" dirty="0"/>
          </a:p>
        </p:txBody>
      </p:sp>
      <p:sp>
        <p:nvSpPr>
          <p:cNvPr id="149" name="テキスト ボックス 148"/>
          <p:cNvSpPr txBox="1"/>
          <p:nvPr/>
        </p:nvSpPr>
        <p:spPr>
          <a:xfrm>
            <a:off x="5167515" y="2806465"/>
            <a:ext cx="492443" cy="215444"/>
          </a:xfrm>
          <a:prstGeom prst="rect">
            <a:avLst/>
          </a:prstGeom>
          <a:noFill/>
        </p:spPr>
        <p:txBody>
          <a:bodyPr wrap="none" rtlCol="0">
            <a:spAutoFit/>
          </a:bodyPr>
          <a:lstStyle/>
          <a:p>
            <a:r>
              <a:rPr kumimoji="1" lang="ja-JP" altLang="en-US" sz="800" dirty="0"/>
              <a:t>未実装</a:t>
            </a:r>
          </a:p>
        </p:txBody>
      </p:sp>
      <p:sp>
        <p:nvSpPr>
          <p:cNvPr id="150" name="テキスト ボックス 149"/>
          <p:cNvSpPr txBox="1"/>
          <p:nvPr/>
        </p:nvSpPr>
        <p:spPr>
          <a:xfrm>
            <a:off x="5554326" y="2806465"/>
            <a:ext cx="492443" cy="215444"/>
          </a:xfrm>
          <a:prstGeom prst="rect">
            <a:avLst/>
          </a:prstGeom>
          <a:noFill/>
        </p:spPr>
        <p:txBody>
          <a:bodyPr wrap="none" rtlCol="0">
            <a:spAutoFit/>
          </a:bodyPr>
          <a:lstStyle/>
          <a:p>
            <a:r>
              <a:rPr kumimoji="1" lang="ja-JP" altLang="en-US" sz="800" dirty="0"/>
              <a:t>未実装</a:t>
            </a:r>
          </a:p>
        </p:txBody>
      </p:sp>
      <p:sp>
        <p:nvSpPr>
          <p:cNvPr id="151" name="テキスト ボックス 150"/>
          <p:cNvSpPr txBox="1"/>
          <p:nvPr/>
        </p:nvSpPr>
        <p:spPr>
          <a:xfrm>
            <a:off x="6417375" y="2966591"/>
            <a:ext cx="352404" cy="215444"/>
          </a:xfrm>
          <a:prstGeom prst="rect">
            <a:avLst/>
          </a:prstGeom>
          <a:solidFill>
            <a:schemeClr val="accent6">
              <a:lumMod val="40000"/>
              <a:lumOff val="60000"/>
            </a:schemeClr>
          </a:solidFill>
          <a:ln>
            <a:solidFill>
              <a:schemeClr val="tx1"/>
            </a:solidFill>
          </a:ln>
        </p:spPr>
        <p:txBody>
          <a:bodyPr wrap="square" rtlCol="0">
            <a:spAutoFit/>
          </a:bodyPr>
          <a:lstStyle/>
          <a:p>
            <a:r>
              <a:rPr kumimoji="1" lang="en-US" altLang="ja-JP" sz="800" dirty="0"/>
              <a:t>PSR</a:t>
            </a:r>
            <a:endParaRPr kumimoji="1" lang="ja-JP" altLang="en-US" sz="800" dirty="0"/>
          </a:p>
        </p:txBody>
      </p:sp>
      <p:sp>
        <p:nvSpPr>
          <p:cNvPr id="152" name="テキスト ボックス 151"/>
          <p:cNvSpPr txBox="1"/>
          <p:nvPr/>
        </p:nvSpPr>
        <p:spPr>
          <a:xfrm>
            <a:off x="6341199" y="2806465"/>
            <a:ext cx="492443" cy="215444"/>
          </a:xfrm>
          <a:prstGeom prst="rect">
            <a:avLst/>
          </a:prstGeom>
          <a:noFill/>
        </p:spPr>
        <p:txBody>
          <a:bodyPr wrap="none" rtlCol="0">
            <a:spAutoFit/>
          </a:bodyPr>
          <a:lstStyle/>
          <a:p>
            <a:r>
              <a:rPr kumimoji="1" lang="ja-JP" altLang="en-US" sz="800" dirty="0"/>
              <a:t>未実装</a:t>
            </a:r>
          </a:p>
        </p:txBody>
      </p:sp>
      <p:cxnSp>
        <p:nvCxnSpPr>
          <p:cNvPr id="154" name="直線コネクタ 153"/>
          <p:cNvCxnSpPr/>
          <p:nvPr/>
        </p:nvCxnSpPr>
        <p:spPr>
          <a:xfrm flipV="1">
            <a:off x="6420789" y="2966591"/>
            <a:ext cx="348990" cy="214952"/>
          </a:xfrm>
          <a:prstGeom prst="line">
            <a:avLst/>
          </a:prstGeom>
          <a:ln w="9525"/>
        </p:spPr>
        <p:style>
          <a:lnRef idx="1">
            <a:schemeClr val="dk1"/>
          </a:lnRef>
          <a:fillRef idx="0">
            <a:schemeClr val="dk1"/>
          </a:fillRef>
          <a:effectRef idx="0">
            <a:schemeClr val="dk1"/>
          </a:effectRef>
          <a:fontRef idx="minor">
            <a:schemeClr val="tx1"/>
          </a:fontRef>
        </p:style>
      </p:cxnSp>
      <p:sp>
        <p:nvSpPr>
          <p:cNvPr id="140" name="テキスト ボックス 139"/>
          <p:cNvSpPr txBox="1"/>
          <p:nvPr/>
        </p:nvSpPr>
        <p:spPr>
          <a:xfrm>
            <a:off x="6358625" y="4371344"/>
            <a:ext cx="607970" cy="215444"/>
          </a:xfrm>
          <a:prstGeom prst="rect">
            <a:avLst/>
          </a:prstGeom>
          <a:noFill/>
        </p:spPr>
        <p:txBody>
          <a:bodyPr wrap="square" rtlCol="0">
            <a:spAutoFit/>
          </a:bodyPr>
          <a:lstStyle/>
          <a:p>
            <a:r>
              <a:rPr kumimoji="1" lang="en-US" altLang="ja-JP" sz="800" dirty="0"/>
              <a:t>R0 ~ R11</a:t>
            </a:r>
            <a:endParaRPr kumimoji="1" lang="ja-JP" altLang="en-US" sz="800" dirty="0"/>
          </a:p>
        </p:txBody>
      </p:sp>
      <p:cxnSp>
        <p:nvCxnSpPr>
          <p:cNvPr id="157" name="直線コネクタ 156"/>
          <p:cNvCxnSpPr/>
          <p:nvPr/>
        </p:nvCxnSpPr>
        <p:spPr>
          <a:xfrm flipV="1">
            <a:off x="5252527" y="2959806"/>
            <a:ext cx="294111" cy="214043"/>
          </a:xfrm>
          <a:prstGeom prst="line">
            <a:avLst/>
          </a:prstGeom>
          <a:ln w="9525"/>
        </p:spPr>
        <p:style>
          <a:lnRef idx="1">
            <a:schemeClr val="dk1"/>
          </a:lnRef>
          <a:fillRef idx="0">
            <a:schemeClr val="dk1"/>
          </a:fillRef>
          <a:effectRef idx="0">
            <a:schemeClr val="dk1"/>
          </a:effectRef>
          <a:fontRef idx="minor">
            <a:schemeClr val="tx1"/>
          </a:fontRef>
        </p:style>
      </p:cxnSp>
      <p:cxnSp>
        <p:nvCxnSpPr>
          <p:cNvPr id="159" name="直線コネクタ 158"/>
          <p:cNvCxnSpPr/>
          <p:nvPr/>
        </p:nvCxnSpPr>
        <p:spPr>
          <a:xfrm flipV="1">
            <a:off x="5638762" y="2962753"/>
            <a:ext cx="294111" cy="214043"/>
          </a:xfrm>
          <a:prstGeom prst="line">
            <a:avLst/>
          </a:prstGeom>
          <a:ln w="9525"/>
        </p:spPr>
        <p:style>
          <a:lnRef idx="1">
            <a:schemeClr val="dk1"/>
          </a:lnRef>
          <a:fillRef idx="0">
            <a:schemeClr val="dk1"/>
          </a:fillRef>
          <a:effectRef idx="0">
            <a:schemeClr val="dk1"/>
          </a:effectRef>
          <a:fontRef idx="minor">
            <a:schemeClr val="tx1"/>
          </a:fontRef>
        </p:style>
      </p:cxnSp>
      <p:cxnSp>
        <p:nvCxnSpPr>
          <p:cNvPr id="163" name="直線コネクタ 162"/>
          <p:cNvCxnSpPr/>
          <p:nvPr/>
        </p:nvCxnSpPr>
        <p:spPr>
          <a:xfrm flipH="1" flipV="1">
            <a:off x="6093466" y="2635494"/>
            <a:ext cx="1" cy="327259"/>
          </a:xfrm>
          <a:prstGeom prst="line">
            <a:avLst/>
          </a:prstGeom>
          <a:ln w="19050"/>
        </p:spPr>
        <p:style>
          <a:lnRef idx="1">
            <a:schemeClr val="dk1"/>
          </a:lnRef>
          <a:fillRef idx="0">
            <a:schemeClr val="dk1"/>
          </a:fillRef>
          <a:effectRef idx="0">
            <a:schemeClr val="dk1"/>
          </a:effectRef>
          <a:fontRef idx="minor">
            <a:schemeClr val="tx1"/>
          </a:fontRef>
        </p:style>
      </p:cxnSp>
      <p:sp>
        <p:nvSpPr>
          <p:cNvPr id="167" name="テキスト ボックス 166"/>
          <p:cNvSpPr txBox="1"/>
          <p:nvPr/>
        </p:nvSpPr>
        <p:spPr>
          <a:xfrm>
            <a:off x="5949389" y="3136254"/>
            <a:ext cx="370346" cy="215444"/>
          </a:xfrm>
          <a:prstGeom prst="rect">
            <a:avLst/>
          </a:prstGeom>
          <a:noFill/>
        </p:spPr>
        <p:txBody>
          <a:bodyPr wrap="square" rtlCol="0">
            <a:spAutoFit/>
          </a:bodyPr>
          <a:lstStyle/>
          <a:p>
            <a:r>
              <a:rPr kumimoji="1" lang="en-US" altLang="ja-JP" sz="800" dirty="0"/>
              <a:t>R12</a:t>
            </a:r>
            <a:endParaRPr kumimoji="1" lang="ja-JP" altLang="en-US" sz="800" dirty="0"/>
          </a:p>
        </p:txBody>
      </p:sp>
      <p:sp>
        <p:nvSpPr>
          <p:cNvPr id="168" name="テキスト ボックス 167"/>
          <p:cNvSpPr txBox="1"/>
          <p:nvPr/>
        </p:nvSpPr>
        <p:spPr>
          <a:xfrm>
            <a:off x="3260418" y="4175198"/>
            <a:ext cx="212382" cy="461665"/>
          </a:xfrm>
          <a:prstGeom prst="rect">
            <a:avLst/>
          </a:prstGeom>
          <a:noFill/>
        </p:spPr>
        <p:txBody>
          <a:bodyPr wrap="square" rtlCol="0">
            <a:spAutoFit/>
          </a:bodyPr>
          <a:lstStyle/>
          <a:p>
            <a:r>
              <a:rPr kumimoji="1" lang="en-US" altLang="ja-JP" sz="1200" b="1" dirty="0"/>
              <a:t>:</a:t>
            </a:r>
          </a:p>
          <a:p>
            <a:r>
              <a:rPr kumimoji="1" lang="en-US" altLang="ja-JP" sz="1200" b="1" dirty="0"/>
              <a:t>:</a:t>
            </a:r>
            <a:endParaRPr kumimoji="1" lang="ja-JP" altLang="en-US" sz="1200" b="1" dirty="0"/>
          </a:p>
        </p:txBody>
      </p:sp>
      <p:sp>
        <p:nvSpPr>
          <p:cNvPr id="169" name="テキスト ボックス 168"/>
          <p:cNvSpPr txBox="1"/>
          <p:nvPr/>
        </p:nvSpPr>
        <p:spPr>
          <a:xfrm>
            <a:off x="3029122" y="4173075"/>
            <a:ext cx="212382" cy="461665"/>
          </a:xfrm>
          <a:prstGeom prst="rect">
            <a:avLst/>
          </a:prstGeom>
          <a:noFill/>
        </p:spPr>
        <p:txBody>
          <a:bodyPr wrap="square" rtlCol="0">
            <a:spAutoFit/>
          </a:bodyPr>
          <a:lstStyle/>
          <a:p>
            <a:r>
              <a:rPr kumimoji="1" lang="en-US" altLang="ja-JP" sz="1200" b="1" dirty="0"/>
              <a:t>:</a:t>
            </a:r>
          </a:p>
          <a:p>
            <a:r>
              <a:rPr kumimoji="1" lang="en-US" altLang="ja-JP" sz="1200" b="1" dirty="0"/>
              <a:t>:</a:t>
            </a:r>
            <a:endParaRPr kumimoji="1" lang="ja-JP" altLang="en-US" sz="1200" b="1" dirty="0"/>
          </a:p>
        </p:txBody>
      </p:sp>
    </p:spTree>
    <p:extLst>
      <p:ext uri="{BB962C8B-B14F-4D97-AF65-F5344CB8AC3E}">
        <p14:creationId xmlns:p14="http://schemas.microsoft.com/office/powerpoint/2010/main" val="5345128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正方形/長方形 32">
            <a:extLst>
              <a:ext uri="{FF2B5EF4-FFF2-40B4-BE49-F238E27FC236}">
                <a16:creationId xmlns:a16="http://schemas.microsoft.com/office/drawing/2014/main" id="{0122A143-074A-4268-ABFA-A22506D8D7D8}"/>
              </a:ext>
            </a:extLst>
          </p:cNvPr>
          <p:cNvSpPr/>
          <p:nvPr/>
        </p:nvSpPr>
        <p:spPr>
          <a:xfrm>
            <a:off x="1040176" y="1809180"/>
            <a:ext cx="6962239" cy="5352831"/>
          </a:xfrm>
          <a:prstGeom prst="rect">
            <a:avLst/>
          </a:prstGeom>
          <a:solidFill>
            <a:schemeClr val="bg1">
              <a:lumMod val="85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t"/>
          <a:lstStyle/>
          <a:p>
            <a:r>
              <a:rPr kumimoji="1" lang="en-US" altLang="ja-JP" sz="1200" u="sng" dirty="0">
                <a:solidFill>
                  <a:schemeClr val="tx1"/>
                </a:solidFill>
              </a:rPr>
              <a:t>ASCA16CORE</a:t>
            </a:r>
          </a:p>
          <a:p>
            <a:endParaRPr kumimoji="1" lang="en-US" altLang="ja-JP" dirty="0">
              <a:solidFill>
                <a:schemeClr val="tx1"/>
              </a:solidFill>
            </a:endParaRPr>
          </a:p>
          <a:p>
            <a:endParaRPr kumimoji="1" lang="en-US" altLang="ja-JP" dirty="0">
              <a:solidFill>
                <a:schemeClr val="tx1"/>
              </a:solidFill>
            </a:endParaRPr>
          </a:p>
          <a:p>
            <a:pPr algn="r"/>
            <a:endParaRPr kumimoji="1" lang="en-US" altLang="ja-JP" dirty="0">
              <a:solidFill>
                <a:schemeClr val="tx1"/>
              </a:solidFill>
            </a:endParaRPr>
          </a:p>
          <a:p>
            <a:endParaRPr kumimoji="1" lang="ja-JP" altLang="en-US" dirty="0">
              <a:solidFill>
                <a:schemeClr val="tx1"/>
              </a:solidFill>
            </a:endParaRPr>
          </a:p>
        </p:txBody>
      </p:sp>
      <p:cxnSp>
        <p:nvCxnSpPr>
          <p:cNvPr id="91" name="カギ線コネクタ 90"/>
          <p:cNvCxnSpPr>
            <a:stCxn id="227" idx="2"/>
          </p:cNvCxnSpPr>
          <p:nvPr/>
        </p:nvCxnSpPr>
        <p:spPr>
          <a:xfrm rot="16200000" flipH="1">
            <a:off x="6075124" y="4331042"/>
            <a:ext cx="999230" cy="3315996"/>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118" name="正方形/長方形 117"/>
          <p:cNvSpPr/>
          <p:nvPr/>
        </p:nvSpPr>
        <p:spPr>
          <a:xfrm>
            <a:off x="5144119" y="3477425"/>
            <a:ext cx="2413871" cy="327114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execute</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cxnSp>
        <p:nvCxnSpPr>
          <p:cNvPr id="52" name="カギ線コネクタ 51"/>
          <p:cNvCxnSpPr/>
          <p:nvPr/>
        </p:nvCxnSpPr>
        <p:spPr>
          <a:xfrm flipV="1">
            <a:off x="2523530" y="6144930"/>
            <a:ext cx="3621170" cy="994224"/>
          </a:xfrm>
          <a:prstGeom prst="bentConnector3">
            <a:avLst>
              <a:gd name="adj1" fmla="val 23"/>
            </a:avLst>
          </a:prstGeom>
          <a:ln w="19050">
            <a:tailEnd type="triangle"/>
          </a:ln>
        </p:spPr>
        <p:style>
          <a:lnRef idx="1">
            <a:schemeClr val="dk1"/>
          </a:lnRef>
          <a:fillRef idx="0">
            <a:schemeClr val="dk1"/>
          </a:fillRef>
          <a:effectRef idx="0">
            <a:schemeClr val="dk1"/>
          </a:effectRef>
          <a:fontRef idx="minor">
            <a:schemeClr val="tx1"/>
          </a:fontRef>
        </p:style>
      </p:cxnSp>
      <p:sp>
        <p:nvSpPr>
          <p:cNvPr id="3" name="正方形/長方形 2"/>
          <p:cNvSpPr/>
          <p:nvPr/>
        </p:nvSpPr>
        <p:spPr>
          <a:xfrm>
            <a:off x="5148901" y="2091258"/>
            <a:ext cx="2413871" cy="107035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instrctl</a:t>
            </a:r>
            <a:endParaRPr kumimoji="1" lang="ja-JP" altLang="en-US" sz="1050" u="sng" dirty="0">
              <a:solidFill>
                <a:schemeClr val="tx1"/>
              </a:solidFill>
            </a:endParaRPr>
          </a:p>
        </p:txBody>
      </p:sp>
      <p:sp>
        <p:nvSpPr>
          <p:cNvPr id="47" name="正方形/長方形 46"/>
          <p:cNvSpPr/>
          <p:nvPr/>
        </p:nvSpPr>
        <p:spPr>
          <a:xfrm>
            <a:off x="2902039" y="3465530"/>
            <a:ext cx="600566" cy="327114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decode</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sp>
        <p:nvSpPr>
          <p:cNvPr id="199" name="正方形/長方形 198"/>
          <p:cNvSpPr/>
          <p:nvPr/>
        </p:nvSpPr>
        <p:spPr>
          <a:xfrm>
            <a:off x="6914370" y="4935023"/>
            <a:ext cx="543266" cy="92067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u="sng" dirty="0">
              <a:solidFill>
                <a:schemeClr val="tx1"/>
              </a:solidFill>
            </a:endParaRPr>
          </a:p>
          <a:p>
            <a:pPr algn="r"/>
            <a:endParaRPr kumimoji="1" lang="en-US" altLang="ja-JP" sz="1050" u="sng" dirty="0">
              <a:solidFill>
                <a:schemeClr val="tx1"/>
              </a:solidFill>
            </a:endParaRPr>
          </a:p>
        </p:txBody>
      </p:sp>
      <p:sp>
        <p:nvSpPr>
          <p:cNvPr id="2" name="タイトル 1">
            <a:extLst>
              <a:ext uri="{FF2B5EF4-FFF2-40B4-BE49-F238E27FC236}">
                <a16:creationId xmlns:a16="http://schemas.microsoft.com/office/drawing/2014/main" id="{EAD621A3-F279-4D81-B5D0-419A2F2D9A85}"/>
              </a:ext>
            </a:extLst>
          </p:cNvPr>
          <p:cNvSpPr>
            <a:spLocks noGrp="1"/>
          </p:cNvSpPr>
          <p:nvPr>
            <p:ph type="title"/>
          </p:nvPr>
        </p:nvSpPr>
        <p:spPr>
          <a:xfrm>
            <a:off x="0" y="32892"/>
            <a:ext cx="8952614" cy="696158"/>
          </a:xfrm>
        </p:spPr>
        <p:txBody>
          <a:bodyPr>
            <a:normAutofit/>
          </a:bodyPr>
          <a:lstStyle/>
          <a:p>
            <a:r>
              <a:rPr lang="en-US" altLang="ja-JP" dirty="0"/>
              <a:t>ASCA16</a:t>
            </a:r>
            <a:r>
              <a:rPr lang="ja-JP" altLang="en-US" dirty="0"/>
              <a:t>コア詳細</a:t>
            </a:r>
            <a:r>
              <a:rPr lang="en-US" altLang="ja-JP" dirty="0"/>
              <a:t>1</a:t>
            </a:r>
            <a:endParaRPr kumimoji="1" lang="ja-JP" altLang="en-US" dirty="0"/>
          </a:p>
        </p:txBody>
      </p:sp>
      <p:sp>
        <p:nvSpPr>
          <p:cNvPr id="35" name="正方形/長方形 34"/>
          <p:cNvSpPr/>
          <p:nvPr/>
        </p:nvSpPr>
        <p:spPr>
          <a:xfrm>
            <a:off x="114785" y="2200839"/>
            <a:ext cx="711200" cy="458656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ROM</a:t>
            </a:r>
          </a:p>
          <a:p>
            <a:endParaRPr kumimoji="1" lang="en-US" altLang="ja-JP" sz="800" u="sng" dirty="0">
              <a:solidFill>
                <a:schemeClr val="tx1"/>
              </a:solidFill>
            </a:endParaRPr>
          </a:p>
          <a:p>
            <a:r>
              <a:rPr kumimoji="1" lang="en-US" altLang="ja-JP" sz="800" u="sng" dirty="0">
                <a:solidFill>
                  <a:schemeClr val="tx1"/>
                </a:solidFill>
              </a:rPr>
              <a:t>#0</a:t>
            </a:r>
          </a:p>
          <a:p>
            <a:r>
              <a:rPr kumimoji="1" lang="en-US" altLang="ja-JP" sz="800" dirty="0">
                <a:solidFill>
                  <a:schemeClr val="tx1"/>
                </a:solidFill>
              </a:rPr>
              <a:t>4AFF</a:t>
            </a:r>
          </a:p>
          <a:p>
            <a:r>
              <a:rPr kumimoji="1" lang="en-US" altLang="ja-JP" sz="800" dirty="0">
                <a:solidFill>
                  <a:schemeClr val="tx1"/>
                </a:solidFill>
              </a:rPr>
              <a:t>4BEE</a:t>
            </a:r>
          </a:p>
          <a:p>
            <a:r>
              <a:rPr kumimoji="1" lang="en-US" altLang="ja-JP" sz="800" dirty="0">
                <a:solidFill>
                  <a:schemeClr val="tx1"/>
                </a:solidFill>
              </a:rPr>
              <a:t>3A2A</a:t>
            </a:r>
            <a:endParaRPr kumimoji="1" lang="en-US" altLang="ja-JP" sz="800" u="sng" dirty="0">
              <a:solidFill>
                <a:schemeClr val="tx1"/>
              </a:solidFill>
            </a:endParaRPr>
          </a:p>
          <a:p>
            <a:r>
              <a:rPr kumimoji="1" lang="en-US" altLang="ja-JP" sz="800" b="1" dirty="0">
                <a:solidFill>
                  <a:schemeClr val="tx1"/>
                </a:solidFill>
              </a:rPr>
              <a:t>:</a:t>
            </a:r>
          </a:p>
          <a:p>
            <a:r>
              <a:rPr kumimoji="1" lang="en-US" altLang="ja-JP" sz="800" b="1" dirty="0">
                <a:solidFill>
                  <a:schemeClr val="tx1"/>
                </a:solidFill>
              </a:rPr>
              <a:t>:</a:t>
            </a: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r>
              <a:rPr kumimoji="1" lang="en-US" altLang="ja-JP" sz="800" b="1" dirty="0">
                <a:solidFill>
                  <a:schemeClr val="tx1"/>
                </a:solidFill>
              </a:rPr>
              <a:t>:</a:t>
            </a:r>
          </a:p>
          <a:p>
            <a:r>
              <a:rPr kumimoji="1" lang="en-US" altLang="ja-JP" sz="800" u="sng" dirty="0">
                <a:solidFill>
                  <a:schemeClr val="tx1"/>
                </a:solidFill>
              </a:rPr>
              <a:t>#65535</a:t>
            </a:r>
          </a:p>
          <a:p>
            <a:endParaRPr kumimoji="1" lang="en-US" altLang="ja-JP" sz="800" dirty="0">
              <a:solidFill>
                <a:schemeClr val="tx1"/>
              </a:solidFill>
            </a:endParaRPr>
          </a:p>
        </p:txBody>
      </p:sp>
      <p:sp>
        <p:nvSpPr>
          <p:cNvPr id="68" name="テキスト ボックス 67"/>
          <p:cNvSpPr txBox="1"/>
          <p:nvPr/>
        </p:nvSpPr>
        <p:spPr>
          <a:xfrm>
            <a:off x="788598" y="4078147"/>
            <a:ext cx="571593" cy="215444"/>
          </a:xfrm>
          <a:prstGeom prst="rect">
            <a:avLst/>
          </a:prstGeom>
          <a:noFill/>
        </p:spPr>
        <p:txBody>
          <a:bodyPr wrap="square" rtlCol="0">
            <a:spAutoFit/>
          </a:bodyPr>
          <a:lstStyle/>
          <a:p>
            <a:r>
              <a:rPr kumimoji="1" lang="en-US" altLang="ja-JP" sz="800" dirty="0"/>
              <a:t>op[15:0]</a:t>
            </a:r>
            <a:endParaRPr kumimoji="1" lang="ja-JP" altLang="en-US" sz="800" dirty="0"/>
          </a:p>
        </p:txBody>
      </p:sp>
      <p:sp>
        <p:nvSpPr>
          <p:cNvPr id="82" name="正方形/長方形 81"/>
          <p:cNvSpPr/>
          <p:nvPr/>
        </p:nvSpPr>
        <p:spPr>
          <a:xfrm>
            <a:off x="8241414" y="2208657"/>
            <a:ext cx="711200" cy="464460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RAM</a:t>
            </a:r>
          </a:p>
          <a:p>
            <a:endParaRPr kumimoji="1" lang="en-US" altLang="ja-JP" sz="800" u="sng" dirty="0">
              <a:solidFill>
                <a:schemeClr val="tx1"/>
              </a:solidFill>
            </a:endParaRPr>
          </a:p>
          <a:p>
            <a:r>
              <a:rPr kumimoji="1" lang="en-US" altLang="ja-JP" sz="800" u="sng" dirty="0">
                <a:solidFill>
                  <a:schemeClr val="tx1"/>
                </a:solidFill>
              </a:rPr>
              <a:t>#0</a:t>
            </a:r>
          </a:p>
          <a:p>
            <a:r>
              <a:rPr kumimoji="1" lang="en-US" altLang="ja-JP" sz="800" dirty="0">
                <a:solidFill>
                  <a:schemeClr val="tx1"/>
                </a:solidFill>
              </a:rPr>
              <a:t>3CAA</a:t>
            </a:r>
          </a:p>
          <a:p>
            <a:r>
              <a:rPr kumimoji="1" lang="en-US" altLang="ja-JP" sz="800" dirty="0">
                <a:solidFill>
                  <a:schemeClr val="tx1"/>
                </a:solidFill>
              </a:rPr>
              <a:t>03FF</a:t>
            </a:r>
          </a:p>
          <a:p>
            <a:r>
              <a:rPr kumimoji="1" lang="en-US" altLang="ja-JP" sz="800" dirty="0">
                <a:solidFill>
                  <a:schemeClr val="tx1"/>
                </a:solidFill>
              </a:rPr>
              <a:t>35FF</a:t>
            </a:r>
            <a:endParaRPr kumimoji="1" lang="en-US" altLang="ja-JP" sz="800" u="sng" dirty="0">
              <a:solidFill>
                <a:schemeClr val="tx1"/>
              </a:solidFill>
            </a:endParaRPr>
          </a:p>
          <a:p>
            <a:r>
              <a:rPr kumimoji="1" lang="en-US" altLang="ja-JP" sz="800" b="1" dirty="0">
                <a:solidFill>
                  <a:schemeClr val="tx1"/>
                </a:solidFill>
              </a:rPr>
              <a:t>:</a:t>
            </a:r>
          </a:p>
          <a:p>
            <a:r>
              <a:rPr kumimoji="1" lang="en-US" altLang="ja-JP" sz="800" b="1" dirty="0">
                <a:solidFill>
                  <a:schemeClr val="tx1"/>
                </a:solidFill>
              </a:rPr>
              <a:t>:</a:t>
            </a: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r>
              <a:rPr kumimoji="1" lang="en-US" altLang="ja-JP" sz="800" b="1" dirty="0">
                <a:solidFill>
                  <a:schemeClr val="tx1"/>
                </a:solidFill>
              </a:rPr>
              <a:t>:</a:t>
            </a:r>
            <a:endParaRPr kumimoji="1" lang="en-US" altLang="ja-JP" sz="800" dirty="0">
              <a:solidFill>
                <a:schemeClr val="tx1"/>
              </a:solidFill>
            </a:endParaRPr>
          </a:p>
          <a:p>
            <a:r>
              <a:rPr kumimoji="1" lang="en-US" altLang="ja-JP" sz="800" u="sng" dirty="0">
                <a:solidFill>
                  <a:schemeClr val="tx1"/>
                </a:solidFill>
              </a:rPr>
              <a:t>#65535</a:t>
            </a:r>
          </a:p>
        </p:txBody>
      </p:sp>
      <p:sp>
        <p:nvSpPr>
          <p:cNvPr id="117" name="テキスト ボックス 116"/>
          <p:cNvSpPr txBox="1"/>
          <p:nvPr/>
        </p:nvSpPr>
        <p:spPr>
          <a:xfrm>
            <a:off x="1755341" y="1631847"/>
            <a:ext cx="328353" cy="215444"/>
          </a:xfrm>
          <a:prstGeom prst="rect">
            <a:avLst/>
          </a:prstGeom>
          <a:noFill/>
        </p:spPr>
        <p:txBody>
          <a:bodyPr wrap="square" rtlCol="0">
            <a:spAutoFit/>
          </a:bodyPr>
          <a:lstStyle/>
          <a:p>
            <a:r>
              <a:rPr kumimoji="1" lang="en-US" altLang="ja-JP" sz="800" dirty="0"/>
              <a:t>clk</a:t>
            </a:r>
            <a:endParaRPr kumimoji="1" lang="ja-JP" altLang="en-US" sz="800" dirty="0"/>
          </a:p>
        </p:txBody>
      </p:sp>
      <p:sp>
        <p:nvSpPr>
          <p:cNvPr id="158" name="正方形/長方形 157"/>
          <p:cNvSpPr/>
          <p:nvPr/>
        </p:nvSpPr>
        <p:spPr>
          <a:xfrm>
            <a:off x="2045112" y="1786433"/>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6975979" y="5019783"/>
            <a:ext cx="307674" cy="60693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p:cNvSpPr/>
          <p:nvPr/>
        </p:nvSpPr>
        <p:spPr>
          <a:xfrm>
            <a:off x="7013906" y="5054167"/>
            <a:ext cx="307674" cy="60693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p:cNvSpPr/>
          <p:nvPr/>
        </p:nvSpPr>
        <p:spPr>
          <a:xfrm>
            <a:off x="7050977" y="5097741"/>
            <a:ext cx="307674" cy="60693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フローチャート : 抜出し 144"/>
          <p:cNvSpPr/>
          <p:nvPr/>
        </p:nvSpPr>
        <p:spPr>
          <a:xfrm rot="5400000">
            <a:off x="7029030" y="5528063"/>
            <a:ext cx="100337" cy="56444"/>
          </a:xfrm>
          <a:prstGeom prst="flowChartExtra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フローチャート: 手作業 5"/>
          <p:cNvSpPr/>
          <p:nvPr/>
        </p:nvSpPr>
        <p:spPr>
          <a:xfrm rot="16200000">
            <a:off x="5119799" y="4879187"/>
            <a:ext cx="796554" cy="227464"/>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テキスト ボックス 80"/>
          <p:cNvSpPr txBox="1"/>
          <p:nvPr/>
        </p:nvSpPr>
        <p:spPr>
          <a:xfrm>
            <a:off x="5333433" y="5099959"/>
            <a:ext cx="369285" cy="215444"/>
          </a:xfrm>
          <a:prstGeom prst="rect">
            <a:avLst/>
          </a:prstGeom>
          <a:noFill/>
        </p:spPr>
        <p:txBody>
          <a:bodyPr wrap="square" rtlCol="0">
            <a:spAutoFit/>
          </a:bodyPr>
          <a:lstStyle/>
          <a:p>
            <a:r>
              <a:rPr kumimoji="1" lang="en-US" altLang="ja-JP" sz="800" dirty="0"/>
              <a:t>ALU</a:t>
            </a:r>
            <a:endParaRPr kumimoji="1" lang="ja-JP" altLang="en-US" sz="800" dirty="0"/>
          </a:p>
        </p:txBody>
      </p:sp>
      <p:sp>
        <p:nvSpPr>
          <p:cNvPr id="46" name="二等辺三角形 45"/>
          <p:cNvSpPr/>
          <p:nvPr/>
        </p:nvSpPr>
        <p:spPr>
          <a:xfrm rot="5400000">
            <a:off x="5311198" y="4949627"/>
            <a:ext cx="300023" cy="113732"/>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9" name="直線コネクタ 48"/>
          <p:cNvCxnSpPr>
            <a:stCxn id="46" idx="2"/>
            <a:endCxn id="46" idx="4"/>
          </p:cNvCxnSpPr>
          <p:nvPr/>
        </p:nvCxnSpPr>
        <p:spPr>
          <a:xfrm>
            <a:off x="5404344" y="4856482"/>
            <a:ext cx="0" cy="300023"/>
          </a:xfrm>
          <a:prstGeom prst="line">
            <a:avLst/>
          </a:prstGeom>
          <a:ln w="9525">
            <a:solidFill>
              <a:srgbClr val="FFC000"/>
            </a:solidFill>
          </a:ln>
        </p:spPr>
        <p:style>
          <a:lnRef idx="1">
            <a:schemeClr val="dk1"/>
          </a:lnRef>
          <a:fillRef idx="0">
            <a:schemeClr val="dk1"/>
          </a:fillRef>
          <a:effectRef idx="0">
            <a:schemeClr val="dk1"/>
          </a:effectRef>
          <a:fontRef idx="minor">
            <a:schemeClr val="tx1"/>
          </a:fontRef>
        </p:style>
      </p:cxnSp>
      <p:sp>
        <p:nvSpPr>
          <p:cNvPr id="156" name="正方形/長方形 155"/>
          <p:cNvSpPr/>
          <p:nvPr/>
        </p:nvSpPr>
        <p:spPr>
          <a:xfrm>
            <a:off x="1370693" y="3457058"/>
            <a:ext cx="518397" cy="327856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fetch</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cxnSp>
        <p:nvCxnSpPr>
          <p:cNvPr id="202" name="直線矢印コネクタ 201"/>
          <p:cNvCxnSpPr/>
          <p:nvPr/>
        </p:nvCxnSpPr>
        <p:spPr>
          <a:xfrm>
            <a:off x="6430958" y="5422544"/>
            <a:ext cx="485030" cy="74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7" name="直線矢印コネクタ 206"/>
          <p:cNvCxnSpPr/>
          <p:nvPr/>
        </p:nvCxnSpPr>
        <p:spPr>
          <a:xfrm>
            <a:off x="6428601" y="5707077"/>
            <a:ext cx="47156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13" name="カギ線コネクタ 212"/>
          <p:cNvCxnSpPr>
            <a:stCxn id="199" idx="3"/>
            <a:endCxn id="69" idx="1"/>
          </p:cNvCxnSpPr>
          <p:nvPr/>
        </p:nvCxnSpPr>
        <p:spPr>
          <a:xfrm flipH="1" flipV="1">
            <a:off x="2902035" y="4624163"/>
            <a:ext cx="4555601" cy="771197"/>
          </a:xfrm>
          <a:prstGeom prst="bentConnector5">
            <a:avLst>
              <a:gd name="adj1" fmla="val -5018"/>
              <a:gd name="adj2" fmla="val 271300"/>
              <a:gd name="adj3" fmla="val 105018"/>
            </a:avLst>
          </a:prstGeom>
          <a:ln w="19050">
            <a:tailEnd type="triangle"/>
          </a:ln>
        </p:spPr>
        <p:style>
          <a:lnRef idx="1">
            <a:schemeClr val="dk1"/>
          </a:lnRef>
          <a:fillRef idx="0">
            <a:schemeClr val="dk1"/>
          </a:fillRef>
          <a:effectRef idx="0">
            <a:schemeClr val="dk1"/>
          </a:effectRef>
          <a:fontRef idx="minor">
            <a:schemeClr val="tx1"/>
          </a:fontRef>
        </p:style>
      </p:cxnSp>
      <p:sp>
        <p:nvSpPr>
          <p:cNvPr id="219" name="テキスト ボックス 218"/>
          <p:cNvSpPr txBox="1"/>
          <p:nvPr/>
        </p:nvSpPr>
        <p:spPr>
          <a:xfrm>
            <a:off x="7413220" y="5958985"/>
            <a:ext cx="691571" cy="215444"/>
          </a:xfrm>
          <a:prstGeom prst="rect">
            <a:avLst/>
          </a:prstGeom>
          <a:noFill/>
        </p:spPr>
        <p:txBody>
          <a:bodyPr wrap="square" rtlCol="0">
            <a:spAutoFit/>
          </a:bodyPr>
          <a:lstStyle/>
          <a:p>
            <a:r>
              <a:rPr kumimoji="1" lang="en-US" altLang="ja-JP" sz="800" dirty="0"/>
              <a:t>ram_wen</a:t>
            </a:r>
            <a:endParaRPr kumimoji="1" lang="ja-JP" altLang="en-US" sz="800" dirty="0"/>
          </a:p>
        </p:txBody>
      </p:sp>
      <p:sp>
        <p:nvSpPr>
          <p:cNvPr id="220" name="テキスト ボックス 219"/>
          <p:cNvSpPr txBox="1"/>
          <p:nvPr/>
        </p:nvSpPr>
        <p:spPr>
          <a:xfrm>
            <a:off x="7398973" y="5719495"/>
            <a:ext cx="937135" cy="215444"/>
          </a:xfrm>
          <a:prstGeom prst="rect">
            <a:avLst/>
          </a:prstGeom>
          <a:noFill/>
        </p:spPr>
        <p:txBody>
          <a:bodyPr wrap="square" rtlCol="0">
            <a:spAutoFit/>
          </a:bodyPr>
          <a:lstStyle/>
          <a:p>
            <a:r>
              <a:rPr kumimoji="1" lang="en-US" altLang="ja-JP" sz="800" dirty="0"/>
              <a:t>ram_data[15:0]</a:t>
            </a:r>
            <a:endParaRPr kumimoji="1" lang="ja-JP" altLang="en-US" sz="800" dirty="0"/>
          </a:p>
        </p:txBody>
      </p:sp>
      <p:cxnSp>
        <p:nvCxnSpPr>
          <p:cNvPr id="242" name="カギ線コネクタ 241"/>
          <p:cNvCxnSpPr>
            <a:stCxn id="264" idx="2"/>
          </p:cNvCxnSpPr>
          <p:nvPr/>
        </p:nvCxnSpPr>
        <p:spPr>
          <a:xfrm>
            <a:off x="4378326" y="5290676"/>
            <a:ext cx="1766374" cy="483718"/>
          </a:xfrm>
          <a:prstGeom prst="bentConnector3">
            <a:avLst>
              <a:gd name="adj1" fmla="val 18005"/>
            </a:avLst>
          </a:prstGeom>
          <a:ln w="19050">
            <a:tailEnd type="triangle"/>
          </a:ln>
        </p:spPr>
        <p:style>
          <a:lnRef idx="1">
            <a:schemeClr val="dk1"/>
          </a:lnRef>
          <a:fillRef idx="0">
            <a:schemeClr val="dk1"/>
          </a:fillRef>
          <a:effectRef idx="0">
            <a:schemeClr val="dk1"/>
          </a:effectRef>
          <a:fontRef idx="minor">
            <a:schemeClr val="tx1"/>
          </a:fontRef>
        </p:style>
      </p:cxnSp>
      <p:sp>
        <p:nvSpPr>
          <p:cNvPr id="259" name="テキスト ボックス 258"/>
          <p:cNvSpPr txBox="1"/>
          <p:nvPr/>
        </p:nvSpPr>
        <p:spPr>
          <a:xfrm>
            <a:off x="2845472" y="4918287"/>
            <a:ext cx="212382" cy="276999"/>
          </a:xfrm>
          <a:prstGeom prst="rect">
            <a:avLst/>
          </a:prstGeom>
          <a:noFill/>
        </p:spPr>
        <p:txBody>
          <a:bodyPr wrap="square" rtlCol="0">
            <a:spAutoFit/>
          </a:bodyPr>
          <a:lstStyle/>
          <a:p>
            <a:r>
              <a:rPr kumimoji="1" lang="en-US" altLang="ja-JP" sz="1200" b="1" dirty="0"/>
              <a:t>:</a:t>
            </a:r>
          </a:p>
        </p:txBody>
      </p:sp>
      <p:cxnSp>
        <p:nvCxnSpPr>
          <p:cNvPr id="263" name="カギ線コネクタ 262"/>
          <p:cNvCxnSpPr>
            <a:stCxn id="199" idx="3"/>
            <a:endCxn id="251" idx="1"/>
          </p:cNvCxnSpPr>
          <p:nvPr/>
        </p:nvCxnSpPr>
        <p:spPr>
          <a:xfrm flipH="1" flipV="1">
            <a:off x="2902035" y="4839134"/>
            <a:ext cx="4555601" cy="556226"/>
          </a:xfrm>
          <a:prstGeom prst="bentConnector5">
            <a:avLst>
              <a:gd name="adj1" fmla="val -5018"/>
              <a:gd name="adj2" fmla="val 375090"/>
              <a:gd name="adj3" fmla="val 105018"/>
            </a:avLst>
          </a:prstGeom>
          <a:ln w="19050">
            <a:tailEnd type="triangle"/>
          </a:ln>
        </p:spPr>
        <p:style>
          <a:lnRef idx="1">
            <a:schemeClr val="dk1"/>
          </a:lnRef>
          <a:fillRef idx="0">
            <a:schemeClr val="dk1"/>
          </a:fillRef>
          <a:effectRef idx="0">
            <a:schemeClr val="dk1"/>
          </a:effectRef>
          <a:fontRef idx="minor">
            <a:schemeClr val="tx1"/>
          </a:fontRef>
        </p:style>
      </p:cxnSp>
      <p:cxnSp>
        <p:nvCxnSpPr>
          <p:cNvPr id="268" name="カギ線コネクタ 267"/>
          <p:cNvCxnSpPr>
            <a:stCxn id="199" idx="3"/>
            <a:endCxn id="258" idx="1"/>
          </p:cNvCxnSpPr>
          <p:nvPr/>
        </p:nvCxnSpPr>
        <p:spPr>
          <a:xfrm flipH="1" flipV="1">
            <a:off x="2902035" y="5247809"/>
            <a:ext cx="4555601" cy="147551"/>
          </a:xfrm>
          <a:prstGeom prst="bentConnector5">
            <a:avLst>
              <a:gd name="adj1" fmla="val -5018"/>
              <a:gd name="adj2" fmla="val 1413705"/>
              <a:gd name="adj3" fmla="val 105018"/>
            </a:avLst>
          </a:prstGeom>
          <a:ln w="19050">
            <a:tailEnd type="triangle"/>
          </a:ln>
        </p:spPr>
        <p:style>
          <a:lnRef idx="1">
            <a:schemeClr val="dk1"/>
          </a:lnRef>
          <a:fillRef idx="0">
            <a:schemeClr val="dk1"/>
          </a:fillRef>
          <a:effectRef idx="0">
            <a:schemeClr val="dk1"/>
          </a:effectRef>
          <a:fontRef idx="minor">
            <a:schemeClr val="tx1"/>
          </a:fontRef>
        </p:style>
      </p:cxnSp>
      <p:sp>
        <p:nvSpPr>
          <p:cNvPr id="270" name="テキスト ボックス 269"/>
          <p:cNvSpPr txBox="1"/>
          <p:nvPr/>
        </p:nvSpPr>
        <p:spPr>
          <a:xfrm>
            <a:off x="2633090" y="4927255"/>
            <a:ext cx="212382" cy="276999"/>
          </a:xfrm>
          <a:prstGeom prst="rect">
            <a:avLst/>
          </a:prstGeom>
          <a:noFill/>
        </p:spPr>
        <p:txBody>
          <a:bodyPr wrap="square" rtlCol="0">
            <a:spAutoFit/>
          </a:bodyPr>
          <a:lstStyle/>
          <a:p>
            <a:r>
              <a:rPr kumimoji="1" lang="en-US" altLang="ja-JP" sz="1200" b="1" dirty="0"/>
              <a:t>:</a:t>
            </a:r>
          </a:p>
        </p:txBody>
      </p:sp>
      <p:cxnSp>
        <p:nvCxnSpPr>
          <p:cNvPr id="294" name="直線矢印コネクタ 293"/>
          <p:cNvCxnSpPr>
            <a:stCxn id="303" idx="2"/>
          </p:cNvCxnSpPr>
          <p:nvPr/>
        </p:nvCxnSpPr>
        <p:spPr>
          <a:xfrm>
            <a:off x="3132520" y="4102132"/>
            <a:ext cx="633" cy="415058"/>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300" name="直線矢印コネクタ 299"/>
          <p:cNvCxnSpPr/>
          <p:nvPr/>
        </p:nvCxnSpPr>
        <p:spPr>
          <a:xfrm>
            <a:off x="5575415" y="3742178"/>
            <a:ext cx="3" cy="984892"/>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69" name="テキスト ボックス 68"/>
          <p:cNvSpPr txBox="1"/>
          <p:nvPr/>
        </p:nvSpPr>
        <p:spPr>
          <a:xfrm>
            <a:off x="2902035" y="4516441"/>
            <a:ext cx="262473" cy="215444"/>
          </a:xfrm>
          <a:prstGeom prst="rect">
            <a:avLst/>
          </a:prstGeom>
          <a:noFill/>
        </p:spPr>
        <p:txBody>
          <a:bodyPr wrap="square" lIns="0" rIns="0" rtlCol="0">
            <a:spAutoFit/>
          </a:bodyPr>
          <a:lstStyle/>
          <a:p>
            <a:r>
              <a:rPr kumimoji="1" lang="en-US" altLang="ja-JP" sz="800" dirty="0"/>
              <a:t>R0</a:t>
            </a:r>
            <a:endParaRPr kumimoji="1" lang="ja-JP" altLang="en-US" sz="800" dirty="0"/>
          </a:p>
        </p:txBody>
      </p:sp>
      <p:sp>
        <p:nvSpPr>
          <p:cNvPr id="251" name="テキスト ボックス 250"/>
          <p:cNvSpPr txBox="1"/>
          <p:nvPr/>
        </p:nvSpPr>
        <p:spPr>
          <a:xfrm>
            <a:off x="2902035" y="4731412"/>
            <a:ext cx="262473" cy="215444"/>
          </a:xfrm>
          <a:prstGeom prst="rect">
            <a:avLst/>
          </a:prstGeom>
          <a:noFill/>
        </p:spPr>
        <p:txBody>
          <a:bodyPr wrap="square" lIns="0" rIns="0" rtlCol="0">
            <a:spAutoFit/>
          </a:bodyPr>
          <a:lstStyle/>
          <a:p>
            <a:r>
              <a:rPr kumimoji="1" lang="en-US" altLang="ja-JP" sz="800" dirty="0"/>
              <a:t>R1</a:t>
            </a:r>
            <a:endParaRPr kumimoji="1" lang="ja-JP" altLang="en-US" sz="800" dirty="0"/>
          </a:p>
        </p:txBody>
      </p:sp>
      <p:sp>
        <p:nvSpPr>
          <p:cNvPr id="258" name="テキスト ボックス 257"/>
          <p:cNvSpPr txBox="1"/>
          <p:nvPr/>
        </p:nvSpPr>
        <p:spPr>
          <a:xfrm>
            <a:off x="2902035" y="5140087"/>
            <a:ext cx="262471" cy="215444"/>
          </a:xfrm>
          <a:prstGeom prst="rect">
            <a:avLst/>
          </a:prstGeom>
          <a:noFill/>
        </p:spPr>
        <p:txBody>
          <a:bodyPr wrap="square" lIns="0" rIns="0" rtlCol="0">
            <a:spAutoFit/>
          </a:bodyPr>
          <a:lstStyle/>
          <a:p>
            <a:r>
              <a:rPr kumimoji="1" lang="en-US" altLang="ja-JP" sz="800" dirty="0"/>
              <a:t>R15</a:t>
            </a:r>
            <a:endParaRPr kumimoji="1" lang="ja-JP" altLang="en-US" sz="800" dirty="0"/>
          </a:p>
        </p:txBody>
      </p:sp>
      <p:cxnSp>
        <p:nvCxnSpPr>
          <p:cNvPr id="335" name="直線矢印コネクタ 334"/>
          <p:cNvCxnSpPr/>
          <p:nvPr/>
        </p:nvCxnSpPr>
        <p:spPr>
          <a:xfrm>
            <a:off x="6443368" y="5921561"/>
            <a:ext cx="179804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36" name="直線矢印コネクタ 335"/>
          <p:cNvCxnSpPr/>
          <p:nvPr/>
        </p:nvCxnSpPr>
        <p:spPr>
          <a:xfrm>
            <a:off x="6436861" y="6144931"/>
            <a:ext cx="1804553" cy="0"/>
          </a:xfrm>
          <a:prstGeom prst="straightConnector1">
            <a:avLst/>
          </a:prstGeom>
          <a:ln w="9525">
            <a:prstDash val="dash"/>
            <a:tailEnd type="triangle"/>
          </a:ln>
        </p:spPr>
        <p:style>
          <a:lnRef idx="1">
            <a:schemeClr val="dk1"/>
          </a:lnRef>
          <a:fillRef idx="0">
            <a:schemeClr val="dk1"/>
          </a:fillRef>
          <a:effectRef idx="0">
            <a:schemeClr val="dk1"/>
          </a:effectRef>
          <a:fontRef idx="minor">
            <a:schemeClr val="tx1"/>
          </a:fontRef>
        </p:style>
      </p:cxnSp>
      <p:sp>
        <p:nvSpPr>
          <p:cNvPr id="339" name="テキスト ボックス 338"/>
          <p:cNvSpPr txBox="1"/>
          <p:nvPr/>
        </p:nvSpPr>
        <p:spPr>
          <a:xfrm>
            <a:off x="7288604" y="5369465"/>
            <a:ext cx="819410" cy="430887"/>
          </a:xfrm>
          <a:prstGeom prst="rect">
            <a:avLst/>
          </a:prstGeom>
          <a:noFill/>
        </p:spPr>
        <p:txBody>
          <a:bodyPr wrap="square" rtlCol="0">
            <a:spAutoFit/>
          </a:bodyPr>
          <a:lstStyle/>
          <a:p>
            <a:r>
              <a:rPr kumimoji="1" lang="en-US" altLang="ja-JP" sz="800" dirty="0"/>
              <a:t>reg_out[15:0]</a:t>
            </a:r>
          </a:p>
          <a:p>
            <a:r>
              <a:rPr kumimoji="1" lang="en-US" altLang="ja-JP" sz="1400" dirty="0"/>
              <a:t>×14</a:t>
            </a:r>
            <a:endParaRPr kumimoji="1" lang="ja-JP" altLang="en-US" sz="1400" dirty="0"/>
          </a:p>
        </p:txBody>
      </p:sp>
      <p:sp>
        <p:nvSpPr>
          <p:cNvPr id="352" name="テキスト ボックス 351"/>
          <p:cNvSpPr txBox="1"/>
          <p:nvPr/>
        </p:nvSpPr>
        <p:spPr>
          <a:xfrm>
            <a:off x="7396958" y="6257300"/>
            <a:ext cx="836432" cy="215444"/>
          </a:xfrm>
          <a:prstGeom prst="rect">
            <a:avLst/>
          </a:prstGeom>
          <a:noFill/>
        </p:spPr>
        <p:txBody>
          <a:bodyPr wrap="square" rtlCol="0">
            <a:spAutoFit/>
          </a:bodyPr>
          <a:lstStyle/>
          <a:p>
            <a:r>
              <a:rPr kumimoji="1" lang="en-US" altLang="ja-JP" sz="800" dirty="0"/>
              <a:t>ram_addr[15:0]</a:t>
            </a:r>
            <a:endParaRPr kumimoji="1" lang="ja-JP" altLang="en-US" sz="800" dirty="0"/>
          </a:p>
        </p:txBody>
      </p:sp>
      <p:sp>
        <p:nvSpPr>
          <p:cNvPr id="41" name="テキスト ボックス 40"/>
          <p:cNvSpPr txBox="1"/>
          <p:nvPr/>
        </p:nvSpPr>
        <p:spPr>
          <a:xfrm>
            <a:off x="1041893" y="2306873"/>
            <a:ext cx="820671" cy="215444"/>
          </a:xfrm>
          <a:prstGeom prst="rect">
            <a:avLst/>
          </a:prstGeom>
          <a:noFill/>
        </p:spPr>
        <p:txBody>
          <a:bodyPr wrap="square" rtlCol="0">
            <a:spAutoFit/>
          </a:bodyPr>
          <a:lstStyle/>
          <a:p>
            <a:r>
              <a:rPr kumimoji="1" lang="en-US" altLang="ja-JP" sz="800" dirty="0"/>
              <a:t>pc_out[15:0]</a:t>
            </a:r>
            <a:endParaRPr kumimoji="1" lang="ja-JP" altLang="en-US" sz="800" dirty="0"/>
          </a:p>
        </p:txBody>
      </p:sp>
      <p:sp>
        <p:nvSpPr>
          <p:cNvPr id="364" name="二等辺三角形 363"/>
          <p:cNvSpPr/>
          <p:nvPr/>
        </p:nvSpPr>
        <p:spPr>
          <a:xfrm rot="5400000">
            <a:off x="1348419" y="6536304"/>
            <a:ext cx="106673" cy="621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4" name="正方形/長方形 403"/>
          <p:cNvSpPr/>
          <p:nvPr/>
        </p:nvSpPr>
        <p:spPr>
          <a:xfrm>
            <a:off x="2472965" y="1790899"/>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6" name="テキスト ボックス 405"/>
          <p:cNvSpPr txBox="1"/>
          <p:nvPr/>
        </p:nvSpPr>
        <p:spPr>
          <a:xfrm>
            <a:off x="2145270" y="1629805"/>
            <a:ext cx="432146" cy="215444"/>
          </a:xfrm>
          <a:prstGeom prst="rect">
            <a:avLst/>
          </a:prstGeom>
          <a:noFill/>
        </p:spPr>
        <p:txBody>
          <a:bodyPr wrap="square" rtlCol="0">
            <a:spAutoFit/>
          </a:bodyPr>
          <a:lstStyle/>
          <a:p>
            <a:r>
              <a:rPr kumimoji="1" lang="en-US" altLang="ja-JP" sz="800" dirty="0"/>
              <a:t>rst_n</a:t>
            </a:r>
            <a:endParaRPr kumimoji="1" lang="ja-JP" altLang="en-US" sz="800" dirty="0"/>
          </a:p>
        </p:txBody>
      </p:sp>
      <p:cxnSp>
        <p:nvCxnSpPr>
          <p:cNvPr id="412" name="直線コネクタ 411"/>
          <p:cNvCxnSpPr/>
          <p:nvPr/>
        </p:nvCxnSpPr>
        <p:spPr>
          <a:xfrm flipV="1">
            <a:off x="1629890" y="6741230"/>
            <a:ext cx="0" cy="92353"/>
          </a:xfrm>
          <a:prstGeom prst="line">
            <a:avLst/>
          </a:prstGeom>
          <a:ln w="6350"/>
        </p:spPr>
        <p:style>
          <a:lnRef idx="1">
            <a:schemeClr val="dk1"/>
          </a:lnRef>
          <a:fillRef idx="0">
            <a:schemeClr val="dk1"/>
          </a:fillRef>
          <a:effectRef idx="0">
            <a:schemeClr val="dk1"/>
          </a:effectRef>
          <a:fontRef idx="minor">
            <a:schemeClr val="tx1"/>
          </a:fontRef>
        </p:style>
      </p:cxnSp>
      <p:sp>
        <p:nvSpPr>
          <p:cNvPr id="435" name="正方形/長方形 434"/>
          <p:cNvSpPr/>
          <p:nvPr/>
        </p:nvSpPr>
        <p:spPr>
          <a:xfrm>
            <a:off x="5552558" y="3660809"/>
            <a:ext cx="45719" cy="8196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テキスト ボックス 135"/>
          <p:cNvSpPr txBox="1"/>
          <p:nvPr/>
        </p:nvSpPr>
        <p:spPr>
          <a:xfrm>
            <a:off x="7321579" y="6770395"/>
            <a:ext cx="891095" cy="215444"/>
          </a:xfrm>
          <a:prstGeom prst="rect">
            <a:avLst/>
          </a:prstGeom>
          <a:noFill/>
        </p:spPr>
        <p:txBody>
          <a:bodyPr wrap="square" rtlCol="0">
            <a:spAutoFit/>
          </a:bodyPr>
          <a:lstStyle/>
          <a:p>
            <a:r>
              <a:rPr kumimoji="1" lang="en-US" altLang="ja-JP" sz="800" dirty="0"/>
              <a:t>ram_in[15:0]</a:t>
            </a:r>
            <a:endParaRPr kumimoji="1" lang="ja-JP" altLang="en-US" sz="800" dirty="0"/>
          </a:p>
        </p:txBody>
      </p:sp>
      <p:cxnSp>
        <p:nvCxnSpPr>
          <p:cNvPr id="36" name="直線矢印コネクタ 35"/>
          <p:cNvCxnSpPr/>
          <p:nvPr/>
        </p:nvCxnSpPr>
        <p:spPr>
          <a:xfrm>
            <a:off x="3507450" y="6314289"/>
            <a:ext cx="263725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6" name="直線矢印コネクタ 125"/>
          <p:cNvCxnSpPr/>
          <p:nvPr/>
        </p:nvCxnSpPr>
        <p:spPr>
          <a:xfrm>
            <a:off x="1196491" y="6567368"/>
            <a:ext cx="174201" cy="0"/>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120" name="テキスト ボックス 119"/>
          <p:cNvSpPr txBox="1"/>
          <p:nvPr/>
        </p:nvSpPr>
        <p:spPr>
          <a:xfrm>
            <a:off x="6443368" y="2858255"/>
            <a:ext cx="295897" cy="215444"/>
          </a:xfrm>
          <a:prstGeom prst="rect">
            <a:avLst/>
          </a:prstGeom>
          <a:solidFill>
            <a:srgbClr val="92D050"/>
          </a:solidFill>
          <a:ln w="6350">
            <a:solidFill>
              <a:schemeClr val="tx1"/>
            </a:solidFill>
          </a:ln>
        </p:spPr>
        <p:txBody>
          <a:bodyPr wrap="square" rtlCol="0">
            <a:spAutoFit/>
          </a:bodyPr>
          <a:lstStyle/>
          <a:p>
            <a:r>
              <a:rPr kumimoji="1" lang="en-US" altLang="ja-JP" sz="800" dirty="0"/>
              <a:t>PC</a:t>
            </a:r>
            <a:endParaRPr kumimoji="1" lang="ja-JP" altLang="en-US" sz="800" dirty="0"/>
          </a:p>
        </p:txBody>
      </p:sp>
      <p:sp>
        <p:nvSpPr>
          <p:cNvPr id="122" name="テキスト ボックス 121"/>
          <p:cNvSpPr txBox="1"/>
          <p:nvPr/>
        </p:nvSpPr>
        <p:spPr>
          <a:xfrm>
            <a:off x="7141706" y="4091653"/>
            <a:ext cx="359747" cy="215444"/>
          </a:xfrm>
          <a:prstGeom prst="rect">
            <a:avLst/>
          </a:prstGeom>
          <a:solidFill>
            <a:srgbClr val="92D050"/>
          </a:solidFill>
          <a:ln w="6350">
            <a:solidFill>
              <a:schemeClr val="tx1"/>
            </a:solidFill>
          </a:ln>
        </p:spPr>
        <p:txBody>
          <a:bodyPr wrap="square" rtlCol="0">
            <a:spAutoFit/>
          </a:bodyPr>
          <a:lstStyle/>
          <a:p>
            <a:r>
              <a:rPr kumimoji="1" lang="en-US" altLang="ja-JP" sz="800" dirty="0"/>
              <a:t>PSR</a:t>
            </a:r>
            <a:endParaRPr kumimoji="1" lang="ja-JP" altLang="en-US" sz="800" dirty="0"/>
          </a:p>
        </p:txBody>
      </p:sp>
      <p:sp>
        <p:nvSpPr>
          <p:cNvPr id="123" name="テキスト ボックス 122"/>
          <p:cNvSpPr txBox="1"/>
          <p:nvPr/>
        </p:nvSpPr>
        <p:spPr>
          <a:xfrm>
            <a:off x="6792690" y="4084549"/>
            <a:ext cx="295897" cy="215444"/>
          </a:xfrm>
          <a:prstGeom prst="rect">
            <a:avLst/>
          </a:prstGeom>
          <a:solidFill>
            <a:srgbClr val="92D050"/>
          </a:solidFill>
          <a:ln w="6350">
            <a:solidFill>
              <a:schemeClr val="tx1"/>
            </a:solidFill>
          </a:ln>
        </p:spPr>
        <p:txBody>
          <a:bodyPr wrap="square" rtlCol="0">
            <a:spAutoFit/>
          </a:bodyPr>
          <a:lstStyle/>
          <a:p>
            <a:r>
              <a:rPr kumimoji="1" lang="en-US" altLang="ja-JP" sz="800" dirty="0"/>
              <a:t>LR</a:t>
            </a:r>
            <a:endParaRPr kumimoji="1" lang="ja-JP" altLang="en-US" sz="800" dirty="0"/>
          </a:p>
        </p:txBody>
      </p:sp>
      <p:cxnSp>
        <p:nvCxnSpPr>
          <p:cNvPr id="146" name="直線矢印コネクタ 145"/>
          <p:cNvCxnSpPr/>
          <p:nvPr/>
        </p:nvCxnSpPr>
        <p:spPr>
          <a:xfrm>
            <a:off x="2783220" y="6553824"/>
            <a:ext cx="118819" cy="0"/>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148" name="二等辺三角形 147"/>
          <p:cNvSpPr/>
          <p:nvPr/>
        </p:nvSpPr>
        <p:spPr>
          <a:xfrm rot="5400000">
            <a:off x="5126630" y="6552396"/>
            <a:ext cx="106673" cy="621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51" name="直線矢印コネクタ 150"/>
          <p:cNvCxnSpPr/>
          <p:nvPr/>
        </p:nvCxnSpPr>
        <p:spPr>
          <a:xfrm>
            <a:off x="4974702" y="6575840"/>
            <a:ext cx="174201" cy="0"/>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410" name="円/楕円 409"/>
          <p:cNvSpPr/>
          <p:nvPr/>
        </p:nvSpPr>
        <p:spPr>
          <a:xfrm>
            <a:off x="1597625" y="6728206"/>
            <a:ext cx="64530" cy="59201"/>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8" name="直線コネクタ 167"/>
          <p:cNvCxnSpPr/>
          <p:nvPr/>
        </p:nvCxnSpPr>
        <p:spPr>
          <a:xfrm flipV="1">
            <a:off x="3303406" y="6742082"/>
            <a:ext cx="0" cy="92353"/>
          </a:xfrm>
          <a:prstGeom prst="line">
            <a:avLst/>
          </a:prstGeom>
          <a:ln w="6350"/>
        </p:spPr>
        <p:style>
          <a:lnRef idx="1">
            <a:schemeClr val="dk1"/>
          </a:lnRef>
          <a:fillRef idx="0">
            <a:schemeClr val="dk1"/>
          </a:fillRef>
          <a:effectRef idx="0">
            <a:schemeClr val="dk1"/>
          </a:effectRef>
          <a:fontRef idx="minor">
            <a:schemeClr val="tx1"/>
          </a:fontRef>
        </p:style>
      </p:cxnSp>
      <p:sp>
        <p:nvSpPr>
          <p:cNvPr id="169" name="円/楕円 168"/>
          <p:cNvSpPr/>
          <p:nvPr/>
        </p:nvSpPr>
        <p:spPr>
          <a:xfrm>
            <a:off x="3271141" y="6729058"/>
            <a:ext cx="64530" cy="59201"/>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テキスト ボックス 180"/>
          <p:cNvSpPr txBox="1"/>
          <p:nvPr/>
        </p:nvSpPr>
        <p:spPr>
          <a:xfrm>
            <a:off x="6454569" y="4086393"/>
            <a:ext cx="284696" cy="215444"/>
          </a:xfrm>
          <a:prstGeom prst="rect">
            <a:avLst/>
          </a:prstGeom>
          <a:solidFill>
            <a:srgbClr val="92D050"/>
          </a:solidFill>
          <a:ln w="6350">
            <a:solidFill>
              <a:schemeClr val="tx1"/>
            </a:solidFill>
          </a:ln>
        </p:spPr>
        <p:txBody>
          <a:bodyPr wrap="square" rtlCol="0">
            <a:spAutoFit/>
          </a:bodyPr>
          <a:lstStyle/>
          <a:p>
            <a:r>
              <a:rPr kumimoji="1" lang="en-US" altLang="ja-JP" sz="800" dirty="0"/>
              <a:t>SP</a:t>
            </a:r>
          </a:p>
        </p:txBody>
      </p:sp>
      <p:cxnSp>
        <p:nvCxnSpPr>
          <p:cNvPr id="54" name="カギ線コネクタ 53"/>
          <p:cNvCxnSpPr>
            <a:stCxn id="82" idx="2"/>
          </p:cNvCxnSpPr>
          <p:nvPr/>
        </p:nvCxnSpPr>
        <p:spPr>
          <a:xfrm rot="5400000" flipH="1">
            <a:off x="5480040" y="3736285"/>
            <a:ext cx="538970" cy="5694979"/>
          </a:xfrm>
          <a:prstGeom prst="bentConnector4">
            <a:avLst>
              <a:gd name="adj1" fmla="val -22184"/>
              <a:gd name="adj2" fmla="val 103761"/>
            </a:avLst>
          </a:prstGeom>
          <a:ln w="19050"/>
        </p:spPr>
        <p:style>
          <a:lnRef idx="1">
            <a:schemeClr val="dk1"/>
          </a:lnRef>
          <a:fillRef idx="0">
            <a:schemeClr val="dk1"/>
          </a:fillRef>
          <a:effectRef idx="0">
            <a:schemeClr val="dk1"/>
          </a:effectRef>
          <a:fontRef idx="minor">
            <a:schemeClr val="tx1"/>
          </a:fontRef>
        </p:style>
      </p:cxnSp>
      <p:sp>
        <p:nvSpPr>
          <p:cNvPr id="223" name="正方形/長方形 222"/>
          <p:cNvSpPr/>
          <p:nvPr/>
        </p:nvSpPr>
        <p:spPr>
          <a:xfrm>
            <a:off x="1150771" y="4021327"/>
            <a:ext cx="45719" cy="8196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1" name="テキスト ボックス 350"/>
          <p:cNvSpPr txBox="1"/>
          <p:nvPr/>
        </p:nvSpPr>
        <p:spPr>
          <a:xfrm>
            <a:off x="5144119" y="2427868"/>
            <a:ext cx="798741" cy="215444"/>
          </a:xfrm>
          <a:prstGeom prst="rect">
            <a:avLst/>
          </a:prstGeom>
          <a:noFill/>
        </p:spPr>
        <p:txBody>
          <a:bodyPr wrap="square" rtlCol="0">
            <a:spAutoFit/>
          </a:bodyPr>
          <a:lstStyle/>
          <a:p>
            <a:r>
              <a:rPr kumimoji="1" lang="en-US" altLang="ja-JP" sz="800" dirty="0"/>
              <a:t>op_in[15:0]</a:t>
            </a:r>
            <a:endParaRPr kumimoji="1" lang="ja-JP" altLang="en-US" sz="800" dirty="0"/>
          </a:p>
        </p:txBody>
      </p:sp>
      <p:cxnSp>
        <p:nvCxnSpPr>
          <p:cNvPr id="325" name="カギ線コネクタ 324"/>
          <p:cNvCxnSpPr>
            <a:cxnSpLocks/>
            <a:stCxn id="223" idx="0"/>
            <a:endCxn id="245" idx="1"/>
          </p:cNvCxnSpPr>
          <p:nvPr/>
        </p:nvCxnSpPr>
        <p:spPr>
          <a:xfrm rot="5400000" flipH="1" flipV="1">
            <a:off x="1971375" y="1798807"/>
            <a:ext cx="1424777" cy="3020264"/>
          </a:xfrm>
          <a:prstGeom prst="bentConnector2">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361" name="フローチャート: 手作業 360"/>
          <p:cNvSpPr/>
          <p:nvPr/>
        </p:nvSpPr>
        <p:spPr>
          <a:xfrm rot="16200000">
            <a:off x="2229597" y="3627808"/>
            <a:ext cx="482520" cy="141022"/>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sp>
        <p:nvSpPr>
          <p:cNvPr id="365" name="テキスト ボックス 364"/>
          <p:cNvSpPr txBox="1"/>
          <p:nvPr/>
        </p:nvSpPr>
        <p:spPr>
          <a:xfrm>
            <a:off x="2393080" y="3501744"/>
            <a:ext cx="89168" cy="215444"/>
          </a:xfrm>
          <a:prstGeom prst="rect">
            <a:avLst/>
          </a:prstGeom>
          <a:noFill/>
        </p:spPr>
        <p:txBody>
          <a:bodyPr wrap="square" rtlCol="0">
            <a:spAutoFit/>
          </a:bodyPr>
          <a:lstStyle/>
          <a:p>
            <a:r>
              <a:rPr kumimoji="1" lang="en-US" altLang="ja-JP" sz="800" dirty="0"/>
              <a:t>1</a:t>
            </a:r>
            <a:endParaRPr kumimoji="1" lang="ja-JP" altLang="en-US" sz="800" dirty="0"/>
          </a:p>
        </p:txBody>
      </p:sp>
      <p:sp>
        <p:nvSpPr>
          <p:cNvPr id="367" name="テキスト ボックス 366"/>
          <p:cNvSpPr txBox="1"/>
          <p:nvPr/>
        </p:nvSpPr>
        <p:spPr>
          <a:xfrm>
            <a:off x="2393080" y="3692425"/>
            <a:ext cx="93029" cy="215444"/>
          </a:xfrm>
          <a:prstGeom prst="rect">
            <a:avLst/>
          </a:prstGeom>
          <a:noFill/>
        </p:spPr>
        <p:txBody>
          <a:bodyPr wrap="square" rtlCol="0">
            <a:spAutoFit/>
          </a:bodyPr>
          <a:lstStyle/>
          <a:p>
            <a:r>
              <a:rPr kumimoji="1" lang="en-US" altLang="ja-JP" sz="800" dirty="0"/>
              <a:t>0</a:t>
            </a:r>
            <a:endParaRPr kumimoji="1" lang="ja-JP" altLang="en-US" sz="800" dirty="0"/>
          </a:p>
        </p:txBody>
      </p:sp>
      <p:cxnSp>
        <p:nvCxnSpPr>
          <p:cNvPr id="346" name="直線矢印コネクタ 345"/>
          <p:cNvCxnSpPr>
            <a:stCxn id="241" idx="3"/>
            <a:endCxn id="367" idx="1"/>
          </p:cNvCxnSpPr>
          <p:nvPr/>
        </p:nvCxnSpPr>
        <p:spPr>
          <a:xfrm flipV="1">
            <a:off x="1820966" y="3800147"/>
            <a:ext cx="572114" cy="4815"/>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348" name="カギ線コネクタ 347"/>
          <p:cNvCxnSpPr>
            <a:endCxn id="12" idx="0"/>
          </p:cNvCxnSpPr>
          <p:nvPr/>
        </p:nvCxnSpPr>
        <p:spPr>
          <a:xfrm>
            <a:off x="2551833" y="3707206"/>
            <a:ext cx="3734818" cy="417623"/>
          </a:xfrm>
          <a:prstGeom prst="bentConnector2">
            <a:avLst/>
          </a:prstGeom>
          <a:ln w="19050">
            <a:solidFill>
              <a:srgbClr val="C00000"/>
            </a:solidFill>
            <a:prstDash val="sysDash"/>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85" name="テキスト ボックス 384"/>
          <p:cNvSpPr txBox="1"/>
          <p:nvPr/>
        </p:nvSpPr>
        <p:spPr>
          <a:xfrm>
            <a:off x="5150505" y="2601130"/>
            <a:ext cx="541448" cy="215444"/>
          </a:xfrm>
          <a:prstGeom prst="rect">
            <a:avLst/>
          </a:prstGeom>
          <a:noFill/>
        </p:spPr>
        <p:txBody>
          <a:bodyPr wrap="square" rtlCol="0">
            <a:spAutoFit/>
          </a:bodyPr>
          <a:lstStyle/>
          <a:p>
            <a:r>
              <a:rPr kumimoji="1" lang="en-US" altLang="ja-JP" sz="800" dirty="0"/>
              <a:t>nop_en</a:t>
            </a:r>
            <a:endParaRPr kumimoji="1" lang="ja-JP" altLang="en-US" sz="800" dirty="0"/>
          </a:p>
        </p:txBody>
      </p:sp>
      <p:cxnSp>
        <p:nvCxnSpPr>
          <p:cNvPr id="368" name="カギ線コネクタ 367"/>
          <p:cNvCxnSpPr>
            <a:stCxn id="385" idx="1"/>
            <a:endCxn id="361" idx="3"/>
          </p:cNvCxnSpPr>
          <p:nvPr/>
        </p:nvCxnSpPr>
        <p:spPr>
          <a:xfrm rot="10800000" flipV="1">
            <a:off x="2470857" y="2708851"/>
            <a:ext cx="2679648" cy="796459"/>
          </a:xfrm>
          <a:prstGeom prst="bentConnector2">
            <a:avLst/>
          </a:prstGeom>
          <a:ln w="6350">
            <a:prstDash val="dash"/>
            <a:tailEnd type="triangle"/>
          </a:ln>
        </p:spPr>
        <p:style>
          <a:lnRef idx="1">
            <a:schemeClr val="dk1"/>
          </a:lnRef>
          <a:fillRef idx="0">
            <a:schemeClr val="dk1"/>
          </a:fillRef>
          <a:effectRef idx="0">
            <a:schemeClr val="dk1"/>
          </a:effectRef>
          <a:fontRef idx="minor">
            <a:schemeClr val="tx1"/>
          </a:fontRef>
        </p:style>
      </p:cxnSp>
      <p:cxnSp>
        <p:nvCxnSpPr>
          <p:cNvPr id="247" name="直線矢印コネクタ 246"/>
          <p:cNvCxnSpPr/>
          <p:nvPr/>
        </p:nvCxnSpPr>
        <p:spPr>
          <a:xfrm flipV="1">
            <a:off x="4383291" y="5287052"/>
            <a:ext cx="1055418" cy="139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06" name="直線矢印コネクタ 305"/>
          <p:cNvCxnSpPr>
            <a:stCxn id="122" idx="0"/>
          </p:cNvCxnSpPr>
          <p:nvPr/>
        </p:nvCxnSpPr>
        <p:spPr>
          <a:xfrm flipH="1" flipV="1">
            <a:off x="7321579" y="3165592"/>
            <a:ext cx="1" cy="92606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15" name="テキスト ボックス 314"/>
          <p:cNvSpPr txBox="1"/>
          <p:nvPr/>
        </p:nvSpPr>
        <p:spPr>
          <a:xfrm>
            <a:off x="6914370" y="5681687"/>
            <a:ext cx="543266" cy="215444"/>
          </a:xfrm>
          <a:prstGeom prst="rect">
            <a:avLst/>
          </a:prstGeom>
          <a:noFill/>
        </p:spPr>
        <p:txBody>
          <a:bodyPr wrap="square" rtlCol="0">
            <a:spAutoFit/>
          </a:bodyPr>
          <a:lstStyle/>
          <a:p>
            <a:r>
              <a:rPr kumimoji="1" lang="en-US" altLang="ja-JP" sz="800" dirty="0"/>
              <a:t>R0 ~ R13</a:t>
            </a:r>
            <a:endParaRPr kumimoji="1" lang="ja-JP" altLang="en-US" sz="800" dirty="0"/>
          </a:p>
        </p:txBody>
      </p:sp>
      <p:sp>
        <p:nvSpPr>
          <p:cNvPr id="166" name="二等辺三角形 165"/>
          <p:cNvSpPr/>
          <p:nvPr/>
        </p:nvSpPr>
        <p:spPr>
          <a:xfrm rot="10800000">
            <a:off x="7398973" y="2091202"/>
            <a:ext cx="104683" cy="7947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円/楕円 166"/>
          <p:cNvSpPr/>
          <p:nvPr/>
        </p:nvSpPr>
        <p:spPr>
          <a:xfrm>
            <a:off x="7084702" y="2032412"/>
            <a:ext cx="64530" cy="59201"/>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72" name="直線コネクタ 171"/>
          <p:cNvCxnSpPr/>
          <p:nvPr/>
        </p:nvCxnSpPr>
        <p:spPr>
          <a:xfrm flipV="1">
            <a:off x="7116967" y="1940059"/>
            <a:ext cx="0" cy="92353"/>
          </a:xfrm>
          <a:prstGeom prst="line">
            <a:avLst/>
          </a:prstGeom>
          <a:ln w="6350"/>
        </p:spPr>
        <p:style>
          <a:lnRef idx="1">
            <a:schemeClr val="dk1"/>
          </a:lnRef>
          <a:fillRef idx="0">
            <a:schemeClr val="dk1"/>
          </a:fillRef>
          <a:effectRef idx="0">
            <a:schemeClr val="dk1"/>
          </a:effectRef>
          <a:fontRef idx="minor">
            <a:schemeClr val="tx1"/>
          </a:fontRef>
        </p:style>
      </p:cxnSp>
      <p:cxnSp>
        <p:nvCxnSpPr>
          <p:cNvPr id="173" name="直線矢印コネクタ 172"/>
          <p:cNvCxnSpPr/>
          <p:nvPr/>
        </p:nvCxnSpPr>
        <p:spPr>
          <a:xfrm>
            <a:off x="7451314" y="1910616"/>
            <a:ext cx="0" cy="175242"/>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178" name="正方形/長方形 177"/>
          <p:cNvSpPr/>
          <p:nvPr/>
        </p:nvSpPr>
        <p:spPr>
          <a:xfrm>
            <a:off x="4679721" y="5265407"/>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3" name="テキスト ボックス 272"/>
          <p:cNvSpPr txBox="1"/>
          <p:nvPr/>
        </p:nvSpPr>
        <p:spPr>
          <a:xfrm>
            <a:off x="3191337" y="4467744"/>
            <a:ext cx="652589" cy="215444"/>
          </a:xfrm>
          <a:prstGeom prst="rect">
            <a:avLst/>
          </a:prstGeom>
          <a:noFill/>
        </p:spPr>
        <p:txBody>
          <a:bodyPr wrap="square" rtlCol="0">
            <a:spAutoFit/>
          </a:bodyPr>
          <a:lstStyle/>
          <a:p>
            <a:r>
              <a:rPr kumimoji="1" lang="en-US" altLang="ja-JP" sz="800" dirty="0"/>
              <a:t>regB[15:0]</a:t>
            </a:r>
            <a:endParaRPr kumimoji="1" lang="ja-JP" altLang="en-US" sz="800" dirty="0"/>
          </a:p>
        </p:txBody>
      </p:sp>
      <p:cxnSp>
        <p:nvCxnSpPr>
          <p:cNvPr id="269" name="直線矢印コネクタ 268"/>
          <p:cNvCxnSpPr>
            <a:stCxn id="238" idx="3"/>
          </p:cNvCxnSpPr>
          <p:nvPr/>
        </p:nvCxnSpPr>
        <p:spPr>
          <a:xfrm>
            <a:off x="1820966" y="4318826"/>
            <a:ext cx="4330243" cy="0"/>
          </a:xfrm>
          <a:prstGeom prst="straightConnector1">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184" name="テキスト ボックス 183"/>
          <p:cNvSpPr txBox="1"/>
          <p:nvPr/>
        </p:nvSpPr>
        <p:spPr>
          <a:xfrm>
            <a:off x="5150505" y="2734706"/>
            <a:ext cx="541448" cy="215444"/>
          </a:xfrm>
          <a:prstGeom prst="rect">
            <a:avLst/>
          </a:prstGeom>
          <a:noFill/>
        </p:spPr>
        <p:txBody>
          <a:bodyPr wrap="square" rtlCol="0">
            <a:spAutoFit/>
          </a:bodyPr>
          <a:lstStyle/>
          <a:p>
            <a:r>
              <a:rPr kumimoji="1" lang="en-US" altLang="ja-JP" sz="800" dirty="0"/>
              <a:t>fwd_en</a:t>
            </a:r>
            <a:endParaRPr kumimoji="1" lang="ja-JP" altLang="en-US" sz="800" dirty="0"/>
          </a:p>
        </p:txBody>
      </p:sp>
      <p:sp>
        <p:nvSpPr>
          <p:cNvPr id="224" name="テキスト ボックス 223"/>
          <p:cNvSpPr txBox="1"/>
          <p:nvPr/>
        </p:nvSpPr>
        <p:spPr>
          <a:xfrm>
            <a:off x="5146959" y="2245391"/>
            <a:ext cx="798741" cy="215444"/>
          </a:xfrm>
          <a:prstGeom prst="rect">
            <a:avLst/>
          </a:prstGeom>
          <a:noFill/>
        </p:spPr>
        <p:txBody>
          <a:bodyPr wrap="square" rtlCol="0">
            <a:spAutoFit/>
          </a:bodyPr>
          <a:lstStyle/>
          <a:p>
            <a:r>
              <a:rPr kumimoji="1" lang="en-US" altLang="ja-JP" sz="800" dirty="0"/>
              <a:t>pc_out[15:0]</a:t>
            </a:r>
            <a:endParaRPr kumimoji="1" lang="ja-JP" altLang="en-US" sz="800" dirty="0"/>
          </a:p>
        </p:txBody>
      </p:sp>
      <p:cxnSp>
        <p:nvCxnSpPr>
          <p:cNvPr id="77" name="直線矢印コネクタ 76"/>
          <p:cNvCxnSpPr/>
          <p:nvPr/>
        </p:nvCxnSpPr>
        <p:spPr>
          <a:xfrm flipH="1">
            <a:off x="844511" y="2284158"/>
            <a:ext cx="430244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 name="直線矢印コネクタ 7"/>
          <p:cNvCxnSpPr/>
          <p:nvPr/>
        </p:nvCxnSpPr>
        <p:spPr>
          <a:xfrm flipV="1">
            <a:off x="6246602" y="3153347"/>
            <a:ext cx="0" cy="16120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98" name="直線矢印コネクタ 97"/>
          <p:cNvCxnSpPr>
            <a:stCxn id="123" idx="0"/>
          </p:cNvCxnSpPr>
          <p:nvPr/>
        </p:nvCxnSpPr>
        <p:spPr>
          <a:xfrm flipH="1" flipV="1">
            <a:off x="6937684" y="3314556"/>
            <a:ext cx="2955" cy="76999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92" name="フローチャート: 手作業 191"/>
          <p:cNvSpPr/>
          <p:nvPr/>
        </p:nvSpPr>
        <p:spPr>
          <a:xfrm rot="16200000">
            <a:off x="4503219" y="4598984"/>
            <a:ext cx="482520" cy="129512"/>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sp>
        <p:nvSpPr>
          <p:cNvPr id="194" name="テキスト ボックス 193"/>
          <p:cNvSpPr txBox="1"/>
          <p:nvPr/>
        </p:nvSpPr>
        <p:spPr>
          <a:xfrm>
            <a:off x="4679721" y="4419353"/>
            <a:ext cx="143925" cy="215444"/>
          </a:xfrm>
          <a:prstGeom prst="rect">
            <a:avLst/>
          </a:prstGeom>
          <a:noFill/>
        </p:spPr>
        <p:txBody>
          <a:bodyPr wrap="square" lIns="0" rIns="0" rtlCol="0">
            <a:spAutoFit/>
          </a:bodyPr>
          <a:lstStyle/>
          <a:p>
            <a:r>
              <a:rPr kumimoji="1" lang="en-US" altLang="ja-JP" sz="800" dirty="0"/>
              <a:t>01</a:t>
            </a:r>
            <a:endParaRPr kumimoji="1" lang="ja-JP" altLang="en-US" sz="800" dirty="0"/>
          </a:p>
        </p:txBody>
      </p:sp>
      <p:sp>
        <p:nvSpPr>
          <p:cNvPr id="195" name="テキスト ボックス 194"/>
          <p:cNvSpPr txBox="1"/>
          <p:nvPr/>
        </p:nvSpPr>
        <p:spPr>
          <a:xfrm>
            <a:off x="4575685" y="4837628"/>
            <a:ext cx="318196" cy="215444"/>
          </a:xfrm>
          <a:prstGeom prst="rect">
            <a:avLst/>
          </a:prstGeom>
          <a:noFill/>
        </p:spPr>
        <p:txBody>
          <a:bodyPr wrap="square" lIns="0" rIns="0" rtlCol="0">
            <a:spAutoFit/>
          </a:bodyPr>
          <a:lstStyle/>
          <a:p>
            <a:r>
              <a:rPr kumimoji="1" lang="en-US" altLang="ja-JP" sz="800" dirty="0"/>
              <a:t>default</a:t>
            </a:r>
            <a:endParaRPr kumimoji="1" lang="ja-JP" altLang="en-US" sz="800" dirty="0"/>
          </a:p>
        </p:txBody>
      </p:sp>
      <p:sp>
        <p:nvSpPr>
          <p:cNvPr id="211" name="正方形/長方形 210"/>
          <p:cNvSpPr/>
          <p:nvPr/>
        </p:nvSpPr>
        <p:spPr>
          <a:xfrm flipH="1">
            <a:off x="3883439" y="3672320"/>
            <a:ext cx="67311" cy="4843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3" name="直線矢印コネクタ 72"/>
          <p:cNvCxnSpPr/>
          <p:nvPr/>
        </p:nvCxnSpPr>
        <p:spPr>
          <a:xfrm>
            <a:off x="4744479" y="4185869"/>
            <a:ext cx="0" cy="258104"/>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cxnSp>
        <p:nvCxnSpPr>
          <p:cNvPr id="80" name="カギ線コネクタ 79"/>
          <p:cNvCxnSpPr/>
          <p:nvPr/>
        </p:nvCxnSpPr>
        <p:spPr>
          <a:xfrm>
            <a:off x="4915050" y="4649727"/>
            <a:ext cx="1229650" cy="812879"/>
          </a:xfrm>
          <a:prstGeom prst="bentConnector3">
            <a:avLst>
              <a:gd name="adj1" fmla="val -91"/>
            </a:avLst>
          </a:prstGeom>
          <a:ln w="19050">
            <a:tailEnd type="triangle"/>
          </a:ln>
        </p:spPr>
        <p:style>
          <a:lnRef idx="1">
            <a:schemeClr val="dk1"/>
          </a:lnRef>
          <a:fillRef idx="0">
            <a:schemeClr val="dk1"/>
          </a:fillRef>
          <a:effectRef idx="0">
            <a:schemeClr val="dk1"/>
          </a:effectRef>
          <a:fontRef idx="minor">
            <a:schemeClr val="tx1"/>
          </a:fontRef>
        </p:style>
      </p:cxnSp>
      <p:sp>
        <p:nvSpPr>
          <p:cNvPr id="227" name="正方形/長方形 226"/>
          <p:cNvSpPr/>
          <p:nvPr/>
        </p:nvSpPr>
        <p:spPr>
          <a:xfrm>
            <a:off x="4893881" y="5435788"/>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27" name="直線矢印コネクタ 126"/>
          <p:cNvCxnSpPr/>
          <p:nvPr/>
        </p:nvCxnSpPr>
        <p:spPr>
          <a:xfrm>
            <a:off x="3187368" y="4714574"/>
            <a:ext cx="819802" cy="317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14" name="正方形/長方形 213"/>
          <p:cNvSpPr/>
          <p:nvPr/>
        </p:nvSpPr>
        <p:spPr>
          <a:xfrm>
            <a:off x="4892190" y="4632599"/>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テキスト ボックス 251"/>
          <p:cNvSpPr txBox="1"/>
          <p:nvPr/>
        </p:nvSpPr>
        <p:spPr>
          <a:xfrm>
            <a:off x="3433184" y="5596270"/>
            <a:ext cx="212382" cy="276999"/>
          </a:xfrm>
          <a:prstGeom prst="rect">
            <a:avLst/>
          </a:prstGeom>
          <a:noFill/>
        </p:spPr>
        <p:txBody>
          <a:bodyPr wrap="square" rtlCol="0">
            <a:spAutoFit/>
          </a:bodyPr>
          <a:lstStyle/>
          <a:p>
            <a:r>
              <a:rPr kumimoji="1" lang="en-US" altLang="ja-JP" sz="1200" b="1" dirty="0"/>
              <a:t>:</a:t>
            </a:r>
          </a:p>
        </p:txBody>
      </p:sp>
      <p:sp>
        <p:nvSpPr>
          <p:cNvPr id="253" name="テキスト ボックス 252"/>
          <p:cNvSpPr txBox="1"/>
          <p:nvPr/>
        </p:nvSpPr>
        <p:spPr>
          <a:xfrm>
            <a:off x="3433184" y="5194424"/>
            <a:ext cx="314255" cy="215444"/>
          </a:xfrm>
          <a:prstGeom prst="rect">
            <a:avLst/>
          </a:prstGeom>
          <a:noFill/>
        </p:spPr>
        <p:txBody>
          <a:bodyPr wrap="square" rtlCol="0">
            <a:spAutoFit/>
          </a:bodyPr>
          <a:lstStyle/>
          <a:p>
            <a:r>
              <a:rPr kumimoji="1" lang="en-US" altLang="ja-JP" sz="800" dirty="0"/>
              <a:t>R0</a:t>
            </a:r>
            <a:endParaRPr kumimoji="1" lang="ja-JP" altLang="en-US" sz="800" dirty="0"/>
          </a:p>
        </p:txBody>
      </p:sp>
      <p:sp>
        <p:nvSpPr>
          <p:cNvPr id="254" name="テキスト ボックス 253"/>
          <p:cNvSpPr txBox="1"/>
          <p:nvPr/>
        </p:nvSpPr>
        <p:spPr>
          <a:xfrm>
            <a:off x="3433184" y="5409395"/>
            <a:ext cx="346243" cy="215444"/>
          </a:xfrm>
          <a:prstGeom prst="rect">
            <a:avLst/>
          </a:prstGeom>
          <a:noFill/>
        </p:spPr>
        <p:txBody>
          <a:bodyPr wrap="square" rtlCol="0">
            <a:spAutoFit/>
          </a:bodyPr>
          <a:lstStyle/>
          <a:p>
            <a:r>
              <a:rPr kumimoji="1" lang="en-US" altLang="ja-JP" sz="800" dirty="0"/>
              <a:t>R1</a:t>
            </a:r>
            <a:endParaRPr kumimoji="1" lang="ja-JP" altLang="en-US" sz="800" dirty="0"/>
          </a:p>
        </p:txBody>
      </p:sp>
      <p:sp>
        <p:nvSpPr>
          <p:cNvPr id="255" name="テキスト ボックス 254"/>
          <p:cNvSpPr txBox="1"/>
          <p:nvPr/>
        </p:nvSpPr>
        <p:spPr>
          <a:xfrm>
            <a:off x="3433182" y="5818070"/>
            <a:ext cx="346244" cy="215444"/>
          </a:xfrm>
          <a:prstGeom prst="rect">
            <a:avLst/>
          </a:prstGeom>
          <a:noFill/>
        </p:spPr>
        <p:txBody>
          <a:bodyPr wrap="square" rtlCol="0">
            <a:spAutoFit/>
          </a:bodyPr>
          <a:lstStyle/>
          <a:p>
            <a:r>
              <a:rPr kumimoji="1" lang="en-US" altLang="ja-JP" sz="800" dirty="0"/>
              <a:t>R15</a:t>
            </a:r>
            <a:endParaRPr kumimoji="1" lang="ja-JP" altLang="en-US" sz="800" dirty="0"/>
          </a:p>
        </p:txBody>
      </p:sp>
      <p:sp>
        <p:nvSpPr>
          <p:cNvPr id="256" name="フローチャート: 手作業 255"/>
          <p:cNvSpPr/>
          <p:nvPr/>
        </p:nvSpPr>
        <p:spPr>
          <a:xfrm rot="16200000">
            <a:off x="3826369" y="4741510"/>
            <a:ext cx="482520" cy="141022"/>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sp>
        <p:nvSpPr>
          <p:cNvPr id="257" name="テキスト ボックス 256"/>
          <p:cNvSpPr txBox="1"/>
          <p:nvPr/>
        </p:nvSpPr>
        <p:spPr>
          <a:xfrm>
            <a:off x="3989852" y="4615446"/>
            <a:ext cx="89168" cy="215444"/>
          </a:xfrm>
          <a:prstGeom prst="rect">
            <a:avLst/>
          </a:prstGeom>
          <a:noFill/>
        </p:spPr>
        <p:txBody>
          <a:bodyPr wrap="square" rtlCol="0">
            <a:spAutoFit/>
          </a:bodyPr>
          <a:lstStyle/>
          <a:p>
            <a:r>
              <a:rPr kumimoji="1" lang="en-US" altLang="ja-JP" sz="800" dirty="0"/>
              <a:t>0</a:t>
            </a:r>
            <a:endParaRPr kumimoji="1" lang="ja-JP" altLang="en-US" sz="800" dirty="0"/>
          </a:p>
        </p:txBody>
      </p:sp>
      <p:sp>
        <p:nvSpPr>
          <p:cNvPr id="260" name="テキスト ボックス 259"/>
          <p:cNvSpPr txBox="1"/>
          <p:nvPr/>
        </p:nvSpPr>
        <p:spPr>
          <a:xfrm>
            <a:off x="3989852" y="4806127"/>
            <a:ext cx="93029" cy="215444"/>
          </a:xfrm>
          <a:prstGeom prst="rect">
            <a:avLst/>
          </a:prstGeom>
          <a:noFill/>
        </p:spPr>
        <p:txBody>
          <a:bodyPr wrap="square" rtlCol="0">
            <a:spAutoFit/>
          </a:bodyPr>
          <a:lstStyle/>
          <a:p>
            <a:r>
              <a:rPr kumimoji="1" lang="en-US" altLang="ja-JP" sz="800" dirty="0"/>
              <a:t>1</a:t>
            </a:r>
            <a:endParaRPr kumimoji="1" lang="ja-JP" altLang="en-US" sz="800" dirty="0"/>
          </a:p>
        </p:txBody>
      </p:sp>
      <p:cxnSp>
        <p:nvCxnSpPr>
          <p:cNvPr id="108" name="直線コネクタ 107"/>
          <p:cNvCxnSpPr/>
          <p:nvPr/>
        </p:nvCxnSpPr>
        <p:spPr>
          <a:xfrm>
            <a:off x="3803988" y="5423199"/>
            <a:ext cx="85501"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2" name="カギ線コネクタ 111"/>
          <p:cNvCxnSpPr/>
          <p:nvPr/>
        </p:nvCxnSpPr>
        <p:spPr>
          <a:xfrm rot="5400000" flipH="1" flipV="1">
            <a:off x="3691981" y="5107356"/>
            <a:ext cx="512697" cy="117680"/>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264" name="フローチャート: 手作業 263"/>
          <p:cNvSpPr/>
          <p:nvPr/>
        </p:nvSpPr>
        <p:spPr>
          <a:xfrm rot="16200000">
            <a:off x="4066555" y="5220165"/>
            <a:ext cx="482520" cy="141022"/>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cxnSp>
        <p:nvCxnSpPr>
          <p:cNvPr id="125" name="直線矢印コネクタ 124"/>
          <p:cNvCxnSpPr/>
          <p:nvPr/>
        </p:nvCxnSpPr>
        <p:spPr>
          <a:xfrm flipV="1">
            <a:off x="3187368" y="5109575"/>
            <a:ext cx="1042670" cy="342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77" name="直線コネクタ 276"/>
          <p:cNvCxnSpPr/>
          <p:nvPr/>
        </p:nvCxnSpPr>
        <p:spPr>
          <a:xfrm>
            <a:off x="3802995" y="5783614"/>
            <a:ext cx="19665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40" name="カギ線コネクタ 139"/>
          <p:cNvCxnSpPr/>
          <p:nvPr/>
        </p:nvCxnSpPr>
        <p:spPr>
          <a:xfrm rot="5400000" flipH="1" flipV="1">
            <a:off x="3928240" y="5474292"/>
            <a:ext cx="388255" cy="230391"/>
          </a:xfrm>
          <a:prstGeom prst="bentConnector3">
            <a:avLst>
              <a:gd name="adj1" fmla="val 100292"/>
            </a:avLst>
          </a:prstGeom>
          <a:ln w="19050">
            <a:tailEnd type="triangle"/>
          </a:ln>
        </p:spPr>
        <p:style>
          <a:lnRef idx="1">
            <a:schemeClr val="dk1"/>
          </a:lnRef>
          <a:fillRef idx="0">
            <a:schemeClr val="dk1"/>
          </a:fillRef>
          <a:effectRef idx="0">
            <a:schemeClr val="dk1"/>
          </a:effectRef>
          <a:fontRef idx="minor">
            <a:schemeClr val="tx1"/>
          </a:fontRef>
        </p:style>
      </p:cxnSp>
      <p:cxnSp>
        <p:nvCxnSpPr>
          <p:cNvPr id="149" name="直線矢印コネクタ 148"/>
          <p:cNvCxnSpPr>
            <a:stCxn id="256" idx="2"/>
          </p:cNvCxnSpPr>
          <p:nvPr/>
        </p:nvCxnSpPr>
        <p:spPr>
          <a:xfrm>
            <a:off x="4138140" y="4812021"/>
            <a:ext cx="54158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03" name="正方形/長方形 302"/>
          <p:cNvSpPr/>
          <p:nvPr/>
        </p:nvSpPr>
        <p:spPr>
          <a:xfrm>
            <a:off x="3109660" y="4050136"/>
            <a:ext cx="45719" cy="5199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33" name="カギ線コネクタ 232"/>
          <p:cNvCxnSpPr>
            <a:stCxn id="184" idx="1"/>
            <a:endCxn id="256" idx="3"/>
          </p:cNvCxnSpPr>
          <p:nvPr/>
        </p:nvCxnSpPr>
        <p:spPr>
          <a:xfrm rot="10800000" flipV="1">
            <a:off x="4067629" y="2842427"/>
            <a:ext cx="1082876" cy="1776585"/>
          </a:xfrm>
          <a:prstGeom prst="bentConnector2">
            <a:avLst/>
          </a:prstGeom>
          <a:ln w="3175">
            <a:prstDash val="dash"/>
            <a:tailEnd type="triangle"/>
          </a:ln>
        </p:spPr>
        <p:style>
          <a:lnRef idx="1">
            <a:schemeClr val="dk1"/>
          </a:lnRef>
          <a:fillRef idx="0">
            <a:schemeClr val="dk1"/>
          </a:fillRef>
          <a:effectRef idx="0">
            <a:schemeClr val="dk1"/>
          </a:effectRef>
          <a:fontRef idx="minor">
            <a:schemeClr val="tx1"/>
          </a:fontRef>
        </p:style>
      </p:cxnSp>
      <p:cxnSp>
        <p:nvCxnSpPr>
          <p:cNvPr id="262" name="カギ線コネクタ 261"/>
          <p:cNvCxnSpPr>
            <a:stCxn id="184" idx="1"/>
            <a:endCxn id="264" idx="3"/>
          </p:cNvCxnSpPr>
          <p:nvPr/>
        </p:nvCxnSpPr>
        <p:spPr>
          <a:xfrm rot="10800000" flipV="1">
            <a:off x="4307815" y="2842428"/>
            <a:ext cx="842690" cy="2255240"/>
          </a:xfrm>
          <a:prstGeom prst="bentConnector2">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320" name="正方形/長方形 319"/>
          <p:cNvSpPr/>
          <p:nvPr/>
        </p:nvSpPr>
        <p:spPr>
          <a:xfrm>
            <a:off x="4292183" y="2818398"/>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フローチャート: 手作業 203"/>
          <p:cNvSpPr/>
          <p:nvPr/>
        </p:nvSpPr>
        <p:spPr>
          <a:xfrm rot="16200000">
            <a:off x="5067098" y="4718223"/>
            <a:ext cx="352803" cy="85765"/>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cxnSp>
        <p:nvCxnSpPr>
          <p:cNvPr id="226" name="直線矢印コネクタ 225"/>
          <p:cNvCxnSpPr/>
          <p:nvPr/>
        </p:nvCxnSpPr>
        <p:spPr>
          <a:xfrm flipH="1">
            <a:off x="5235822" y="3694630"/>
            <a:ext cx="3491" cy="931495"/>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228" name="正方形/長方形 227"/>
          <p:cNvSpPr/>
          <p:nvPr/>
        </p:nvSpPr>
        <p:spPr>
          <a:xfrm>
            <a:off x="5212962" y="3674243"/>
            <a:ext cx="45719" cy="8196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9" name="正方形/長方形 228"/>
          <p:cNvSpPr/>
          <p:nvPr/>
        </p:nvSpPr>
        <p:spPr>
          <a:xfrm>
            <a:off x="5042831" y="4292828"/>
            <a:ext cx="45719" cy="5199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5" name="直線矢印コネクタ 64"/>
          <p:cNvCxnSpPr>
            <a:stCxn id="204" idx="2"/>
          </p:cNvCxnSpPr>
          <p:nvPr/>
        </p:nvCxnSpPr>
        <p:spPr>
          <a:xfrm>
            <a:off x="5286382" y="4761105"/>
            <a:ext cx="152327"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p:cNvCxnSpPr/>
          <p:nvPr/>
        </p:nvCxnSpPr>
        <p:spPr>
          <a:xfrm flipV="1">
            <a:off x="5630226" y="5129682"/>
            <a:ext cx="512892"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8" name="フローチャート : 手操作入力 77"/>
          <p:cNvSpPr/>
          <p:nvPr/>
        </p:nvSpPr>
        <p:spPr>
          <a:xfrm>
            <a:off x="3794650" y="4247726"/>
            <a:ext cx="253717" cy="142200"/>
          </a:xfrm>
          <a:prstGeom prst="flowChartManualInpu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EXT</a:t>
            </a:r>
            <a:endParaRPr kumimoji="1" lang="ja-JP" altLang="en-US" sz="800" dirty="0">
              <a:solidFill>
                <a:schemeClr val="tx1"/>
              </a:solidFill>
            </a:endParaRPr>
          </a:p>
        </p:txBody>
      </p:sp>
      <p:cxnSp>
        <p:nvCxnSpPr>
          <p:cNvPr id="85" name="直線矢印コネクタ 84"/>
          <p:cNvCxnSpPr>
            <a:stCxn id="211" idx="2"/>
            <a:endCxn id="78" idx="0"/>
          </p:cNvCxnSpPr>
          <p:nvPr/>
        </p:nvCxnSpPr>
        <p:spPr>
          <a:xfrm>
            <a:off x="3917094" y="3720755"/>
            <a:ext cx="4415" cy="541191"/>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239" name="テキスト ボックス 238"/>
          <p:cNvSpPr txBox="1"/>
          <p:nvPr/>
        </p:nvSpPr>
        <p:spPr>
          <a:xfrm>
            <a:off x="4237304" y="5086702"/>
            <a:ext cx="89168" cy="215444"/>
          </a:xfrm>
          <a:prstGeom prst="rect">
            <a:avLst/>
          </a:prstGeom>
          <a:noFill/>
        </p:spPr>
        <p:txBody>
          <a:bodyPr wrap="square" rtlCol="0">
            <a:spAutoFit/>
          </a:bodyPr>
          <a:lstStyle/>
          <a:p>
            <a:r>
              <a:rPr kumimoji="1" lang="en-US" altLang="ja-JP" sz="800" dirty="0"/>
              <a:t>0</a:t>
            </a:r>
            <a:endParaRPr kumimoji="1" lang="ja-JP" altLang="en-US" sz="800" dirty="0"/>
          </a:p>
        </p:txBody>
      </p:sp>
      <p:sp>
        <p:nvSpPr>
          <p:cNvPr id="240" name="テキスト ボックス 239"/>
          <p:cNvSpPr txBox="1"/>
          <p:nvPr/>
        </p:nvSpPr>
        <p:spPr>
          <a:xfrm>
            <a:off x="4237304" y="5277383"/>
            <a:ext cx="93029" cy="215444"/>
          </a:xfrm>
          <a:prstGeom prst="rect">
            <a:avLst/>
          </a:prstGeom>
          <a:noFill/>
        </p:spPr>
        <p:txBody>
          <a:bodyPr wrap="square" rtlCol="0">
            <a:spAutoFit/>
          </a:bodyPr>
          <a:lstStyle/>
          <a:p>
            <a:r>
              <a:rPr kumimoji="1" lang="en-US" altLang="ja-JP" sz="800" dirty="0"/>
              <a:t>1</a:t>
            </a:r>
            <a:endParaRPr kumimoji="1" lang="ja-JP" altLang="en-US" sz="800" dirty="0"/>
          </a:p>
        </p:txBody>
      </p:sp>
      <p:sp>
        <p:nvSpPr>
          <p:cNvPr id="43" name="正方形/長方形 42"/>
          <p:cNvSpPr/>
          <p:nvPr/>
        </p:nvSpPr>
        <p:spPr>
          <a:xfrm>
            <a:off x="3229886" y="5066000"/>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32" name="正方形/長方形 231"/>
          <p:cNvSpPr/>
          <p:nvPr/>
        </p:nvSpPr>
        <p:spPr>
          <a:xfrm>
            <a:off x="3230275" y="4652828"/>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34" name="正方形/長方形 233"/>
          <p:cNvSpPr/>
          <p:nvPr/>
        </p:nvSpPr>
        <p:spPr>
          <a:xfrm>
            <a:off x="3228124" y="4245019"/>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37" name="正方形/長方形 236"/>
          <p:cNvSpPr/>
          <p:nvPr/>
        </p:nvSpPr>
        <p:spPr>
          <a:xfrm>
            <a:off x="1607431" y="3995641"/>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38" name="正方形/長方形 237"/>
          <p:cNvSpPr/>
          <p:nvPr/>
        </p:nvSpPr>
        <p:spPr>
          <a:xfrm>
            <a:off x="1609397" y="4244584"/>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41" name="正方形/長方形 240"/>
          <p:cNvSpPr/>
          <p:nvPr/>
        </p:nvSpPr>
        <p:spPr>
          <a:xfrm>
            <a:off x="1609397" y="3730720"/>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cxnSp>
        <p:nvCxnSpPr>
          <p:cNvPr id="61" name="直線矢印コネクタ 60"/>
          <p:cNvCxnSpPr>
            <a:endCxn id="237" idx="1"/>
          </p:cNvCxnSpPr>
          <p:nvPr/>
        </p:nvCxnSpPr>
        <p:spPr>
          <a:xfrm>
            <a:off x="877046" y="4069883"/>
            <a:ext cx="730385" cy="0"/>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76" name="カギ線コネクタ 75"/>
          <p:cNvCxnSpPr>
            <a:endCxn id="241" idx="1"/>
          </p:cNvCxnSpPr>
          <p:nvPr/>
        </p:nvCxnSpPr>
        <p:spPr>
          <a:xfrm flipV="1">
            <a:off x="844511" y="3804962"/>
            <a:ext cx="764886" cy="262462"/>
          </a:xfrm>
          <a:prstGeom prst="bentConnector3">
            <a:avLst>
              <a:gd name="adj1" fmla="val 73909"/>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92" name="カギ線コネクタ 91"/>
          <p:cNvCxnSpPr>
            <a:endCxn id="238" idx="1"/>
          </p:cNvCxnSpPr>
          <p:nvPr/>
        </p:nvCxnSpPr>
        <p:spPr>
          <a:xfrm>
            <a:off x="825985" y="4067424"/>
            <a:ext cx="783412" cy="251402"/>
          </a:xfrm>
          <a:prstGeom prst="bentConnector3">
            <a:avLst>
              <a:gd name="adj1" fmla="val 73344"/>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244" name="フローチャート: 手作業 243"/>
          <p:cNvSpPr/>
          <p:nvPr/>
        </p:nvSpPr>
        <p:spPr>
          <a:xfrm rot="16200000">
            <a:off x="4044709" y="2492708"/>
            <a:ext cx="352803" cy="85765"/>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sp>
        <p:nvSpPr>
          <p:cNvPr id="245" name="テキスト ボックス 244"/>
          <p:cNvSpPr txBox="1"/>
          <p:nvPr/>
        </p:nvSpPr>
        <p:spPr>
          <a:xfrm>
            <a:off x="4193895" y="2488828"/>
            <a:ext cx="93029" cy="215444"/>
          </a:xfrm>
          <a:prstGeom prst="rect">
            <a:avLst/>
          </a:prstGeom>
          <a:noFill/>
        </p:spPr>
        <p:txBody>
          <a:bodyPr wrap="square" lIns="0" rtlCol="0">
            <a:spAutoFit/>
          </a:bodyPr>
          <a:lstStyle/>
          <a:p>
            <a:r>
              <a:rPr kumimoji="1" lang="en-US" altLang="ja-JP" sz="800" dirty="0"/>
              <a:t>0</a:t>
            </a:r>
            <a:endParaRPr kumimoji="1" lang="ja-JP" altLang="en-US" sz="800" dirty="0"/>
          </a:p>
        </p:txBody>
      </p:sp>
      <p:sp>
        <p:nvSpPr>
          <p:cNvPr id="246" name="テキスト ボックス 245"/>
          <p:cNvSpPr txBox="1"/>
          <p:nvPr/>
        </p:nvSpPr>
        <p:spPr>
          <a:xfrm>
            <a:off x="4193895" y="2351503"/>
            <a:ext cx="93029" cy="215444"/>
          </a:xfrm>
          <a:prstGeom prst="rect">
            <a:avLst/>
          </a:prstGeom>
          <a:noFill/>
        </p:spPr>
        <p:txBody>
          <a:bodyPr wrap="square" lIns="0" rtlCol="0">
            <a:spAutoFit/>
          </a:bodyPr>
          <a:lstStyle/>
          <a:p>
            <a:r>
              <a:rPr kumimoji="1" lang="en-US" altLang="ja-JP" sz="800" dirty="0"/>
              <a:t>1</a:t>
            </a:r>
            <a:endParaRPr kumimoji="1" lang="ja-JP" altLang="en-US" sz="800" dirty="0"/>
          </a:p>
        </p:txBody>
      </p:sp>
      <p:sp>
        <p:nvSpPr>
          <p:cNvPr id="265" name="正方形/長方形 264"/>
          <p:cNvSpPr/>
          <p:nvPr/>
        </p:nvSpPr>
        <p:spPr>
          <a:xfrm>
            <a:off x="3810681" y="1786322"/>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8" name="カギ線コネクタ 17"/>
          <p:cNvCxnSpPr>
            <a:stCxn id="265" idx="2"/>
            <a:endCxn id="246" idx="1"/>
          </p:cNvCxnSpPr>
          <p:nvPr/>
        </p:nvCxnSpPr>
        <p:spPr>
          <a:xfrm rot="16200000" flipH="1">
            <a:off x="3700126" y="1965456"/>
            <a:ext cx="627184" cy="360354"/>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266" name="正方形/長方形 265"/>
          <p:cNvSpPr/>
          <p:nvPr/>
        </p:nvSpPr>
        <p:spPr>
          <a:xfrm>
            <a:off x="4188279" y="1786321"/>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0" name="直線矢印コネクタ 19"/>
          <p:cNvCxnSpPr/>
          <p:nvPr/>
        </p:nvCxnSpPr>
        <p:spPr>
          <a:xfrm>
            <a:off x="4212030" y="1827328"/>
            <a:ext cx="0" cy="575302"/>
          </a:xfrm>
          <a:prstGeom prst="straightConnector1">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281" name="テキスト ボックス 280"/>
          <p:cNvSpPr txBox="1"/>
          <p:nvPr/>
        </p:nvSpPr>
        <p:spPr>
          <a:xfrm>
            <a:off x="3343551" y="1786690"/>
            <a:ext cx="489379" cy="215444"/>
          </a:xfrm>
          <a:prstGeom prst="rect">
            <a:avLst/>
          </a:prstGeom>
          <a:noFill/>
        </p:spPr>
        <p:txBody>
          <a:bodyPr wrap="square" lIns="0" rIns="0" rtlCol="0">
            <a:spAutoFit/>
          </a:bodyPr>
          <a:lstStyle/>
          <a:p>
            <a:r>
              <a:rPr kumimoji="1" lang="en-US" altLang="ja-JP" sz="800" dirty="0"/>
              <a:t>ir_in[15:0]</a:t>
            </a:r>
            <a:endParaRPr kumimoji="1" lang="ja-JP" altLang="en-US" sz="800" dirty="0"/>
          </a:p>
        </p:txBody>
      </p:sp>
      <p:sp>
        <p:nvSpPr>
          <p:cNvPr id="282" name="テキスト ボックス 281"/>
          <p:cNvSpPr txBox="1"/>
          <p:nvPr/>
        </p:nvSpPr>
        <p:spPr>
          <a:xfrm>
            <a:off x="4242510" y="1776113"/>
            <a:ext cx="309075" cy="215444"/>
          </a:xfrm>
          <a:prstGeom prst="rect">
            <a:avLst/>
          </a:prstGeom>
          <a:noFill/>
        </p:spPr>
        <p:txBody>
          <a:bodyPr wrap="square" rtlCol="0">
            <a:spAutoFit/>
          </a:bodyPr>
          <a:lstStyle/>
          <a:p>
            <a:r>
              <a:rPr kumimoji="1" lang="en-US" altLang="ja-JP" sz="800" dirty="0"/>
              <a:t>irq</a:t>
            </a:r>
            <a:endParaRPr kumimoji="1" lang="ja-JP" altLang="en-US" sz="800" dirty="0"/>
          </a:p>
        </p:txBody>
      </p:sp>
      <p:cxnSp>
        <p:nvCxnSpPr>
          <p:cNvPr id="28" name="直線矢印コネクタ 27"/>
          <p:cNvCxnSpPr/>
          <p:nvPr/>
        </p:nvCxnSpPr>
        <p:spPr>
          <a:xfrm>
            <a:off x="4273982" y="2535590"/>
            <a:ext cx="85719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83" name="正方形/長方形 282"/>
          <p:cNvSpPr/>
          <p:nvPr/>
        </p:nvSpPr>
        <p:spPr>
          <a:xfrm>
            <a:off x="4188279" y="1947819"/>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2" name="カギ線コネクタ 41"/>
          <p:cNvCxnSpPr>
            <a:stCxn id="283" idx="3"/>
          </p:cNvCxnSpPr>
          <p:nvPr/>
        </p:nvCxnSpPr>
        <p:spPr>
          <a:xfrm>
            <a:off x="4233998" y="1974638"/>
            <a:ext cx="1577227" cy="125088"/>
          </a:xfrm>
          <a:prstGeom prst="bentConnector3">
            <a:avLst>
              <a:gd name="adj1" fmla="val 100012"/>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284" name="テキスト ボックス 283"/>
          <p:cNvSpPr txBox="1"/>
          <p:nvPr/>
        </p:nvSpPr>
        <p:spPr>
          <a:xfrm>
            <a:off x="5661533" y="2065131"/>
            <a:ext cx="309075" cy="215444"/>
          </a:xfrm>
          <a:prstGeom prst="rect">
            <a:avLst/>
          </a:prstGeom>
          <a:noFill/>
        </p:spPr>
        <p:txBody>
          <a:bodyPr wrap="square" rtlCol="0">
            <a:spAutoFit/>
          </a:bodyPr>
          <a:lstStyle/>
          <a:p>
            <a:r>
              <a:rPr kumimoji="1" lang="en-US" altLang="ja-JP" sz="800" dirty="0"/>
              <a:t>irq</a:t>
            </a:r>
            <a:endParaRPr kumimoji="1" lang="ja-JP" altLang="en-US" sz="800" dirty="0"/>
          </a:p>
        </p:txBody>
      </p:sp>
      <p:sp>
        <p:nvSpPr>
          <p:cNvPr id="285" name="正方形/長方形 284"/>
          <p:cNvSpPr/>
          <p:nvPr/>
        </p:nvSpPr>
        <p:spPr>
          <a:xfrm>
            <a:off x="3735314" y="4049280"/>
            <a:ext cx="45719" cy="5199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9" name="正方形/長方形 288"/>
          <p:cNvSpPr/>
          <p:nvPr/>
        </p:nvSpPr>
        <p:spPr>
          <a:xfrm>
            <a:off x="4888140" y="7139154"/>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7" name="直線矢印コネクタ 26"/>
          <p:cNvCxnSpPr>
            <a:stCxn id="227" idx="2"/>
            <a:endCxn id="289" idx="0"/>
          </p:cNvCxnSpPr>
          <p:nvPr/>
        </p:nvCxnSpPr>
        <p:spPr>
          <a:xfrm flipH="1">
            <a:off x="4911000" y="5489425"/>
            <a:ext cx="5741" cy="164972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90" name="正方形/長方形 289"/>
          <p:cNvSpPr/>
          <p:nvPr/>
        </p:nvSpPr>
        <p:spPr>
          <a:xfrm>
            <a:off x="4893881" y="6460394"/>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1" name="正方形/長方形 290"/>
          <p:cNvSpPr/>
          <p:nvPr/>
        </p:nvSpPr>
        <p:spPr>
          <a:xfrm>
            <a:off x="6626229" y="7139153"/>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2" name="直線矢印コネクタ 31"/>
          <p:cNvCxnSpPr>
            <a:endCxn id="291" idx="0"/>
          </p:cNvCxnSpPr>
          <p:nvPr/>
        </p:nvCxnSpPr>
        <p:spPr>
          <a:xfrm>
            <a:off x="6645557" y="5925792"/>
            <a:ext cx="3532" cy="121336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92" name="正方形/長方形 291"/>
          <p:cNvSpPr/>
          <p:nvPr/>
        </p:nvSpPr>
        <p:spPr>
          <a:xfrm>
            <a:off x="6622697" y="5905348"/>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3" name="正方形/長方形 292"/>
          <p:cNvSpPr/>
          <p:nvPr/>
        </p:nvSpPr>
        <p:spPr>
          <a:xfrm>
            <a:off x="7026952" y="6118112"/>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5" name="正方形/長方形 294"/>
          <p:cNvSpPr/>
          <p:nvPr/>
        </p:nvSpPr>
        <p:spPr>
          <a:xfrm>
            <a:off x="7026951" y="7139152"/>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9" name="直線矢印コネクタ 38"/>
          <p:cNvCxnSpPr>
            <a:stCxn id="293" idx="2"/>
          </p:cNvCxnSpPr>
          <p:nvPr/>
        </p:nvCxnSpPr>
        <p:spPr>
          <a:xfrm>
            <a:off x="7049812" y="6171749"/>
            <a:ext cx="0" cy="967403"/>
          </a:xfrm>
          <a:prstGeom prst="straightConnector1">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298" name="正方形/長方形 297"/>
          <p:cNvSpPr/>
          <p:nvPr/>
        </p:nvSpPr>
        <p:spPr>
          <a:xfrm>
            <a:off x="2500829" y="7144374"/>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9" name="テキスト ボックス 298"/>
          <p:cNvSpPr txBox="1"/>
          <p:nvPr/>
        </p:nvSpPr>
        <p:spPr>
          <a:xfrm>
            <a:off x="3935984" y="6971508"/>
            <a:ext cx="1094577" cy="215444"/>
          </a:xfrm>
          <a:prstGeom prst="rect">
            <a:avLst/>
          </a:prstGeom>
          <a:noFill/>
        </p:spPr>
        <p:txBody>
          <a:bodyPr wrap="square" rtlCol="0">
            <a:spAutoFit/>
          </a:bodyPr>
          <a:lstStyle/>
          <a:p>
            <a:r>
              <a:rPr kumimoji="1" lang="en-US" altLang="ja-JP" sz="800" dirty="0"/>
              <a:t>sysbusif_addr[15:0]</a:t>
            </a:r>
            <a:endParaRPr kumimoji="1" lang="ja-JP" altLang="en-US" sz="800" dirty="0"/>
          </a:p>
        </p:txBody>
      </p:sp>
      <p:sp>
        <p:nvSpPr>
          <p:cNvPr id="304" name="テキスト ボックス 303"/>
          <p:cNvSpPr txBox="1"/>
          <p:nvPr/>
        </p:nvSpPr>
        <p:spPr>
          <a:xfrm>
            <a:off x="5685242" y="6961659"/>
            <a:ext cx="976877" cy="215444"/>
          </a:xfrm>
          <a:prstGeom prst="rect">
            <a:avLst/>
          </a:prstGeom>
          <a:noFill/>
        </p:spPr>
        <p:txBody>
          <a:bodyPr wrap="square" rtlCol="0">
            <a:spAutoFit/>
          </a:bodyPr>
          <a:lstStyle/>
          <a:p>
            <a:r>
              <a:rPr kumimoji="1" lang="en-US" altLang="ja-JP" sz="800" dirty="0"/>
              <a:t>sysbusif_out[15:0]</a:t>
            </a:r>
            <a:endParaRPr kumimoji="1" lang="ja-JP" altLang="en-US" sz="800" dirty="0"/>
          </a:p>
        </p:txBody>
      </p:sp>
      <p:sp>
        <p:nvSpPr>
          <p:cNvPr id="305" name="テキスト ボックス 304"/>
          <p:cNvSpPr txBox="1"/>
          <p:nvPr/>
        </p:nvSpPr>
        <p:spPr>
          <a:xfrm>
            <a:off x="7049812" y="6965386"/>
            <a:ext cx="850663" cy="215444"/>
          </a:xfrm>
          <a:prstGeom prst="rect">
            <a:avLst/>
          </a:prstGeom>
          <a:noFill/>
        </p:spPr>
        <p:txBody>
          <a:bodyPr wrap="square" rtlCol="0">
            <a:spAutoFit/>
          </a:bodyPr>
          <a:lstStyle/>
          <a:p>
            <a:r>
              <a:rPr kumimoji="1" lang="en-US" altLang="ja-JP" sz="800" dirty="0"/>
              <a:t>sysbusif_wen</a:t>
            </a:r>
            <a:endParaRPr kumimoji="1" lang="ja-JP" altLang="en-US" sz="800" dirty="0"/>
          </a:p>
        </p:txBody>
      </p:sp>
      <p:sp>
        <p:nvSpPr>
          <p:cNvPr id="307" name="テキスト ボックス 306"/>
          <p:cNvSpPr txBox="1"/>
          <p:nvPr/>
        </p:nvSpPr>
        <p:spPr>
          <a:xfrm>
            <a:off x="2546547" y="6974654"/>
            <a:ext cx="934983" cy="215444"/>
          </a:xfrm>
          <a:prstGeom prst="rect">
            <a:avLst/>
          </a:prstGeom>
          <a:noFill/>
        </p:spPr>
        <p:txBody>
          <a:bodyPr wrap="square" rtlCol="0">
            <a:spAutoFit/>
          </a:bodyPr>
          <a:lstStyle/>
          <a:p>
            <a:r>
              <a:rPr kumimoji="1" lang="en-US" altLang="ja-JP" sz="800" dirty="0"/>
              <a:t>sysbusif_in[15:0]</a:t>
            </a:r>
            <a:endParaRPr kumimoji="1" lang="ja-JP" altLang="en-US" sz="800" dirty="0"/>
          </a:p>
        </p:txBody>
      </p:sp>
      <p:cxnSp>
        <p:nvCxnSpPr>
          <p:cNvPr id="286" name="直線コネクタ 285"/>
          <p:cNvCxnSpPr/>
          <p:nvPr/>
        </p:nvCxnSpPr>
        <p:spPr>
          <a:xfrm flipV="1">
            <a:off x="5596862" y="6745053"/>
            <a:ext cx="0" cy="92353"/>
          </a:xfrm>
          <a:prstGeom prst="line">
            <a:avLst/>
          </a:prstGeom>
          <a:ln w="6350"/>
        </p:spPr>
        <p:style>
          <a:lnRef idx="1">
            <a:schemeClr val="dk1"/>
          </a:lnRef>
          <a:fillRef idx="0">
            <a:schemeClr val="dk1"/>
          </a:fillRef>
          <a:effectRef idx="0">
            <a:schemeClr val="dk1"/>
          </a:effectRef>
          <a:fontRef idx="minor">
            <a:schemeClr val="tx1"/>
          </a:fontRef>
        </p:style>
      </p:cxnSp>
      <p:sp>
        <p:nvSpPr>
          <p:cNvPr id="171" name="円/楕円 170"/>
          <p:cNvSpPr/>
          <p:nvPr/>
        </p:nvSpPr>
        <p:spPr>
          <a:xfrm>
            <a:off x="5565696" y="6729058"/>
            <a:ext cx="64530" cy="59201"/>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8" name="二等辺三角形 287"/>
          <p:cNvSpPr/>
          <p:nvPr/>
        </p:nvSpPr>
        <p:spPr>
          <a:xfrm rot="5400000">
            <a:off x="2879766" y="6528137"/>
            <a:ext cx="106673" cy="621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7" name="正方形/長方形 286"/>
          <p:cNvSpPr/>
          <p:nvPr/>
        </p:nvSpPr>
        <p:spPr>
          <a:xfrm flipH="1">
            <a:off x="3168666" y="2572332"/>
            <a:ext cx="67311" cy="4843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6" name="テキスト ボックス 295"/>
          <p:cNvSpPr txBox="1"/>
          <p:nvPr/>
        </p:nvSpPr>
        <p:spPr>
          <a:xfrm>
            <a:off x="2629350" y="1786322"/>
            <a:ext cx="531417" cy="215444"/>
          </a:xfrm>
          <a:prstGeom prst="rect">
            <a:avLst/>
          </a:prstGeom>
          <a:noFill/>
        </p:spPr>
        <p:txBody>
          <a:bodyPr wrap="square" lIns="0" rIns="0" rtlCol="0">
            <a:spAutoFit/>
          </a:bodyPr>
          <a:lstStyle/>
          <a:p>
            <a:r>
              <a:rPr kumimoji="1" lang="en-US" altLang="ja-JP" sz="800" dirty="0"/>
              <a:t>ir_out[15:0]</a:t>
            </a:r>
            <a:endParaRPr kumimoji="1" lang="ja-JP" altLang="en-US" sz="800" dirty="0"/>
          </a:p>
        </p:txBody>
      </p:sp>
      <p:sp>
        <p:nvSpPr>
          <p:cNvPr id="308" name="正方形/長方形 307"/>
          <p:cNvSpPr/>
          <p:nvPr/>
        </p:nvSpPr>
        <p:spPr>
          <a:xfrm>
            <a:off x="3179461" y="1786322"/>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 name="直線矢印コネクタ 15"/>
          <p:cNvCxnSpPr>
            <a:cxnSpLocks/>
          </p:cNvCxnSpPr>
          <p:nvPr/>
        </p:nvCxnSpPr>
        <p:spPr>
          <a:xfrm flipH="1">
            <a:off x="2063503" y="1610025"/>
            <a:ext cx="1" cy="175518"/>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a:cxnSpLocks/>
          </p:cNvCxnSpPr>
          <p:nvPr/>
        </p:nvCxnSpPr>
        <p:spPr>
          <a:xfrm flipH="1">
            <a:off x="2492297" y="1618173"/>
            <a:ext cx="1" cy="171052"/>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p:cNvCxnSpPr>
            <a:stCxn id="287" idx="0"/>
            <a:endCxn id="308" idx="2"/>
          </p:cNvCxnSpPr>
          <p:nvPr/>
        </p:nvCxnSpPr>
        <p:spPr>
          <a:xfrm flipV="1">
            <a:off x="3202321" y="1832041"/>
            <a:ext cx="0" cy="740291"/>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87" name="カギ線コネクタ 86"/>
          <p:cNvCxnSpPr/>
          <p:nvPr/>
        </p:nvCxnSpPr>
        <p:spPr>
          <a:xfrm>
            <a:off x="4445353" y="4489363"/>
            <a:ext cx="236823" cy="169617"/>
          </a:xfrm>
          <a:prstGeom prst="bentConnector3">
            <a:avLst>
              <a:gd name="adj1" fmla="val 1736"/>
            </a:avLst>
          </a:prstGeom>
          <a:ln w="19050">
            <a:tailEnd type="triangle"/>
          </a:ln>
        </p:spPr>
        <p:style>
          <a:lnRef idx="1">
            <a:schemeClr val="dk1"/>
          </a:lnRef>
          <a:fillRef idx="0">
            <a:schemeClr val="dk1"/>
          </a:fillRef>
          <a:effectRef idx="0">
            <a:schemeClr val="dk1"/>
          </a:effectRef>
          <a:fontRef idx="minor">
            <a:schemeClr val="tx1"/>
          </a:fontRef>
        </p:style>
      </p:cxnSp>
      <p:sp>
        <p:nvSpPr>
          <p:cNvPr id="94" name="円/楕円 93"/>
          <p:cNvSpPr/>
          <p:nvPr/>
        </p:nvSpPr>
        <p:spPr>
          <a:xfrm>
            <a:off x="4359817" y="4574172"/>
            <a:ext cx="166165" cy="17668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+1</a:t>
            </a:r>
            <a:endParaRPr kumimoji="1" lang="ja-JP" altLang="en-US" sz="800" dirty="0">
              <a:solidFill>
                <a:schemeClr val="tx1"/>
              </a:solidFill>
            </a:endParaRPr>
          </a:p>
        </p:txBody>
      </p:sp>
      <p:sp>
        <p:nvSpPr>
          <p:cNvPr id="312" name="テキスト ボックス 311"/>
          <p:cNvSpPr txBox="1"/>
          <p:nvPr/>
        </p:nvSpPr>
        <p:spPr>
          <a:xfrm>
            <a:off x="4679796" y="4542005"/>
            <a:ext cx="143925" cy="215444"/>
          </a:xfrm>
          <a:prstGeom prst="rect">
            <a:avLst/>
          </a:prstGeom>
          <a:noFill/>
        </p:spPr>
        <p:txBody>
          <a:bodyPr wrap="square" lIns="0" rIns="0" rtlCol="0">
            <a:spAutoFit/>
          </a:bodyPr>
          <a:lstStyle/>
          <a:p>
            <a:r>
              <a:rPr kumimoji="1" lang="en-US" altLang="ja-JP" sz="800" dirty="0"/>
              <a:t>10</a:t>
            </a:r>
            <a:endParaRPr kumimoji="1" lang="ja-JP" altLang="en-US" sz="800" dirty="0"/>
          </a:p>
        </p:txBody>
      </p:sp>
      <p:sp>
        <p:nvSpPr>
          <p:cNvPr id="313" name="正方形/長方形 312"/>
          <p:cNvSpPr/>
          <p:nvPr/>
        </p:nvSpPr>
        <p:spPr>
          <a:xfrm>
            <a:off x="4432106" y="4480522"/>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16" name="直線コネクタ 315"/>
          <p:cNvCxnSpPr/>
          <p:nvPr/>
        </p:nvCxnSpPr>
        <p:spPr>
          <a:xfrm>
            <a:off x="4688919" y="4215129"/>
            <a:ext cx="77552" cy="58376"/>
          </a:xfrm>
          <a:prstGeom prst="line">
            <a:avLst/>
          </a:prstGeom>
          <a:ln w="19050">
            <a:solidFill>
              <a:schemeClr val="tx1"/>
            </a:solidFill>
            <a:prstDash val="solid"/>
          </a:ln>
        </p:spPr>
        <p:style>
          <a:lnRef idx="1">
            <a:schemeClr val="dk1"/>
          </a:lnRef>
          <a:fillRef idx="0">
            <a:schemeClr val="dk1"/>
          </a:fillRef>
          <a:effectRef idx="0">
            <a:schemeClr val="dk1"/>
          </a:effectRef>
          <a:fontRef idx="minor">
            <a:schemeClr val="tx1"/>
          </a:fontRef>
        </p:style>
      </p:cxnSp>
      <p:sp>
        <p:nvSpPr>
          <p:cNvPr id="104" name="テキスト ボックス 103"/>
          <p:cNvSpPr txBox="1"/>
          <p:nvPr/>
        </p:nvSpPr>
        <p:spPr>
          <a:xfrm>
            <a:off x="4768729" y="4150284"/>
            <a:ext cx="94785" cy="215444"/>
          </a:xfrm>
          <a:prstGeom prst="rect">
            <a:avLst/>
          </a:prstGeom>
          <a:noFill/>
        </p:spPr>
        <p:txBody>
          <a:bodyPr wrap="square" rtlCol="0">
            <a:spAutoFit/>
          </a:bodyPr>
          <a:lstStyle/>
          <a:p>
            <a:r>
              <a:rPr kumimoji="1" lang="en-US" altLang="ja-JP" sz="800" dirty="0"/>
              <a:t>2</a:t>
            </a:r>
            <a:endParaRPr kumimoji="1" lang="ja-JP" altLang="en-US" sz="800" dirty="0"/>
          </a:p>
        </p:txBody>
      </p:sp>
      <p:sp>
        <p:nvSpPr>
          <p:cNvPr id="317" name="テキスト ボックス 316"/>
          <p:cNvSpPr txBox="1"/>
          <p:nvPr/>
        </p:nvSpPr>
        <p:spPr>
          <a:xfrm>
            <a:off x="5150504" y="2858255"/>
            <a:ext cx="665565" cy="215444"/>
          </a:xfrm>
          <a:prstGeom prst="rect">
            <a:avLst/>
          </a:prstGeom>
          <a:noFill/>
        </p:spPr>
        <p:txBody>
          <a:bodyPr wrap="square" rtlCol="0">
            <a:spAutoFit/>
          </a:bodyPr>
          <a:lstStyle/>
          <a:p>
            <a:r>
              <a:rPr kumimoji="1" lang="en-US" altLang="ja-JP" sz="800" dirty="0"/>
              <a:t>lr_recoven</a:t>
            </a:r>
            <a:endParaRPr kumimoji="1" lang="ja-JP" altLang="en-US" sz="800" dirty="0"/>
          </a:p>
        </p:txBody>
      </p:sp>
      <p:sp>
        <p:nvSpPr>
          <p:cNvPr id="318" name="テキスト ボックス 317"/>
          <p:cNvSpPr txBox="1"/>
          <p:nvPr/>
        </p:nvSpPr>
        <p:spPr>
          <a:xfrm>
            <a:off x="5150503" y="2965977"/>
            <a:ext cx="665565" cy="215444"/>
          </a:xfrm>
          <a:prstGeom prst="rect">
            <a:avLst/>
          </a:prstGeom>
          <a:noFill/>
        </p:spPr>
        <p:txBody>
          <a:bodyPr wrap="square" rIns="0" rtlCol="0">
            <a:spAutoFit/>
          </a:bodyPr>
          <a:lstStyle/>
          <a:p>
            <a:r>
              <a:rPr kumimoji="1" lang="en-US" altLang="ja-JP" sz="800" dirty="0"/>
              <a:t>lr_seten</a:t>
            </a:r>
            <a:endParaRPr kumimoji="1" lang="ja-JP" altLang="en-US" sz="800" dirty="0"/>
          </a:p>
        </p:txBody>
      </p:sp>
      <p:cxnSp>
        <p:nvCxnSpPr>
          <p:cNvPr id="110" name="カギ線コネクタ 109"/>
          <p:cNvCxnSpPr>
            <a:stCxn id="318" idx="1"/>
          </p:cNvCxnSpPr>
          <p:nvPr/>
        </p:nvCxnSpPr>
        <p:spPr>
          <a:xfrm rot="10800000" flipV="1">
            <a:off x="4974703" y="3073699"/>
            <a:ext cx="175800" cy="726448"/>
          </a:xfrm>
          <a:prstGeom prst="bentConnector2">
            <a:avLst/>
          </a:prstGeom>
          <a:ln w="3175">
            <a:prstDash val="dash"/>
            <a:tailEnd type="triangle"/>
          </a:ln>
        </p:spPr>
        <p:style>
          <a:lnRef idx="1">
            <a:schemeClr val="dk1"/>
          </a:lnRef>
          <a:fillRef idx="0">
            <a:schemeClr val="dk1"/>
          </a:fillRef>
          <a:effectRef idx="0">
            <a:schemeClr val="dk1"/>
          </a:effectRef>
          <a:fontRef idx="minor">
            <a:schemeClr val="tx1"/>
          </a:fontRef>
        </p:style>
      </p:cxnSp>
      <p:cxnSp>
        <p:nvCxnSpPr>
          <p:cNvPr id="115" name="カギ線コネクタ 114"/>
          <p:cNvCxnSpPr>
            <a:stCxn id="317" idx="1"/>
          </p:cNvCxnSpPr>
          <p:nvPr/>
        </p:nvCxnSpPr>
        <p:spPr>
          <a:xfrm rot="10800000" flipV="1">
            <a:off x="4734784" y="2965977"/>
            <a:ext cx="415721" cy="834170"/>
          </a:xfrm>
          <a:prstGeom prst="bentConnector2">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349" name="正方形/長方形 348"/>
          <p:cNvSpPr/>
          <p:nvPr/>
        </p:nvSpPr>
        <p:spPr>
          <a:xfrm>
            <a:off x="4951843" y="3512889"/>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0" name="テキスト ボックス 379"/>
          <p:cNvSpPr txBox="1"/>
          <p:nvPr/>
        </p:nvSpPr>
        <p:spPr>
          <a:xfrm>
            <a:off x="3194149" y="4866145"/>
            <a:ext cx="652589" cy="215444"/>
          </a:xfrm>
          <a:prstGeom prst="rect">
            <a:avLst/>
          </a:prstGeom>
          <a:noFill/>
        </p:spPr>
        <p:txBody>
          <a:bodyPr wrap="square" rtlCol="0">
            <a:spAutoFit/>
          </a:bodyPr>
          <a:lstStyle/>
          <a:p>
            <a:r>
              <a:rPr kumimoji="1" lang="en-US" altLang="ja-JP" sz="800" dirty="0"/>
              <a:t>regA[15:0]</a:t>
            </a:r>
            <a:endParaRPr kumimoji="1" lang="ja-JP" altLang="en-US" sz="800" dirty="0"/>
          </a:p>
        </p:txBody>
      </p:sp>
      <p:cxnSp>
        <p:nvCxnSpPr>
          <p:cNvPr id="516" name="直線コネクタ 515"/>
          <p:cNvCxnSpPr/>
          <p:nvPr/>
        </p:nvCxnSpPr>
        <p:spPr>
          <a:xfrm>
            <a:off x="6467482" y="4572163"/>
            <a:ext cx="98814" cy="9009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18" name="直線コネクタ 517"/>
          <p:cNvCxnSpPr/>
          <p:nvPr/>
        </p:nvCxnSpPr>
        <p:spPr>
          <a:xfrm>
            <a:off x="6468196" y="4691553"/>
            <a:ext cx="98814" cy="9009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19" name="直線コネクタ 518"/>
          <p:cNvCxnSpPr/>
          <p:nvPr/>
        </p:nvCxnSpPr>
        <p:spPr>
          <a:xfrm>
            <a:off x="6468196" y="4823771"/>
            <a:ext cx="98814" cy="9009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520" name="テキスト ボックス 519"/>
          <p:cNvSpPr txBox="1"/>
          <p:nvPr/>
        </p:nvSpPr>
        <p:spPr>
          <a:xfrm>
            <a:off x="6617623" y="4540628"/>
            <a:ext cx="143125" cy="123111"/>
          </a:xfrm>
          <a:prstGeom prst="rect">
            <a:avLst/>
          </a:prstGeom>
          <a:noFill/>
        </p:spPr>
        <p:txBody>
          <a:bodyPr wrap="square" lIns="0" tIns="0" rIns="0" bIns="0" rtlCol="0">
            <a:spAutoFit/>
          </a:bodyPr>
          <a:lstStyle/>
          <a:p>
            <a:r>
              <a:rPr kumimoji="1" lang="en-US" altLang="ja-JP" sz="800" dirty="0"/>
              <a:t>16</a:t>
            </a:r>
            <a:endParaRPr kumimoji="1" lang="ja-JP" altLang="en-US" sz="800" dirty="0"/>
          </a:p>
        </p:txBody>
      </p:sp>
      <p:sp>
        <p:nvSpPr>
          <p:cNvPr id="526" name="テキスト ボックス 525"/>
          <p:cNvSpPr txBox="1"/>
          <p:nvPr/>
        </p:nvSpPr>
        <p:spPr>
          <a:xfrm>
            <a:off x="6964296" y="4626125"/>
            <a:ext cx="143125" cy="123111"/>
          </a:xfrm>
          <a:prstGeom prst="rect">
            <a:avLst/>
          </a:prstGeom>
          <a:noFill/>
        </p:spPr>
        <p:txBody>
          <a:bodyPr wrap="square" lIns="0" tIns="0" rIns="0" bIns="0" rtlCol="0">
            <a:spAutoFit/>
          </a:bodyPr>
          <a:lstStyle/>
          <a:p>
            <a:r>
              <a:rPr kumimoji="1" lang="en-US" altLang="ja-JP" sz="800" dirty="0"/>
              <a:t>16</a:t>
            </a:r>
            <a:endParaRPr kumimoji="1" lang="ja-JP" altLang="en-US" sz="800" dirty="0"/>
          </a:p>
        </p:txBody>
      </p:sp>
      <p:sp>
        <p:nvSpPr>
          <p:cNvPr id="529" name="テキスト ボックス 528"/>
          <p:cNvSpPr txBox="1"/>
          <p:nvPr/>
        </p:nvSpPr>
        <p:spPr>
          <a:xfrm>
            <a:off x="7360424" y="4749236"/>
            <a:ext cx="90890" cy="123111"/>
          </a:xfrm>
          <a:prstGeom prst="rect">
            <a:avLst/>
          </a:prstGeom>
          <a:noFill/>
        </p:spPr>
        <p:txBody>
          <a:bodyPr wrap="square" lIns="0" tIns="0" rIns="0" bIns="0" rtlCol="0">
            <a:spAutoFit/>
          </a:bodyPr>
          <a:lstStyle/>
          <a:p>
            <a:r>
              <a:rPr kumimoji="1" lang="en-US" altLang="ja-JP" sz="800" dirty="0"/>
              <a:t>4</a:t>
            </a:r>
            <a:endParaRPr kumimoji="1" lang="ja-JP" altLang="en-US" sz="800" dirty="0"/>
          </a:p>
        </p:txBody>
      </p:sp>
      <p:cxnSp>
        <p:nvCxnSpPr>
          <p:cNvPr id="546" name="カギ線コネクタ 545"/>
          <p:cNvCxnSpPr>
            <a:stCxn id="349" idx="3"/>
          </p:cNvCxnSpPr>
          <p:nvPr/>
        </p:nvCxnSpPr>
        <p:spPr>
          <a:xfrm>
            <a:off x="4997562" y="3539708"/>
            <a:ext cx="1363703" cy="580979"/>
          </a:xfrm>
          <a:prstGeom prst="bentConnector3">
            <a:avLst>
              <a:gd name="adj1" fmla="val 99941"/>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562" name="正方形/長方形 561"/>
          <p:cNvSpPr/>
          <p:nvPr/>
        </p:nvSpPr>
        <p:spPr>
          <a:xfrm>
            <a:off x="5438709" y="4038883"/>
            <a:ext cx="45719" cy="8196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64" name="直線矢印コネクタ 563"/>
          <p:cNvCxnSpPr>
            <a:stCxn id="562" idx="2"/>
          </p:cNvCxnSpPr>
          <p:nvPr/>
        </p:nvCxnSpPr>
        <p:spPr>
          <a:xfrm flipH="1">
            <a:off x="5461568" y="4120843"/>
            <a:ext cx="1" cy="500223"/>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566" name="カギ線コネクタ 565"/>
          <p:cNvCxnSpPr>
            <a:stCxn id="562" idx="0"/>
          </p:cNvCxnSpPr>
          <p:nvPr/>
        </p:nvCxnSpPr>
        <p:spPr>
          <a:xfrm rot="16200000" flipH="1">
            <a:off x="5784572" y="3715880"/>
            <a:ext cx="81804" cy="727810"/>
          </a:xfrm>
          <a:prstGeom prst="bentConnector4">
            <a:avLst>
              <a:gd name="adj1" fmla="val -279448"/>
              <a:gd name="adj2" fmla="val 99993"/>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594" name="正方形/長方形 593"/>
          <p:cNvSpPr/>
          <p:nvPr/>
        </p:nvSpPr>
        <p:spPr>
          <a:xfrm>
            <a:off x="4447439" y="3659262"/>
            <a:ext cx="45719" cy="8196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98" name="カギ線コネクタ 597"/>
          <p:cNvCxnSpPr/>
          <p:nvPr/>
        </p:nvCxnSpPr>
        <p:spPr>
          <a:xfrm rot="16200000" flipH="1">
            <a:off x="4406167" y="3742621"/>
            <a:ext cx="255115" cy="126851"/>
          </a:xfrm>
          <a:prstGeom prst="bentConnector2">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745" name="カギ線コネクタ 744"/>
          <p:cNvCxnSpPr>
            <a:endCxn id="181" idx="2"/>
          </p:cNvCxnSpPr>
          <p:nvPr/>
        </p:nvCxnSpPr>
        <p:spPr>
          <a:xfrm rot="5400000" flipH="1" flipV="1">
            <a:off x="6351508" y="4387190"/>
            <a:ext cx="330762" cy="160056"/>
          </a:xfrm>
          <a:prstGeom prst="bentConnector3">
            <a:avLst>
              <a:gd name="adj1" fmla="val 2005"/>
            </a:avLst>
          </a:prstGeom>
          <a:ln w="19050">
            <a:tailEnd type="triangle"/>
          </a:ln>
        </p:spPr>
        <p:style>
          <a:lnRef idx="1">
            <a:schemeClr val="dk1"/>
          </a:lnRef>
          <a:fillRef idx="0">
            <a:schemeClr val="dk1"/>
          </a:fillRef>
          <a:effectRef idx="0">
            <a:schemeClr val="dk1"/>
          </a:effectRef>
          <a:fontRef idx="minor">
            <a:schemeClr val="tx1"/>
          </a:fontRef>
        </p:style>
      </p:cxnSp>
      <p:cxnSp>
        <p:nvCxnSpPr>
          <p:cNvPr id="748" name="カギ線コネクタ 747"/>
          <p:cNvCxnSpPr>
            <a:endCxn id="123" idx="2"/>
          </p:cNvCxnSpPr>
          <p:nvPr/>
        </p:nvCxnSpPr>
        <p:spPr>
          <a:xfrm flipV="1">
            <a:off x="6430958" y="4299993"/>
            <a:ext cx="509681" cy="441814"/>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750" name="カギ線コネクタ 749"/>
          <p:cNvCxnSpPr>
            <a:endCxn id="122" idx="2"/>
          </p:cNvCxnSpPr>
          <p:nvPr/>
        </p:nvCxnSpPr>
        <p:spPr>
          <a:xfrm flipV="1">
            <a:off x="6436861" y="4307097"/>
            <a:ext cx="884719" cy="571357"/>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752" name="カギ線コネクタ 751"/>
          <p:cNvCxnSpPr>
            <a:stCxn id="181" idx="0"/>
          </p:cNvCxnSpPr>
          <p:nvPr/>
        </p:nvCxnSpPr>
        <p:spPr>
          <a:xfrm rot="16200000" flipH="1" flipV="1">
            <a:off x="5427845" y="3338269"/>
            <a:ext cx="420948" cy="1917196"/>
          </a:xfrm>
          <a:prstGeom prst="bentConnector4">
            <a:avLst>
              <a:gd name="adj1" fmla="val -161409"/>
              <a:gd name="adj2" fmla="val 115980"/>
            </a:avLst>
          </a:prstGeom>
          <a:ln w="19050">
            <a:tailEnd type="triangle"/>
          </a:ln>
        </p:spPr>
        <p:style>
          <a:lnRef idx="1">
            <a:schemeClr val="dk1"/>
          </a:lnRef>
          <a:fillRef idx="0">
            <a:schemeClr val="dk1"/>
          </a:fillRef>
          <a:effectRef idx="0">
            <a:schemeClr val="dk1"/>
          </a:effectRef>
          <a:fontRef idx="minor">
            <a:schemeClr val="tx1"/>
          </a:fontRef>
        </p:style>
      </p:cxnSp>
      <p:cxnSp>
        <p:nvCxnSpPr>
          <p:cNvPr id="813" name="カギ線コネクタ 812"/>
          <p:cNvCxnSpPr/>
          <p:nvPr/>
        </p:nvCxnSpPr>
        <p:spPr>
          <a:xfrm rot="16200000" flipH="1">
            <a:off x="4855431" y="4012877"/>
            <a:ext cx="2136556" cy="441982"/>
          </a:xfrm>
          <a:prstGeom prst="bentConnector3">
            <a:avLst>
              <a:gd name="adj1" fmla="val 99931"/>
            </a:avLst>
          </a:prstGeom>
          <a:ln w="19050">
            <a:tailEnd type="triangle"/>
          </a:ln>
        </p:spPr>
        <p:style>
          <a:lnRef idx="1">
            <a:schemeClr val="dk1"/>
          </a:lnRef>
          <a:fillRef idx="0">
            <a:schemeClr val="dk1"/>
          </a:fillRef>
          <a:effectRef idx="0">
            <a:schemeClr val="dk1"/>
          </a:effectRef>
          <a:fontRef idx="minor">
            <a:schemeClr val="tx1"/>
          </a:fontRef>
        </p:style>
      </p:cxnSp>
      <p:sp>
        <p:nvSpPr>
          <p:cNvPr id="12" name="正方形/長方形 11"/>
          <p:cNvSpPr/>
          <p:nvPr/>
        </p:nvSpPr>
        <p:spPr>
          <a:xfrm>
            <a:off x="6144700" y="4124829"/>
            <a:ext cx="283901" cy="245894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1" name="テキスト ボックス 220"/>
          <p:cNvSpPr txBox="1"/>
          <p:nvPr/>
        </p:nvSpPr>
        <p:spPr>
          <a:xfrm>
            <a:off x="6156564" y="5179330"/>
            <a:ext cx="851115" cy="215444"/>
          </a:xfrm>
          <a:prstGeom prst="rect">
            <a:avLst/>
          </a:prstGeom>
          <a:noFill/>
        </p:spPr>
        <p:txBody>
          <a:bodyPr wrap="square" rtlCol="0">
            <a:spAutoFit/>
          </a:bodyPr>
          <a:lstStyle/>
          <a:p>
            <a:r>
              <a:rPr kumimoji="1" lang="en-US" altLang="ja-JP" sz="800" dirty="0"/>
              <a:t>reg_sel[3:0]</a:t>
            </a:r>
            <a:endParaRPr kumimoji="1" lang="ja-JP" altLang="en-US" sz="800" dirty="0"/>
          </a:p>
        </p:txBody>
      </p:sp>
      <p:sp>
        <p:nvSpPr>
          <p:cNvPr id="222" name="テキスト ボックス 221"/>
          <p:cNvSpPr txBox="1"/>
          <p:nvPr/>
        </p:nvSpPr>
        <p:spPr>
          <a:xfrm>
            <a:off x="6149181" y="5488548"/>
            <a:ext cx="851115" cy="215444"/>
          </a:xfrm>
          <a:prstGeom prst="rect">
            <a:avLst/>
          </a:prstGeom>
          <a:noFill/>
        </p:spPr>
        <p:txBody>
          <a:bodyPr wrap="square" rtlCol="0">
            <a:spAutoFit/>
          </a:bodyPr>
          <a:lstStyle/>
          <a:p>
            <a:r>
              <a:rPr kumimoji="1" lang="en-US" altLang="ja-JP" sz="800" dirty="0"/>
              <a:t>reg_data[15:0]</a:t>
            </a:r>
            <a:endParaRPr kumimoji="1" lang="ja-JP" altLang="en-US" sz="800" dirty="0"/>
          </a:p>
        </p:txBody>
      </p:sp>
      <p:sp>
        <p:nvSpPr>
          <p:cNvPr id="21" name="テキスト ボックス 20"/>
          <p:cNvSpPr txBox="1"/>
          <p:nvPr/>
        </p:nvSpPr>
        <p:spPr>
          <a:xfrm>
            <a:off x="5775361" y="4424041"/>
            <a:ext cx="145135" cy="123111"/>
          </a:xfrm>
          <a:prstGeom prst="rect">
            <a:avLst/>
          </a:prstGeom>
          <a:noFill/>
        </p:spPr>
        <p:txBody>
          <a:bodyPr wrap="square" lIns="0" tIns="0" rIns="0" bIns="0" rtlCol="0">
            <a:spAutoFit/>
          </a:bodyPr>
          <a:lstStyle/>
          <a:p>
            <a:r>
              <a:rPr kumimoji="1" lang="en-US" altLang="ja-JP" sz="800" dirty="0"/>
              <a:t>SP</a:t>
            </a:r>
            <a:endParaRPr kumimoji="1" lang="ja-JP" altLang="en-US" sz="800" dirty="0"/>
          </a:p>
        </p:txBody>
      </p:sp>
      <p:sp>
        <p:nvSpPr>
          <p:cNvPr id="301" name="テキスト ボックス 300"/>
          <p:cNvSpPr txBox="1"/>
          <p:nvPr/>
        </p:nvSpPr>
        <p:spPr>
          <a:xfrm>
            <a:off x="5778574" y="4665514"/>
            <a:ext cx="145135" cy="123111"/>
          </a:xfrm>
          <a:prstGeom prst="rect">
            <a:avLst/>
          </a:prstGeom>
          <a:noFill/>
        </p:spPr>
        <p:txBody>
          <a:bodyPr wrap="square" lIns="0" tIns="0" rIns="0" bIns="0" rtlCol="0">
            <a:spAutoFit/>
          </a:bodyPr>
          <a:lstStyle/>
          <a:p>
            <a:r>
              <a:rPr kumimoji="1" lang="en-US" altLang="ja-JP" sz="800" dirty="0"/>
              <a:t>LR</a:t>
            </a:r>
            <a:endParaRPr kumimoji="1" lang="ja-JP" altLang="en-US" sz="800" dirty="0"/>
          </a:p>
        </p:txBody>
      </p:sp>
      <p:sp>
        <p:nvSpPr>
          <p:cNvPr id="311" name="テキスト ボックス 310"/>
          <p:cNvSpPr txBox="1"/>
          <p:nvPr/>
        </p:nvSpPr>
        <p:spPr>
          <a:xfrm>
            <a:off x="5748511" y="4879305"/>
            <a:ext cx="170803" cy="123111"/>
          </a:xfrm>
          <a:prstGeom prst="rect">
            <a:avLst/>
          </a:prstGeom>
          <a:noFill/>
        </p:spPr>
        <p:txBody>
          <a:bodyPr wrap="square" lIns="0" tIns="0" rIns="0" bIns="0" rtlCol="0">
            <a:spAutoFit/>
          </a:bodyPr>
          <a:lstStyle/>
          <a:p>
            <a:r>
              <a:rPr kumimoji="1" lang="en-US" altLang="ja-JP" sz="800" dirty="0"/>
              <a:t>PSR</a:t>
            </a:r>
            <a:endParaRPr kumimoji="1" lang="ja-JP" altLang="en-US" sz="800" dirty="0"/>
          </a:p>
        </p:txBody>
      </p:sp>
      <p:cxnSp>
        <p:nvCxnSpPr>
          <p:cNvPr id="38" name="カギ線コネクタ 37"/>
          <p:cNvCxnSpPr>
            <a:stCxn id="229" idx="2"/>
          </p:cNvCxnSpPr>
          <p:nvPr/>
        </p:nvCxnSpPr>
        <p:spPr>
          <a:xfrm rot="16200000" flipH="1">
            <a:off x="4853368" y="4557147"/>
            <a:ext cx="559572" cy="134926"/>
          </a:xfrm>
          <a:prstGeom prst="bentConnector3">
            <a:avLst>
              <a:gd name="adj1" fmla="val 100215"/>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p:cNvCxnSpPr>
            <a:stCxn id="21" idx="3"/>
          </p:cNvCxnSpPr>
          <p:nvPr/>
        </p:nvCxnSpPr>
        <p:spPr>
          <a:xfrm flipV="1">
            <a:off x="5920496" y="4485596"/>
            <a:ext cx="224204"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6" name="直線矢印コネクタ 65"/>
          <p:cNvCxnSpPr>
            <a:stCxn id="301" idx="3"/>
          </p:cNvCxnSpPr>
          <p:nvPr/>
        </p:nvCxnSpPr>
        <p:spPr>
          <a:xfrm flipV="1">
            <a:off x="5923709" y="4727069"/>
            <a:ext cx="219409"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23" name="直線矢印コネクタ 322"/>
          <p:cNvCxnSpPr/>
          <p:nvPr/>
        </p:nvCxnSpPr>
        <p:spPr>
          <a:xfrm flipV="1">
            <a:off x="5922893" y="4934893"/>
            <a:ext cx="219409"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 name="正方形/長方形 6"/>
          <p:cNvSpPr/>
          <p:nvPr/>
        </p:nvSpPr>
        <p:spPr>
          <a:xfrm>
            <a:off x="3059621" y="4534160"/>
            <a:ext cx="134527" cy="81128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4" name="正方形/長方形 313"/>
          <p:cNvSpPr/>
          <p:nvPr/>
        </p:nvSpPr>
        <p:spPr>
          <a:xfrm>
            <a:off x="3699014" y="5181111"/>
            <a:ext cx="134527" cy="81128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7" name="テキスト ボックス 296"/>
          <p:cNvSpPr txBox="1"/>
          <p:nvPr/>
        </p:nvSpPr>
        <p:spPr>
          <a:xfrm>
            <a:off x="4120379" y="4112303"/>
            <a:ext cx="161509" cy="215444"/>
          </a:xfrm>
          <a:prstGeom prst="rect">
            <a:avLst/>
          </a:prstGeom>
          <a:noFill/>
        </p:spPr>
        <p:txBody>
          <a:bodyPr wrap="square" lIns="0" rIns="0" rtlCol="0">
            <a:spAutoFit/>
          </a:bodyPr>
          <a:lstStyle/>
          <a:p>
            <a:r>
              <a:rPr kumimoji="1" lang="en-US" altLang="ja-JP" sz="800" dirty="0"/>
              <a:t>16</a:t>
            </a:r>
            <a:endParaRPr kumimoji="1" lang="ja-JP" altLang="en-US" sz="800" dirty="0"/>
          </a:p>
        </p:txBody>
      </p:sp>
      <p:cxnSp>
        <p:nvCxnSpPr>
          <p:cNvPr id="326" name="直線コネクタ 325"/>
          <p:cNvCxnSpPr/>
          <p:nvPr/>
        </p:nvCxnSpPr>
        <p:spPr>
          <a:xfrm>
            <a:off x="4123168" y="4267518"/>
            <a:ext cx="110065" cy="121116"/>
          </a:xfrm>
          <a:prstGeom prst="line">
            <a:avLst/>
          </a:prstGeom>
          <a:ln w="19050">
            <a:solidFill>
              <a:srgbClr val="C00000"/>
            </a:solidFill>
          </a:ln>
        </p:spPr>
        <p:style>
          <a:lnRef idx="1">
            <a:schemeClr val="dk1"/>
          </a:lnRef>
          <a:fillRef idx="0">
            <a:schemeClr val="dk1"/>
          </a:fillRef>
          <a:effectRef idx="0">
            <a:schemeClr val="dk1"/>
          </a:effectRef>
          <a:fontRef idx="minor">
            <a:schemeClr val="tx1"/>
          </a:fontRef>
        </p:style>
      </p:cxnSp>
      <p:sp>
        <p:nvSpPr>
          <p:cNvPr id="328" name="正方形/長方形 327">
            <a:extLst>
              <a:ext uri="{FF2B5EF4-FFF2-40B4-BE49-F238E27FC236}">
                <a16:creationId xmlns:a16="http://schemas.microsoft.com/office/drawing/2014/main" id="{7C8F5BEB-B462-4405-86A1-62AD176EEA64}"/>
              </a:ext>
            </a:extLst>
          </p:cNvPr>
          <p:cNvSpPr/>
          <p:nvPr/>
        </p:nvSpPr>
        <p:spPr>
          <a:xfrm>
            <a:off x="5438271" y="4038794"/>
            <a:ext cx="45719" cy="8196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6" name="正方形/長方形 235"/>
          <p:cNvSpPr/>
          <p:nvPr/>
        </p:nvSpPr>
        <p:spPr>
          <a:xfrm>
            <a:off x="3230275" y="3657563"/>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cxnSp>
        <p:nvCxnSpPr>
          <p:cNvPr id="333" name="直線コネクタ 332">
            <a:extLst>
              <a:ext uri="{FF2B5EF4-FFF2-40B4-BE49-F238E27FC236}">
                <a16:creationId xmlns:a16="http://schemas.microsoft.com/office/drawing/2014/main" id="{6ADC241B-FA17-41E5-A610-C5F6AAC6393A}"/>
              </a:ext>
            </a:extLst>
          </p:cNvPr>
          <p:cNvCxnSpPr>
            <a:cxnSpLocks/>
          </p:cNvCxnSpPr>
          <p:nvPr/>
        </p:nvCxnSpPr>
        <p:spPr>
          <a:xfrm>
            <a:off x="1819000" y="4069883"/>
            <a:ext cx="3619709" cy="9980"/>
          </a:xfrm>
          <a:prstGeom prst="line">
            <a:avLst/>
          </a:prstGeom>
          <a:ln w="19050">
            <a:solidFill>
              <a:srgbClr val="C00000"/>
            </a:solidFill>
            <a:prstDash val="sysDash"/>
            <a:tailEnd type="none"/>
          </a:ln>
        </p:spPr>
        <p:style>
          <a:lnRef idx="1">
            <a:schemeClr val="dk1"/>
          </a:lnRef>
          <a:fillRef idx="0">
            <a:schemeClr val="dk1"/>
          </a:fillRef>
          <a:effectRef idx="0">
            <a:schemeClr val="dk1"/>
          </a:effectRef>
          <a:fontRef idx="minor">
            <a:schemeClr val="tx1"/>
          </a:fontRef>
        </p:style>
      </p:cxnSp>
      <p:sp>
        <p:nvSpPr>
          <p:cNvPr id="235" name="正方形/長方形 234"/>
          <p:cNvSpPr/>
          <p:nvPr/>
        </p:nvSpPr>
        <p:spPr>
          <a:xfrm>
            <a:off x="3229886" y="3988064"/>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cxnSp>
        <p:nvCxnSpPr>
          <p:cNvPr id="334" name="直線矢印コネクタ 333">
            <a:extLst>
              <a:ext uri="{FF2B5EF4-FFF2-40B4-BE49-F238E27FC236}">
                <a16:creationId xmlns:a16="http://schemas.microsoft.com/office/drawing/2014/main" id="{D0A82667-7D37-4577-AC75-1A592CE608E3}"/>
              </a:ext>
            </a:extLst>
          </p:cNvPr>
          <p:cNvCxnSpPr>
            <a:cxnSpLocks/>
            <a:endCxn id="314" idx="0"/>
          </p:cNvCxnSpPr>
          <p:nvPr/>
        </p:nvCxnSpPr>
        <p:spPr>
          <a:xfrm>
            <a:off x="3760280" y="4117685"/>
            <a:ext cx="5998" cy="1063426"/>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267" name="テキスト ボックス 266"/>
          <p:cNvSpPr txBox="1"/>
          <p:nvPr/>
        </p:nvSpPr>
        <p:spPr>
          <a:xfrm>
            <a:off x="4597150" y="3811671"/>
            <a:ext cx="490075" cy="369332"/>
          </a:xfrm>
          <a:prstGeom prst="rect">
            <a:avLst/>
          </a:prstGeom>
          <a:solidFill>
            <a:srgbClr val="FFC000"/>
          </a:solidFill>
          <a:ln w="6350">
            <a:solidFill>
              <a:schemeClr val="tx1"/>
            </a:solidFill>
          </a:ln>
        </p:spPr>
        <p:txBody>
          <a:bodyPr wrap="square" lIns="36000" tIns="0" rIns="36000" bIns="0" rtlCol="0">
            <a:spAutoFit/>
          </a:bodyPr>
          <a:lstStyle/>
          <a:p>
            <a:r>
              <a:rPr kumimoji="1" lang="en-US" altLang="ja-JP" sz="800" dirty="0"/>
              <a:t>stackctl</a:t>
            </a:r>
          </a:p>
          <a:p>
            <a:endParaRPr kumimoji="1" lang="en-US" altLang="ja-JP" sz="800" dirty="0"/>
          </a:p>
          <a:p>
            <a:endParaRPr kumimoji="1" lang="en-US" altLang="ja-JP" sz="800" dirty="0"/>
          </a:p>
        </p:txBody>
      </p:sp>
      <p:cxnSp>
        <p:nvCxnSpPr>
          <p:cNvPr id="337" name="直線矢印コネクタ 336">
            <a:extLst>
              <a:ext uri="{FF2B5EF4-FFF2-40B4-BE49-F238E27FC236}">
                <a16:creationId xmlns:a16="http://schemas.microsoft.com/office/drawing/2014/main" id="{DC305ED0-8EB1-48F6-848A-CAC340E4AB38}"/>
              </a:ext>
            </a:extLst>
          </p:cNvPr>
          <p:cNvCxnSpPr>
            <a:cxnSpLocks/>
          </p:cNvCxnSpPr>
          <p:nvPr/>
        </p:nvCxnSpPr>
        <p:spPr>
          <a:xfrm>
            <a:off x="4809235" y="4663740"/>
            <a:ext cx="39138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53" name="テキスト ボックス 352">
            <a:extLst>
              <a:ext uri="{FF2B5EF4-FFF2-40B4-BE49-F238E27FC236}">
                <a16:creationId xmlns:a16="http://schemas.microsoft.com/office/drawing/2014/main" id="{003D4C6E-7770-49F1-B103-898F3422F16B}"/>
              </a:ext>
            </a:extLst>
          </p:cNvPr>
          <p:cNvSpPr txBox="1"/>
          <p:nvPr/>
        </p:nvSpPr>
        <p:spPr>
          <a:xfrm>
            <a:off x="6071254" y="2971237"/>
            <a:ext cx="429917" cy="215444"/>
          </a:xfrm>
          <a:prstGeom prst="rect">
            <a:avLst/>
          </a:prstGeom>
          <a:noFill/>
        </p:spPr>
        <p:txBody>
          <a:bodyPr wrap="square" lIns="0" rIns="0" rtlCol="0">
            <a:spAutoFit/>
          </a:bodyPr>
          <a:lstStyle/>
          <a:p>
            <a:r>
              <a:rPr kumimoji="1" lang="en-US" altLang="ja-JP" sz="800" dirty="0"/>
              <a:t>R0~R15</a:t>
            </a:r>
            <a:endParaRPr kumimoji="1" lang="ja-JP" altLang="en-US" sz="800" dirty="0"/>
          </a:p>
        </p:txBody>
      </p:sp>
      <p:sp>
        <p:nvSpPr>
          <p:cNvPr id="354" name="テキスト ボックス 353">
            <a:extLst>
              <a:ext uri="{FF2B5EF4-FFF2-40B4-BE49-F238E27FC236}">
                <a16:creationId xmlns:a16="http://schemas.microsoft.com/office/drawing/2014/main" id="{79E967FE-17F0-4E49-A2EC-E267D1EC0F11}"/>
              </a:ext>
            </a:extLst>
          </p:cNvPr>
          <p:cNvSpPr txBox="1"/>
          <p:nvPr/>
        </p:nvSpPr>
        <p:spPr>
          <a:xfrm>
            <a:off x="7035858" y="2964682"/>
            <a:ext cx="479736" cy="215444"/>
          </a:xfrm>
          <a:prstGeom prst="rect">
            <a:avLst/>
          </a:prstGeom>
          <a:noFill/>
        </p:spPr>
        <p:txBody>
          <a:bodyPr wrap="square" lIns="0" rIns="0" rtlCol="0">
            <a:spAutoFit/>
          </a:bodyPr>
          <a:lstStyle/>
          <a:p>
            <a:r>
              <a:rPr kumimoji="1" lang="en-US" altLang="ja-JP" sz="800" dirty="0"/>
              <a:t>PSR[15:11]</a:t>
            </a:r>
            <a:endParaRPr kumimoji="1" lang="ja-JP" altLang="en-US" sz="800" dirty="0"/>
          </a:p>
        </p:txBody>
      </p:sp>
      <p:sp>
        <p:nvSpPr>
          <p:cNvPr id="271" name="テキスト ボックス 270">
            <a:extLst>
              <a:ext uri="{FF2B5EF4-FFF2-40B4-BE49-F238E27FC236}">
                <a16:creationId xmlns:a16="http://schemas.microsoft.com/office/drawing/2014/main" id="{646CEEBA-67EF-4DBD-AF4F-077329680D67}"/>
              </a:ext>
            </a:extLst>
          </p:cNvPr>
          <p:cNvSpPr txBox="1"/>
          <p:nvPr/>
        </p:nvSpPr>
        <p:spPr>
          <a:xfrm>
            <a:off x="4742518" y="4431821"/>
            <a:ext cx="571102" cy="215444"/>
          </a:xfrm>
          <a:prstGeom prst="rect">
            <a:avLst/>
          </a:prstGeom>
          <a:noFill/>
        </p:spPr>
        <p:txBody>
          <a:bodyPr wrap="square" rtlCol="0">
            <a:spAutoFit/>
          </a:bodyPr>
          <a:lstStyle/>
          <a:p>
            <a:r>
              <a:rPr kumimoji="1" lang="en-US" altLang="ja-JP" sz="800" dirty="0"/>
              <a:t>RB[15:0]</a:t>
            </a:r>
          </a:p>
        </p:txBody>
      </p:sp>
      <p:sp>
        <p:nvSpPr>
          <p:cNvPr id="302" name="テキスト ボックス 301">
            <a:extLst>
              <a:ext uri="{FF2B5EF4-FFF2-40B4-BE49-F238E27FC236}">
                <a16:creationId xmlns:a16="http://schemas.microsoft.com/office/drawing/2014/main" id="{C2A2BA34-8778-4189-9BC0-799CA20602BA}"/>
              </a:ext>
            </a:extLst>
          </p:cNvPr>
          <p:cNvSpPr txBox="1"/>
          <p:nvPr/>
        </p:nvSpPr>
        <p:spPr>
          <a:xfrm>
            <a:off x="4323421" y="5085750"/>
            <a:ext cx="559125" cy="215444"/>
          </a:xfrm>
          <a:prstGeom prst="rect">
            <a:avLst/>
          </a:prstGeom>
          <a:noFill/>
        </p:spPr>
        <p:txBody>
          <a:bodyPr wrap="square" rtlCol="0">
            <a:spAutoFit/>
          </a:bodyPr>
          <a:lstStyle/>
          <a:p>
            <a:r>
              <a:rPr kumimoji="1" lang="en-US" altLang="ja-JP" sz="800" dirty="0"/>
              <a:t>RA[15:0]</a:t>
            </a:r>
          </a:p>
        </p:txBody>
      </p:sp>
      <p:sp>
        <p:nvSpPr>
          <p:cNvPr id="321" name="テキスト ボックス 320">
            <a:extLst>
              <a:ext uri="{FF2B5EF4-FFF2-40B4-BE49-F238E27FC236}">
                <a16:creationId xmlns:a16="http://schemas.microsoft.com/office/drawing/2014/main" id="{92E70221-32DF-4A17-8829-45E27A70FECA}"/>
              </a:ext>
            </a:extLst>
          </p:cNvPr>
          <p:cNvSpPr txBox="1"/>
          <p:nvPr/>
        </p:nvSpPr>
        <p:spPr>
          <a:xfrm>
            <a:off x="5636812" y="2853151"/>
            <a:ext cx="429917" cy="338554"/>
          </a:xfrm>
          <a:prstGeom prst="rect">
            <a:avLst/>
          </a:prstGeom>
          <a:noFill/>
        </p:spPr>
        <p:txBody>
          <a:bodyPr wrap="square" rtlCol="0">
            <a:spAutoFit/>
          </a:bodyPr>
          <a:lstStyle/>
          <a:p>
            <a:r>
              <a:rPr kumimoji="1" lang="en-US" altLang="ja-JP" sz="800" dirty="0"/>
              <a:t>set_lr[15:0]</a:t>
            </a:r>
            <a:endParaRPr kumimoji="1" lang="ja-JP" altLang="en-US" sz="800" dirty="0"/>
          </a:p>
        </p:txBody>
      </p:sp>
      <p:sp>
        <p:nvSpPr>
          <p:cNvPr id="322" name="正方形/長方形 321">
            <a:extLst>
              <a:ext uri="{FF2B5EF4-FFF2-40B4-BE49-F238E27FC236}">
                <a16:creationId xmlns:a16="http://schemas.microsoft.com/office/drawing/2014/main" id="{C3EDDC62-51B9-4DE7-8D96-9A18BE9A6CA8}"/>
              </a:ext>
            </a:extLst>
          </p:cNvPr>
          <p:cNvSpPr/>
          <p:nvPr/>
        </p:nvSpPr>
        <p:spPr>
          <a:xfrm>
            <a:off x="4711923" y="2682854"/>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9" name="直線矢印コネクタ 8">
            <a:extLst>
              <a:ext uri="{FF2B5EF4-FFF2-40B4-BE49-F238E27FC236}">
                <a16:creationId xmlns:a16="http://schemas.microsoft.com/office/drawing/2014/main" id="{2FD24F5F-5E19-4ECC-BDA6-047B2AD910E7}"/>
              </a:ext>
            </a:extLst>
          </p:cNvPr>
          <p:cNvCxnSpPr>
            <a:cxnSpLocks/>
            <a:stCxn id="322" idx="0"/>
          </p:cNvCxnSpPr>
          <p:nvPr/>
        </p:nvCxnSpPr>
        <p:spPr>
          <a:xfrm flipV="1">
            <a:off x="4734783" y="1836618"/>
            <a:ext cx="1" cy="846236"/>
          </a:xfrm>
          <a:prstGeom prst="straightConnector1">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324" name="正方形/長方形 323">
            <a:extLst>
              <a:ext uri="{FF2B5EF4-FFF2-40B4-BE49-F238E27FC236}">
                <a16:creationId xmlns:a16="http://schemas.microsoft.com/office/drawing/2014/main" id="{30AC4CFC-188B-4072-BC16-A08C304EB749}"/>
              </a:ext>
            </a:extLst>
          </p:cNvPr>
          <p:cNvSpPr/>
          <p:nvPr/>
        </p:nvSpPr>
        <p:spPr>
          <a:xfrm>
            <a:off x="4711545" y="1790033"/>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7" name="テキスト ボックス 326">
            <a:extLst>
              <a:ext uri="{FF2B5EF4-FFF2-40B4-BE49-F238E27FC236}">
                <a16:creationId xmlns:a16="http://schemas.microsoft.com/office/drawing/2014/main" id="{0EFD8E02-DB77-4BE5-8DB5-CD8B4315E0EB}"/>
              </a:ext>
            </a:extLst>
          </p:cNvPr>
          <p:cNvSpPr txBox="1"/>
          <p:nvPr/>
        </p:nvSpPr>
        <p:spPr>
          <a:xfrm>
            <a:off x="4765776" y="1779825"/>
            <a:ext cx="527998" cy="215444"/>
          </a:xfrm>
          <a:prstGeom prst="rect">
            <a:avLst/>
          </a:prstGeom>
          <a:noFill/>
        </p:spPr>
        <p:txBody>
          <a:bodyPr wrap="square" rtlCol="0">
            <a:spAutoFit/>
          </a:bodyPr>
          <a:lstStyle/>
          <a:p>
            <a:r>
              <a:rPr kumimoji="1" lang="en-US" altLang="ja-JP" sz="800" dirty="0"/>
              <a:t>nop_en</a:t>
            </a:r>
            <a:endParaRPr kumimoji="1" lang="ja-JP" altLang="en-US" sz="800" dirty="0"/>
          </a:p>
        </p:txBody>
      </p:sp>
      <p:sp>
        <p:nvSpPr>
          <p:cNvPr id="338" name="テキスト ボックス 337">
            <a:extLst>
              <a:ext uri="{FF2B5EF4-FFF2-40B4-BE49-F238E27FC236}">
                <a16:creationId xmlns:a16="http://schemas.microsoft.com/office/drawing/2014/main" id="{957DF207-E3DD-41C2-88BA-4586E8898552}"/>
              </a:ext>
            </a:extLst>
          </p:cNvPr>
          <p:cNvSpPr txBox="1"/>
          <p:nvPr/>
        </p:nvSpPr>
        <p:spPr>
          <a:xfrm>
            <a:off x="1806459" y="3746882"/>
            <a:ext cx="871076" cy="215444"/>
          </a:xfrm>
          <a:prstGeom prst="rect">
            <a:avLst/>
          </a:prstGeom>
          <a:noFill/>
        </p:spPr>
        <p:txBody>
          <a:bodyPr wrap="square" rtlCol="0">
            <a:spAutoFit/>
          </a:bodyPr>
          <a:lstStyle/>
          <a:p>
            <a:r>
              <a:rPr kumimoji="1" lang="en-US" altLang="ja-JP" sz="800" dirty="0"/>
              <a:t>opcode[4:0]</a:t>
            </a:r>
            <a:endParaRPr kumimoji="1" lang="ja-JP" altLang="en-US" sz="800" dirty="0"/>
          </a:p>
        </p:txBody>
      </p:sp>
      <p:sp>
        <p:nvSpPr>
          <p:cNvPr id="355" name="テキスト ボックス 354">
            <a:extLst>
              <a:ext uri="{FF2B5EF4-FFF2-40B4-BE49-F238E27FC236}">
                <a16:creationId xmlns:a16="http://schemas.microsoft.com/office/drawing/2014/main" id="{E39D14BF-7DE6-42F7-B9C7-9619A6499B17}"/>
              </a:ext>
            </a:extLst>
          </p:cNvPr>
          <p:cNvSpPr txBox="1"/>
          <p:nvPr/>
        </p:nvSpPr>
        <p:spPr>
          <a:xfrm>
            <a:off x="1904785" y="3908645"/>
            <a:ext cx="874095" cy="338554"/>
          </a:xfrm>
          <a:prstGeom prst="rect">
            <a:avLst/>
          </a:prstGeom>
          <a:noFill/>
        </p:spPr>
        <p:txBody>
          <a:bodyPr wrap="square" lIns="0" rIns="0" rtlCol="0">
            <a:spAutoFit/>
          </a:bodyPr>
          <a:lstStyle/>
          <a:p>
            <a:r>
              <a:rPr kumimoji="1" lang="en-US" altLang="ja-JP" sz="800" dirty="0"/>
              <a:t>nREGA[3:0]</a:t>
            </a:r>
          </a:p>
          <a:p>
            <a:r>
              <a:rPr kumimoji="1" lang="en-US" altLang="ja-JP" sz="800" dirty="0"/>
              <a:t>nREGB[3:0]</a:t>
            </a:r>
            <a:endParaRPr kumimoji="1" lang="ja-JP" altLang="en-US" sz="800" dirty="0"/>
          </a:p>
        </p:txBody>
      </p:sp>
      <p:sp>
        <p:nvSpPr>
          <p:cNvPr id="356" name="テキスト ボックス 355">
            <a:extLst>
              <a:ext uri="{FF2B5EF4-FFF2-40B4-BE49-F238E27FC236}">
                <a16:creationId xmlns:a16="http://schemas.microsoft.com/office/drawing/2014/main" id="{B8EB34B8-E12F-45B2-97AC-F49F9D293280}"/>
              </a:ext>
            </a:extLst>
          </p:cNvPr>
          <p:cNvSpPr txBox="1"/>
          <p:nvPr/>
        </p:nvSpPr>
        <p:spPr>
          <a:xfrm>
            <a:off x="1902858" y="4267875"/>
            <a:ext cx="719484" cy="215444"/>
          </a:xfrm>
          <a:prstGeom prst="rect">
            <a:avLst/>
          </a:prstGeom>
          <a:noFill/>
        </p:spPr>
        <p:txBody>
          <a:bodyPr wrap="square" lIns="0" rIns="0" rtlCol="0">
            <a:spAutoFit/>
          </a:bodyPr>
          <a:lstStyle/>
          <a:p>
            <a:r>
              <a:rPr kumimoji="1" lang="en-US" altLang="ja-JP" sz="800" dirty="0"/>
              <a:t>opdata[7:0]</a:t>
            </a:r>
            <a:endParaRPr kumimoji="1" lang="ja-JP" altLang="en-US" sz="800" dirty="0"/>
          </a:p>
        </p:txBody>
      </p:sp>
      <p:sp>
        <p:nvSpPr>
          <p:cNvPr id="357" name="テキスト ボックス 356">
            <a:extLst>
              <a:ext uri="{FF2B5EF4-FFF2-40B4-BE49-F238E27FC236}">
                <a16:creationId xmlns:a16="http://schemas.microsoft.com/office/drawing/2014/main" id="{81B81F2B-41F7-4EC6-9076-9B8F37F24C9A}"/>
              </a:ext>
            </a:extLst>
          </p:cNvPr>
          <p:cNvSpPr txBox="1"/>
          <p:nvPr/>
        </p:nvSpPr>
        <p:spPr>
          <a:xfrm>
            <a:off x="1893102" y="3498123"/>
            <a:ext cx="575537" cy="215444"/>
          </a:xfrm>
          <a:prstGeom prst="rect">
            <a:avLst/>
          </a:prstGeom>
          <a:noFill/>
        </p:spPr>
        <p:txBody>
          <a:bodyPr wrap="square" rtlCol="0">
            <a:spAutoFit/>
          </a:bodyPr>
          <a:lstStyle/>
          <a:p>
            <a:r>
              <a:rPr kumimoji="1" lang="en-US" altLang="ja-JP" sz="800" dirty="0"/>
              <a:t>5’b00000</a:t>
            </a:r>
            <a:endParaRPr kumimoji="1" lang="ja-JP" altLang="en-US" sz="800" dirty="0"/>
          </a:p>
        </p:txBody>
      </p:sp>
      <p:sp>
        <p:nvSpPr>
          <p:cNvPr id="358" name="正方形/長方形 357">
            <a:extLst>
              <a:ext uri="{FF2B5EF4-FFF2-40B4-BE49-F238E27FC236}">
                <a16:creationId xmlns:a16="http://schemas.microsoft.com/office/drawing/2014/main" id="{C42C49A9-7937-4D5E-853E-DE54A2854CF0}"/>
              </a:ext>
            </a:extLst>
          </p:cNvPr>
          <p:cNvSpPr/>
          <p:nvPr/>
        </p:nvSpPr>
        <p:spPr>
          <a:xfrm>
            <a:off x="6036070" y="1787206"/>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9" name="テキスト ボックス 358">
            <a:extLst>
              <a:ext uri="{FF2B5EF4-FFF2-40B4-BE49-F238E27FC236}">
                <a16:creationId xmlns:a16="http://schemas.microsoft.com/office/drawing/2014/main" id="{49C2A6D4-916D-488E-947C-3E57D1F218D3}"/>
              </a:ext>
            </a:extLst>
          </p:cNvPr>
          <p:cNvSpPr txBox="1"/>
          <p:nvPr/>
        </p:nvSpPr>
        <p:spPr>
          <a:xfrm>
            <a:off x="6090301" y="1776998"/>
            <a:ext cx="741944" cy="215444"/>
          </a:xfrm>
          <a:prstGeom prst="rect">
            <a:avLst/>
          </a:prstGeom>
          <a:noFill/>
        </p:spPr>
        <p:txBody>
          <a:bodyPr wrap="square" rtlCol="0">
            <a:spAutoFit/>
          </a:bodyPr>
          <a:lstStyle/>
          <a:p>
            <a:r>
              <a:rPr kumimoji="1" lang="en-US" altLang="ja-JP" sz="800" dirty="0"/>
              <a:t>ir_addr[15:0]</a:t>
            </a:r>
            <a:endParaRPr kumimoji="1" lang="ja-JP" altLang="en-US" sz="800" dirty="0"/>
          </a:p>
        </p:txBody>
      </p:sp>
      <p:cxnSp>
        <p:nvCxnSpPr>
          <p:cNvPr id="14" name="直線矢印コネクタ 13">
            <a:extLst>
              <a:ext uri="{FF2B5EF4-FFF2-40B4-BE49-F238E27FC236}">
                <a16:creationId xmlns:a16="http://schemas.microsoft.com/office/drawing/2014/main" id="{F2D8ABE9-48D5-4CDA-8107-DED903315D0A}"/>
              </a:ext>
            </a:extLst>
          </p:cNvPr>
          <p:cNvCxnSpPr>
            <a:cxnSpLocks/>
            <a:stCxn id="358" idx="2"/>
          </p:cNvCxnSpPr>
          <p:nvPr/>
        </p:nvCxnSpPr>
        <p:spPr>
          <a:xfrm>
            <a:off x="6058930" y="1832925"/>
            <a:ext cx="0" cy="26680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62" name="テキスト ボックス 361">
            <a:extLst>
              <a:ext uri="{FF2B5EF4-FFF2-40B4-BE49-F238E27FC236}">
                <a16:creationId xmlns:a16="http://schemas.microsoft.com/office/drawing/2014/main" id="{C68641C5-1CE9-4E0E-B022-2C2B289BBC2D}"/>
              </a:ext>
            </a:extLst>
          </p:cNvPr>
          <p:cNvSpPr txBox="1"/>
          <p:nvPr/>
        </p:nvSpPr>
        <p:spPr>
          <a:xfrm>
            <a:off x="5863566" y="2073784"/>
            <a:ext cx="741944" cy="215444"/>
          </a:xfrm>
          <a:prstGeom prst="rect">
            <a:avLst/>
          </a:prstGeom>
          <a:noFill/>
        </p:spPr>
        <p:txBody>
          <a:bodyPr wrap="square" rtlCol="0">
            <a:spAutoFit/>
          </a:bodyPr>
          <a:lstStyle/>
          <a:p>
            <a:r>
              <a:rPr kumimoji="1" lang="en-US" altLang="ja-JP" sz="800" dirty="0"/>
              <a:t>ir_addr[15:0]</a:t>
            </a:r>
            <a:endParaRPr kumimoji="1" lang="ja-JP" altLang="en-US" sz="800" dirty="0"/>
          </a:p>
        </p:txBody>
      </p:sp>
      <p:sp>
        <p:nvSpPr>
          <p:cNvPr id="5" name="正方形/長方形 4">
            <a:extLst>
              <a:ext uri="{FF2B5EF4-FFF2-40B4-BE49-F238E27FC236}">
                <a16:creationId xmlns:a16="http://schemas.microsoft.com/office/drawing/2014/main" id="{127724B0-1DD7-47F2-A70E-14DA226D5173}"/>
              </a:ext>
            </a:extLst>
          </p:cNvPr>
          <p:cNvSpPr/>
          <p:nvPr/>
        </p:nvSpPr>
        <p:spPr>
          <a:xfrm>
            <a:off x="1040177" y="842518"/>
            <a:ext cx="6962238" cy="47677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050" u="sng" dirty="0">
                <a:solidFill>
                  <a:schemeClr val="tx1"/>
                </a:solidFill>
              </a:rPr>
              <a:t>Exception Controller</a:t>
            </a:r>
            <a:endParaRPr kumimoji="1" lang="ja-JP" altLang="en-US" sz="1050" u="sng" dirty="0">
              <a:solidFill>
                <a:schemeClr val="tx1"/>
              </a:solidFill>
            </a:endParaRPr>
          </a:p>
        </p:txBody>
      </p:sp>
      <p:sp>
        <p:nvSpPr>
          <p:cNvPr id="280" name="正方形/長方形 279">
            <a:extLst>
              <a:ext uri="{FF2B5EF4-FFF2-40B4-BE49-F238E27FC236}">
                <a16:creationId xmlns:a16="http://schemas.microsoft.com/office/drawing/2014/main" id="{B2E57ADC-6EF1-4072-B764-840695B8ACAC}"/>
              </a:ext>
            </a:extLst>
          </p:cNvPr>
          <p:cNvSpPr/>
          <p:nvPr/>
        </p:nvSpPr>
        <p:spPr>
          <a:xfrm>
            <a:off x="1040176" y="7680301"/>
            <a:ext cx="6962238" cy="47677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050" u="sng" dirty="0">
                <a:solidFill>
                  <a:schemeClr val="tx1"/>
                </a:solidFill>
              </a:rPr>
              <a:t>SystemBus_I/F</a:t>
            </a:r>
            <a:endParaRPr kumimoji="1" lang="ja-JP" altLang="en-US" sz="1050" u="sng" dirty="0">
              <a:solidFill>
                <a:schemeClr val="tx1"/>
              </a:solidFill>
            </a:endParaRPr>
          </a:p>
        </p:txBody>
      </p:sp>
      <p:sp>
        <p:nvSpPr>
          <p:cNvPr id="10" name="矢印: 上下 9">
            <a:extLst>
              <a:ext uri="{FF2B5EF4-FFF2-40B4-BE49-F238E27FC236}">
                <a16:creationId xmlns:a16="http://schemas.microsoft.com/office/drawing/2014/main" id="{618A34A7-A59B-4DB6-ACF5-44C4C81F8B32}"/>
              </a:ext>
            </a:extLst>
          </p:cNvPr>
          <p:cNvSpPr/>
          <p:nvPr/>
        </p:nvSpPr>
        <p:spPr>
          <a:xfrm>
            <a:off x="4091725" y="1338594"/>
            <a:ext cx="700351" cy="451288"/>
          </a:xfrm>
          <a:prstGeom prst="upDownArrow">
            <a:avLst>
              <a:gd name="adj1" fmla="val 50000"/>
              <a:gd name="adj2" fmla="val 2743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0" name="矢印: 上下 309">
            <a:extLst>
              <a:ext uri="{FF2B5EF4-FFF2-40B4-BE49-F238E27FC236}">
                <a16:creationId xmlns:a16="http://schemas.microsoft.com/office/drawing/2014/main" id="{AE5158C0-CDD4-4AB3-9A66-92C69DD97F5A}"/>
              </a:ext>
            </a:extLst>
          </p:cNvPr>
          <p:cNvSpPr/>
          <p:nvPr/>
        </p:nvSpPr>
        <p:spPr>
          <a:xfrm>
            <a:off x="4091725" y="7206102"/>
            <a:ext cx="700351" cy="451288"/>
          </a:xfrm>
          <a:prstGeom prst="upDownArrow">
            <a:avLst>
              <a:gd name="adj1" fmla="val 50000"/>
              <a:gd name="adj2" fmla="val 2743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14947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正方形/長方形 32">
            <a:extLst>
              <a:ext uri="{FF2B5EF4-FFF2-40B4-BE49-F238E27FC236}">
                <a16:creationId xmlns:a16="http://schemas.microsoft.com/office/drawing/2014/main" id="{0122A143-074A-4268-ABFA-A22506D8D7D8}"/>
              </a:ext>
            </a:extLst>
          </p:cNvPr>
          <p:cNvSpPr/>
          <p:nvPr/>
        </p:nvSpPr>
        <p:spPr>
          <a:xfrm>
            <a:off x="816624" y="1821880"/>
            <a:ext cx="7566791" cy="5352831"/>
          </a:xfrm>
          <a:prstGeom prst="rect">
            <a:avLst/>
          </a:prstGeom>
          <a:solidFill>
            <a:schemeClr val="bg1">
              <a:lumMod val="85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t"/>
          <a:lstStyle/>
          <a:p>
            <a:r>
              <a:rPr kumimoji="1" lang="en-US" altLang="ja-JP" sz="1200" u="sng" dirty="0">
                <a:solidFill>
                  <a:schemeClr val="tx1"/>
                </a:solidFill>
              </a:rPr>
              <a:t>ASCA16CORE</a:t>
            </a:r>
          </a:p>
          <a:p>
            <a:endParaRPr kumimoji="1" lang="en-US" altLang="ja-JP" dirty="0">
              <a:solidFill>
                <a:schemeClr val="tx1"/>
              </a:solidFill>
            </a:endParaRPr>
          </a:p>
          <a:p>
            <a:endParaRPr kumimoji="1" lang="en-US" altLang="ja-JP" dirty="0">
              <a:solidFill>
                <a:schemeClr val="tx1"/>
              </a:solidFill>
            </a:endParaRPr>
          </a:p>
          <a:p>
            <a:pPr algn="r"/>
            <a:endParaRPr kumimoji="1" lang="en-US" altLang="ja-JP" dirty="0">
              <a:solidFill>
                <a:schemeClr val="tx1"/>
              </a:solidFill>
            </a:endParaRPr>
          </a:p>
          <a:p>
            <a:endParaRPr kumimoji="1" lang="ja-JP" altLang="en-US" dirty="0">
              <a:solidFill>
                <a:schemeClr val="tx1"/>
              </a:solidFill>
            </a:endParaRPr>
          </a:p>
        </p:txBody>
      </p:sp>
      <p:cxnSp>
        <p:nvCxnSpPr>
          <p:cNvPr id="91" name="カギ線コネクタ 90"/>
          <p:cNvCxnSpPr>
            <a:stCxn id="227" idx="2"/>
          </p:cNvCxnSpPr>
          <p:nvPr/>
        </p:nvCxnSpPr>
        <p:spPr>
          <a:xfrm rot="16200000" flipH="1">
            <a:off x="6456124" y="4343742"/>
            <a:ext cx="999230" cy="3315996"/>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118" name="正方形/長方形 117"/>
          <p:cNvSpPr/>
          <p:nvPr/>
        </p:nvSpPr>
        <p:spPr>
          <a:xfrm>
            <a:off x="5525119" y="3490125"/>
            <a:ext cx="2413871" cy="327114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execute</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cxnSp>
        <p:nvCxnSpPr>
          <p:cNvPr id="52" name="カギ線コネクタ 51"/>
          <p:cNvCxnSpPr/>
          <p:nvPr/>
        </p:nvCxnSpPr>
        <p:spPr>
          <a:xfrm flipV="1">
            <a:off x="2904530" y="6157630"/>
            <a:ext cx="3621170" cy="994224"/>
          </a:xfrm>
          <a:prstGeom prst="bentConnector3">
            <a:avLst>
              <a:gd name="adj1" fmla="val 23"/>
            </a:avLst>
          </a:prstGeom>
          <a:ln w="19050">
            <a:tailEnd type="triangle"/>
          </a:ln>
        </p:spPr>
        <p:style>
          <a:lnRef idx="1">
            <a:schemeClr val="dk1"/>
          </a:lnRef>
          <a:fillRef idx="0">
            <a:schemeClr val="dk1"/>
          </a:fillRef>
          <a:effectRef idx="0">
            <a:schemeClr val="dk1"/>
          </a:effectRef>
          <a:fontRef idx="minor">
            <a:schemeClr val="tx1"/>
          </a:fontRef>
        </p:style>
      </p:cxnSp>
      <p:sp>
        <p:nvSpPr>
          <p:cNvPr id="3" name="正方形/長方形 2"/>
          <p:cNvSpPr/>
          <p:nvPr/>
        </p:nvSpPr>
        <p:spPr>
          <a:xfrm>
            <a:off x="5529901" y="2103958"/>
            <a:ext cx="2413871" cy="107035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instrctl</a:t>
            </a:r>
            <a:endParaRPr kumimoji="1" lang="ja-JP" altLang="en-US" sz="1050" u="sng" dirty="0">
              <a:solidFill>
                <a:schemeClr val="tx1"/>
              </a:solidFill>
            </a:endParaRPr>
          </a:p>
        </p:txBody>
      </p:sp>
      <p:sp>
        <p:nvSpPr>
          <p:cNvPr id="47" name="正方形/長方形 46"/>
          <p:cNvSpPr/>
          <p:nvPr/>
        </p:nvSpPr>
        <p:spPr>
          <a:xfrm>
            <a:off x="3283039" y="3478230"/>
            <a:ext cx="600566" cy="327114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decode</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sp>
        <p:nvSpPr>
          <p:cNvPr id="199" name="正方形/長方形 198"/>
          <p:cNvSpPr/>
          <p:nvPr/>
        </p:nvSpPr>
        <p:spPr>
          <a:xfrm>
            <a:off x="7295370" y="4947723"/>
            <a:ext cx="543266" cy="92067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u="sng" dirty="0">
              <a:solidFill>
                <a:schemeClr val="tx1"/>
              </a:solidFill>
            </a:endParaRPr>
          </a:p>
          <a:p>
            <a:pPr algn="r"/>
            <a:endParaRPr kumimoji="1" lang="en-US" altLang="ja-JP" sz="1050" u="sng" dirty="0">
              <a:solidFill>
                <a:schemeClr val="tx1"/>
              </a:solidFill>
            </a:endParaRPr>
          </a:p>
        </p:txBody>
      </p:sp>
      <p:sp>
        <p:nvSpPr>
          <p:cNvPr id="2" name="タイトル 1">
            <a:extLst>
              <a:ext uri="{FF2B5EF4-FFF2-40B4-BE49-F238E27FC236}">
                <a16:creationId xmlns:a16="http://schemas.microsoft.com/office/drawing/2014/main" id="{EAD621A3-F279-4D81-B5D0-419A2F2D9A85}"/>
              </a:ext>
            </a:extLst>
          </p:cNvPr>
          <p:cNvSpPr>
            <a:spLocks noGrp="1"/>
          </p:cNvSpPr>
          <p:nvPr>
            <p:ph type="title"/>
          </p:nvPr>
        </p:nvSpPr>
        <p:spPr>
          <a:xfrm>
            <a:off x="0" y="32892"/>
            <a:ext cx="8952614" cy="696158"/>
          </a:xfrm>
        </p:spPr>
        <p:txBody>
          <a:bodyPr>
            <a:normAutofit/>
          </a:bodyPr>
          <a:lstStyle/>
          <a:p>
            <a:r>
              <a:rPr kumimoji="1" lang="en-US" altLang="ja-JP" dirty="0"/>
              <a:t>ASCA16</a:t>
            </a:r>
            <a:r>
              <a:rPr kumimoji="1" lang="ja-JP" altLang="en-US" dirty="0"/>
              <a:t>コア詳細</a:t>
            </a:r>
            <a:r>
              <a:rPr kumimoji="1" lang="en-US" altLang="ja-JP" dirty="0"/>
              <a:t>2</a:t>
            </a:r>
            <a:endParaRPr kumimoji="1" lang="ja-JP" altLang="en-US" dirty="0"/>
          </a:p>
        </p:txBody>
      </p:sp>
      <p:sp>
        <p:nvSpPr>
          <p:cNvPr id="35" name="正方形/長方形 34"/>
          <p:cNvSpPr/>
          <p:nvPr/>
        </p:nvSpPr>
        <p:spPr>
          <a:xfrm>
            <a:off x="-182884" y="2208779"/>
            <a:ext cx="711200" cy="458656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ROM</a:t>
            </a:r>
          </a:p>
          <a:p>
            <a:endParaRPr kumimoji="1" lang="en-US" altLang="ja-JP" sz="800" u="sng" dirty="0">
              <a:solidFill>
                <a:schemeClr val="tx1"/>
              </a:solidFill>
            </a:endParaRPr>
          </a:p>
          <a:p>
            <a:r>
              <a:rPr kumimoji="1" lang="en-US" altLang="ja-JP" sz="800" u="sng" dirty="0">
                <a:solidFill>
                  <a:schemeClr val="tx1"/>
                </a:solidFill>
              </a:rPr>
              <a:t>#0</a:t>
            </a:r>
          </a:p>
          <a:p>
            <a:r>
              <a:rPr kumimoji="1" lang="en-US" altLang="ja-JP" sz="800" dirty="0">
                <a:solidFill>
                  <a:schemeClr val="tx1"/>
                </a:solidFill>
              </a:rPr>
              <a:t>4AFF</a:t>
            </a:r>
          </a:p>
          <a:p>
            <a:r>
              <a:rPr kumimoji="1" lang="en-US" altLang="ja-JP" sz="800" dirty="0">
                <a:solidFill>
                  <a:schemeClr val="tx1"/>
                </a:solidFill>
              </a:rPr>
              <a:t>4BEE</a:t>
            </a:r>
          </a:p>
          <a:p>
            <a:r>
              <a:rPr kumimoji="1" lang="en-US" altLang="ja-JP" sz="800" dirty="0">
                <a:solidFill>
                  <a:schemeClr val="tx1"/>
                </a:solidFill>
              </a:rPr>
              <a:t>3A2A</a:t>
            </a:r>
            <a:endParaRPr kumimoji="1" lang="en-US" altLang="ja-JP" sz="800" u="sng" dirty="0">
              <a:solidFill>
                <a:schemeClr val="tx1"/>
              </a:solidFill>
            </a:endParaRPr>
          </a:p>
          <a:p>
            <a:r>
              <a:rPr kumimoji="1" lang="en-US" altLang="ja-JP" sz="800" b="1" dirty="0">
                <a:solidFill>
                  <a:schemeClr val="tx1"/>
                </a:solidFill>
              </a:rPr>
              <a:t>:</a:t>
            </a:r>
          </a:p>
          <a:p>
            <a:r>
              <a:rPr kumimoji="1" lang="en-US" altLang="ja-JP" sz="800" b="1" dirty="0">
                <a:solidFill>
                  <a:schemeClr val="tx1"/>
                </a:solidFill>
              </a:rPr>
              <a:t>:</a:t>
            </a: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r>
              <a:rPr kumimoji="1" lang="en-US" altLang="ja-JP" sz="800" b="1" dirty="0">
                <a:solidFill>
                  <a:schemeClr val="tx1"/>
                </a:solidFill>
              </a:rPr>
              <a:t>:</a:t>
            </a:r>
          </a:p>
          <a:p>
            <a:r>
              <a:rPr kumimoji="1" lang="en-US" altLang="ja-JP" sz="800" u="sng" dirty="0">
                <a:solidFill>
                  <a:schemeClr val="tx1"/>
                </a:solidFill>
              </a:rPr>
              <a:t>#65535</a:t>
            </a:r>
          </a:p>
          <a:p>
            <a:endParaRPr kumimoji="1" lang="en-US" altLang="ja-JP" sz="800" dirty="0">
              <a:solidFill>
                <a:schemeClr val="tx1"/>
              </a:solidFill>
            </a:endParaRPr>
          </a:p>
        </p:txBody>
      </p:sp>
      <p:sp>
        <p:nvSpPr>
          <p:cNvPr id="68" name="テキスト ボックス 67"/>
          <p:cNvSpPr txBox="1"/>
          <p:nvPr/>
        </p:nvSpPr>
        <p:spPr>
          <a:xfrm>
            <a:off x="621620" y="4138089"/>
            <a:ext cx="571593" cy="215444"/>
          </a:xfrm>
          <a:prstGeom prst="rect">
            <a:avLst/>
          </a:prstGeom>
          <a:noFill/>
        </p:spPr>
        <p:txBody>
          <a:bodyPr wrap="square" rtlCol="0">
            <a:spAutoFit/>
          </a:bodyPr>
          <a:lstStyle/>
          <a:p>
            <a:r>
              <a:rPr kumimoji="1" lang="en-US" altLang="ja-JP" sz="800" dirty="0"/>
              <a:t>op[15:0]</a:t>
            </a:r>
            <a:endParaRPr kumimoji="1" lang="ja-JP" altLang="en-US" sz="800" dirty="0"/>
          </a:p>
        </p:txBody>
      </p:sp>
      <p:sp>
        <p:nvSpPr>
          <p:cNvPr id="82" name="正方形/長方形 81"/>
          <p:cNvSpPr/>
          <p:nvPr/>
        </p:nvSpPr>
        <p:spPr>
          <a:xfrm>
            <a:off x="8622414" y="2221357"/>
            <a:ext cx="711200" cy="464460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RAM</a:t>
            </a:r>
          </a:p>
          <a:p>
            <a:endParaRPr kumimoji="1" lang="en-US" altLang="ja-JP" sz="800" u="sng" dirty="0">
              <a:solidFill>
                <a:schemeClr val="tx1"/>
              </a:solidFill>
            </a:endParaRPr>
          </a:p>
          <a:p>
            <a:r>
              <a:rPr kumimoji="1" lang="en-US" altLang="ja-JP" sz="800" u="sng" dirty="0">
                <a:solidFill>
                  <a:schemeClr val="tx1"/>
                </a:solidFill>
              </a:rPr>
              <a:t>#0</a:t>
            </a:r>
          </a:p>
          <a:p>
            <a:r>
              <a:rPr kumimoji="1" lang="en-US" altLang="ja-JP" sz="800" dirty="0">
                <a:solidFill>
                  <a:schemeClr val="tx1"/>
                </a:solidFill>
              </a:rPr>
              <a:t>3CAA</a:t>
            </a:r>
          </a:p>
          <a:p>
            <a:r>
              <a:rPr kumimoji="1" lang="en-US" altLang="ja-JP" sz="800" dirty="0">
                <a:solidFill>
                  <a:schemeClr val="tx1"/>
                </a:solidFill>
              </a:rPr>
              <a:t>03FF</a:t>
            </a:r>
          </a:p>
          <a:p>
            <a:r>
              <a:rPr kumimoji="1" lang="en-US" altLang="ja-JP" sz="800" dirty="0">
                <a:solidFill>
                  <a:schemeClr val="tx1"/>
                </a:solidFill>
              </a:rPr>
              <a:t>35FF</a:t>
            </a:r>
            <a:endParaRPr kumimoji="1" lang="en-US" altLang="ja-JP" sz="800" u="sng" dirty="0">
              <a:solidFill>
                <a:schemeClr val="tx1"/>
              </a:solidFill>
            </a:endParaRPr>
          </a:p>
          <a:p>
            <a:r>
              <a:rPr kumimoji="1" lang="en-US" altLang="ja-JP" sz="800" b="1" dirty="0">
                <a:solidFill>
                  <a:schemeClr val="tx1"/>
                </a:solidFill>
              </a:rPr>
              <a:t>:</a:t>
            </a:r>
          </a:p>
          <a:p>
            <a:r>
              <a:rPr kumimoji="1" lang="en-US" altLang="ja-JP" sz="800" b="1" dirty="0">
                <a:solidFill>
                  <a:schemeClr val="tx1"/>
                </a:solidFill>
              </a:rPr>
              <a:t>:</a:t>
            </a: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r>
              <a:rPr kumimoji="1" lang="en-US" altLang="ja-JP" sz="800" b="1" dirty="0">
                <a:solidFill>
                  <a:schemeClr val="tx1"/>
                </a:solidFill>
              </a:rPr>
              <a:t>:</a:t>
            </a:r>
            <a:endParaRPr kumimoji="1" lang="en-US" altLang="ja-JP" sz="800" dirty="0">
              <a:solidFill>
                <a:schemeClr val="tx1"/>
              </a:solidFill>
            </a:endParaRPr>
          </a:p>
          <a:p>
            <a:r>
              <a:rPr kumimoji="1" lang="en-US" altLang="ja-JP" sz="800" u="sng" dirty="0">
                <a:solidFill>
                  <a:schemeClr val="tx1"/>
                </a:solidFill>
              </a:rPr>
              <a:t>#65535</a:t>
            </a:r>
          </a:p>
        </p:txBody>
      </p:sp>
      <p:sp>
        <p:nvSpPr>
          <p:cNvPr id="117" name="テキスト ボックス 116"/>
          <p:cNvSpPr txBox="1"/>
          <p:nvPr/>
        </p:nvSpPr>
        <p:spPr>
          <a:xfrm>
            <a:off x="7242766" y="1645196"/>
            <a:ext cx="328353" cy="215444"/>
          </a:xfrm>
          <a:prstGeom prst="rect">
            <a:avLst/>
          </a:prstGeom>
          <a:noFill/>
        </p:spPr>
        <p:txBody>
          <a:bodyPr wrap="square" rtlCol="0">
            <a:spAutoFit/>
          </a:bodyPr>
          <a:lstStyle/>
          <a:p>
            <a:r>
              <a:rPr kumimoji="1" lang="en-US" altLang="ja-JP" sz="800" dirty="0"/>
              <a:t>clk</a:t>
            </a:r>
            <a:endParaRPr kumimoji="1" lang="ja-JP" altLang="en-US" sz="800" dirty="0"/>
          </a:p>
        </p:txBody>
      </p:sp>
      <p:sp>
        <p:nvSpPr>
          <p:cNvPr id="158" name="正方形/長方形 157"/>
          <p:cNvSpPr/>
          <p:nvPr/>
        </p:nvSpPr>
        <p:spPr>
          <a:xfrm>
            <a:off x="7532537" y="1799782"/>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356979" y="5032483"/>
            <a:ext cx="307674" cy="60693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p:cNvSpPr/>
          <p:nvPr/>
        </p:nvSpPr>
        <p:spPr>
          <a:xfrm>
            <a:off x="7394906" y="5066867"/>
            <a:ext cx="307674" cy="60693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p:cNvSpPr/>
          <p:nvPr/>
        </p:nvSpPr>
        <p:spPr>
          <a:xfrm>
            <a:off x="7431977" y="5110441"/>
            <a:ext cx="307674" cy="60693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フローチャート : 抜出し 144"/>
          <p:cNvSpPr/>
          <p:nvPr/>
        </p:nvSpPr>
        <p:spPr>
          <a:xfrm rot="5400000">
            <a:off x="7410030" y="5540763"/>
            <a:ext cx="100337" cy="56444"/>
          </a:xfrm>
          <a:prstGeom prst="flowChartExtra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フローチャート: 手作業 5"/>
          <p:cNvSpPr/>
          <p:nvPr/>
        </p:nvSpPr>
        <p:spPr>
          <a:xfrm rot="16200000">
            <a:off x="5500799" y="4891887"/>
            <a:ext cx="796554" cy="227464"/>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テキスト ボックス 80"/>
          <p:cNvSpPr txBox="1"/>
          <p:nvPr/>
        </p:nvSpPr>
        <p:spPr>
          <a:xfrm>
            <a:off x="5714433" y="5112659"/>
            <a:ext cx="369285" cy="215444"/>
          </a:xfrm>
          <a:prstGeom prst="rect">
            <a:avLst/>
          </a:prstGeom>
          <a:noFill/>
        </p:spPr>
        <p:txBody>
          <a:bodyPr wrap="square" rtlCol="0">
            <a:spAutoFit/>
          </a:bodyPr>
          <a:lstStyle/>
          <a:p>
            <a:r>
              <a:rPr kumimoji="1" lang="en-US" altLang="ja-JP" sz="800" dirty="0"/>
              <a:t>ALU</a:t>
            </a:r>
            <a:endParaRPr kumimoji="1" lang="ja-JP" altLang="en-US" sz="800" dirty="0"/>
          </a:p>
        </p:txBody>
      </p:sp>
      <p:sp>
        <p:nvSpPr>
          <p:cNvPr id="46" name="二等辺三角形 45"/>
          <p:cNvSpPr/>
          <p:nvPr/>
        </p:nvSpPr>
        <p:spPr>
          <a:xfrm rot="5400000">
            <a:off x="5692198" y="4962327"/>
            <a:ext cx="300023" cy="113732"/>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9" name="直線コネクタ 48"/>
          <p:cNvCxnSpPr>
            <a:stCxn id="46" idx="2"/>
            <a:endCxn id="46" idx="4"/>
          </p:cNvCxnSpPr>
          <p:nvPr/>
        </p:nvCxnSpPr>
        <p:spPr>
          <a:xfrm>
            <a:off x="5785344" y="4869182"/>
            <a:ext cx="0" cy="300023"/>
          </a:xfrm>
          <a:prstGeom prst="line">
            <a:avLst/>
          </a:prstGeom>
          <a:ln w="9525">
            <a:solidFill>
              <a:srgbClr val="FFC000"/>
            </a:solidFill>
          </a:ln>
        </p:spPr>
        <p:style>
          <a:lnRef idx="1">
            <a:schemeClr val="dk1"/>
          </a:lnRef>
          <a:fillRef idx="0">
            <a:schemeClr val="dk1"/>
          </a:fillRef>
          <a:effectRef idx="0">
            <a:schemeClr val="dk1"/>
          </a:effectRef>
          <a:fontRef idx="minor">
            <a:schemeClr val="tx1"/>
          </a:fontRef>
        </p:style>
      </p:cxnSp>
      <p:sp>
        <p:nvSpPr>
          <p:cNvPr id="156" name="正方形/長方形 155"/>
          <p:cNvSpPr/>
          <p:nvPr/>
        </p:nvSpPr>
        <p:spPr>
          <a:xfrm>
            <a:off x="1751693" y="3469758"/>
            <a:ext cx="518397" cy="327856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fetch</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cxnSp>
        <p:nvCxnSpPr>
          <p:cNvPr id="202" name="直線矢印コネクタ 201"/>
          <p:cNvCxnSpPr/>
          <p:nvPr/>
        </p:nvCxnSpPr>
        <p:spPr>
          <a:xfrm>
            <a:off x="6811958" y="5435244"/>
            <a:ext cx="485030" cy="74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7" name="直線矢印コネクタ 206"/>
          <p:cNvCxnSpPr/>
          <p:nvPr/>
        </p:nvCxnSpPr>
        <p:spPr>
          <a:xfrm>
            <a:off x="6809601" y="5719777"/>
            <a:ext cx="47156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13" name="カギ線コネクタ 212"/>
          <p:cNvCxnSpPr>
            <a:stCxn id="199" idx="3"/>
            <a:endCxn id="69" idx="1"/>
          </p:cNvCxnSpPr>
          <p:nvPr/>
        </p:nvCxnSpPr>
        <p:spPr>
          <a:xfrm flipH="1" flipV="1">
            <a:off x="3283035" y="4636863"/>
            <a:ext cx="4555601" cy="771197"/>
          </a:xfrm>
          <a:prstGeom prst="bentConnector5">
            <a:avLst>
              <a:gd name="adj1" fmla="val -5018"/>
              <a:gd name="adj2" fmla="val 271300"/>
              <a:gd name="adj3" fmla="val 105018"/>
            </a:avLst>
          </a:prstGeom>
          <a:ln w="19050">
            <a:tailEnd type="triangle"/>
          </a:ln>
        </p:spPr>
        <p:style>
          <a:lnRef idx="1">
            <a:schemeClr val="dk1"/>
          </a:lnRef>
          <a:fillRef idx="0">
            <a:schemeClr val="dk1"/>
          </a:fillRef>
          <a:effectRef idx="0">
            <a:schemeClr val="dk1"/>
          </a:effectRef>
          <a:fontRef idx="minor">
            <a:schemeClr val="tx1"/>
          </a:fontRef>
        </p:style>
      </p:cxnSp>
      <p:sp>
        <p:nvSpPr>
          <p:cNvPr id="219" name="テキスト ボックス 218"/>
          <p:cNvSpPr txBox="1"/>
          <p:nvPr/>
        </p:nvSpPr>
        <p:spPr>
          <a:xfrm>
            <a:off x="7794220" y="5971685"/>
            <a:ext cx="691571" cy="215444"/>
          </a:xfrm>
          <a:prstGeom prst="rect">
            <a:avLst/>
          </a:prstGeom>
          <a:noFill/>
        </p:spPr>
        <p:txBody>
          <a:bodyPr wrap="square" rtlCol="0">
            <a:spAutoFit/>
          </a:bodyPr>
          <a:lstStyle/>
          <a:p>
            <a:r>
              <a:rPr kumimoji="1" lang="en-US" altLang="ja-JP" sz="800" dirty="0"/>
              <a:t>ram_wen</a:t>
            </a:r>
            <a:endParaRPr kumimoji="1" lang="ja-JP" altLang="en-US" sz="800" dirty="0"/>
          </a:p>
        </p:txBody>
      </p:sp>
      <p:sp>
        <p:nvSpPr>
          <p:cNvPr id="220" name="テキスト ボックス 219"/>
          <p:cNvSpPr txBox="1"/>
          <p:nvPr/>
        </p:nvSpPr>
        <p:spPr>
          <a:xfrm>
            <a:off x="7779973" y="5732195"/>
            <a:ext cx="937135" cy="215444"/>
          </a:xfrm>
          <a:prstGeom prst="rect">
            <a:avLst/>
          </a:prstGeom>
          <a:noFill/>
        </p:spPr>
        <p:txBody>
          <a:bodyPr wrap="square" rtlCol="0">
            <a:spAutoFit/>
          </a:bodyPr>
          <a:lstStyle/>
          <a:p>
            <a:r>
              <a:rPr kumimoji="1" lang="en-US" altLang="ja-JP" sz="800" dirty="0"/>
              <a:t>ram_data[15:0]</a:t>
            </a:r>
            <a:endParaRPr kumimoji="1" lang="ja-JP" altLang="en-US" sz="800" dirty="0"/>
          </a:p>
        </p:txBody>
      </p:sp>
      <p:cxnSp>
        <p:nvCxnSpPr>
          <p:cNvPr id="242" name="カギ線コネクタ 241"/>
          <p:cNvCxnSpPr>
            <a:stCxn id="264" idx="2"/>
          </p:cNvCxnSpPr>
          <p:nvPr/>
        </p:nvCxnSpPr>
        <p:spPr>
          <a:xfrm>
            <a:off x="4759326" y="5303376"/>
            <a:ext cx="1766374" cy="483718"/>
          </a:xfrm>
          <a:prstGeom prst="bentConnector3">
            <a:avLst>
              <a:gd name="adj1" fmla="val 18005"/>
            </a:avLst>
          </a:prstGeom>
          <a:ln w="19050">
            <a:tailEnd type="triangle"/>
          </a:ln>
        </p:spPr>
        <p:style>
          <a:lnRef idx="1">
            <a:schemeClr val="dk1"/>
          </a:lnRef>
          <a:fillRef idx="0">
            <a:schemeClr val="dk1"/>
          </a:fillRef>
          <a:effectRef idx="0">
            <a:schemeClr val="dk1"/>
          </a:effectRef>
          <a:fontRef idx="minor">
            <a:schemeClr val="tx1"/>
          </a:fontRef>
        </p:style>
      </p:cxnSp>
      <p:sp>
        <p:nvSpPr>
          <p:cNvPr id="259" name="テキスト ボックス 258"/>
          <p:cNvSpPr txBox="1"/>
          <p:nvPr/>
        </p:nvSpPr>
        <p:spPr>
          <a:xfrm>
            <a:off x="3226472" y="4930987"/>
            <a:ext cx="212382" cy="276999"/>
          </a:xfrm>
          <a:prstGeom prst="rect">
            <a:avLst/>
          </a:prstGeom>
          <a:noFill/>
        </p:spPr>
        <p:txBody>
          <a:bodyPr wrap="square" rtlCol="0">
            <a:spAutoFit/>
          </a:bodyPr>
          <a:lstStyle/>
          <a:p>
            <a:r>
              <a:rPr kumimoji="1" lang="en-US" altLang="ja-JP" sz="1200" b="1" dirty="0"/>
              <a:t>:</a:t>
            </a:r>
          </a:p>
        </p:txBody>
      </p:sp>
      <p:cxnSp>
        <p:nvCxnSpPr>
          <p:cNvPr id="263" name="カギ線コネクタ 262"/>
          <p:cNvCxnSpPr>
            <a:stCxn id="199" idx="3"/>
            <a:endCxn id="251" idx="1"/>
          </p:cNvCxnSpPr>
          <p:nvPr/>
        </p:nvCxnSpPr>
        <p:spPr>
          <a:xfrm flipH="1" flipV="1">
            <a:off x="3283035" y="4851834"/>
            <a:ext cx="4555601" cy="556226"/>
          </a:xfrm>
          <a:prstGeom prst="bentConnector5">
            <a:avLst>
              <a:gd name="adj1" fmla="val -5018"/>
              <a:gd name="adj2" fmla="val 375090"/>
              <a:gd name="adj3" fmla="val 105018"/>
            </a:avLst>
          </a:prstGeom>
          <a:ln w="19050">
            <a:tailEnd type="triangle"/>
          </a:ln>
        </p:spPr>
        <p:style>
          <a:lnRef idx="1">
            <a:schemeClr val="dk1"/>
          </a:lnRef>
          <a:fillRef idx="0">
            <a:schemeClr val="dk1"/>
          </a:fillRef>
          <a:effectRef idx="0">
            <a:schemeClr val="dk1"/>
          </a:effectRef>
          <a:fontRef idx="minor">
            <a:schemeClr val="tx1"/>
          </a:fontRef>
        </p:style>
      </p:cxnSp>
      <p:cxnSp>
        <p:nvCxnSpPr>
          <p:cNvPr id="268" name="カギ線コネクタ 267"/>
          <p:cNvCxnSpPr>
            <a:stCxn id="199" idx="3"/>
            <a:endCxn id="258" idx="1"/>
          </p:cNvCxnSpPr>
          <p:nvPr/>
        </p:nvCxnSpPr>
        <p:spPr>
          <a:xfrm flipH="1" flipV="1">
            <a:off x="3283035" y="5260509"/>
            <a:ext cx="4555601" cy="147551"/>
          </a:xfrm>
          <a:prstGeom prst="bentConnector5">
            <a:avLst>
              <a:gd name="adj1" fmla="val -5018"/>
              <a:gd name="adj2" fmla="val 1413705"/>
              <a:gd name="adj3" fmla="val 105018"/>
            </a:avLst>
          </a:prstGeom>
          <a:ln w="19050">
            <a:tailEnd type="triangle"/>
          </a:ln>
        </p:spPr>
        <p:style>
          <a:lnRef idx="1">
            <a:schemeClr val="dk1"/>
          </a:lnRef>
          <a:fillRef idx="0">
            <a:schemeClr val="dk1"/>
          </a:fillRef>
          <a:effectRef idx="0">
            <a:schemeClr val="dk1"/>
          </a:effectRef>
          <a:fontRef idx="minor">
            <a:schemeClr val="tx1"/>
          </a:fontRef>
        </p:style>
      </p:cxnSp>
      <p:sp>
        <p:nvSpPr>
          <p:cNvPr id="270" name="テキスト ボックス 269"/>
          <p:cNvSpPr txBox="1"/>
          <p:nvPr/>
        </p:nvSpPr>
        <p:spPr>
          <a:xfrm>
            <a:off x="3014090" y="4939955"/>
            <a:ext cx="212382" cy="276999"/>
          </a:xfrm>
          <a:prstGeom prst="rect">
            <a:avLst/>
          </a:prstGeom>
          <a:noFill/>
        </p:spPr>
        <p:txBody>
          <a:bodyPr wrap="square" rtlCol="0">
            <a:spAutoFit/>
          </a:bodyPr>
          <a:lstStyle/>
          <a:p>
            <a:r>
              <a:rPr kumimoji="1" lang="en-US" altLang="ja-JP" sz="1200" b="1" dirty="0"/>
              <a:t>:</a:t>
            </a:r>
          </a:p>
        </p:txBody>
      </p:sp>
      <p:cxnSp>
        <p:nvCxnSpPr>
          <p:cNvPr id="294" name="直線矢印コネクタ 293"/>
          <p:cNvCxnSpPr>
            <a:stCxn id="303" idx="2"/>
          </p:cNvCxnSpPr>
          <p:nvPr/>
        </p:nvCxnSpPr>
        <p:spPr>
          <a:xfrm>
            <a:off x="3513520" y="4114832"/>
            <a:ext cx="633" cy="415058"/>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300" name="直線矢印コネクタ 299"/>
          <p:cNvCxnSpPr/>
          <p:nvPr/>
        </p:nvCxnSpPr>
        <p:spPr>
          <a:xfrm>
            <a:off x="5956415" y="3754878"/>
            <a:ext cx="3" cy="984892"/>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69" name="テキスト ボックス 68"/>
          <p:cNvSpPr txBox="1"/>
          <p:nvPr/>
        </p:nvSpPr>
        <p:spPr>
          <a:xfrm>
            <a:off x="3283035" y="4529141"/>
            <a:ext cx="262473" cy="215444"/>
          </a:xfrm>
          <a:prstGeom prst="rect">
            <a:avLst/>
          </a:prstGeom>
          <a:noFill/>
        </p:spPr>
        <p:txBody>
          <a:bodyPr wrap="square" lIns="0" rIns="0" rtlCol="0">
            <a:spAutoFit/>
          </a:bodyPr>
          <a:lstStyle/>
          <a:p>
            <a:r>
              <a:rPr kumimoji="1" lang="en-US" altLang="ja-JP" sz="800" dirty="0"/>
              <a:t>R0</a:t>
            </a:r>
            <a:endParaRPr kumimoji="1" lang="ja-JP" altLang="en-US" sz="800" dirty="0"/>
          </a:p>
        </p:txBody>
      </p:sp>
      <p:sp>
        <p:nvSpPr>
          <p:cNvPr id="251" name="テキスト ボックス 250"/>
          <p:cNvSpPr txBox="1"/>
          <p:nvPr/>
        </p:nvSpPr>
        <p:spPr>
          <a:xfrm>
            <a:off x="3283035" y="4744112"/>
            <a:ext cx="262473" cy="215444"/>
          </a:xfrm>
          <a:prstGeom prst="rect">
            <a:avLst/>
          </a:prstGeom>
          <a:noFill/>
        </p:spPr>
        <p:txBody>
          <a:bodyPr wrap="square" lIns="0" rIns="0" rtlCol="0">
            <a:spAutoFit/>
          </a:bodyPr>
          <a:lstStyle/>
          <a:p>
            <a:r>
              <a:rPr kumimoji="1" lang="en-US" altLang="ja-JP" sz="800" dirty="0"/>
              <a:t>R1</a:t>
            </a:r>
            <a:endParaRPr kumimoji="1" lang="ja-JP" altLang="en-US" sz="800" dirty="0"/>
          </a:p>
        </p:txBody>
      </p:sp>
      <p:sp>
        <p:nvSpPr>
          <p:cNvPr id="258" name="テキスト ボックス 257"/>
          <p:cNvSpPr txBox="1"/>
          <p:nvPr/>
        </p:nvSpPr>
        <p:spPr>
          <a:xfrm>
            <a:off x="3283035" y="5152787"/>
            <a:ext cx="262471" cy="215444"/>
          </a:xfrm>
          <a:prstGeom prst="rect">
            <a:avLst/>
          </a:prstGeom>
          <a:noFill/>
        </p:spPr>
        <p:txBody>
          <a:bodyPr wrap="square" lIns="0" rIns="0" rtlCol="0">
            <a:spAutoFit/>
          </a:bodyPr>
          <a:lstStyle/>
          <a:p>
            <a:r>
              <a:rPr kumimoji="1" lang="en-US" altLang="ja-JP" sz="800" dirty="0"/>
              <a:t>R15</a:t>
            </a:r>
            <a:endParaRPr kumimoji="1" lang="ja-JP" altLang="en-US" sz="800" dirty="0"/>
          </a:p>
        </p:txBody>
      </p:sp>
      <p:cxnSp>
        <p:nvCxnSpPr>
          <p:cNvPr id="335" name="直線矢印コネクタ 334"/>
          <p:cNvCxnSpPr/>
          <p:nvPr/>
        </p:nvCxnSpPr>
        <p:spPr>
          <a:xfrm>
            <a:off x="6824368" y="5934261"/>
            <a:ext cx="179804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36" name="直線矢印コネクタ 335"/>
          <p:cNvCxnSpPr/>
          <p:nvPr/>
        </p:nvCxnSpPr>
        <p:spPr>
          <a:xfrm>
            <a:off x="6817861" y="6157631"/>
            <a:ext cx="1804553" cy="0"/>
          </a:xfrm>
          <a:prstGeom prst="straightConnector1">
            <a:avLst/>
          </a:prstGeom>
          <a:ln w="9525">
            <a:prstDash val="dash"/>
            <a:tailEnd type="triangle"/>
          </a:ln>
        </p:spPr>
        <p:style>
          <a:lnRef idx="1">
            <a:schemeClr val="dk1"/>
          </a:lnRef>
          <a:fillRef idx="0">
            <a:schemeClr val="dk1"/>
          </a:fillRef>
          <a:effectRef idx="0">
            <a:schemeClr val="dk1"/>
          </a:effectRef>
          <a:fontRef idx="minor">
            <a:schemeClr val="tx1"/>
          </a:fontRef>
        </p:style>
      </p:cxnSp>
      <p:sp>
        <p:nvSpPr>
          <p:cNvPr id="339" name="テキスト ボックス 338"/>
          <p:cNvSpPr txBox="1"/>
          <p:nvPr/>
        </p:nvSpPr>
        <p:spPr>
          <a:xfrm>
            <a:off x="7669604" y="5382165"/>
            <a:ext cx="819410" cy="430887"/>
          </a:xfrm>
          <a:prstGeom prst="rect">
            <a:avLst/>
          </a:prstGeom>
          <a:noFill/>
        </p:spPr>
        <p:txBody>
          <a:bodyPr wrap="square" rtlCol="0">
            <a:spAutoFit/>
          </a:bodyPr>
          <a:lstStyle/>
          <a:p>
            <a:r>
              <a:rPr kumimoji="1" lang="en-US" altLang="ja-JP" sz="800" dirty="0"/>
              <a:t>reg_out[15:0]</a:t>
            </a:r>
          </a:p>
          <a:p>
            <a:r>
              <a:rPr kumimoji="1" lang="en-US" altLang="ja-JP" sz="1400" dirty="0"/>
              <a:t>×14</a:t>
            </a:r>
            <a:endParaRPr kumimoji="1" lang="ja-JP" altLang="en-US" sz="1400" dirty="0"/>
          </a:p>
        </p:txBody>
      </p:sp>
      <p:sp>
        <p:nvSpPr>
          <p:cNvPr id="352" name="テキスト ボックス 351"/>
          <p:cNvSpPr txBox="1"/>
          <p:nvPr/>
        </p:nvSpPr>
        <p:spPr>
          <a:xfrm>
            <a:off x="7777958" y="6270000"/>
            <a:ext cx="836432" cy="215444"/>
          </a:xfrm>
          <a:prstGeom prst="rect">
            <a:avLst/>
          </a:prstGeom>
          <a:noFill/>
        </p:spPr>
        <p:txBody>
          <a:bodyPr wrap="square" rtlCol="0">
            <a:spAutoFit/>
          </a:bodyPr>
          <a:lstStyle/>
          <a:p>
            <a:r>
              <a:rPr kumimoji="1" lang="en-US" altLang="ja-JP" sz="800" dirty="0"/>
              <a:t>ram_addr[15:0]</a:t>
            </a:r>
            <a:endParaRPr kumimoji="1" lang="ja-JP" altLang="en-US" sz="800" dirty="0"/>
          </a:p>
        </p:txBody>
      </p:sp>
      <p:sp>
        <p:nvSpPr>
          <p:cNvPr id="41" name="テキスト ボックス 40"/>
          <p:cNvSpPr txBox="1"/>
          <p:nvPr/>
        </p:nvSpPr>
        <p:spPr>
          <a:xfrm>
            <a:off x="767343" y="2091192"/>
            <a:ext cx="820671" cy="215444"/>
          </a:xfrm>
          <a:prstGeom prst="rect">
            <a:avLst/>
          </a:prstGeom>
          <a:noFill/>
        </p:spPr>
        <p:txBody>
          <a:bodyPr wrap="square" rtlCol="0">
            <a:spAutoFit/>
          </a:bodyPr>
          <a:lstStyle/>
          <a:p>
            <a:r>
              <a:rPr kumimoji="1" lang="en-US" altLang="ja-JP" sz="800" dirty="0"/>
              <a:t>pc_out[15:0]</a:t>
            </a:r>
            <a:endParaRPr kumimoji="1" lang="ja-JP" altLang="en-US" sz="800" dirty="0"/>
          </a:p>
        </p:txBody>
      </p:sp>
      <p:sp>
        <p:nvSpPr>
          <p:cNvPr id="364" name="二等辺三角形 363"/>
          <p:cNvSpPr/>
          <p:nvPr/>
        </p:nvSpPr>
        <p:spPr>
          <a:xfrm rot="5400000">
            <a:off x="1729419" y="6549004"/>
            <a:ext cx="106673" cy="621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4" name="正方形/長方形 403"/>
          <p:cNvSpPr/>
          <p:nvPr/>
        </p:nvSpPr>
        <p:spPr>
          <a:xfrm>
            <a:off x="7960390" y="1804248"/>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6" name="テキスト ボックス 405"/>
          <p:cNvSpPr txBox="1"/>
          <p:nvPr/>
        </p:nvSpPr>
        <p:spPr>
          <a:xfrm>
            <a:off x="7632695" y="1643154"/>
            <a:ext cx="432146" cy="215444"/>
          </a:xfrm>
          <a:prstGeom prst="rect">
            <a:avLst/>
          </a:prstGeom>
          <a:noFill/>
        </p:spPr>
        <p:txBody>
          <a:bodyPr wrap="square" rtlCol="0">
            <a:spAutoFit/>
          </a:bodyPr>
          <a:lstStyle/>
          <a:p>
            <a:r>
              <a:rPr kumimoji="1" lang="en-US" altLang="ja-JP" sz="800" dirty="0"/>
              <a:t>rst_n</a:t>
            </a:r>
            <a:endParaRPr kumimoji="1" lang="ja-JP" altLang="en-US" sz="800" dirty="0"/>
          </a:p>
        </p:txBody>
      </p:sp>
      <p:cxnSp>
        <p:nvCxnSpPr>
          <p:cNvPr id="412" name="直線コネクタ 411"/>
          <p:cNvCxnSpPr/>
          <p:nvPr/>
        </p:nvCxnSpPr>
        <p:spPr>
          <a:xfrm flipV="1">
            <a:off x="2010890" y="6753930"/>
            <a:ext cx="0" cy="92353"/>
          </a:xfrm>
          <a:prstGeom prst="line">
            <a:avLst/>
          </a:prstGeom>
          <a:ln w="6350"/>
        </p:spPr>
        <p:style>
          <a:lnRef idx="1">
            <a:schemeClr val="dk1"/>
          </a:lnRef>
          <a:fillRef idx="0">
            <a:schemeClr val="dk1"/>
          </a:fillRef>
          <a:effectRef idx="0">
            <a:schemeClr val="dk1"/>
          </a:effectRef>
          <a:fontRef idx="minor">
            <a:schemeClr val="tx1"/>
          </a:fontRef>
        </p:style>
      </p:cxnSp>
      <p:sp>
        <p:nvSpPr>
          <p:cNvPr id="435" name="正方形/長方形 434"/>
          <p:cNvSpPr/>
          <p:nvPr/>
        </p:nvSpPr>
        <p:spPr>
          <a:xfrm>
            <a:off x="5933558" y="3673509"/>
            <a:ext cx="45719" cy="8196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テキスト ボックス 135"/>
          <p:cNvSpPr txBox="1"/>
          <p:nvPr/>
        </p:nvSpPr>
        <p:spPr>
          <a:xfrm>
            <a:off x="7702579" y="6783095"/>
            <a:ext cx="891095" cy="215444"/>
          </a:xfrm>
          <a:prstGeom prst="rect">
            <a:avLst/>
          </a:prstGeom>
          <a:noFill/>
        </p:spPr>
        <p:txBody>
          <a:bodyPr wrap="square" rtlCol="0">
            <a:spAutoFit/>
          </a:bodyPr>
          <a:lstStyle/>
          <a:p>
            <a:r>
              <a:rPr kumimoji="1" lang="en-US" altLang="ja-JP" sz="800" dirty="0"/>
              <a:t>ram_in[15:0]</a:t>
            </a:r>
            <a:endParaRPr kumimoji="1" lang="ja-JP" altLang="en-US" sz="800" dirty="0"/>
          </a:p>
        </p:txBody>
      </p:sp>
      <p:cxnSp>
        <p:nvCxnSpPr>
          <p:cNvPr id="36" name="直線矢印コネクタ 35"/>
          <p:cNvCxnSpPr/>
          <p:nvPr/>
        </p:nvCxnSpPr>
        <p:spPr>
          <a:xfrm>
            <a:off x="3888450" y="6326989"/>
            <a:ext cx="263725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6" name="直線矢印コネクタ 125"/>
          <p:cNvCxnSpPr/>
          <p:nvPr/>
        </p:nvCxnSpPr>
        <p:spPr>
          <a:xfrm>
            <a:off x="1577491" y="6580068"/>
            <a:ext cx="174201" cy="0"/>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120" name="テキスト ボックス 119"/>
          <p:cNvSpPr txBox="1"/>
          <p:nvPr/>
        </p:nvSpPr>
        <p:spPr>
          <a:xfrm>
            <a:off x="6824368" y="2870955"/>
            <a:ext cx="295897" cy="215444"/>
          </a:xfrm>
          <a:prstGeom prst="rect">
            <a:avLst/>
          </a:prstGeom>
          <a:solidFill>
            <a:srgbClr val="92D050"/>
          </a:solidFill>
          <a:ln w="6350">
            <a:solidFill>
              <a:schemeClr val="tx1"/>
            </a:solidFill>
          </a:ln>
        </p:spPr>
        <p:txBody>
          <a:bodyPr wrap="square" rtlCol="0">
            <a:spAutoFit/>
          </a:bodyPr>
          <a:lstStyle/>
          <a:p>
            <a:r>
              <a:rPr kumimoji="1" lang="en-US" altLang="ja-JP" sz="800" dirty="0"/>
              <a:t>PC</a:t>
            </a:r>
            <a:endParaRPr kumimoji="1" lang="ja-JP" altLang="en-US" sz="800" dirty="0"/>
          </a:p>
        </p:txBody>
      </p:sp>
      <p:sp>
        <p:nvSpPr>
          <p:cNvPr id="122" name="テキスト ボックス 121"/>
          <p:cNvSpPr txBox="1"/>
          <p:nvPr/>
        </p:nvSpPr>
        <p:spPr>
          <a:xfrm>
            <a:off x="7522706" y="4104353"/>
            <a:ext cx="359747" cy="215444"/>
          </a:xfrm>
          <a:prstGeom prst="rect">
            <a:avLst/>
          </a:prstGeom>
          <a:solidFill>
            <a:srgbClr val="92D050"/>
          </a:solidFill>
          <a:ln w="6350">
            <a:solidFill>
              <a:schemeClr val="tx1"/>
            </a:solidFill>
          </a:ln>
        </p:spPr>
        <p:txBody>
          <a:bodyPr wrap="square" rtlCol="0">
            <a:spAutoFit/>
          </a:bodyPr>
          <a:lstStyle/>
          <a:p>
            <a:r>
              <a:rPr kumimoji="1" lang="en-US" altLang="ja-JP" sz="800" dirty="0"/>
              <a:t>PSR</a:t>
            </a:r>
            <a:endParaRPr kumimoji="1" lang="ja-JP" altLang="en-US" sz="800" dirty="0"/>
          </a:p>
        </p:txBody>
      </p:sp>
      <p:sp>
        <p:nvSpPr>
          <p:cNvPr id="123" name="テキスト ボックス 122"/>
          <p:cNvSpPr txBox="1"/>
          <p:nvPr/>
        </p:nvSpPr>
        <p:spPr>
          <a:xfrm>
            <a:off x="7173690" y="4097249"/>
            <a:ext cx="295897" cy="215444"/>
          </a:xfrm>
          <a:prstGeom prst="rect">
            <a:avLst/>
          </a:prstGeom>
          <a:solidFill>
            <a:srgbClr val="92D050"/>
          </a:solidFill>
          <a:ln w="6350">
            <a:solidFill>
              <a:schemeClr val="tx1"/>
            </a:solidFill>
          </a:ln>
        </p:spPr>
        <p:txBody>
          <a:bodyPr wrap="square" rtlCol="0">
            <a:spAutoFit/>
          </a:bodyPr>
          <a:lstStyle/>
          <a:p>
            <a:r>
              <a:rPr kumimoji="1" lang="en-US" altLang="ja-JP" sz="800" dirty="0"/>
              <a:t>LR</a:t>
            </a:r>
            <a:endParaRPr kumimoji="1" lang="ja-JP" altLang="en-US" sz="800" dirty="0"/>
          </a:p>
        </p:txBody>
      </p:sp>
      <p:cxnSp>
        <p:nvCxnSpPr>
          <p:cNvPr id="146" name="直線矢印コネクタ 145"/>
          <p:cNvCxnSpPr/>
          <p:nvPr/>
        </p:nvCxnSpPr>
        <p:spPr>
          <a:xfrm>
            <a:off x="3164220" y="6566524"/>
            <a:ext cx="118819" cy="0"/>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148" name="二等辺三角形 147"/>
          <p:cNvSpPr/>
          <p:nvPr/>
        </p:nvSpPr>
        <p:spPr>
          <a:xfrm rot="5400000">
            <a:off x="5507630" y="6565096"/>
            <a:ext cx="106673" cy="621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51" name="直線矢印コネクタ 150"/>
          <p:cNvCxnSpPr/>
          <p:nvPr/>
        </p:nvCxnSpPr>
        <p:spPr>
          <a:xfrm>
            <a:off x="5355702" y="6588540"/>
            <a:ext cx="174201" cy="0"/>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410" name="円/楕円 409"/>
          <p:cNvSpPr/>
          <p:nvPr/>
        </p:nvSpPr>
        <p:spPr>
          <a:xfrm>
            <a:off x="1978625" y="6740906"/>
            <a:ext cx="64530" cy="59201"/>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8" name="直線コネクタ 167"/>
          <p:cNvCxnSpPr/>
          <p:nvPr/>
        </p:nvCxnSpPr>
        <p:spPr>
          <a:xfrm flipV="1">
            <a:off x="3684406" y="6754782"/>
            <a:ext cx="0" cy="92353"/>
          </a:xfrm>
          <a:prstGeom prst="line">
            <a:avLst/>
          </a:prstGeom>
          <a:ln w="6350"/>
        </p:spPr>
        <p:style>
          <a:lnRef idx="1">
            <a:schemeClr val="dk1"/>
          </a:lnRef>
          <a:fillRef idx="0">
            <a:schemeClr val="dk1"/>
          </a:fillRef>
          <a:effectRef idx="0">
            <a:schemeClr val="dk1"/>
          </a:effectRef>
          <a:fontRef idx="minor">
            <a:schemeClr val="tx1"/>
          </a:fontRef>
        </p:style>
      </p:cxnSp>
      <p:sp>
        <p:nvSpPr>
          <p:cNvPr id="169" name="円/楕円 168"/>
          <p:cNvSpPr/>
          <p:nvPr/>
        </p:nvSpPr>
        <p:spPr>
          <a:xfrm>
            <a:off x="3652141" y="6741758"/>
            <a:ext cx="64530" cy="59201"/>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テキスト ボックス 180"/>
          <p:cNvSpPr txBox="1"/>
          <p:nvPr/>
        </p:nvSpPr>
        <p:spPr>
          <a:xfrm>
            <a:off x="6835569" y="4099093"/>
            <a:ext cx="284696" cy="215444"/>
          </a:xfrm>
          <a:prstGeom prst="rect">
            <a:avLst/>
          </a:prstGeom>
          <a:solidFill>
            <a:srgbClr val="92D050"/>
          </a:solidFill>
          <a:ln w="6350">
            <a:solidFill>
              <a:schemeClr val="tx1"/>
            </a:solidFill>
          </a:ln>
        </p:spPr>
        <p:txBody>
          <a:bodyPr wrap="square" rtlCol="0">
            <a:spAutoFit/>
          </a:bodyPr>
          <a:lstStyle/>
          <a:p>
            <a:r>
              <a:rPr kumimoji="1" lang="en-US" altLang="ja-JP" sz="800" dirty="0"/>
              <a:t>SP</a:t>
            </a:r>
          </a:p>
        </p:txBody>
      </p:sp>
      <p:cxnSp>
        <p:nvCxnSpPr>
          <p:cNvPr id="54" name="カギ線コネクタ 53"/>
          <p:cNvCxnSpPr>
            <a:stCxn id="82" idx="2"/>
          </p:cNvCxnSpPr>
          <p:nvPr/>
        </p:nvCxnSpPr>
        <p:spPr>
          <a:xfrm rot="5400000" flipH="1">
            <a:off x="5861040" y="3748985"/>
            <a:ext cx="538970" cy="5694979"/>
          </a:xfrm>
          <a:prstGeom prst="bentConnector4">
            <a:avLst>
              <a:gd name="adj1" fmla="val -22184"/>
              <a:gd name="adj2" fmla="val 103761"/>
            </a:avLst>
          </a:prstGeom>
          <a:ln w="19050"/>
        </p:spPr>
        <p:style>
          <a:lnRef idx="1">
            <a:schemeClr val="dk1"/>
          </a:lnRef>
          <a:fillRef idx="0">
            <a:schemeClr val="dk1"/>
          </a:fillRef>
          <a:effectRef idx="0">
            <a:schemeClr val="dk1"/>
          </a:effectRef>
          <a:fontRef idx="minor">
            <a:schemeClr val="tx1"/>
          </a:fontRef>
        </p:style>
      </p:cxnSp>
      <p:sp>
        <p:nvSpPr>
          <p:cNvPr id="351" name="テキスト ボックス 350"/>
          <p:cNvSpPr txBox="1"/>
          <p:nvPr/>
        </p:nvSpPr>
        <p:spPr>
          <a:xfrm>
            <a:off x="5525119" y="2440568"/>
            <a:ext cx="798741" cy="215444"/>
          </a:xfrm>
          <a:prstGeom prst="rect">
            <a:avLst/>
          </a:prstGeom>
          <a:noFill/>
        </p:spPr>
        <p:txBody>
          <a:bodyPr wrap="square" rtlCol="0">
            <a:spAutoFit/>
          </a:bodyPr>
          <a:lstStyle/>
          <a:p>
            <a:r>
              <a:rPr kumimoji="1" lang="en-US" altLang="ja-JP" sz="800" dirty="0"/>
              <a:t>op_in[15:0]</a:t>
            </a:r>
            <a:endParaRPr kumimoji="1" lang="ja-JP" altLang="en-US" sz="800" dirty="0"/>
          </a:p>
        </p:txBody>
      </p:sp>
      <p:sp>
        <p:nvSpPr>
          <p:cNvPr id="361" name="フローチャート: 手作業 360"/>
          <p:cNvSpPr/>
          <p:nvPr/>
        </p:nvSpPr>
        <p:spPr>
          <a:xfrm rot="16200000">
            <a:off x="2610597" y="3640508"/>
            <a:ext cx="482520" cy="141022"/>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sp>
        <p:nvSpPr>
          <p:cNvPr id="365" name="テキスト ボックス 364"/>
          <p:cNvSpPr txBox="1"/>
          <p:nvPr/>
        </p:nvSpPr>
        <p:spPr>
          <a:xfrm>
            <a:off x="2774080" y="3514444"/>
            <a:ext cx="89168" cy="215444"/>
          </a:xfrm>
          <a:prstGeom prst="rect">
            <a:avLst/>
          </a:prstGeom>
          <a:noFill/>
        </p:spPr>
        <p:txBody>
          <a:bodyPr wrap="square" rtlCol="0">
            <a:spAutoFit/>
          </a:bodyPr>
          <a:lstStyle/>
          <a:p>
            <a:r>
              <a:rPr kumimoji="1" lang="en-US" altLang="ja-JP" sz="800" dirty="0"/>
              <a:t>1</a:t>
            </a:r>
            <a:endParaRPr kumimoji="1" lang="ja-JP" altLang="en-US" sz="800" dirty="0"/>
          </a:p>
        </p:txBody>
      </p:sp>
      <p:sp>
        <p:nvSpPr>
          <p:cNvPr id="367" name="テキスト ボックス 366"/>
          <p:cNvSpPr txBox="1"/>
          <p:nvPr/>
        </p:nvSpPr>
        <p:spPr>
          <a:xfrm>
            <a:off x="2774080" y="3705125"/>
            <a:ext cx="93029" cy="215444"/>
          </a:xfrm>
          <a:prstGeom prst="rect">
            <a:avLst/>
          </a:prstGeom>
          <a:noFill/>
        </p:spPr>
        <p:txBody>
          <a:bodyPr wrap="square" rtlCol="0">
            <a:spAutoFit/>
          </a:bodyPr>
          <a:lstStyle/>
          <a:p>
            <a:r>
              <a:rPr kumimoji="1" lang="en-US" altLang="ja-JP" sz="800" dirty="0"/>
              <a:t>0</a:t>
            </a:r>
            <a:endParaRPr kumimoji="1" lang="ja-JP" altLang="en-US" sz="800" dirty="0"/>
          </a:p>
        </p:txBody>
      </p:sp>
      <p:cxnSp>
        <p:nvCxnSpPr>
          <p:cNvPr id="346" name="直線矢印コネクタ 345"/>
          <p:cNvCxnSpPr>
            <a:stCxn id="241" idx="3"/>
            <a:endCxn id="367" idx="1"/>
          </p:cNvCxnSpPr>
          <p:nvPr/>
        </p:nvCxnSpPr>
        <p:spPr>
          <a:xfrm flipV="1">
            <a:off x="2201966" y="3812847"/>
            <a:ext cx="572114" cy="4815"/>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348" name="カギ線コネクタ 347"/>
          <p:cNvCxnSpPr>
            <a:endCxn id="12" idx="0"/>
          </p:cNvCxnSpPr>
          <p:nvPr/>
        </p:nvCxnSpPr>
        <p:spPr>
          <a:xfrm>
            <a:off x="2932833" y="3719906"/>
            <a:ext cx="3734818" cy="417623"/>
          </a:xfrm>
          <a:prstGeom prst="bentConnector2">
            <a:avLst/>
          </a:prstGeom>
          <a:ln w="19050">
            <a:solidFill>
              <a:srgbClr val="C00000"/>
            </a:solidFill>
            <a:prstDash val="sysDash"/>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85" name="テキスト ボックス 384"/>
          <p:cNvSpPr txBox="1"/>
          <p:nvPr/>
        </p:nvSpPr>
        <p:spPr>
          <a:xfrm>
            <a:off x="5531505" y="2613830"/>
            <a:ext cx="541448" cy="215444"/>
          </a:xfrm>
          <a:prstGeom prst="rect">
            <a:avLst/>
          </a:prstGeom>
          <a:noFill/>
        </p:spPr>
        <p:txBody>
          <a:bodyPr wrap="square" rtlCol="0">
            <a:spAutoFit/>
          </a:bodyPr>
          <a:lstStyle/>
          <a:p>
            <a:r>
              <a:rPr kumimoji="1" lang="en-US" altLang="ja-JP" sz="800" dirty="0"/>
              <a:t>nop_en</a:t>
            </a:r>
            <a:endParaRPr kumimoji="1" lang="ja-JP" altLang="en-US" sz="800" dirty="0"/>
          </a:p>
        </p:txBody>
      </p:sp>
      <p:cxnSp>
        <p:nvCxnSpPr>
          <p:cNvPr id="368" name="カギ線コネクタ 367"/>
          <p:cNvCxnSpPr>
            <a:stCxn id="385" idx="1"/>
            <a:endCxn id="361" idx="3"/>
          </p:cNvCxnSpPr>
          <p:nvPr/>
        </p:nvCxnSpPr>
        <p:spPr>
          <a:xfrm rot="10800000" flipV="1">
            <a:off x="2851857" y="2721551"/>
            <a:ext cx="2679648" cy="796459"/>
          </a:xfrm>
          <a:prstGeom prst="bentConnector2">
            <a:avLst/>
          </a:prstGeom>
          <a:ln w="6350">
            <a:prstDash val="dash"/>
            <a:tailEnd type="triangle"/>
          </a:ln>
        </p:spPr>
        <p:style>
          <a:lnRef idx="1">
            <a:schemeClr val="dk1"/>
          </a:lnRef>
          <a:fillRef idx="0">
            <a:schemeClr val="dk1"/>
          </a:fillRef>
          <a:effectRef idx="0">
            <a:schemeClr val="dk1"/>
          </a:effectRef>
          <a:fontRef idx="minor">
            <a:schemeClr val="tx1"/>
          </a:fontRef>
        </p:style>
      </p:cxnSp>
      <p:cxnSp>
        <p:nvCxnSpPr>
          <p:cNvPr id="247" name="直線矢印コネクタ 246"/>
          <p:cNvCxnSpPr/>
          <p:nvPr/>
        </p:nvCxnSpPr>
        <p:spPr>
          <a:xfrm flipV="1">
            <a:off x="4764291" y="5299752"/>
            <a:ext cx="1055418" cy="139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06" name="直線矢印コネクタ 305"/>
          <p:cNvCxnSpPr>
            <a:stCxn id="122" idx="0"/>
          </p:cNvCxnSpPr>
          <p:nvPr/>
        </p:nvCxnSpPr>
        <p:spPr>
          <a:xfrm flipH="1" flipV="1">
            <a:off x="7702579" y="3178292"/>
            <a:ext cx="1" cy="92606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15" name="テキスト ボックス 314"/>
          <p:cNvSpPr txBox="1"/>
          <p:nvPr/>
        </p:nvSpPr>
        <p:spPr>
          <a:xfrm>
            <a:off x="7295370" y="5694387"/>
            <a:ext cx="543266" cy="215444"/>
          </a:xfrm>
          <a:prstGeom prst="rect">
            <a:avLst/>
          </a:prstGeom>
          <a:noFill/>
        </p:spPr>
        <p:txBody>
          <a:bodyPr wrap="square" rtlCol="0">
            <a:spAutoFit/>
          </a:bodyPr>
          <a:lstStyle/>
          <a:p>
            <a:r>
              <a:rPr kumimoji="1" lang="en-US" altLang="ja-JP" sz="800" dirty="0"/>
              <a:t>R0 ~ R13</a:t>
            </a:r>
            <a:endParaRPr kumimoji="1" lang="ja-JP" altLang="en-US" sz="800" dirty="0"/>
          </a:p>
        </p:txBody>
      </p:sp>
      <p:sp>
        <p:nvSpPr>
          <p:cNvPr id="166" name="二等辺三角形 165"/>
          <p:cNvSpPr/>
          <p:nvPr/>
        </p:nvSpPr>
        <p:spPr>
          <a:xfrm rot="10800000">
            <a:off x="7779973" y="2103902"/>
            <a:ext cx="104683" cy="7947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円/楕円 166"/>
          <p:cNvSpPr/>
          <p:nvPr/>
        </p:nvSpPr>
        <p:spPr>
          <a:xfrm>
            <a:off x="7636251" y="2045447"/>
            <a:ext cx="64530" cy="59201"/>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72" name="直線コネクタ 171"/>
          <p:cNvCxnSpPr/>
          <p:nvPr/>
        </p:nvCxnSpPr>
        <p:spPr>
          <a:xfrm flipV="1">
            <a:off x="7668516" y="1953094"/>
            <a:ext cx="0" cy="92353"/>
          </a:xfrm>
          <a:prstGeom prst="line">
            <a:avLst/>
          </a:prstGeom>
          <a:ln w="6350"/>
        </p:spPr>
        <p:style>
          <a:lnRef idx="1">
            <a:schemeClr val="dk1"/>
          </a:lnRef>
          <a:fillRef idx="0">
            <a:schemeClr val="dk1"/>
          </a:fillRef>
          <a:effectRef idx="0">
            <a:schemeClr val="dk1"/>
          </a:effectRef>
          <a:fontRef idx="minor">
            <a:schemeClr val="tx1"/>
          </a:fontRef>
        </p:style>
      </p:cxnSp>
      <p:cxnSp>
        <p:nvCxnSpPr>
          <p:cNvPr id="173" name="直線矢印コネクタ 172"/>
          <p:cNvCxnSpPr/>
          <p:nvPr/>
        </p:nvCxnSpPr>
        <p:spPr>
          <a:xfrm>
            <a:off x="7832314" y="1923316"/>
            <a:ext cx="0" cy="175242"/>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178" name="正方形/長方形 177"/>
          <p:cNvSpPr/>
          <p:nvPr/>
        </p:nvSpPr>
        <p:spPr>
          <a:xfrm>
            <a:off x="5060721" y="5278107"/>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3" name="テキスト ボックス 272"/>
          <p:cNvSpPr txBox="1"/>
          <p:nvPr/>
        </p:nvSpPr>
        <p:spPr>
          <a:xfrm>
            <a:off x="3572337" y="4480444"/>
            <a:ext cx="652589" cy="215444"/>
          </a:xfrm>
          <a:prstGeom prst="rect">
            <a:avLst/>
          </a:prstGeom>
          <a:noFill/>
        </p:spPr>
        <p:txBody>
          <a:bodyPr wrap="square" rtlCol="0">
            <a:spAutoFit/>
          </a:bodyPr>
          <a:lstStyle/>
          <a:p>
            <a:r>
              <a:rPr kumimoji="1" lang="en-US" altLang="ja-JP" sz="800" dirty="0"/>
              <a:t>regB[15:0]</a:t>
            </a:r>
            <a:endParaRPr kumimoji="1" lang="ja-JP" altLang="en-US" sz="800" dirty="0"/>
          </a:p>
        </p:txBody>
      </p:sp>
      <p:cxnSp>
        <p:nvCxnSpPr>
          <p:cNvPr id="269" name="直線矢印コネクタ 268"/>
          <p:cNvCxnSpPr>
            <a:stCxn id="238" idx="3"/>
          </p:cNvCxnSpPr>
          <p:nvPr/>
        </p:nvCxnSpPr>
        <p:spPr>
          <a:xfrm>
            <a:off x="2201966" y="4331526"/>
            <a:ext cx="4330243" cy="0"/>
          </a:xfrm>
          <a:prstGeom prst="straightConnector1">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184" name="テキスト ボックス 183"/>
          <p:cNvSpPr txBox="1"/>
          <p:nvPr/>
        </p:nvSpPr>
        <p:spPr>
          <a:xfrm>
            <a:off x="5531505" y="2747406"/>
            <a:ext cx="541448" cy="215444"/>
          </a:xfrm>
          <a:prstGeom prst="rect">
            <a:avLst/>
          </a:prstGeom>
          <a:noFill/>
        </p:spPr>
        <p:txBody>
          <a:bodyPr wrap="square" rtlCol="0">
            <a:spAutoFit/>
          </a:bodyPr>
          <a:lstStyle/>
          <a:p>
            <a:r>
              <a:rPr kumimoji="1" lang="en-US" altLang="ja-JP" sz="800" dirty="0"/>
              <a:t>fwd_en</a:t>
            </a:r>
            <a:endParaRPr kumimoji="1" lang="ja-JP" altLang="en-US" sz="800" dirty="0"/>
          </a:p>
        </p:txBody>
      </p:sp>
      <p:sp>
        <p:nvSpPr>
          <p:cNvPr id="224" name="テキスト ボックス 223"/>
          <p:cNvSpPr txBox="1"/>
          <p:nvPr/>
        </p:nvSpPr>
        <p:spPr>
          <a:xfrm>
            <a:off x="5527959" y="2258091"/>
            <a:ext cx="798741" cy="215444"/>
          </a:xfrm>
          <a:prstGeom prst="rect">
            <a:avLst/>
          </a:prstGeom>
          <a:noFill/>
        </p:spPr>
        <p:txBody>
          <a:bodyPr wrap="square" rtlCol="0">
            <a:spAutoFit/>
          </a:bodyPr>
          <a:lstStyle/>
          <a:p>
            <a:r>
              <a:rPr kumimoji="1" lang="en-US" altLang="ja-JP" sz="800" dirty="0"/>
              <a:t>pc_out[15:0]</a:t>
            </a:r>
            <a:endParaRPr kumimoji="1" lang="ja-JP" altLang="en-US" sz="800" dirty="0"/>
          </a:p>
        </p:txBody>
      </p:sp>
      <p:cxnSp>
        <p:nvCxnSpPr>
          <p:cNvPr id="77" name="直線矢印コネクタ 76"/>
          <p:cNvCxnSpPr>
            <a:cxnSpLocks/>
          </p:cNvCxnSpPr>
          <p:nvPr/>
        </p:nvCxnSpPr>
        <p:spPr>
          <a:xfrm flipH="1">
            <a:off x="528316" y="2296858"/>
            <a:ext cx="4999643" cy="507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 name="直線矢印コネクタ 7"/>
          <p:cNvCxnSpPr/>
          <p:nvPr/>
        </p:nvCxnSpPr>
        <p:spPr>
          <a:xfrm flipV="1">
            <a:off x="6627602" y="3166047"/>
            <a:ext cx="0" cy="16120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98" name="直線矢印コネクタ 97"/>
          <p:cNvCxnSpPr>
            <a:stCxn id="123" idx="0"/>
          </p:cNvCxnSpPr>
          <p:nvPr/>
        </p:nvCxnSpPr>
        <p:spPr>
          <a:xfrm flipH="1" flipV="1">
            <a:off x="7318684" y="3327256"/>
            <a:ext cx="2955" cy="76999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92" name="フローチャート: 手作業 191"/>
          <p:cNvSpPr/>
          <p:nvPr/>
        </p:nvSpPr>
        <p:spPr>
          <a:xfrm rot="16200000">
            <a:off x="4884219" y="4611684"/>
            <a:ext cx="482520" cy="129512"/>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sp>
        <p:nvSpPr>
          <p:cNvPr id="194" name="テキスト ボックス 193"/>
          <p:cNvSpPr txBox="1"/>
          <p:nvPr/>
        </p:nvSpPr>
        <p:spPr>
          <a:xfrm>
            <a:off x="5060721" y="4432053"/>
            <a:ext cx="143925" cy="215444"/>
          </a:xfrm>
          <a:prstGeom prst="rect">
            <a:avLst/>
          </a:prstGeom>
          <a:noFill/>
        </p:spPr>
        <p:txBody>
          <a:bodyPr wrap="square" lIns="0" rIns="0" rtlCol="0">
            <a:spAutoFit/>
          </a:bodyPr>
          <a:lstStyle/>
          <a:p>
            <a:r>
              <a:rPr kumimoji="1" lang="en-US" altLang="ja-JP" sz="800" dirty="0"/>
              <a:t>01</a:t>
            </a:r>
            <a:endParaRPr kumimoji="1" lang="ja-JP" altLang="en-US" sz="800" dirty="0"/>
          </a:p>
        </p:txBody>
      </p:sp>
      <p:sp>
        <p:nvSpPr>
          <p:cNvPr id="195" name="テキスト ボックス 194"/>
          <p:cNvSpPr txBox="1"/>
          <p:nvPr/>
        </p:nvSpPr>
        <p:spPr>
          <a:xfrm>
            <a:off x="4956685" y="4850328"/>
            <a:ext cx="318196" cy="215444"/>
          </a:xfrm>
          <a:prstGeom prst="rect">
            <a:avLst/>
          </a:prstGeom>
          <a:noFill/>
        </p:spPr>
        <p:txBody>
          <a:bodyPr wrap="square" lIns="0" rIns="0" rtlCol="0">
            <a:spAutoFit/>
          </a:bodyPr>
          <a:lstStyle/>
          <a:p>
            <a:r>
              <a:rPr kumimoji="1" lang="en-US" altLang="ja-JP" sz="800" dirty="0"/>
              <a:t>default</a:t>
            </a:r>
            <a:endParaRPr kumimoji="1" lang="ja-JP" altLang="en-US" sz="800" dirty="0"/>
          </a:p>
        </p:txBody>
      </p:sp>
      <p:sp>
        <p:nvSpPr>
          <p:cNvPr id="211" name="正方形/長方形 210"/>
          <p:cNvSpPr/>
          <p:nvPr/>
        </p:nvSpPr>
        <p:spPr>
          <a:xfrm flipH="1">
            <a:off x="4264439" y="3685020"/>
            <a:ext cx="67311" cy="4843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3" name="直線矢印コネクタ 72"/>
          <p:cNvCxnSpPr/>
          <p:nvPr/>
        </p:nvCxnSpPr>
        <p:spPr>
          <a:xfrm>
            <a:off x="5125479" y="4198569"/>
            <a:ext cx="0" cy="258104"/>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cxnSp>
        <p:nvCxnSpPr>
          <p:cNvPr id="80" name="カギ線コネクタ 79"/>
          <p:cNvCxnSpPr/>
          <p:nvPr/>
        </p:nvCxnSpPr>
        <p:spPr>
          <a:xfrm>
            <a:off x="5296050" y="4662427"/>
            <a:ext cx="1229650" cy="812879"/>
          </a:xfrm>
          <a:prstGeom prst="bentConnector3">
            <a:avLst>
              <a:gd name="adj1" fmla="val -91"/>
            </a:avLst>
          </a:prstGeom>
          <a:ln w="19050">
            <a:tailEnd type="triangle"/>
          </a:ln>
        </p:spPr>
        <p:style>
          <a:lnRef idx="1">
            <a:schemeClr val="dk1"/>
          </a:lnRef>
          <a:fillRef idx="0">
            <a:schemeClr val="dk1"/>
          </a:fillRef>
          <a:effectRef idx="0">
            <a:schemeClr val="dk1"/>
          </a:effectRef>
          <a:fontRef idx="minor">
            <a:schemeClr val="tx1"/>
          </a:fontRef>
        </p:style>
      </p:cxnSp>
      <p:sp>
        <p:nvSpPr>
          <p:cNvPr id="227" name="正方形/長方形 226"/>
          <p:cNvSpPr/>
          <p:nvPr/>
        </p:nvSpPr>
        <p:spPr>
          <a:xfrm>
            <a:off x="5274881" y="5448488"/>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27" name="直線矢印コネクタ 126"/>
          <p:cNvCxnSpPr/>
          <p:nvPr/>
        </p:nvCxnSpPr>
        <p:spPr>
          <a:xfrm>
            <a:off x="3568368" y="4727274"/>
            <a:ext cx="819802" cy="317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14" name="正方形/長方形 213"/>
          <p:cNvSpPr/>
          <p:nvPr/>
        </p:nvSpPr>
        <p:spPr>
          <a:xfrm>
            <a:off x="5273190" y="4645299"/>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テキスト ボックス 251"/>
          <p:cNvSpPr txBox="1"/>
          <p:nvPr/>
        </p:nvSpPr>
        <p:spPr>
          <a:xfrm>
            <a:off x="3814184" y="5608970"/>
            <a:ext cx="212382" cy="276999"/>
          </a:xfrm>
          <a:prstGeom prst="rect">
            <a:avLst/>
          </a:prstGeom>
          <a:noFill/>
        </p:spPr>
        <p:txBody>
          <a:bodyPr wrap="square" rtlCol="0">
            <a:spAutoFit/>
          </a:bodyPr>
          <a:lstStyle/>
          <a:p>
            <a:r>
              <a:rPr kumimoji="1" lang="en-US" altLang="ja-JP" sz="1200" b="1" dirty="0"/>
              <a:t>:</a:t>
            </a:r>
          </a:p>
        </p:txBody>
      </p:sp>
      <p:sp>
        <p:nvSpPr>
          <p:cNvPr id="253" name="テキスト ボックス 252"/>
          <p:cNvSpPr txBox="1"/>
          <p:nvPr/>
        </p:nvSpPr>
        <p:spPr>
          <a:xfrm>
            <a:off x="3814184" y="5207124"/>
            <a:ext cx="314255" cy="215444"/>
          </a:xfrm>
          <a:prstGeom prst="rect">
            <a:avLst/>
          </a:prstGeom>
          <a:noFill/>
        </p:spPr>
        <p:txBody>
          <a:bodyPr wrap="square" rtlCol="0">
            <a:spAutoFit/>
          </a:bodyPr>
          <a:lstStyle/>
          <a:p>
            <a:r>
              <a:rPr kumimoji="1" lang="en-US" altLang="ja-JP" sz="800" dirty="0"/>
              <a:t>R0</a:t>
            </a:r>
            <a:endParaRPr kumimoji="1" lang="ja-JP" altLang="en-US" sz="800" dirty="0"/>
          </a:p>
        </p:txBody>
      </p:sp>
      <p:sp>
        <p:nvSpPr>
          <p:cNvPr id="254" name="テキスト ボックス 253"/>
          <p:cNvSpPr txBox="1"/>
          <p:nvPr/>
        </p:nvSpPr>
        <p:spPr>
          <a:xfrm>
            <a:off x="3814184" y="5422095"/>
            <a:ext cx="346243" cy="215444"/>
          </a:xfrm>
          <a:prstGeom prst="rect">
            <a:avLst/>
          </a:prstGeom>
          <a:noFill/>
        </p:spPr>
        <p:txBody>
          <a:bodyPr wrap="square" rtlCol="0">
            <a:spAutoFit/>
          </a:bodyPr>
          <a:lstStyle/>
          <a:p>
            <a:r>
              <a:rPr kumimoji="1" lang="en-US" altLang="ja-JP" sz="800" dirty="0"/>
              <a:t>R1</a:t>
            </a:r>
            <a:endParaRPr kumimoji="1" lang="ja-JP" altLang="en-US" sz="800" dirty="0"/>
          </a:p>
        </p:txBody>
      </p:sp>
      <p:sp>
        <p:nvSpPr>
          <p:cNvPr id="255" name="テキスト ボックス 254"/>
          <p:cNvSpPr txBox="1"/>
          <p:nvPr/>
        </p:nvSpPr>
        <p:spPr>
          <a:xfrm>
            <a:off x="3814182" y="5830770"/>
            <a:ext cx="346244" cy="215444"/>
          </a:xfrm>
          <a:prstGeom prst="rect">
            <a:avLst/>
          </a:prstGeom>
          <a:noFill/>
        </p:spPr>
        <p:txBody>
          <a:bodyPr wrap="square" rtlCol="0">
            <a:spAutoFit/>
          </a:bodyPr>
          <a:lstStyle/>
          <a:p>
            <a:r>
              <a:rPr kumimoji="1" lang="en-US" altLang="ja-JP" sz="800" dirty="0"/>
              <a:t>R15</a:t>
            </a:r>
            <a:endParaRPr kumimoji="1" lang="ja-JP" altLang="en-US" sz="800" dirty="0"/>
          </a:p>
        </p:txBody>
      </p:sp>
      <p:sp>
        <p:nvSpPr>
          <p:cNvPr id="256" name="フローチャート: 手作業 255"/>
          <p:cNvSpPr/>
          <p:nvPr/>
        </p:nvSpPr>
        <p:spPr>
          <a:xfrm rot="16200000">
            <a:off x="4207369" y="4754210"/>
            <a:ext cx="482520" cy="141022"/>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sp>
        <p:nvSpPr>
          <p:cNvPr id="257" name="テキスト ボックス 256"/>
          <p:cNvSpPr txBox="1"/>
          <p:nvPr/>
        </p:nvSpPr>
        <p:spPr>
          <a:xfrm>
            <a:off x="4370852" y="4628146"/>
            <a:ext cx="89168" cy="215444"/>
          </a:xfrm>
          <a:prstGeom prst="rect">
            <a:avLst/>
          </a:prstGeom>
          <a:noFill/>
        </p:spPr>
        <p:txBody>
          <a:bodyPr wrap="square" rtlCol="0">
            <a:spAutoFit/>
          </a:bodyPr>
          <a:lstStyle/>
          <a:p>
            <a:r>
              <a:rPr kumimoji="1" lang="en-US" altLang="ja-JP" sz="800" dirty="0"/>
              <a:t>0</a:t>
            </a:r>
            <a:endParaRPr kumimoji="1" lang="ja-JP" altLang="en-US" sz="800" dirty="0"/>
          </a:p>
        </p:txBody>
      </p:sp>
      <p:sp>
        <p:nvSpPr>
          <p:cNvPr id="260" name="テキスト ボックス 259"/>
          <p:cNvSpPr txBox="1"/>
          <p:nvPr/>
        </p:nvSpPr>
        <p:spPr>
          <a:xfrm>
            <a:off x="4370852" y="4818827"/>
            <a:ext cx="93029" cy="215444"/>
          </a:xfrm>
          <a:prstGeom prst="rect">
            <a:avLst/>
          </a:prstGeom>
          <a:noFill/>
        </p:spPr>
        <p:txBody>
          <a:bodyPr wrap="square" rtlCol="0">
            <a:spAutoFit/>
          </a:bodyPr>
          <a:lstStyle/>
          <a:p>
            <a:r>
              <a:rPr kumimoji="1" lang="en-US" altLang="ja-JP" sz="800" dirty="0"/>
              <a:t>1</a:t>
            </a:r>
            <a:endParaRPr kumimoji="1" lang="ja-JP" altLang="en-US" sz="800" dirty="0"/>
          </a:p>
        </p:txBody>
      </p:sp>
      <p:cxnSp>
        <p:nvCxnSpPr>
          <p:cNvPr id="108" name="直線コネクタ 107"/>
          <p:cNvCxnSpPr/>
          <p:nvPr/>
        </p:nvCxnSpPr>
        <p:spPr>
          <a:xfrm>
            <a:off x="4184988" y="5435899"/>
            <a:ext cx="85501"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2" name="カギ線コネクタ 111"/>
          <p:cNvCxnSpPr/>
          <p:nvPr/>
        </p:nvCxnSpPr>
        <p:spPr>
          <a:xfrm rot="5400000" flipH="1" flipV="1">
            <a:off x="4072981" y="5120056"/>
            <a:ext cx="512697" cy="117680"/>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264" name="フローチャート: 手作業 263"/>
          <p:cNvSpPr/>
          <p:nvPr/>
        </p:nvSpPr>
        <p:spPr>
          <a:xfrm rot="16200000">
            <a:off x="4447555" y="5232865"/>
            <a:ext cx="482520" cy="141022"/>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cxnSp>
        <p:nvCxnSpPr>
          <p:cNvPr id="125" name="直線矢印コネクタ 124"/>
          <p:cNvCxnSpPr/>
          <p:nvPr/>
        </p:nvCxnSpPr>
        <p:spPr>
          <a:xfrm flipV="1">
            <a:off x="3568368" y="5122275"/>
            <a:ext cx="1042670" cy="342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77" name="直線コネクタ 276"/>
          <p:cNvCxnSpPr/>
          <p:nvPr/>
        </p:nvCxnSpPr>
        <p:spPr>
          <a:xfrm>
            <a:off x="4183995" y="5796314"/>
            <a:ext cx="19665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40" name="カギ線コネクタ 139"/>
          <p:cNvCxnSpPr/>
          <p:nvPr/>
        </p:nvCxnSpPr>
        <p:spPr>
          <a:xfrm rot="5400000" flipH="1" flipV="1">
            <a:off x="4309240" y="5486992"/>
            <a:ext cx="388255" cy="230391"/>
          </a:xfrm>
          <a:prstGeom prst="bentConnector3">
            <a:avLst>
              <a:gd name="adj1" fmla="val 100292"/>
            </a:avLst>
          </a:prstGeom>
          <a:ln w="19050">
            <a:tailEnd type="triangle"/>
          </a:ln>
        </p:spPr>
        <p:style>
          <a:lnRef idx="1">
            <a:schemeClr val="dk1"/>
          </a:lnRef>
          <a:fillRef idx="0">
            <a:schemeClr val="dk1"/>
          </a:fillRef>
          <a:effectRef idx="0">
            <a:schemeClr val="dk1"/>
          </a:effectRef>
          <a:fontRef idx="minor">
            <a:schemeClr val="tx1"/>
          </a:fontRef>
        </p:style>
      </p:cxnSp>
      <p:cxnSp>
        <p:nvCxnSpPr>
          <p:cNvPr id="149" name="直線矢印コネクタ 148"/>
          <p:cNvCxnSpPr>
            <a:stCxn id="256" idx="2"/>
          </p:cNvCxnSpPr>
          <p:nvPr/>
        </p:nvCxnSpPr>
        <p:spPr>
          <a:xfrm>
            <a:off x="4519140" y="4824721"/>
            <a:ext cx="54158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03" name="正方形/長方形 302"/>
          <p:cNvSpPr/>
          <p:nvPr/>
        </p:nvSpPr>
        <p:spPr>
          <a:xfrm>
            <a:off x="3490660" y="4062836"/>
            <a:ext cx="45719" cy="5199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33" name="カギ線コネクタ 232"/>
          <p:cNvCxnSpPr>
            <a:stCxn id="184" idx="1"/>
            <a:endCxn id="256" idx="3"/>
          </p:cNvCxnSpPr>
          <p:nvPr/>
        </p:nvCxnSpPr>
        <p:spPr>
          <a:xfrm rot="10800000" flipV="1">
            <a:off x="4448629" y="2855127"/>
            <a:ext cx="1082876" cy="1776585"/>
          </a:xfrm>
          <a:prstGeom prst="bentConnector2">
            <a:avLst/>
          </a:prstGeom>
          <a:ln w="3175">
            <a:prstDash val="dash"/>
            <a:tailEnd type="triangle"/>
          </a:ln>
        </p:spPr>
        <p:style>
          <a:lnRef idx="1">
            <a:schemeClr val="dk1"/>
          </a:lnRef>
          <a:fillRef idx="0">
            <a:schemeClr val="dk1"/>
          </a:fillRef>
          <a:effectRef idx="0">
            <a:schemeClr val="dk1"/>
          </a:effectRef>
          <a:fontRef idx="minor">
            <a:schemeClr val="tx1"/>
          </a:fontRef>
        </p:style>
      </p:cxnSp>
      <p:cxnSp>
        <p:nvCxnSpPr>
          <p:cNvPr id="262" name="カギ線コネクタ 261"/>
          <p:cNvCxnSpPr>
            <a:stCxn id="184" idx="1"/>
            <a:endCxn id="264" idx="3"/>
          </p:cNvCxnSpPr>
          <p:nvPr/>
        </p:nvCxnSpPr>
        <p:spPr>
          <a:xfrm rot="10800000" flipV="1">
            <a:off x="4688815" y="2855128"/>
            <a:ext cx="842690" cy="2255240"/>
          </a:xfrm>
          <a:prstGeom prst="bentConnector2">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320" name="正方形/長方形 319"/>
          <p:cNvSpPr/>
          <p:nvPr/>
        </p:nvSpPr>
        <p:spPr>
          <a:xfrm>
            <a:off x="4673183" y="2831098"/>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フローチャート: 手作業 203"/>
          <p:cNvSpPr/>
          <p:nvPr/>
        </p:nvSpPr>
        <p:spPr>
          <a:xfrm rot="16200000">
            <a:off x="5448098" y="4730923"/>
            <a:ext cx="352803" cy="85765"/>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cxnSp>
        <p:nvCxnSpPr>
          <p:cNvPr id="226" name="直線矢印コネクタ 225"/>
          <p:cNvCxnSpPr/>
          <p:nvPr/>
        </p:nvCxnSpPr>
        <p:spPr>
          <a:xfrm flipH="1">
            <a:off x="5616822" y="3707330"/>
            <a:ext cx="3491" cy="931495"/>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228" name="正方形/長方形 227"/>
          <p:cNvSpPr/>
          <p:nvPr/>
        </p:nvSpPr>
        <p:spPr>
          <a:xfrm>
            <a:off x="5593962" y="3686943"/>
            <a:ext cx="45719" cy="8196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9" name="正方形/長方形 228"/>
          <p:cNvSpPr/>
          <p:nvPr/>
        </p:nvSpPr>
        <p:spPr>
          <a:xfrm>
            <a:off x="5423831" y="4305528"/>
            <a:ext cx="45719" cy="5199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5" name="直線矢印コネクタ 64"/>
          <p:cNvCxnSpPr>
            <a:stCxn id="204" idx="2"/>
          </p:cNvCxnSpPr>
          <p:nvPr/>
        </p:nvCxnSpPr>
        <p:spPr>
          <a:xfrm>
            <a:off x="5667382" y="4773805"/>
            <a:ext cx="152327"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p:cNvCxnSpPr/>
          <p:nvPr/>
        </p:nvCxnSpPr>
        <p:spPr>
          <a:xfrm flipV="1">
            <a:off x="6011226" y="5142382"/>
            <a:ext cx="512892"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8" name="フローチャート : 手操作入力 77"/>
          <p:cNvSpPr/>
          <p:nvPr/>
        </p:nvSpPr>
        <p:spPr>
          <a:xfrm>
            <a:off x="4175650" y="4260426"/>
            <a:ext cx="253717" cy="142200"/>
          </a:xfrm>
          <a:prstGeom prst="flowChartManualInpu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EXT</a:t>
            </a:r>
            <a:endParaRPr kumimoji="1" lang="ja-JP" altLang="en-US" sz="800" dirty="0">
              <a:solidFill>
                <a:schemeClr val="tx1"/>
              </a:solidFill>
            </a:endParaRPr>
          </a:p>
        </p:txBody>
      </p:sp>
      <p:cxnSp>
        <p:nvCxnSpPr>
          <p:cNvPr id="85" name="直線矢印コネクタ 84"/>
          <p:cNvCxnSpPr>
            <a:stCxn id="211" idx="2"/>
            <a:endCxn id="78" idx="0"/>
          </p:cNvCxnSpPr>
          <p:nvPr/>
        </p:nvCxnSpPr>
        <p:spPr>
          <a:xfrm>
            <a:off x="4298094" y="3733455"/>
            <a:ext cx="4415" cy="541191"/>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239" name="テキスト ボックス 238"/>
          <p:cNvSpPr txBox="1"/>
          <p:nvPr/>
        </p:nvSpPr>
        <p:spPr>
          <a:xfrm>
            <a:off x="4618304" y="5099402"/>
            <a:ext cx="89168" cy="215444"/>
          </a:xfrm>
          <a:prstGeom prst="rect">
            <a:avLst/>
          </a:prstGeom>
          <a:noFill/>
        </p:spPr>
        <p:txBody>
          <a:bodyPr wrap="square" rtlCol="0">
            <a:spAutoFit/>
          </a:bodyPr>
          <a:lstStyle/>
          <a:p>
            <a:r>
              <a:rPr kumimoji="1" lang="en-US" altLang="ja-JP" sz="800" dirty="0"/>
              <a:t>0</a:t>
            </a:r>
            <a:endParaRPr kumimoji="1" lang="ja-JP" altLang="en-US" sz="800" dirty="0"/>
          </a:p>
        </p:txBody>
      </p:sp>
      <p:sp>
        <p:nvSpPr>
          <p:cNvPr id="240" name="テキスト ボックス 239"/>
          <p:cNvSpPr txBox="1"/>
          <p:nvPr/>
        </p:nvSpPr>
        <p:spPr>
          <a:xfrm>
            <a:off x="4618304" y="5290083"/>
            <a:ext cx="93029" cy="215444"/>
          </a:xfrm>
          <a:prstGeom prst="rect">
            <a:avLst/>
          </a:prstGeom>
          <a:noFill/>
        </p:spPr>
        <p:txBody>
          <a:bodyPr wrap="square" rtlCol="0">
            <a:spAutoFit/>
          </a:bodyPr>
          <a:lstStyle/>
          <a:p>
            <a:r>
              <a:rPr kumimoji="1" lang="en-US" altLang="ja-JP" sz="800" dirty="0"/>
              <a:t>1</a:t>
            </a:r>
            <a:endParaRPr kumimoji="1" lang="ja-JP" altLang="en-US" sz="800" dirty="0"/>
          </a:p>
        </p:txBody>
      </p:sp>
      <p:sp>
        <p:nvSpPr>
          <p:cNvPr id="43" name="正方形/長方形 42"/>
          <p:cNvSpPr/>
          <p:nvPr/>
        </p:nvSpPr>
        <p:spPr>
          <a:xfrm>
            <a:off x="3610886" y="5078700"/>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32" name="正方形/長方形 231"/>
          <p:cNvSpPr/>
          <p:nvPr/>
        </p:nvSpPr>
        <p:spPr>
          <a:xfrm>
            <a:off x="3611275" y="4665528"/>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34" name="正方形/長方形 233"/>
          <p:cNvSpPr/>
          <p:nvPr/>
        </p:nvSpPr>
        <p:spPr>
          <a:xfrm>
            <a:off x="3609124" y="4257719"/>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37" name="正方形/長方形 236"/>
          <p:cNvSpPr/>
          <p:nvPr/>
        </p:nvSpPr>
        <p:spPr>
          <a:xfrm>
            <a:off x="1988431" y="4008341"/>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38" name="正方形/長方形 237"/>
          <p:cNvSpPr/>
          <p:nvPr/>
        </p:nvSpPr>
        <p:spPr>
          <a:xfrm>
            <a:off x="1990397" y="4257284"/>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41" name="正方形/長方形 240"/>
          <p:cNvSpPr/>
          <p:nvPr/>
        </p:nvSpPr>
        <p:spPr>
          <a:xfrm>
            <a:off x="1990397" y="3743420"/>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sp>
        <p:nvSpPr>
          <p:cNvPr id="265" name="正方形/長方形 264"/>
          <p:cNvSpPr/>
          <p:nvPr/>
        </p:nvSpPr>
        <p:spPr>
          <a:xfrm>
            <a:off x="1862966" y="1808742"/>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p:cNvSpPr/>
          <p:nvPr/>
        </p:nvSpPr>
        <p:spPr>
          <a:xfrm>
            <a:off x="4569279" y="1799021"/>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1" name="テキスト ボックス 280"/>
          <p:cNvSpPr txBox="1"/>
          <p:nvPr/>
        </p:nvSpPr>
        <p:spPr>
          <a:xfrm>
            <a:off x="1988431" y="1803197"/>
            <a:ext cx="489379" cy="215444"/>
          </a:xfrm>
          <a:prstGeom prst="rect">
            <a:avLst/>
          </a:prstGeom>
          <a:noFill/>
        </p:spPr>
        <p:txBody>
          <a:bodyPr wrap="square" lIns="0" rIns="0" rtlCol="0">
            <a:spAutoFit/>
          </a:bodyPr>
          <a:lstStyle/>
          <a:p>
            <a:r>
              <a:rPr kumimoji="1" lang="en-US" altLang="ja-JP" sz="800" dirty="0"/>
              <a:t>ir_in[15:0]</a:t>
            </a:r>
            <a:endParaRPr kumimoji="1" lang="ja-JP" altLang="en-US" sz="800" dirty="0"/>
          </a:p>
        </p:txBody>
      </p:sp>
      <p:sp>
        <p:nvSpPr>
          <p:cNvPr id="282" name="テキスト ボックス 281"/>
          <p:cNvSpPr txBox="1"/>
          <p:nvPr/>
        </p:nvSpPr>
        <p:spPr>
          <a:xfrm>
            <a:off x="4623510" y="1788813"/>
            <a:ext cx="309075" cy="215444"/>
          </a:xfrm>
          <a:prstGeom prst="rect">
            <a:avLst/>
          </a:prstGeom>
          <a:noFill/>
        </p:spPr>
        <p:txBody>
          <a:bodyPr wrap="square" rtlCol="0">
            <a:spAutoFit/>
          </a:bodyPr>
          <a:lstStyle/>
          <a:p>
            <a:r>
              <a:rPr kumimoji="1" lang="en-US" altLang="ja-JP" sz="800" dirty="0"/>
              <a:t>irq</a:t>
            </a:r>
            <a:endParaRPr kumimoji="1" lang="ja-JP" altLang="en-US" sz="800" dirty="0"/>
          </a:p>
        </p:txBody>
      </p:sp>
      <p:sp>
        <p:nvSpPr>
          <p:cNvPr id="283" name="正方形/長方形 282"/>
          <p:cNvSpPr/>
          <p:nvPr/>
        </p:nvSpPr>
        <p:spPr>
          <a:xfrm>
            <a:off x="4569279" y="1960519"/>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2" name="カギ線コネクタ 41"/>
          <p:cNvCxnSpPr>
            <a:stCxn id="283" idx="3"/>
          </p:cNvCxnSpPr>
          <p:nvPr/>
        </p:nvCxnSpPr>
        <p:spPr>
          <a:xfrm>
            <a:off x="4614998" y="1987338"/>
            <a:ext cx="1577227" cy="125088"/>
          </a:xfrm>
          <a:prstGeom prst="bentConnector3">
            <a:avLst>
              <a:gd name="adj1" fmla="val 100012"/>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284" name="テキスト ボックス 283"/>
          <p:cNvSpPr txBox="1"/>
          <p:nvPr/>
        </p:nvSpPr>
        <p:spPr>
          <a:xfrm>
            <a:off x="6042533" y="2077831"/>
            <a:ext cx="309075" cy="215444"/>
          </a:xfrm>
          <a:prstGeom prst="rect">
            <a:avLst/>
          </a:prstGeom>
          <a:noFill/>
        </p:spPr>
        <p:txBody>
          <a:bodyPr wrap="square" rtlCol="0">
            <a:spAutoFit/>
          </a:bodyPr>
          <a:lstStyle/>
          <a:p>
            <a:r>
              <a:rPr kumimoji="1" lang="en-US" altLang="ja-JP" sz="800" dirty="0"/>
              <a:t>irq</a:t>
            </a:r>
            <a:endParaRPr kumimoji="1" lang="ja-JP" altLang="en-US" sz="800" dirty="0"/>
          </a:p>
        </p:txBody>
      </p:sp>
      <p:sp>
        <p:nvSpPr>
          <p:cNvPr id="285" name="正方形/長方形 284"/>
          <p:cNvSpPr/>
          <p:nvPr/>
        </p:nvSpPr>
        <p:spPr>
          <a:xfrm>
            <a:off x="4116314" y="4061980"/>
            <a:ext cx="45719" cy="5199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9" name="正方形/長方形 288"/>
          <p:cNvSpPr/>
          <p:nvPr/>
        </p:nvSpPr>
        <p:spPr>
          <a:xfrm>
            <a:off x="5269140" y="7151854"/>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7" name="直線矢印コネクタ 26"/>
          <p:cNvCxnSpPr>
            <a:stCxn id="227" idx="2"/>
            <a:endCxn id="289" idx="0"/>
          </p:cNvCxnSpPr>
          <p:nvPr/>
        </p:nvCxnSpPr>
        <p:spPr>
          <a:xfrm flipH="1">
            <a:off x="5292000" y="5502125"/>
            <a:ext cx="5741" cy="164972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90" name="正方形/長方形 289"/>
          <p:cNvSpPr/>
          <p:nvPr/>
        </p:nvSpPr>
        <p:spPr>
          <a:xfrm>
            <a:off x="5274881" y="6473094"/>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1" name="正方形/長方形 290"/>
          <p:cNvSpPr/>
          <p:nvPr/>
        </p:nvSpPr>
        <p:spPr>
          <a:xfrm>
            <a:off x="7007229" y="7151853"/>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2" name="直線矢印コネクタ 31"/>
          <p:cNvCxnSpPr>
            <a:endCxn id="291" idx="0"/>
          </p:cNvCxnSpPr>
          <p:nvPr/>
        </p:nvCxnSpPr>
        <p:spPr>
          <a:xfrm>
            <a:off x="7026557" y="5938492"/>
            <a:ext cx="3532" cy="121336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92" name="正方形/長方形 291"/>
          <p:cNvSpPr/>
          <p:nvPr/>
        </p:nvSpPr>
        <p:spPr>
          <a:xfrm>
            <a:off x="7003697" y="5918048"/>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3" name="正方形/長方形 292"/>
          <p:cNvSpPr/>
          <p:nvPr/>
        </p:nvSpPr>
        <p:spPr>
          <a:xfrm>
            <a:off x="7407952" y="6130812"/>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5" name="正方形/長方形 294"/>
          <p:cNvSpPr/>
          <p:nvPr/>
        </p:nvSpPr>
        <p:spPr>
          <a:xfrm>
            <a:off x="7407951" y="7151852"/>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9" name="直線矢印コネクタ 38"/>
          <p:cNvCxnSpPr>
            <a:stCxn id="293" idx="2"/>
          </p:cNvCxnSpPr>
          <p:nvPr/>
        </p:nvCxnSpPr>
        <p:spPr>
          <a:xfrm>
            <a:off x="7430812" y="6184449"/>
            <a:ext cx="0" cy="967403"/>
          </a:xfrm>
          <a:prstGeom prst="straightConnector1">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298" name="正方形/長方形 297"/>
          <p:cNvSpPr/>
          <p:nvPr/>
        </p:nvSpPr>
        <p:spPr>
          <a:xfrm>
            <a:off x="2881829" y="7157074"/>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9" name="テキスト ボックス 298"/>
          <p:cNvSpPr txBox="1"/>
          <p:nvPr/>
        </p:nvSpPr>
        <p:spPr>
          <a:xfrm>
            <a:off x="4316984" y="6984208"/>
            <a:ext cx="1094577" cy="215444"/>
          </a:xfrm>
          <a:prstGeom prst="rect">
            <a:avLst/>
          </a:prstGeom>
          <a:noFill/>
        </p:spPr>
        <p:txBody>
          <a:bodyPr wrap="square" rtlCol="0">
            <a:spAutoFit/>
          </a:bodyPr>
          <a:lstStyle/>
          <a:p>
            <a:r>
              <a:rPr kumimoji="1" lang="en-US" altLang="ja-JP" sz="800" dirty="0"/>
              <a:t>sysbusif_addr[15:0]</a:t>
            </a:r>
            <a:endParaRPr kumimoji="1" lang="ja-JP" altLang="en-US" sz="800" dirty="0"/>
          </a:p>
        </p:txBody>
      </p:sp>
      <p:sp>
        <p:nvSpPr>
          <p:cNvPr id="304" name="テキスト ボックス 303"/>
          <p:cNvSpPr txBox="1"/>
          <p:nvPr/>
        </p:nvSpPr>
        <p:spPr>
          <a:xfrm>
            <a:off x="6066242" y="6974359"/>
            <a:ext cx="976877" cy="215444"/>
          </a:xfrm>
          <a:prstGeom prst="rect">
            <a:avLst/>
          </a:prstGeom>
          <a:noFill/>
        </p:spPr>
        <p:txBody>
          <a:bodyPr wrap="square" rtlCol="0">
            <a:spAutoFit/>
          </a:bodyPr>
          <a:lstStyle/>
          <a:p>
            <a:r>
              <a:rPr kumimoji="1" lang="en-US" altLang="ja-JP" sz="800" dirty="0"/>
              <a:t>sysbusif_out[15:0]</a:t>
            </a:r>
            <a:endParaRPr kumimoji="1" lang="ja-JP" altLang="en-US" sz="800" dirty="0"/>
          </a:p>
        </p:txBody>
      </p:sp>
      <p:sp>
        <p:nvSpPr>
          <p:cNvPr id="305" name="テキスト ボックス 304"/>
          <p:cNvSpPr txBox="1"/>
          <p:nvPr/>
        </p:nvSpPr>
        <p:spPr>
          <a:xfrm>
            <a:off x="7430812" y="6978086"/>
            <a:ext cx="850663" cy="215444"/>
          </a:xfrm>
          <a:prstGeom prst="rect">
            <a:avLst/>
          </a:prstGeom>
          <a:noFill/>
        </p:spPr>
        <p:txBody>
          <a:bodyPr wrap="square" rtlCol="0">
            <a:spAutoFit/>
          </a:bodyPr>
          <a:lstStyle/>
          <a:p>
            <a:r>
              <a:rPr kumimoji="1" lang="en-US" altLang="ja-JP" sz="800" dirty="0"/>
              <a:t>sysbusif_wen</a:t>
            </a:r>
            <a:endParaRPr kumimoji="1" lang="ja-JP" altLang="en-US" sz="800" dirty="0"/>
          </a:p>
        </p:txBody>
      </p:sp>
      <p:sp>
        <p:nvSpPr>
          <p:cNvPr id="307" name="テキスト ボックス 306"/>
          <p:cNvSpPr txBox="1"/>
          <p:nvPr/>
        </p:nvSpPr>
        <p:spPr>
          <a:xfrm>
            <a:off x="2927547" y="6987354"/>
            <a:ext cx="934983" cy="215444"/>
          </a:xfrm>
          <a:prstGeom prst="rect">
            <a:avLst/>
          </a:prstGeom>
          <a:noFill/>
        </p:spPr>
        <p:txBody>
          <a:bodyPr wrap="square" rtlCol="0">
            <a:spAutoFit/>
          </a:bodyPr>
          <a:lstStyle/>
          <a:p>
            <a:r>
              <a:rPr kumimoji="1" lang="en-US" altLang="ja-JP" sz="800" dirty="0"/>
              <a:t>sysbusif_in[15:0]</a:t>
            </a:r>
            <a:endParaRPr kumimoji="1" lang="ja-JP" altLang="en-US" sz="800" dirty="0"/>
          </a:p>
        </p:txBody>
      </p:sp>
      <p:cxnSp>
        <p:nvCxnSpPr>
          <p:cNvPr id="286" name="直線コネクタ 285"/>
          <p:cNvCxnSpPr/>
          <p:nvPr/>
        </p:nvCxnSpPr>
        <p:spPr>
          <a:xfrm flipV="1">
            <a:off x="5977862" y="6757753"/>
            <a:ext cx="0" cy="92353"/>
          </a:xfrm>
          <a:prstGeom prst="line">
            <a:avLst/>
          </a:prstGeom>
          <a:ln w="6350"/>
        </p:spPr>
        <p:style>
          <a:lnRef idx="1">
            <a:schemeClr val="dk1"/>
          </a:lnRef>
          <a:fillRef idx="0">
            <a:schemeClr val="dk1"/>
          </a:fillRef>
          <a:effectRef idx="0">
            <a:schemeClr val="dk1"/>
          </a:effectRef>
          <a:fontRef idx="minor">
            <a:schemeClr val="tx1"/>
          </a:fontRef>
        </p:style>
      </p:cxnSp>
      <p:sp>
        <p:nvSpPr>
          <p:cNvPr id="171" name="円/楕円 170"/>
          <p:cNvSpPr/>
          <p:nvPr/>
        </p:nvSpPr>
        <p:spPr>
          <a:xfrm>
            <a:off x="5946696" y="6741758"/>
            <a:ext cx="64530" cy="59201"/>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8" name="二等辺三角形 287"/>
          <p:cNvSpPr/>
          <p:nvPr/>
        </p:nvSpPr>
        <p:spPr>
          <a:xfrm rot="5400000">
            <a:off x="3260766" y="6540837"/>
            <a:ext cx="106673" cy="621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7" name="正方形/長方形 286"/>
          <p:cNvSpPr/>
          <p:nvPr/>
        </p:nvSpPr>
        <p:spPr>
          <a:xfrm flipH="1">
            <a:off x="3549666" y="2585032"/>
            <a:ext cx="67311" cy="4843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6" name="テキスト ボックス 295"/>
          <p:cNvSpPr txBox="1"/>
          <p:nvPr/>
        </p:nvSpPr>
        <p:spPr>
          <a:xfrm>
            <a:off x="3652414" y="1792354"/>
            <a:ext cx="531417" cy="215444"/>
          </a:xfrm>
          <a:prstGeom prst="rect">
            <a:avLst/>
          </a:prstGeom>
          <a:noFill/>
        </p:spPr>
        <p:txBody>
          <a:bodyPr wrap="square" lIns="0" rIns="0" rtlCol="0">
            <a:spAutoFit/>
          </a:bodyPr>
          <a:lstStyle/>
          <a:p>
            <a:r>
              <a:rPr kumimoji="1" lang="en-US" altLang="ja-JP" sz="800" dirty="0"/>
              <a:t>ir_out[15:0]</a:t>
            </a:r>
            <a:endParaRPr kumimoji="1" lang="ja-JP" altLang="en-US" sz="800" dirty="0"/>
          </a:p>
        </p:txBody>
      </p:sp>
      <p:sp>
        <p:nvSpPr>
          <p:cNvPr id="308" name="正方形/長方形 307"/>
          <p:cNvSpPr/>
          <p:nvPr/>
        </p:nvSpPr>
        <p:spPr>
          <a:xfrm>
            <a:off x="3560461" y="1799022"/>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 name="直線矢印コネクタ 15"/>
          <p:cNvCxnSpPr>
            <a:cxnSpLocks/>
          </p:cNvCxnSpPr>
          <p:nvPr/>
        </p:nvCxnSpPr>
        <p:spPr>
          <a:xfrm flipH="1">
            <a:off x="7550928" y="1623374"/>
            <a:ext cx="1" cy="175518"/>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a:cxnSpLocks/>
          </p:cNvCxnSpPr>
          <p:nvPr/>
        </p:nvCxnSpPr>
        <p:spPr>
          <a:xfrm flipH="1">
            <a:off x="7979722" y="1631522"/>
            <a:ext cx="1" cy="171052"/>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p:cNvCxnSpPr>
            <a:stCxn id="287" idx="0"/>
            <a:endCxn id="308" idx="2"/>
          </p:cNvCxnSpPr>
          <p:nvPr/>
        </p:nvCxnSpPr>
        <p:spPr>
          <a:xfrm flipV="1">
            <a:off x="3583321" y="1844741"/>
            <a:ext cx="0" cy="740291"/>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87" name="カギ線コネクタ 86"/>
          <p:cNvCxnSpPr/>
          <p:nvPr/>
        </p:nvCxnSpPr>
        <p:spPr>
          <a:xfrm>
            <a:off x="4826353" y="4502063"/>
            <a:ext cx="236823" cy="169617"/>
          </a:xfrm>
          <a:prstGeom prst="bentConnector3">
            <a:avLst>
              <a:gd name="adj1" fmla="val 1736"/>
            </a:avLst>
          </a:prstGeom>
          <a:ln w="19050">
            <a:tailEnd type="triangle"/>
          </a:ln>
        </p:spPr>
        <p:style>
          <a:lnRef idx="1">
            <a:schemeClr val="dk1"/>
          </a:lnRef>
          <a:fillRef idx="0">
            <a:schemeClr val="dk1"/>
          </a:fillRef>
          <a:effectRef idx="0">
            <a:schemeClr val="dk1"/>
          </a:effectRef>
          <a:fontRef idx="minor">
            <a:schemeClr val="tx1"/>
          </a:fontRef>
        </p:style>
      </p:cxnSp>
      <p:sp>
        <p:nvSpPr>
          <p:cNvPr id="94" name="円/楕円 93"/>
          <p:cNvSpPr/>
          <p:nvPr/>
        </p:nvSpPr>
        <p:spPr>
          <a:xfrm>
            <a:off x="4740817" y="4586872"/>
            <a:ext cx="166165" cy="17668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+1</a:t>
            </a:r>
            <a:endParaRPr kumimoji="1" lang="ja-JP" altLang="en-US" sz="800" dirty="0">
              <a:solidFill>
                <a:schemeClr val="tx1"/>
              </a:solidFill>
            </a:endParaRPr>
          </a:p>
        </p:txBody>
      </p:sp>
      <p:sp>
        <p:nvSpPr>
          <p:cNvPr id="312" name="テキスト ボックス 311"/>
          <p:cNvSpPr txBox="1"/>
          <p:nvPr/>
        </p:nvSpPr>
        <p:spPr>
          <a:xfrm>
            <a:off x="5060796" y="4554705"/>
            <a:ext cx="143925" cy="215444"/>
          </a:xfrm>
          <a:prstGeom prst="rect">
            <a:avLst/>
          </a:prstGeom>
          <a:noFill/>
        </p:spPr>
        <p:txBody>
          <a:bodyPr wrap="square" lIns="0" rIns="0" rtlCol="0">
            <a:spAutoFit/>
          </a:bodyPr>
          <a:lstStyle/>
          <a:p>
            <a:r>
              <a:rPr kumimoji="1" lang="en-US" altLang="ja-JP" sz="800" dirty="0"/>
              <a:t>10</a:t>
            </a:r>
            <a:endParaRPr kumimoji="1" lang="ja-JP" altLang="en-US" sz="800" dirty="0"/>
          </a:p>
        </p:txBody>
      </p:sp>
      <p:sp>
        <p:nvSpPr>
          <p:cNvPr id="313" name="正方形/長方形 312"/>
          <p:cNvSpPr/>
          <p:nvPr/>
        </p:nvSpPr>
        <p:spPr>
          <a:xfrm>
            <a:off x="4813106" y="4493222"/>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16" name="直線コネクタ 315"/>
          <p:cNvCxnSpPr/>
          <p:nvPr/>
        </p:nvCxnSpPr>
        <p:spPr>
          <a:xfrm>
            <a:off x="5069919" y="4227829"/>
            <a:ext cx="77552" cy="58376"/>
          </a:xfrm>
          <a:prstGeom prst="line">
            <a:avLst/>
          </a:prstGeom>
          <a:ln w="19050">
            <a:solidFill>
              <a:schemeClr val="tx1"/>
            </a:solidFill>
            <a:prstDash val="solid"/>
          </a:ln>
        </p:spPr>
        <p:style>
          <a:lnRef idx="1">
            <a:schemeClr val="dk1"/>
          </a:lnRef>
          <a:fillRef idx="0">
            <a:schemeClr val="dk1"/>
          </a:fillRef>
          <a:effectRef idx="0">
            <a:schemeClr val="dk1"/>
          </a:effectRef>
          <a:fontRef idx="minor">
            <a:schemeClr val="tx1"/>
          </a:fontRef>
        </p:style>
      </p:cxnSp>
      <p:sp>
        <p:nvSpPr>
          <p:cNvPr id="104" name="テキスト ボックス 103"/>
          <p:cNvSpPr txBox="1"/>
          <p:nvPr/>
        </p:nvSpPr>
        <p:spPr>
          <a:xfrm>
            <a:off x="5149729" y="4162984"/>
            <a:ext cx="94785" cy="215444"/>
          </a:xfrm>
          <a:prstGeom prst="rect">
            <a:avLst/>
          </a:prstGeom>
          <a:noFill/>
        </p:spPr>
        <p:txBody>
          <a:bodyPr wrap="square" rtlCol="0">
            <a:spAutoFit/>
          </a:bodyPr>
          <a:lstStyle/>
          <a:p>
            <a:r>
              <a:rPr kumimoji="1" lang="en-US" altLang="ja-JP" sz="800" dirty="0"/>
              <a:t>2</a:t>
            </a:r>
            <a:endParaRPr kumimoji="1" lang="ja-JP" altLang="en-US" sz="800" dirty="0"/>
          </a:p>
        </p:txBody>
      </p:sp>
      <p:sp>
        <p:nvSpPr>
          <p:cNvPr id="317" name="テキスト ボックス 316"/>
          <p:cNvSpPr txBox="1"/>
          <p:nvPr/>
        </p:nvSpPr>
        <p:spPr>
          <a:xfrm>
            <a:off x="5531504" y="2870955"/>
            <a:ext cx="665565" cy="215444"/>
          </a:xfrm>
          <a:prstGeom prst="rect">
            <a:avLst/>
          </a:prstGeom>
          <a:noFill/>
        </p:spPr>
        <p:txBody>
          <a:bodyPr wrap="square" rtlCol="0">
            <a:spAutoFit/>
          </a:bodyPr>
          <a:lstStyle/>
          <a:p>
            <a:r>
              <a:rPr kumimoji="1" lang="en-US" altLang="ja-JP" sz="800" dirty="0"/>
              <a:t>lr_recoven</a:t>
            </a:r>
            <a:endParaRPr kumimoji="1" lang="ja-JP" altLang="en-US" sz="800" dirty="0"/>
          </a:p>
        </p:txBody>
      </p:sp>
      <p:sp>
        <p:nvSpPr>
          <p:cNvPr id="318" name="テキスト ボックス 317"/>
          <p:cNvSpPr txBox="1"/>
          <p:nvPr/>
        </p:nvSpPr>
        <p:spPr>
          <a:xfrm>
            <a:off x="5531503" y="2978677"/>
            <a:ext cx="665565" cy="215444"/>
          </a:xfrm>
          <a:prstGeom prst="rect">
            <a:avLst/>
          </a:prstGeom>
          <a:noFill/>
        </p:spPr>
        <p:txBody>
          <a:bodyPr wrap="square" rIns="0" rtlCol="0">
            <a:spAutoFit/>
          </a:bodyPr>
          <a:lstStyle/>
          <a:p>
            <a:r>
              <a:rPr kumimoji="1" lang="en-US" altLang="ja-JP" sz="800" dirty="0"/>
              <a:t>lr_seten</a:t>
            </a:r>
            <a:endParaRPr kumimoji="1" lang="ja-JP" altLang="en-US" sz="800" dirty="0"/>
          </a:p>
        </p:txBody>
      </p:sp>
      <p:cxnSp>
        <p:nvCxnSpPr>
          <p:cNvPr id="110" name="カギ線コネクタ 109"/>
          <p:cNvCxnSpPr>
            <a:stCxn id="318" idx="1"/>
          </p:cNvCxnSpPr>
          <p:nvPr/>
        </p:nvCxnSpPr>
        <p:spPr>
          <a:xfrm rot="10800000" flipV="1">
            <a:off x="5355703" y="3086399"/>
            <a:ext cx="175800" cy="726448"/>
          </a:xfrm>
          <a:prstGeom prst="bentConnector2">
            <a:avLst/>
          </a:prstGeom>
          <a:ln w="3175">
            <a:prstDash val="dash"/>
            <a:tailEnd type="triangle"/>
          </a:ln>
        </p:spPr>
        <p:style>
          <a:lnRef idx="1">
            <a:schemeClr val="dk1"/>
          </a:lnRef>
          <a:fillRef idx="0">
            <a:schemeClr val="dk1"/>
          </a:fillRef>
          <a:effectRef idx="0">
            <a:schemeClr val="dk1"/>
          </a:effectRef>
          <a:fontRef idx="minor">
            <a:schemeClr val="tx1"/>
          </a:fontRef>
        </p:style>
      </p:cxnSp>
      <p:cxnSp>
        <p:nvCxnSpPr>
          <p:cNvPr id="115" name="カギ線コネクタ 114"/>
          <p:cNvCxnSpPr>
            <a:stCxn id="317" idx="1"/>
          </p:cNvCxnSpPr>
          <p:nvPr/>
        </p:nvCxnSpPr>
        <p:spPr>
          <a:xfrm rot="10800000" flipV="1">
            <a:off x="5115784" y="2978677"/>
            <a:ext cx="415721" cy="834170"/>
          </a:xfrm>
          <a:prstGeom prst="bentConnector2">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349" name="正方形/長方形 348"/>
          <p:cNvSpPr/>
          <p:nvPr/>
        </p:nvSpPr>
        <p:spPr>
          <a:xfrm>
            <a:off x="5332843" y="3525589"/>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0" name="テキスト ボックス 379"/>
          <p:cNvSpPr txBox="1"/>
          <p:nvPr/>
        </p:nvSpPr>
        <p:spPr>
          <a:xfrm>
            <a:off x="3575149" y="4878845"/>
            <a:ext cx="652589" cy="215444"/>
          </a:xfrm>
          <a:prstGeom prst="rect">
            <a:avLst/>
          </a:prstGeom>
          <a:noFill/>
        </p:spPr>
        <p:txBody>
          <a:bodyPr wrap="square" rtlCol="0">
            <a:spAutoFit/>
          </a:bodyPr>
          <a:lstStyle/>
          <a:p>
            <a:r>
              <a:rPr kumimoji="1" lang="en-US" altLang="ja-JP" sz="800" dirty="0"/>
              <a:t>regA[15:0]</a:t>
            </a:r>
            <a:endParaRPr kumimoji="1" lang="ja-JP" altLang="en-US" sz="800" dirty="0"/>
          </a:p>
        </p:txBody>
      </p:sp>
      <p:cxnSp>
        <p:nvCxnSpPr>
          <p:cNvPr id="516" name="直線コネクタ 515"/>
          <p:cNvCxnSpPr/>
          <p:nvPr/>
        </p:nvCxnSpPr>
        <p:spPr>
          <a:xfrm>
            <a:off x="6848482" y="4584863"/>
            <a:ext cx="98814" cy="9009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18" name="直線コネクタ 517"/>
          <p:cNvCxnSpPr/>
          <p:nvPr/>
        </p:nvCxnSpPr>
        <p:spPr>
          <a:xfrm>
            <a:off x="6849196" y="4704253"/>
            <a:ext cx="98814" cy="9009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19" name="直線コネクタ 518"/>
          <p:cNvCxnSpPr/>
          <p:nvPr/>
        </p:nvCxnSpPr>
        <p:spPr>
          <a:xfrm>
            <a:off x="6849196" y="4836471"/>
            <a:ext cx="98814" cy="9009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520" name="テキスト ボックス 519"/>
          <p:cNvSpPr txBox="1"/>
          <p:nvPr/>
        </p:nvSpPr>
        <p:spPr>
          <a:xfrm>
            <a:off x="6998623" y="4553328"/>
            <a:ext cx="143125" cy="123111"/>
          </a:xfrm>
          <a:prstGeom prst="rect">
            <a:avLst/>
          </a:prstGeom>
          <a:noFill/>
        </p:spPr>
        <p:txBody>
          <a:bodyPr wrap="square" lIns="0" tIns="0" rIns="0" bIns="0" rtlCol="0">
            <a:spAutoFit/>
          </a:bodyPr>
          <a:lstStyle/>
          <a:p>
            <a:r>
              <a:rPr kumimoji="1" lang="en-US" altLang="ja-JP" sz="800" dirty="0"/>
              <a:t>16</a:t>
            </a:r>
            <a:endParaRPr kumimoji="1" lang="ja-JP" altLang="en-US" sz="800" dirty="0"/>
          </a:p>
        </p:txBody>
      </p:sp>
      <p:sp>
        <p:nvSpPr>
          <p:cNvPr id="526" name="テキスト ボックス 525"/>
          <p:cNvSpPr txBox="1"/>
          <p:nvPr/>
        </p:nvSpPr>
        <p:spPr>
          <a:xfrm>
            <a:off x="7345296" y="4638825"/>
            <a:ext cx="143125" cy="123111"/>
          </a:xfrm>
          <a:prstGeom prst="rect">
            <a:avLst/>
          </a:prstGeom>
          <a:noFill/>
        </p:spPr>
        <p:txBody>
          <a:bodyPr wrap="square" lIns="0" tIns="0" rIns="0" bIns="0" rtlCol="0">
            <a:spAutoFit/>
          </a:bodyPr>
          <a:lstStyle/>
          <a:p>
            <a:r>
              <a:rPr kumimoji="1" lang="en-US" altLang="ja-JP" sz="800" dirty="0"/>
              <a:t>16</a:t>
            </a:r>
            <a:endParaRPr kumimoji="1" lang="ja-JP" altLang="en-US" sz="800" dirty="0"/>
          </a:p>
        </p:txBody>
      </p:sp>
      <p:sp>
        <p:nvSpPr>
          <p:cNvPr id="529" name="テキスト ボックス 528"/>
          <p:cNvSpPr txBox="1"/>
          <p:nvPr/>
        </p:nvSpPr>
        <p:spPr>
          <a:xfrm>
            <a:off x="7741424" y="4761936"/>
            <a:ext cx="90890" cy="123111"/>
          </a:xfrm>
          <a:prstGeom prst="rect">
            <a:avLst/>
          </a:prstGeom>
          <a:noFill/>
        </p:spPr>
        <p:txBody>
          <a:bodyPr wrap="square" lIns="0" tIns="0" rIns="0" bIns="0" rtlCol="0">
            <a:spAutoFit/>
          </a:bodyPr>
          <a:lstStyle/>
          <a:p>
            <a:r>
              <a:rPr kumimoji="1" lang="en-US" altLang="ja-JP" sz="800" dirty="0"/>
              <a:t>4</a:t>
            </a:r>
            <a:endParaRPr kumimoji="1" lang="ja-JP" altLang="en-US" sz="800" dirty="0"/>
          </a:p>
        </p:txBody>
      </p:sp>
      <p:cxnSp>
        <p:nvCxnSpPr>
          <p:cNvPr id="546" name="カギ線コネクタ 545"/>
          <p:cNvCxnSpPr>
            <a:stCxn id="349" idx="3"/>
          </p:cNvCxnSpPr>
          <p:nvPr/>
        </p:nvCxnSpPr>
        <p:spPr>
          <a:xfrm>
            <a:off x="5378562" y="3552408"/>
            <a:ext cx="1363703" cy="580979"/>
          </a:xfrm>
          <a:prstGeom prst="bentConnector3">
            <a:avLst>
              <a:gd name="adj1" fmla="val 99941"/>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562" name="正方形/長方形 561"/>
          <p:cNvSpPr/>
          <p:nvPr/>
        </p:nvSpPr>
        <p:spPr>
          <a:xfrm>
            <a:off x="5819709" y="4051583"/>
            <a:ext cx="45719" cy="8196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64" name="直線矢印コネクタ 563"/>
          <p:cNvCxnSpPr>
            <a:stCxn id="562" idx="2"/>
          </p:cNvCxnSpPr>
          <p:nvPr/>
        </p:nvCxnSpPr>
        <p:spPr>
          <a:xfrm flipH="1">
            <a:off x="5842568" y="4133543"/>
            <a:ext cx="1" cy="500223"/>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566" name="カギ線コネクタ 565"/>
          <p:cNvCxnSpPr>
            <a:stCxn id="562" idx="0"/>
          </p:cNvCxnSpPr>
          <p:nvPr/>
        </p:nvCxnSpPr>
        <p:spPr>
          <a:xfrm rot="16200000" flipH="1">
            <a:off x="6165572" y="3728580"/>
            <a:ext cx="81804" cy="727810"/>
          </a:xfrm>
          <a:prstGeom prst="bentConnector4">
            <a:avLst>
              <a:gd name="adj1" fmla="val -279448"/>
              <a:gd name="adj2" fmla="val 99993"/>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594" name="正方形/長方形 593"/>
          <p:cNvSpPr/>
          <p:nvPr/>
        </p:nvSpPr>
        <p:spPr>
          <a:xfrm>
            <a:off x="4828439" y="3671962"/>
            <a:ext cx="45719" cy="8196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98" name="カギ線コネクタ 597"/>
          <p:cNvCxnSpPr/>
          <p:nvPr/>
        </p:nvCxnSpPr>
        <p:spPr>
          <a:xfrm rot="16200000" flipH="1">
            <a:off x="4787167" y="3755321"/>
            <a:ext cx="255115" cy="126851"/>
          </a:xfrm>
          <a:prstGeom prst="bentConnector2">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745" name="カギ線コネクタ 744"/>
          <p:cNvCxnSpPr>
            <a:endCxn id="181" idx="2"/>
          </p:cNvCxnSpPr>
          <p:nvPr/>
        </p:nvCxnSpPr>
        <p:spPr>
          <a:xfrm rot="5400000" flipH="1" flipV="1">
            <a:off x="6732508" y="4399890"/>
            <a:ext cx="330762" cy="160056"/>
          </a:xfrm>
          <a:prstGeom prst="bentConnector3">
            <a:avLst>
              <a:gd name="adj1" fmla="val 2005"/>
            </a:avLst>
          </a:prstGeom>
          <a:ln w="19050">
            <a:tailEnd type="triangle"/>
          </a:ln>
        </p:spPr>
        <p:style>
          <a:lnRef idx="1">
            <a:schemeClr val="dk1"/>
          </a:lnRef>
          <a:fillRef idx="0">
            <a:schemeClr val="dk1"/>
          </a:fillRef>
          <a:effectRef idx="0">
            <a:schemeClr val="dk1"/>
          </a:effectRef>
          <a:fontRef idx="minor">
            <a:schemeClr val="tx1"/>
          </a:fontRef>
        </p:style>
      </p:cxnSp>
      <p:cxnSp>
        <p:nvCxnSpPr>
          <p:cNvPr id="748" name="カギ線コネクタ 747"/>
          <p:cNvCxnSpPr>
            <a:endCxn id="123" idx="2"/>
          </p:cNvCxnSpPr>
          <p:nvPr/>
        </p:nvCxnSpPr>
        <p:spPr>
          <a:xfrm flipV="1">
            <a:off x="6811958" y="4312693"/>
            <a:ext cx="509681" cy="441814"/>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750" name="カギ線コネクタ 749"/>
          <p:cNvCxnSpPr>
            <a:endCxn id="122" idx="2"/>
          </p:cNvCxnSpPr>
          <p:nvPr/>
        </p:nvCxnSpPr>
        <p:spPr>
          <a:xfrm flipV="1">
            <a:off x="6817861" y="4319797"/>
            <a:ext cx="884719" cy="571357"/>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752" name="カギ線コネクタ 751"/>
          <p:cNvCxnSpPr>
            <a:stCxn id="181" idx="0"/>
          </p:cNvCxnSpPr>
          <p:nvPr/>
        </p:nvCxnSpPr>
        <p:spPr>
          <a:xfrm rot="16200000" flipH="1" flipV="1">
            <a:off x="5808845" y="3350969"/>
            <a:ext cx="420948" cy="1917196"/>
          </a:xfrm>
          <a:prstGeom prst="bentConnector4">
            <a:avLst>
              <a:gd name="adj1" fmla="val -161409"/>
              <a:gd name="adj2" fmla="val 115980"/>
            </a:avLst>
          </a:prstGeom>
          <a:ln w="19050">
            <a:tailEnd type="triangle"/>
          </a:ln>
        </p:spPr>
        <p:style>
          <a:lnRef idx="1">
            <a:schemeClr val="dk1"/>
          </a:lnRef>
          <a:fillRef idx="0">
            <a:schemeClr val="dk1"/>
          </a:fillRef>
          <a:effectRef idx="0">
            <a:schemeClr val="dk1"/>
          </a:effectRef>
          <a:fontRef idx="minor">
            <a:schemeClr val="tx1"/>
          </a:fontRef>
        </p:style>
      </p:cxnSp>
      <p:cxnSp>
        <p:nvCxnSpPr>
          <p:cNvPr id="813" name="カギ線コネクタ 812"/>
          <p:cNvCxnSpPr/>
          <p:nvPr/>
        </p:nvCxnSpPr>
        <p:spPr>
          <a:xfrm rot="16200000" flipH="1">
            <a:off x="5236431" y="4025577"/>
            <a:ext cx="2136556" cy="441982"/>
          </a:xfrm>
          <a:prstGeom prst="bentConnector3">
            <a:avLst>
              <a:gd name="adj1" fmla="val 99931"/>
            </a:avLst>
          </a:prstGeom>
          <a:ln w="19050">
            <a:tailEnd type="triangle"/>
          </a:ln>
        </p:spPr>
        <p:style>
          <a:lnRef idx="1">
            <a:schemeClr val="dk1"/>
          </a:lnRef>
          <a:fillRef idx="0">
            <a:schemeClr val="dk1"/>
          </a:fillRef>
          <a:effectRef idx="0">
            <a:schemeClr val="dk1"/>
          </a:effectRef>
          <a:fontRef idx="minor">
            <a:schemeClr val="tx1"/>
          </a:fontRef>
        </p:style>
      </p:cxnSp>
      <p:sp>
        <p:nvSpPr>
          <p:cNvPr id="12" name="正方形/長方形 11"/>
          <p:cNvSpPr/>
          <p:nvPr/>
        </p:nvSpPr>
        <p:spPr>
          <a:xfrm>
            <a:off x="6525700" y="4137529"/>
            <a:ext cx="283901" cy="245894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1" name="テキスト ボックス 220"/>
          <p:cNvSpPr txBox="1"/>
          <p:nvPr/>
        </p:nvSpPr>
        <p:spPr>
          <a:xfrm>
            <a:off x="6537564" y="5192030"/>
            <a:ext cx="851115" cy="215444"/>
          </a:xfrm>
          <a:prstGeom prst="rect">
            <a:avLst/>
          </a:prstGeom>
          <a:noFill/>
        </p:spPr>
        <p:txBody>
          <a:bodyPr wrap="square" rtlCol="0">
            <a:spAutoFit/>
          </a:bodyPr>
          <a:lstStyle/>
          <a:p>
            <a:r>
              <a:rPr kumimoji="1" lang="en-US" altLang="ja-JP" sz="800" dirty="0"/>
              <a:t>reg_sel[3:0]</a:t>
            </a:r>
            <a:endParaRPr kumimoji="1" lang="ja-JP" altLang="en-US" sz="800" dirty="0"/>
          </a:p>
        </p:txBody>
      </p:sp>
      <p:sp>
        <p:nvSpPr>
          <p:cNvPr id="222" name="テキスト ボックス 221"/>
          <p:cNvSpPr txBox="1"/>
          <p:nvPr/>
        </p:nvSpPr>
        <p:spPr>
          <a:xfrm>
            <a:off x="6530181" y="5501248"/>
            <a:ext cx="851115" cy="215444"/>
          </a:xfrm>
          <a:prstGeom prst="rect">
            <a:avLst/>
          </a:prstGeom>
          <a:noFill/>
        </p:spPr>
        <p:txBody>
          <a:bodyPr wrap="square" rtlCol="0">
            <a:spAutoFit/>
          </a:bodyPr>
          <a:lstStyle/>
          <a:p>
            <a:r>
              <a:rPr kumimoji="1" lang="en-US" altLang="ja-JP" sz="800" dirty="0"/>
              <a:t>reg_data[15:0]</a:t>
            </a:r>
            <a:endParaRPr kumimoji="1" lang="ja-JP" altLang="en-US" sz="800" dirty="0"/>
          </a:p>
        </p:txBody>
      </p:sp>
      <p:sp>
        <p:nvSpPr>
          <p:cNvPr id="21" name="テキスト ボックス 20"/>
          <p:cNvSpPr txBox="1"/>
          <p:nvPr/>
        </p:nvSpPr>
        <p:spPr>
          <a:xfrm>
            <a:off x="6156361" y="4436741"/>
            <a:ext cx="145135" cy="123111"/>
          </a:xfrm>
          <a:prstGeom prst="rect">
            <a:avLst/>
          </a:prstGeom>
          <a:noFill/>
        </p:spPr>
        <p:txBody>
          <a:bodyPr wrap="square" lIns="0" tIns="0" rIns="0" bIns="0" rtlCol="0">
            <a:spAutoFit/>
          </a:bodyPr>
          <a:lstStyle/>
          <a:p>
            <a:r>
              <a:rPr kumimoji="1" lang="en-US" altLang="ja-JP" sz="800" dirty="0"/>
              <a:t>SP</a:t>
            </a:r>
            <a:endParaRPr kumimoji="1" lang="ja-JP" altLang="en-US" sz="800" dirty="0"/>
          </a:p>
        </p:txBody>
      </p:sp>
      <p:sp>
        <p:nvSpPr>
          <p:cNvPr id="301" name="テキスト ボックス 300"/>
          <p:cNvSpPr txBox="1"/>
          <p:nvPr/>
        </p:nvSpPr>
        <p:spPr>
          <a:xfrm>
            <a:off x="6159574" y="4678214"/>
            <a:ext cx="145135" cy="123111"/>
          </a:xfrm>
          <a:prstGeom prst="rect">
            <a:avLst/>
          </a:prstGeom>
          <a:noFill/>
        </p:spPr>
        <p:txBody>
          <a:bodyPr wrap="square" lIns="0" tIns="0" rIns="0" bIns="0" rtlCol="0">
            <a:spAutoFit/>
          </a:bodyPr>
          <a:lstStyle/>
          <a:p>
            <a:r>
              <a:rPr kumimoji="1" lang="en-US" altLang="ja-JP" sz="800" dirty="0"/>
              <a:t>LR</a:t>
            </a:r>
            <a:endParaRPr kumimoji="1" lang="ja-JP" altLang="en-US" sz="800" dirty="0"/>
          </a:p>
        </p:txBody>
      </p:sp>
      <p:sp>
        <p:nvSpPr>
          <p:cNvPr id="311" name="テキスト ボックス 310"/>
          <p:cNvSpPr txBox="1"/>
          <p:nvPr/>
        </p:nvSpPr>
        <p:spPr>
          <a:xfrm>
            <a:off x="6129511" y="4892005"/>
            <a:ext cx="170803" cy="123111"/>
          </a:xfrm>
          <a:prstGeom prst="rect">
            <a:avLst/>
          </a:prstGeom>
          <a:noFill/>
        </p:spPr>
        <p:txBody>
          <a:bodyPr wrap="square" lIns="0" tIns="0" rIns="0" bIns="0" rtlCol="0">
            <a:spAutoFit/>
          </a:bodyPr>
          <a:lstStyle/>
          <a:p>
            <a:r>
              <a:rPr kumimoji="1" lang="en-US" altLang="ja-JP" sz="800" dirty="0"/>
              <a:t>PSR</a:t>
            </a:r>
            <a:endParaRPr kumimoji="1" lang="ja-JP" altLang="en-US" sz="800" dirty="0"/>
          </a:p>
        </p:txBody>
      </p:sp>
      <p:cxnSp>
        <p:nvCxnSpPr>
          <p:cNvPr id="38" name="カギ線コネクタ 37"/>
          <p:cNvCxnSpPr>
            <a:stCxn id="229" idx="2"/>
          </p:cNvCxnSpPr>
          <p:nvPr/>
        </p:nvCxnSpPr>
        <p:spPr>
          <a:xfrm rot="16200000" flipH="1">
            <a:off x="5234368" y="4569847"/>
            <a:ext cx="559572" cy="134926"/>
          </a:xfrm>
          <a:prstGeom prst="bentConnector3">
            <a:avLst>
              <a:gd name="adj1" fmla="val 100215"/>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p:cNvCxnSpPr>
            <a:stCxn id="21" idx="3"/>
          </p:cNvCxnSpPr>
          <p:nvPr/>
        </p:nvCxnSpPr>
        <p:spPr>
          <a:xfrm flipV="1">
            <a:off x="6301496" y="4498296"/>
            <a:ext cx="224204"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6" name="直線矢印コネクタ 65"/>
          <p:cNvCxnSpPr>
            <a:stCxn id="301" idx="3"/>
          </p:cNvCxnSpPr>
          <p:nvPr/>
        </p:nvCxnSpPr>
        <p:spPr>
          <a:xfrm flipV="1">
            <a:off x="6304709" y="4739769"/>
            <a:ext cx="219409"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23" name="直線矢印コネクタ 322"/>
          <p:cNvCxnSpPr/>
          <p:nvPr/>
        </p:nvCxnSpPr>
        <p:spPr>
          <a:xfrm flipV="1">
            <a:off x="6303893" y="4947593"/>
            <a:ext cx="219409"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 name="正方形/長方形 6"/>
          <p:cNvSpPr/>
          <p:nvPr/>
        </p:nvSpPr>
        <p:spPr>
          <a:xfrm>
            <a:off x="3440621" y="4546860"/>
            <a:ext cx="134527" cy="81128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4" name="正方形/長方形 313"/>
          <p:cNvSpPr/>
          <p:nvPr/>
        </p:nvSpPr>
        <p:spPr>
          <a:xfrm>
            <a:off x="4080014" y="5193811"/>
            <a:ext cx="134527" cy="81128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7" name="テキスト ボックス 296"/>
          <p:cNvSpPr txBox="1"/>
          <p:nvPr/>
        </p:nvSpPr>
        <p:spPr>
          <a:xfrm>
            <a:off x="4501379" y="4125003"/>
            <a:ext cx="161509" cy="215444"/>
          </a:xfrm>
          <a:prstGeom prst="rect">
            <a:avLst/>
          </a:prstGeom>
          <a:noFill/>
        </p:spPr>
        <p:txBody>
          <a:bodyPr wrap="square" lIns="0" rIns="0" rtlCol="0">
            <a:spAutoFit/>
          </a:bodyPr>
          <a:lstStyle/>
          <a:p>
            <a:r>
              <a:rPr kumimoji="1" lang="en-US" altLang="ja-JP" sz="800" dirty="0"/>
              <a:t>16</a:t>
            </a:r>
            <a:endParaRPr kumimoji="1" lang="ja-JP" altLang="en-US" sz="800" dirty="0"/>
          </a:p>
        </p:txBody>
      </p:sp>
      <p:cxnSp>
        <p:nvCxnSpPr>
          <p:cNvPr id="326" name="直線コネクタ 325"/>
          <p:cNvCxnSpPr/>
          <p:nvPr/>
        </p:nvCxnSpPr>
        <p:spPr>
          <a:xfrm>
            <a:off x="4504168" y="4280218"/>
            <a:ext cx="110065" cy="121116"/>
          </a:xfrm>
          <a:prstGeom prst="line">
            <a:avLst/>
          </a:prstGeom>
          <a:ln w="19050">
            <a:solidFill>
              <a:srgbClr val="C00000"/>
            </a:solidFill>
          </a:ln>
        </p:spPr>
        <p:style>
          <a:lnRef idx="1">
            <a:schemeClr val="dk1"/>
          </a:lnRef>
          <a:fillRef idx="0">
            <a:schemeClr val="dk1"/>
          </a:fillRef>
          <a:effectRef idx="0">
            <a:schemeClr val="dk1"/>
          </a:effectRef>
          <a:fontRef idx="minor">
            <a:schemeClr val="tx1"/>
          </a:fontRef>
        </p:style>
      </p:cxnSp>
      <p:sp>
        <p:nvSpPr>
          <p:cNvPr id="328" name="正方形/長方形 327">
            <a:extLst>
              <a:ext uri="{FF2B5EF4-FFF2-40B4-BE49-F238E27FC236}">
                <a16:creationId xmlns:a16="http://schemas.microsoft.com/office/drawing/2014/main" id="{7C8F5BEB-B462-4405-86A1-62AD176EEA64}"/>
              </a:ext>
            </a:extLst>
          </p:cNvPr>
          <p:cNvSpPr/>
          <p:nvPr/>
        </p:nvSpPr>
        <p:spPr>
          <a:xfrm>
            <a:off x="5819271" y="4051494"/>
            <a:ext cx="45719" cy="8196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6" name="正方形/長方形 235"/>
          <p:cNvSpPr/>
          <p:nvPr/>
        </p:nvSpPr>
        <p:spPr>
          <a:xfrm>
            <a:off x="3611275" y="3670263"/>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cxnSp>
        <p:nvCxnSpPr>
          <p:cNvPr id="333" name="直線コネクタ 332">
            <a:extLst>
              <a:ext uri="{FF2B5EF4-FFF2-40B4-BE49-F238E27FC236}">
                <a16:creationId xmlns:a16="http://schemas.microsoft.com/office/drawing/2014/main" id="{6ADC241B-FA17-41E5-A610-C5F6AAC6393A}"/>
              </a:ext>
            </a:extLst>
          </p:cNvPr>
          <p:cNvCxnSpPr>
            <a:cxnSpLocks/>
          </p:cNvCxnSpPr>
          <p:nvPr/>
        </p:nvCxnSpPr>
        <p:spPr>
          <a:xfrm>
            <a:off x="2200000" y="4082583"/>
            <a:ext cx="3619709" cy="9980"/>
          </a:xfrm>
          <a:prstGeom prst="line">
            <a:avLst/>
          </a:prstGeom>
          <a:ln w="19050">
            <a:solidFill>
              <a:srgbClr val="C00000"/>
            </a:solidFill>
            <a:prstDash val="sysDash"/>
            <a:tailEnd type="none"/>
          </a:ln>
        </p:spPr>
        <p:style>
          <a:lnRef idx="1">
            <a:schemeClr val="dk1"/>
          </a:lnRef>
          <a:fillRef idx="0">
            <a:schemeClr val="dk1"/>
          </a:fillRef>
          <a:effectRef idx="0">
            <a:schemeClr val="dk1"/>
          </a:effectRef>
          <a:fontRef idx="minor">
            <a:schemeClr val="tx1"/>
          </a:fontRef>
        </p:style>
      </p:cxnSp>
      <p:sp>
        <p:nvSpPr>
          <p:cNvPr id="235" name="正方形/長方形 234"/>
          <p:cNvSpPr/>
          <p:nvPr/>
        </p:nvSpPr>
        <p:spPr>
          <a:xfrm>
            <a:off x="3610886" y="4000764"/>
            <a:ext cx="211569" cy="14848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FF</a:t>
            </a:r>
            <a:endParaRPr kumimoji="1" lang="ja-JP" altLang="en-US" sz="800" dirty="0">
              <a:solidFill>
                <a:schemeClr val="tx1"/>
              </a:solidFill>
            </a:endParaRPr>
          </a:p>
        </p:txBody>
      </p:sp>
      <p:cxnSp>
        <p:nvCxnSpPr>
          <p:cNvPr id="334" name="直線矢印コネクタ 333">
            <a:extLst>
              <a:ext uri="{FF2B5EF4-FFF2-40B4-BE49-F238E27FC236}">
                <a16:creationId xmlns:a16="http://schemas.microsoft.com/office/drawing/2014/main" id="{D0A82667-7D37-4577-AC75-1A592CE608E3}"/>
              </a:ext>
            </a:extLst>
          </p:cNvPr>
          <p:cNvCxnSpPr>
            <a:cxnSpLocks/>
            <a:endCxn id="314" idx="0"/>
          </p:cNvCxnSpPr>
          <p:nvPr/>
        </p:nvCxnSpPr>
        <p:spPr>
          <a:xfrm>
            <a:off x="4141280" y="4130385"/>
            <a:ext cx="5998" cy="1063426"/>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267" name="テキスト ボックス 266"/>
          <p:cNvSpPr txBox="1"/>
          <p:nvPr/>
        </p:nvSpPr>
        <p:spPr>
          <a:xfrm>
            <a:off x="4978150" y="3824371"/>
            <a:ext cx="490075" cy="369332"/>
          </a:xfrm>
          <a:prstGeom prst="rect">
            <a:avLst/>
          </a:prstGeom>
          <a:solidFill>
            <a:srgbClr val="FFC000"/>
          </a:solidFill>
          <a:ln w="6350">
            <a:solidFill>
              <a:schemeClr val="tx1"/>
            </a:solidFill>
          </a:ln>
        </p:spPr>
        <p:txBody>
          <a:bodyPr wrap="square" lIns="36000" tIns="0" rIns="36000" bIns="0" rtlCol="0">
            <a:spAutoFit/>
          </a:bodyPr>
          <a:lstStyle/>
          <a:p>
            <a:r>
              <a:rPr kumimoji="1" lang="en-US" altLang="ja-JP" sz="800" dirty="0"/>
              <a:t>stackctl</a:t>
            </a:r>
          </a:p>
          <a:p>
            <a:endParaRPr kumimoji="1" lang="en-US" altLang="ja-JP" sz="800" dirty="0"/>
          </a:p>
          <a:p>
            <a:endParaRPr kumimoji="1" lang="en-US" altLang="ja-JP" sz="800" dirty="0"/>
          </a:p>
        </p:txBody>
      </p:sp>
      <p:cxnSp>
        <p:nvCxnSpPr>
          <p:cNvPr id="337" name="直線矢印コネクタ 336">
            <a:extLst>
              <a:ext uri="{FF2B5EF4-FFF2-40B4-BE49-F238E27FC236}">
                <a16:creationId xmlns:a16="http://schemas.microsoft.com/office/drawing/2014/main" id="{DC305ED0-8EB1-48F6-848A-CAC340E4AB38}"/>
              </a:ext>
            </a:extLst>
          </p:cNvPr>
          <p:cNvCxnSpPr>
            <a:cxnSpLocks/>
          </p:cNvCxnSpPr>
          <p:nvPr/>
        </p:nvCxnSpPr>
        <p:spPr>
          <a:xfrm>
            <a:off x="5190235" y="4676440"/>
            <a:ext cx="39138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53" name="テキスト ボックス 352">
            <a:extLst>
              <a:ext uri="{FF2B5EF4-FFF2-40B4-BE49-F238E27FC236}">
                <a16:creationId xmlns:a16="http://schemas.microsoft.com/office/drawing/2014/main" id="{003D4C6E-7770-49F1-B103-898F3422F16B}"/>
              </a:ext>
            </a:extLst>
          </p:cNvPr>
          <p:cNvSpPr txBox="1"/>
          <p:nvPr/>
        </p:nvSpPr>
        <p:spPr>
          <a:xfrm>
            <a:off x="6452254" y="2983937"/>
            <a:ext cx="429917" cy="215444"/>
          </a:xfrm>
          <a:prstGeom prst="rect">
            <a:avLst/>
          </a:prstGeom>
          <a:noFill/>
        </p:spPr>
        <p:txBody>
          <a:bodyPr wrap="square" lIns="0" rIns="0" rtlCol="0">
            <a:spAutoFit/>
          </a:bodyPr>
          <a:lstStyle/>
          <a:p>
            <a:r>
              <a:rPr kumimoji="1" lang="en-US" altLang="ja-JP" sz="800" dirty="0"/>
              <a:t>R0~R15</a:t>
            </a:r>
            <a:endParaRPr kumimoji="1" lang="ja-JP" altLang="en-US" sz="800" dirty="0"/>
          </a:p>
        </p:txBody>
      </p:sp>
      <p:sp>
        <p:nvSpPr>
          <p:cNvPr id="354" name="テキスト ボックス 353">
            <a:extLst>
              <a:ext uri="{FF2B5EF4-FFF2-40B4-BE49-F238E27FC236}">
                <a16:creationId xmlns:a16="http://schemas.microsoft.com/office/drawing/2014/main" id="{79E967FE-17F0-4E49-A2EC-E267D1EC0F11}"/>
              </a:ext>
            </a:extLst>
          </p:cNvPr>
          <p:cNvSpPr txBox="1"/>
          <p:nvPr/>
        </p:nvSpPr>
        <p:spPr>
          <a:xfrm>
            <a:off x="7416858" y="2977382"/>
            <a:ext cx="479736" cy="215444"/>
          </a:xfrm>
          <a:prstGeom prst="rect">
            <a:avLst/>
          </a:prstGeom>
          <a:noFill/>
        </p:spPr>
        <p:txBody>
          <a:bodyPr wrap="square" lIns="0" rIns="0" rtlCol="0">
            <a:spAutoFit/>
          </a:bodyPr>
          <a:lstStyle/>
          <a:p>
            <a:r>
              <a:rPr kumimoji="1" lang="en-US" altLang="ja-JP" sz="800" dirty="0"/>
              <a:t>PSR[15:11]</a:t>
            </a:r>
            <a:endParaRPr kumimoji="1" lang="ja-JP" altLang="en-US" sz="800" dirty="0"/>
          </a:p>
        </p:txBody>
      </p:sp>
      <p:sp>
        <p:nvSpPr>
          <p:cNvPr id="271" name="テキスト ボックス 270">
            <a:extLst>
              <a:ext uri="{FF2B5EF4-FFF2-40B4-BE49-F238E27FC236}">
                <a16:creationId xmlns:a16="http://schemas.microsoft.com/office/drawing/2014/main" id="{646CEEBA-67EF-4DBD-AF4F-077329680D67}"/>
              </a:ext>
            </a:extLst>
          </p:cNvPr>
          <p:cNvSpPr txBox="1"/>
          <p:nvPr/>
        </p:nvSpPr>
        <p:spPr>
          <a:xfrm>
            <a:off x="5123518" y="4444521"/>
            <a:ext cx="571102" cy="215444"/>
          </a:xfrm>
          <a:prstGeom prst="rect">
            <a:avLst/>
          </a:prstGeom>
          <a:noFill/>
        </p:spPr>
        <p:txBody>
          <a:bodyPr wrap="square" rtlCol="0">
            <a:spAutoFit/>
          </a:bodyPr>
          <a:lstStyle/>
          <a:p>
            <a:r>
              <a:rPr kumimoji="1" lang="en-US" altLang="ja-JP" sz="800" dirty="0"/>
              <a:t>RB[15:0]</a:t>
            </a:r>
          </a:p>
        </p:txBody>
      </p:sp>
      <p:sp>
        <p:nvSpPr>
          <p:cNvPr id="302" name="テキスト ボックス 301">
            <a:extLst>
              <a:ext uri="{FF2B5EF4-FFF2-40B4-BE49-F238E27FC236}">
                <a16:creationId xmlns:a16="http://schemas.microsoft.com/office/drawing/2014/main" id="{C2A2BA34-8778-4189-9BC0-799CA20602BA}"/>
              </a:ext>
            </a:extLst>
          </p:cNvPr>
          <p:cNvSpPr txBox="1"/>
          <p:nvPr/>
        </p:nvSpPr>
        <p:spPr>
          <a:xfrm>
            <a:off x="4704421" y="5098450"/>
            <a:ext cx="559125" cy="215444"/>
          </a:xfrm>
          <a:prstGeom prst="rect">
            <a:avLst/>
          </a:prstGeom>
          <a:noFill/>
        </p:spPr>
        <p:txBody>
          <a:bodyPr wrap="square" rtlCol="0">
            <a:spAutoFit/>
          </a:bodyPr>
          <a:lstStyle/>
          <a:p>
            <a:r>
              <a:rPr kumimoji="1" lang="en-US" altLang="ja-JP" sz="800" dirty="0"/>
              <a:t>RA[15:0]</a:t>
            </a:r>
          </a:p>
        </p:txBody>
      </p:sp>
      <p:sp>
        <p:nvSpPr>
          <p:cNvPr id="321" name="テキスト ボックス 320">
            <a:extLst>
              <a:ext uri="{FF2B5EF4-FFF2-40B4-BE49-F238E27FC236}">
                <a16:creationId xmlns:a16="http://schemas.microsoft.com/office/drawing/2014/main" id="{92E70221-32DF-4A17-8829-45E27A70FECA}"/>
              </a:ext>
            </a:extLst>
          </p:cNvPr>
          <p:cNvSpPr txBox="1"/>
          <p:nvPr/>
        </p:nvSpPr>
        <p:spPr>
          <a:xfrm>
            <a:off x="6017812" y="2865851"/>
            <a:ext cx="429917" cy="338554"/>
          </a:xfrm>
          <a:prstGeom prst="rect">
            <a:avLst/>
          </a:prstGeom>
          <a:noFill/>
        </p:spPr>
        <p:txBody>
          <a:bodyPr wrap="square" rtlCol="0">
            <a:spAutoFit/>
          </a:bodyPr>
          <a:lstStyle/>
          <a:p>
            <a:r>
              <a:rPr kumimoji="1" lang="en-US" altLang="ja-JP" sz="800" dirty="0"/>
              <a:t>set_lr[15:0]</a:t>
            </a:r>
            <a:endParaRPr kumimoji="1" lang="ja-JP" altLang="en-US" sz="800" dirty="0"/>
          </a:p>
        </p:txBody>
      </p:sp>
      <p:sp>
        <p:nvSpPr>
          <p:cNvPr id="322" name="正方形/長方形 321">
            <a:extLst>
              <a:ext uri="{FF2B5EF4-FFF2-40B4-BE49-F238E27FC236}">
                <a16:creationId xmlns:a16="http://schemas.microsoft.com/office/drawing/2014/main" id="{C3EDDC62-51B9-4DE7-8D96-9A18BE9A6CA8}"/>
              </a:ext>
            </a:extLst>
          </p:cNvPr>
          <p:cNvSpPr/>
          <p:nvPr/>
        </p:nvSpPr>
        <p:spPr>
          <a:xfrm>
            <a:off x="5092923" y="2695554"/>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9" name="直線矢印コネクタ 8">
            <a:extLst>
              <a:ext uri="{FF2B5EF4-FFF2-40B4-BE49-F238E27FC236}">
                <a16:creationId xmlns:a16="http://schemas.microsoft.com/office/drawing/2014/main" id="{2FD24F5F-5E19-4ECC-BDA6-047B2AD910E7}"/>
              </a:ext>
            </a:extLst>
          </p:cNvPr>
          <p:cNvCxnSpPr>
            <a:cxnSpLocks/>
            <a:stCxn id="322" idx="0"/>
          </p:cNvCxnSpPr>
          <p:nvPr/>
        </p:nvCxnSpPr>
        <p:spPr>
          <a:xfrm flipV="1">
            <a:off x="5115783" y="1849318"/>
            <a:ext cx="1" cy="846236"/>
          </a:xfrm>
          <a:prstGeom prst="straightConnector1">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324" name="正方形/長方形 323">
            <a:extLst>
              <a:ext uri="{FF2B5EF4-FFF2-40B4-BE49-F238E27FC236}">
                <a16:creationId xmlns:a16="http://schemas.microsoft.com/office/drawing/2014/main" id="{30AC4CFC-188B-4072-BC16-A08C304EB749}"/>
              </a:ext>
            </a:extLst>
          </p:cNvPr>
          <p:cNvSpPr/>
          <p:nvPr/>
        </p:nvSpPr>
        <p:spPr>
          <a:xfrm>
            <a:off x="5092545" y="1802733"/>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7" name="テキスト ボックス 326">
            <a:extLst>
              <a:ext uri="{FF2B5EF4-FFF2-40B4-BE49-F238E27FC236}">
                <a16:creationId xmlns:a16="http://schemas.microsoft.com/office/drawing/2014/main" id="{0EFD8E02-DB77-4BE5-8DB5-CD8B4315E0EB}"/>
              </a:ext>
            </a:extLst>
          </p:cNvPr>
          <p:cNvSpPr txBox="1"/>
          <p:nvPr/>
        </p:nvSpPr>
        <p:spPr>
          <a:xfrm>
            <a:off x="5146776" y="1792525"/>
            <a:ext cx="527998" cy="215444"/>
          </a:xfrm>
          <a:prstGeom prst="rect">
            <a:avLst/>
          </a:prstGeom>
          <a:noFill/>
        </p:spPr>
        <p:txBody>
          <a:bodyPr wrap="square" rtlCol="0">
            <a:spAutoFit/>
          </a:bodyPr>
          <a:lstStyle/>
          <a:p>
            <a:r>
              <a:rPr kumimoji="1" lang="en-US" altLang="ja-JP" sz="800" dirty="0"/>
              <a:t>nop_en</a:t>
            </a:r>
            <a:endParaRPr kumimoji="1" lang="ja-JP" altLang="en-US" sz="800" dirty="0"/>
          </a:p>
        </p:txBody>
      </p:sp>
      <p:sp>
        <p:nvSpPr>
          <p:cNvPr id="338" name="テキスト ボックス 337">
            <a:extLst>
              <a:ext uri="{FF2B5EF4-FFF2-40B4-BE49-F238E27FC236}">
                <a16:creationId xmlns:a16="http://schemas.microsoft.com/office/drawing/2014/main" id="{957DF207-E3DD-41C2-88BA-4586E8898552}"/>
              </a:ext>
            </a:extLst>
          </p:cNvPr>
          <p:cNvSpPr txBox="1"/>
          <p:nvPr/>
        </p:nvSpPr>
        <p:spPr>
          <a:xfrm>
            <a:off x="2187459" y="3759582"/>
            <a:ext cx="871076" cy="215444"/>
          </a:xfrm>
          <a:prstGeom prst="rect">
            <a:avLst/>
          </a:prstGeom>
          <a:noFill/>
        </p:spPr>
        <p:txBody>
          <a:bodyPr wrap="square" rtlCol="0">
            <a:spAutoFit/>
          </a:bodyPr>
          <a:lstStyle/>
          <a:p>
            <a:r>
              <a:rPr kumimoji="1" lang="en-US" altLang="ja-JP" sz="800" dirty="0"/>
              <a:t>opcode[4:0]</a:t>
            </a:r>
            <a:endParaRPr kumimoji="1" lang="ja-JP" altLang="en-US" sz="800" dirty="0"/>
          </a:p>
        </p:txBody>
      </p:sp>
      <p:sp>
        <p:nvSpPr>
          <p:cNvPr id="355" name="テキスト ボックス 354">
            <a:extLst>
              <a:ext uri="{FF2B5EF4-FFF2-40B4-BE49-F238E27FC236}">
                <a16:creationId xmlns:a16="http://schemas.microsoft.com/office/drawing/2014/main" id="{E39D14BF-7DE6-42F7-B9C7-9619A6499B17}"/>
              </a:ext>
            </a:extLst>
          </p:cNvPr>
          <p:cNvSpPr txBox="1"/>
          <p:nvPr/>
        </p:nvSpPr>
        <p:spPr>
          <a:xfrm>
            <a:off x="2285785" y="3921345"/>
            <a:ext cx="874095" cy="338554"/>
          </a:xfrm>
          <a:prstGeom prst="rect">
            <a:avLst/>
          </a:prstGeom>
          <a:noFill/>
        </p:spPr>
        <p:txBody>
          <a:bodyPr wrap="square" lIns="0" rIns="0" rtlCol="0">
            <a:spAutoFit/>
          </a:bodyPr>
          <a:lstStyle/>
          <a:p>
            <a:r>
              <a:rPr kumimoji="1" lang="en-US" altLang="ja-JP" sz="800" dirty="0"/>
              <a:t>nREGA[3:0]</a:t>
            </a:r>
          </a:p>
          <a:p>
            <a:r>
              <a:rPr kumimoji="1" lang="en-US" altLang="ja-JP" sz="800" dirty="0"/>
              <a:t>nREGB[3:0]</a:t>
            </a:r>
            <a:endParaRPr kumimoji="1" lang="ja-JP" altLang="en-US" sz="800" dirty="0"/>
          </a:p>
        </p:txBody>
      </p:sp>
      <p:sp>
        <p:nvSpPr>
          <p:cNvPr id="356" name="テキスト ボックス 355">
            <a:extLst>
              <a:ext uri="{FF2B5EF4-FFF2-40B4-BE49-F238E27FC236}">
                <a16:creationId xmlns:a16="http://schemas.microsoft.com/office/drawing/2014/main" id="{B8EB34B8-E12F-45B2-97AC-F49F9D293280}"/>
              </a:ext>
            </a:extLst>
          </p:cNvPr>
          <p:cNvSpPr txBox="1"/>
          <p:nvPr/>
        </p:nvSpPr>
        <p:spPr>
          <a:xfrm>
            <a:off x="2283858" y="4280575"/>
            <a:ext cx="719484" cy="215444"/>
          </a:xfrm>
          <a:prstGeom prst="rect">
            <a:avLst/>
          </a:prstGeom>
          <a:noFill/>
        </p:spPr>
        <p:txBody>
          <a:bodyPr wrap="square" lIns="0" rIns="0" rtlCol="0">
            <a:spAutoFit/>
          </a:bodyPr>
          <a:lstStyle/>
          <a:p>
            <a:r>
              <a:rPr kumimoji="1" lang="en-US" altLang="ja-JP" sz="800" dirty="0"/>
              <a:t>opdata[7:0]</a:t>
            </a:r>
            <a:endParaRPr kumimoji="1" lang="ja-JP" altLang="en-US" sz="800" dirty="0"/>
          </a:p>
        </p:txBody>
      </p:sp>
      <p:sp>
        <p:nvSpPr>
          <p:cNvPr id="357" name="テキスト ボックス 356">
            <a:extLst>
              <a:ext uri="{FF2B5EF4-FFF2-40B4-BE49-F238E27FC236}">
                <a16:creationId xmlns:a16="http://schemas.microsoft.com/office/drawing/2014/main" id="{81B81F2B-41F7-4EC6-9076-9B8F37F24C9A}"/>
              </a:ext>
            </a:extLst>
          </p:cNvPr>
          <p:cNvSpPr txBox="1"/>
          <p:nvPr/>
        </p:nvSpPr>
        <p:spPr>
          <a:xfrm>
            <a:off x="2274102" y="3510823"/>
            <a:ext cx="575537" cy="215444"/>
          </a:xfrm>
          <a:prstGeom prst="rect">
            <a:avLst/>
          </a:prstGeom>
          <a:noFill/>
        </p:spPr>
        <p:txBody>
          <a:bodyPr wrap="square" rtlCol="0">
            <a:spAutoFit/>
          </a:bodyPr>
          <a:lstStyle/>
          <a:p>
            <a:r>
              <a:rPr kumimoji="1" lang="en-US" altLang="ja-JP" sz="800" dirty="0"/>
              <a:t>5’b00000</a:t>
            </a:r>
            <a:endParaRPr kumimoji="1" lang="ja-JP" altLang="en-US" sz="800" dirty="0"/>
          </a:p>
        </p:txBody>
      </p:sp>
      <p:sp>
        <p:nvSpPr>
          <p:cNvPr id="358" name="正方形/長方形 357">
            <a:extLst>
              <a:ext uri="{FF2B5EF4-FFF2-40B4-BE49-F238E27FC236}">
                <a16:creationId xmlns:a16="http://schemas.microsoft.com/office/drawing/2014/main" id="{C42C49A9-7937-4D5E-853E-DE54A2854CF0}"/>
              </a:ext>
            </a:extLst>
          </p:cNvPr>
          <p:cNvSpPr/>
          <p:nvPr/>
        </p:nvSpPr>
        <p:spPr>
          <a:xfrm>
            <a:off x="6417070" y="1799906"/>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9" name="テキスト ボックス 358">
            <a:extLst>
              <a:ext uri="{FF2B5EF4-FFF2-40B4-BE49-F238E27FC236}">
                <a16:creationId xmlns:a16="http://schemas.microsoft.com/office/drawing/2014/main" id="{49C2A6D4-916D-488E-947C-3E57D1F218D3}"/>
              </a:ext>
            </a:extLst>
          </p:cNvPr>
          <p:cNvSpPr txBox="1"/>
          <p:nvPr/>
        </p:nvSpPr>
        <p:spPr>
          <a:xfrm>
            <a:off x="5766683" y="1797174"/>
            <a:ext cx="640983" cy="215444"/>
          </a:xfrm>
          <a:prstGeom prst="rect">
            <a:avLst/>
          </a:prstGeom>
          <a:noFill/>
        </p:spPr>
        <p:txBody>
          <a:bodyPr wrap="square" lIns="0" rIns="0" rtlCol="0">
            <a:spAutoFit/>
          </a:bodyPr>
          <a:lstStyle/>
          <a:p>
            <a:r>
              <a:rPr kumimoji="1" lang="en-US" altLang="ja-JP" sz="800" dirty="0"/>
              <a:t>ir_addr1[15:0]</a:t>
            </a:r>
            <a:endParaRPr kumimoji="1" lang="ja-JP" altLang="en-US" sz="800" dirty="0"/>
          </a:p>
        </p:txBody>
      </p:sp>
      <p:cxnSp>
        <p:nvCxnSpPr>
          <p:cNvPr id="14" name="直線矢印コネクタ 13">
            <a:extLst>
              <a:ext uri="{FF2B5EF4-FFF2-40B4-BE49-F238E27FC236}">
                <a16:creationId xmlns:a16="http://schemas.microsoft.com/office/drawing/2014/main" id="{F2D8ABE9-48D5-4CDA-8107-DED903315D0A}"/>
              </a:ext>
            </a:extLst>
          </p:cNvPr>
          <p:cNvCxnSpPr>
            <a:cxnSpLocks/>
            <a:stCxn id="358" idx="2"/>
          </p:cNvCxnSpPr>
          <p:nvPr/>
        </p:nvCxnSpPr>
        <p:spPr>
          <a:xfrm>
            <a:off x="6439930" y="1845625"/>
            <a:ext cx="0" cy="26680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62" name="テキスト ボックス 361">
            <a:extLst>
              <a:ext uri="{FF2B5EF4-FFF2-40B4-BE49-F238E27FC236}">
                <a16:creationId xmlns:a16="http://schemas.microsoft.com/office/drawing/2014/main" id="{C68641C5-1CE9-4E0E-B022-2C2B289BBC2D}"/>
              </a:ext>
            </a:extLst>
          </p:cNvPr>
          <p:cNvSpPr txBox="1"/>
          <p:nvPr/>
        </p:nvSpPr>
        <p:spPr>
          <a:xfrm>
            <a:off x="6331782" y="2078707"/>
            <a:ext cx="741944" cy="215444"/>
          </a:xfrm>
          <a:prstGeom prst="rect">
            <a:avLst/>
          </a:prstGeom>
          <a:noFill/>
        </p:spPr>
        <p:txBody>
          <a:bodyPr wrap="square" lIns="0" rIns="0" rtlCol="0">
            <a:spAutoFit/>
          </a:bodyPr>
          <a:lstStyle/>
          <a:p>
            <a:r>
              <a:rPr kumimoji="1" lang="en-US" altLang="ja-JP" sz="800" dirty="0"/>
              <a:t>ir_addr1[15:0]</a:t>
            </a:r>
            <a:endParaRPr kumimoji="1" lang="ja-JP" altLang="en-US" sz="800" dirty="0"/>
          </a:p>
        </p:txBody>
      </p:sp>
      <p:sp>
        <p:nvSpPr>
          <p:cNvPr id="5" name="正方形/長方形 4">
            <a:extLst>
              <a:ext uri="{FF2B5EF4-FFF2-40B4-BE49-F238E27FC236}">
                <a16:creationId xmlns:a16="http://schemas.microsoft.com/office/drawing/2014/main" id="{127724B0-1DD7-47F2-A70E-14DA226D5173}"/>
              </a:ext>
            </a:extLst>
          </p:cNvPr>
          <p:cNvSpPr/>
          <p:nvPr/>
        </p:nvSpPr>
        <p:spPr>
          <a:xfrm>
            <a:off x="816624" y="855218"/>
            <a:ext cx="7566791" cy="47677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050" u="sng" dirty="0">
                <a:solidFill>
                  <a:schemeClr val="tx1"/>
                </a:solidFill>
              </a:rPr>
              <a:t>Exception Controller</a:t>
            </a:r>
            <a:endParaRPr kumimoji="1" lang="ja-JP" altLang="en-US" sz="1050" u="sng" dirty="0">
              <a:solidFill>
                <a:schemeClr val="tx1"/>
              </a:solidFill>
            </a:endParaRPr>
          </a:p>
        </p:txBody>
      </p:sp>
      <p:sp>
        <p:nvSpPr>
          <p:cNvPr id="280" name="正方形/長方形 279">
            <a:extLst>
              <a:ext uri="{FF2B5EF4-FFF2-40B4-BE49-F238E27FC236}">
                <a16:creationId xmlns:a16="http://schemas.microsoft.com/office/drawing/2014/main" id="{B2E57ADC-6EF1-4072-B764-840695B8ACAC}"/>
              </a:ext>
            </a:extLst>
          </p:cNvPr>
          <p:cNvSpPr/>
          <p:nvPr/>
        </p:nvSpPr>
        <p:spPr>
          <a:xfrm>
            <a:off x="816623" y="7693001"/>
            <a:ext cx="7566791" cy="47677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050" u="sng" dirty="0">
                <a:solidFill>
                  <a:schemeClr val="tx1"/>
                </a:solidFill>
              </a:rPr>
              <a:t>SystemBus_I/F</a:t>
            </a:r>
            <a:endParaRPr kumimoji="1" lang="ja-JP" altLang="en-US" sz="1050" u="sng" dirty="0">
              <a:solidFill>
                <a:schemeClr val="tx1"/>
              </a:solidFill>
            </a:endParaRPr>
          </a:p>
        </p:txBody>
      </p:sp>
      <p:sp>
        <p:nvSpPr>
          <p:cNvPr id="10" name="矢印: 上下 9">
            <a:extLst>
              <a:ext uri="{FF2B5EF4-FFF2-40B4-BE49-F238E27FC236}">
                <a16:creationId xmlns:a16="http://schemas.microsoft.com/office/drawing/2014/main" id="{618A34A7-A59B-4DB6-ACF5-44C4C81F8B32}"/>
              </a:ext>
            </a:extLst>
          </p:cNvPr>
          <p:cNvSpPr/>
          <p:nvPr/>
        </p:nvSpPr>
        <p:spPr>
          <a:xfrm>
            <a:off x="4141817" y="1350303"/>
            <a:ext cx="700351" cy="451288"/>
          </a:xfrm>
          <a:prstGeom prst="upDownArrow">
            <a:avLst>
              <a:gd name="adj1" fmla="val 50000"/>
              <a:gd name="adj2" fmla="val 2743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0" name="矢印: 上下 309">
            <a:extLst>
              <a:ext uri="{FF2B5EF4-FFF2-40B4-BE49-F238E27FC236}">
                <a16:creationId xmlns:a16="http://schemas.microsoft.com/office/drawing/2014/main" id="{AE5158C0-CDD4-4AB3-9A66-92C69DD97F5A}"/>
              </a:ext>
            </a:extLst>
          </p:cNvPr>
          <p:cNvSpPr/>
          <p:nvPr/>
        </p:nvSpPr>
        <p:spPr>
          <a:xfrm>
            <a:off x="4166635" y="7218802"/>
            <a:ext cx="700351" cy="451288"/>
          </a:xfrm>
          <a:prstGeom prst="upDownArrow">
            <a:avLst>
              <a:gd name="adj1" fmla="val 50000"/>
              <a:gd name="adj2" fmla="val 2743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3" name="フローチャート: 手作業 242">
            <a:extLst>
              <a:ext uri="{FF2B5EF4-FFF2-40B4-BE49-F238E27FC236}">
                <a16:creationId xmlns:a16="http://schemas.microsoft.com/office/drawing/2014/main" id="{57CBB21C-3CFE-4811-A282-5C4546677411}"/>
              </a:ext>
            </a:extLst>
          </p:cNvPr>
          <p:cNvSpPr/>
          <p:nvPr/>
        </p:nvSpPr>
        <p:spPr>
          <a:xfrm rot="16200000">
            <a:off x="1116815" y="4034247"/>
            <a:ext cx="352803" cy="85765"/>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sp>
        <p:nvSpPr>
          <p:cNvPr id="248" name="テキスト ボックス 247">
            <a:extLst>
              <a:ext uri="{FF2B5EF4-FFF2-40B4-BE49-F238E27FC236}">
                <a16:creationId xmlns:a16="http://schemas.microsoft.com/office/drawing/2014/main" id="{C28F71B3-C213-47FD-9D3F-370D2C7684AC}"/>
              </a:ext>
            </a:extLst>
          </p:cNvPr>
          <p:cNvSpPr txBox="1"/>
          <p:nvPr/>
        </p:nvSpPr>
        <p:spPr>
          <a:xfrm>
            <a:off x="1266001" y="4030367"/>
            <a:ext cx="93029" cy="215444"/>
          </a:xfrm>
          <a:prstGeom prst="rect">
            <a:avLst/>
          </a:prstGeom>
          <a:noFill/>
        </p:spPr>
        <p:txBody>
          <a:bodyPr wrap="square" lIns="0" rtlCol="0">
            <a:spAutoFit/>
          </a:bodyPr>
          <a:lstStyle/>
          <a:p>
            <a:r>
              <a:rPr kumimoji="1" lang="en-US" altLang="ja-JP" sz="800" dirty="0"/>
              <a:t>0</a:t>
            </a:r>
            <a:endParaRPr kumimoji="1" lang="ja-JP" altLang="en-US" sz="800" dirty="0"/>
          </a:p>
        </p:txBody>
      </p:sp>
      <p:sp>
        <p:nvSpPr>
          <p:cNvPr id="249" name="テキスト ボックス 248">
            <a:extLst>
              <a:ext uri="{FF2B5EF4-FFF2-40B4-BE49-F238E27FC236}">
                <a16:creationId xmlns:a16="http://schemas.microsoft.com/office/drawing/2014/main" id="{F1BA89AC-AF44-46B8-97ED-905291FC5B8A}"/>
              </a:ext>
            </a:extLst>
          </p:cNvPr>
          <p:cNvSpPr txBox="1"/>
          <p:nvPr/>
        </p:nvSpPr>
        <p:spPr>
          <a:xfrm>
            <a:off x="1266001" y="3893042"/>
            <a:ext cx="93029" cy="215444"/>
          </a:xfrm>
          <a:prstGeom prst="rect">
            <a:avLst/>
          </a:prstGeom>
          <a:noFill/>
        </p:spPr>
        <p:txBody>
          <a:bodyPr wrap="square" lIns="0" rtlCol="0">
            <a:spAutoFit/>
          </a:bodyPr>
          <a:lstStyle/>
          <a:p>
            <a:r>
              <a:rPr kumimoji="1" lang="en-US" altLang="ja-JP" sz="800" dirty="0"/>
              <a:t>1</a:t>
            </a:r>
            <a:endParaRPr kumimoji="1" lang="ja-JP" altLang="en-US" sz="800" dirty="0"/>
          </a:p>
        </p:txBody>
      </p:sp>
      <p:cxnSp>
        <p:nvCxnSpPr>
          <p:cNvPr id="13" name="直線コネクタ 12">
            <a:extLst>
              <a:ext uri="{FF2B5EF4-FFF2-40B4-BE49-F238E27FC236}">
                <a16:creationId xmlns:a16="http://schemas.microsoft.com/office/drawing/2014/main" id="{DC8EBA3A-652F-4D81-81BD-D8EAC3048817}"/>
              </a:ext>
            </a:extLst>
          </p:cNvPr>
          <p:cNvCxnSpPr>
            <a:stCxn id="266" idx="2"/>
            <a:endCxn id="283" idx="0"/>
          </p:cNvCxnSpPr>
          <p:nvPr/>
        </p:nvCxnSpPr>
        <p:spPr>
          <a:xfrm>
            <a:off x="4592139" y="1844740"/>
            <a:ext cx="0" cy="115779"/>
          </a:xfrm>
          <a:prstGeom prst="line">
            <a:avLst/>
          </a:prstGeom>
          <a:ln w="3175">
            <a:prstDash val="dash"/>
          </a:ln>
        </p:spPr>
        <p:style>
          <a:lnRef idx="1">
            <a:schemeClr val="dk1"/>
          </a:lnRef>
          <a:fillRef idx="0">
            <a:schemeClr val="dk1"/>
          </a:fillRef>
          <a:effectRef idx="0">
            <a:schemeClr val="dk1"/>
          </a:effectRef>
          <a:fontRef idx="minor">
            <a:schemeClr val="tx1"/>
          </a:fontRef>
        </p:style>
      </p:cxnSp>
      <p:cxnSp>
        <p:nvCxnSpPr>
          <p:cNvPr id="25" name="コネクタ: カギ線 24">
            <a:extLst>
              <a:ext uri="{FF2B5EF4-FFF2-40B4-BE49-F238E27FC236}">
                <a16:creationId xmlns:a16="http://schemas.microsoft.com/office/drawing/2014/main" id="{52D4EBBA-1DD9-465E-BA04-AD04C18A7FC5}"/>
              </a:ext>
            </a:extLst>
          </p:cNvPr>
          <p:cNvCxnSpPr>
            <a:cxnSpLocks/>
            <a:stCxn id="283" idx="1"/>
          </p:cNvCxnSpPr>
          <p:nvPr/>
        </p:nvCxnSpPr>
        <p:spPr>
          <a:xfrm rot="10800000" flipV="1">
            <a:off x="1295159" y="1987337"/>
            <a:ext cx="3274120" cy="546005"/>
          </a:xfrm>
          <a:prstGeom prst="bentConnector3">
            <a:avLst>
              <a:gd name="adj1" fmla="val 37007"/>
            </a:avLst>
          </a:prstGeom>
          <a:ln w="3175">
            <a:prstDash val="dash"/>
          </a:ln>
        </p:spPr>
        <p:style>
          <a:lnRef idx="1">
            <a:schemeClr val="dk1"/>
          </a:lnRef>
          <a:fillRef idx="0">
            <a:schemeClr val="dk1"/>
          </a:fillRef>
          <a:effectRef idx="0">
            <a:schemeClr val="dk1"/>
          </a:effectRef>
          <a:fontRef idx="minor">
            <a:schemeClr val="tx1"/>
          </a:fontRef>
        </p:style>
      </p:cxnSp>
      <p:cxnSp>
        <p:nvCxnSpPr>
          <p:cNvPr id="31" name="コネクタ: カギ線 30">
            <a:extLst>
              <a:ext uri="{FF2B5EF4-FFF2-40B4-BE49-F238E27FC236}">
                <a16:creationId xmlns:a16="http://schemas.microsoft.com/office/drawing/2014/main" id="{1DBB0223-54B5-4DDD-881B-8180C9E7059C}"/>
              </a:ext>
            </a:extLst>
          </p:cNvPr>
          <p:cNvCxnSpPr>
            <a:stCxn id="265" idx="2"/>
            <a:endCxn id="249" idx="1"/>
          </p:cNvCxnSpPr>
          <p:nvPr/>
        </p:nvCxnSpPr>
        <p:spPr>
          <a:xfrm rot="5400000">
            <a:off x="502763" y="2617700"/>
            <a:ext cx="2146303" cy="619825"/>
          </a:xfrm>
          <a:prstGeom prst="bentConnector4">
            <a:avLst>
              <a:gd name="adj1" fmla="val 26758"/>
              <a:gd name="adj2" fmla="val 136881"/>
            </a:avLst>
          </a:prstGeom>
          <a:ln w="19050">
            <a:tailEnd type="triangle"/>
          </a:ln>
        </p:spPr>
        <p:style>
          <a:lnRef idx="1">
            <a:schemeClr val="dk1"/>
          </a:lnRef>
          <a:fillRef idx="0">
            <a:schemeClr val="dk1"/>
          </a:fillRef>
          <a:effectRef idx="0">
            <a:schemeClr val="dk1"/>
          </a:effectRef>
          <a:fontRef idx="minor">
            <a:schemeClr val="tx1"/>
          </a:fontRef>
        </p:style>
      </p:cxnSp>
      <p:cxnSp>
        <p:nvCxnSpPr>
          <p:cNvPr id="40" name="直線矢印コネクタ 39">
            <a:extLst>
              <a:ext uri="{FF2B5EF4-FFF2-40B4-BE49-F238E27FC236}">
                <a16:creationId xmlns:a16="http://schemas.microsoft.com/office/drawing/2014/main" id="{A1C0781B-EE55-4A14-B40B-89A367628628}"/>
              </a:ext>
            </a:extLst>
          </p:cNvPr>
          <p:cNvCxnSpPr>
            <a:cxnSpLocks/>
          </p:cNvCxnSpPr>
          <p:nvPr/>
        </p:nvCxnSpPr>
        <p:spPr>
          <a:xfrm>
            <a:off x="1293216" y="2548290"/>
            <a:ext cx="0" cy="1380427"/>
          </a:xfrm>
          <a:prstGeom prst="straightConnector1">
            <a:avLst/>
          </a:prstGeom>
          <a:ln w="3175">
            <a:prstDash val="dash"/>
            <a:tailEnd type="triangle"/>
          </a:ln>
        </p:spPr>
        <p:style>
          <a:lnRef idx="1">
            <a:schemeClr val="dk1"/>
          </a:lnRef>
          <a:fillRef idx="0">
            <a:schemeClr val="dk1"/>
          </a:fillRef>
          <a:effectRef idx="0">
            <a:schemeClr val="dk1"/>
          </a:effectRef>
          <a:fontRef idx="minor">
            <a:schemeClr val="tx1"/>
          </a:fontRef>
        </p:style>
      </p:cxnSp>
      <p:cxnSp>
        <p:nvCxnSpPr>
          <p:cNvPr id="48" name="直線矢印コネクタ 47">
            <a:extLst>
              <a:ext uri="{FF2B5EF4-FFF2-40B4-BE49-F238E27FC236}">
                <a16:creationId xmlns:a16="http://schemas.microsoft.com/office/drawing/2014/main" id="{F116B23F-2E0C-4A9F-9407-8A28386F3A42}"/>
              </a:ext>
            </a:extLst>
          </p:cNvPr>
          <p:cNvCxnSpPr>
            <a:cxnSpLocks/>
            <a:endCxn id="237" idx="1"/>
          </p:cNvCxnSpPr>
          <p:nvPr/>
        </p:nvCxnSpPr>
        <p:spPr>
          <a:xfrm>
            <a:off x="1336815" y="4082583"/>
            <a:ext cx="651616" cy="0"/>
          </a:xfrm>
          <a:prstGeom prst="straightConnector1">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272" name="直線矢印コネクタ 271">
            <a:extLst>
              <a:ext uri="{FF2B5EF4-FFF2-40B4-BE49-F238E27FC236}">
                <a16:creationId xmlns:a16="http://schemas.microsoft.com/office/drawing/2014/main" id="{FA82CEF0-3C54-490A-B71D-54FAFFBC102F}"/>
              </a:ext>
            </a:extLst>
          </p:cNvPr>
          <p:cNvCxnSpPr>
            <a:cxnSpLocks/>
          </p:cNvCxnSpPr>
          <p:nvPr/>
        </p:nvCxnSpPr>
        <p:spPr>
          <a:xfrm>
            <a:off x="528316" y="4149248"/>
            <a:ext cx="722018" cy="0"/>
          </a:xfrm>
          <a:prstGeom prst="straightConnector1">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274" name="正方形/長方形 273">
            <a:extLst>
              <a:ext uri="{FF2B5EF4-FFF2-40B4-BE49-F238E27FC236}">
                <a16:creationId xmlns:a16="http://schemas.microsoft.com/office/drawing/2014/main" id="{2C9E0FC4-81FE-4AB2-ABB2-635114CCA5AA}"/>
              </a:ext>
            </a:extLst>
          </p:cNvPr>
          <p:cNvSpPr/>
          <p:nvPr/>
        </p:nvSpPr>
        <p:spPr>
          <a:xfrm flipH="1">
            <a:off x="1542431" y="4058365"/>
            <a:ext cx="67311" cy="4843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9" name="コネクタ: カギ線 58">
            <a:extLst>
              <a:ext uri="{FF2B5EF4-FFF2-40B4-BE49-F238E27FC236}">
                <a16:creationId xmlns:a16="http://schemas.microsoft.com/office/drawing/2014/main" id="{43BBA8DA-28BF-45A7-BBE0-ACCD90B25A3E}"/>
              </a:ext>
            </a:extLst>
          </p:cNvPr>
          <p:cNvCxnSpPr>
            <a:cxnSpLocks/>
            <a:stCxn id="274" idx="0"/>
          </p:cNvCxnSpPr>
          <p:nvPr/>
        </p:nvCxnSpPr>
        <p:spPr>
          <a:xfrm rot="5400000" flipH="1" flipV="1">
            <a:off x="2820818" y="1365029"/>
            <a:ext cx="1448604" cy="3938068"/>
          </a:xfrm>
          <a:prstGeom prst="bentConnector2">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250" name="正方形/長方形 249">
            <a:extLst>
              <a:ext uri="{FF2B5EF4-FFF2-40B4-BE49-F238E27FC236}">
                <a16:creationId xmlns:a16="http://schemas.microsoft.com/office/drawing/2014/main" id="{DBF78EA7-E7A4-4038-898A-CB8A9DECA96F}"/>
              </a:ext>
            </a:extLst>
          </p:cNvPr>
          <p:cNvSpPr/>
          <p:nvPr/>
        </p:nvSpPr>
        <p:spPr>
          <a:xfrm>
            <a:off x="2558037" y="2284202"/>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a16="http://schemas.microsoft.com/office/drawing/2014/main" id="{E491A781-705E-4A74-B5D2-3D1E2F820D68}"/>
              </a:ext>
            </a:extLst>
          </p:cNvPr>
          <p:cNvSpPr/>
          <p:nvPr/>
        </p:nvSpPr>
        <p:spPr>
          <a:xfrm>
            <a:off x="2558038" y="1804248"/>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6" name="直線矢印コネクタ 25">
            <a:extLst>
              <a:ext uri="{FF2B5EF4-FFF2-40B4-BE49-F238E27FC236}">
                <a16:creationId xmlns:a16="http://schemas.microsoft.com/office/drawing/2014/main" id="{E2B6151B-3D7F-43F5-83D0-AFD30977C8EC}"/>
              </a:ext>
            </a:extLst>
          </p:cNvPr>
          <p:cNvCxnSpPr>
            <a:stCxn id="250" idx="0"/>
            <a:endCxn id="261" idx="2"/>
          </p:cNvCxnSpPr>
          <p:nvPr/>
        </p:nvCxnSpPr>
        <p:spPr>
          <a:xfrm flipV="1">
            <a:off x="2580897" y="1849967"/>
            <a:ext cx="1" cy="43423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75" name="テキスト ボックス 274">
            <a:extLst>
              <a:ext uri="{FF2B5EF4-FFF2-40B4-BE49-F238E27FC236}">
                <a16:creationId xmlns:a16="http://schemas.microsoft.com/office/drawing/2014/main" id="{F5E87C13-3CB0-489D-BAFE-8C5013EF946C}"/>
              </a:ext>
            </a:extLst>
          </p:cNvPr>
          <p:cNvSpPr txBox="1"/>
          <p:nvPr/>
        </p:nvSpPr>
        <p:spPr>
          <a:xfrm>
            <a:off x="2662664" y="1791721"/>
            <a:ext cx="666854" cy="215444"/>
          </a:xfrm>
          <a:prstGeom prst="rect">
            <a:avLst/>
          </a:prstGeom>
          <a:noFill/>
        </p:spPr>
        <p:txBody>
          <a:bodyPr wrap="square" lIns="0" rIns="0" rtlCol="0">
            <a:spAutoFit/>
          </a:bodyPr>
          <a:lstStyle/>
          <a:p>
            <a:r>
              <a:rPr kumimoji="1" lang="en-US" altLang="ja-JP" sz="800" dirty="0"/>
              <a:t>ir_pc_out[15:0]</a:t>
            </a:r>
            <a:endParaRPr kumimoji="1" lang="ja-JP" altLang="en-US" sz="800" dirty="0"/>
          </a:p>
        </p:txBody>
      </p:sp>
      <p:sp>
        <p:nvSpPr>
          <p:cNvPr id="276" name="正方形/長方形 275">
            <a:extLst>
              <a:ext uri="{FF2B5EF4-FFF2-40B4-BE49-F238E27FC236}">
                <a16:creationId xmlns:a16="http://schemas.microsoft.com/office/drawing/2014/main" id="{AF99CB3A-62C4-44C9-B0C4-5B7107A9026E}"/>
              </a:ext>
            </a:extLst>
          </p:cNvPr>
          <p:cNvSpPr/>
          <p:nvPr/>
        </p:nvSpPr>
        <p:spPr>
          <a:xfrm>
            <a:off x="7222988" y="1805745"/>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8" name="テキスト ボックス 277">
            <a:extLst>
              <a:ext uri="{FF2B5EF4-FFF2-40B4-BE49-F238E27FC236}">
                <a16:creationId xmlns:a16="http://schemas.microsoft.com/office/drawing/2014/main" id="{E74CBCEF-2459-4A76-A85B-E167F1741B11}"/>
              </a:ext>
            </a:extLst>
          </p:cNvPr>
          <p:cNvSpPr txBox="1"/>
          <p:nvPr/>
        </p:nvSpPr>
        <p:spPr>
          <a:xfrm>
            <a:off x="6572601" y="1803013"/>
            <a:ext cx="640983" cy="215444"/>
          </a:xfrm>
          <a:prstGeom prst="rect">
            <a:avLst/>
          </a:prstGeom>
          <a:noFill/>
        </p:spPr>
        <p:txBody>
          <a:bodyPr wrap="square" lIns="0" rIns="0" rtlCol="0">
            <a:spAutoFit/>
          </a:bodyPr>
          <a:lstStyle/>
          <a:p>
            <a:r>
              <a:rPr kumimoji="1" lang="en-US" altLang="ja-JP" sz="800" dirty="0"/>
              <a:t>ir_addr2[15:0]</a:t>
            </a:r>
            <a:endParaRPr kumimoji="1" lang="ja-JP" altLang="en-US" sz="800" dirty="0"/>
          </a:p>
        </p:txBody>
      </p:sp>
      <p:cxnSp>
        <p:nvCxnSpPr>
          <p:cNvPr id="279" name="直線矢印コネクタ 278">
            <a:extLst>
              <a:ext uri="{FF2B5EF4-FFF2-40B4-BE49-F238E27FC236}">
                <a16:creationId xmlns:a16="http://schemas.microsoft.com/office/drawing/2014/main" id="{8FC8AA48-952A-4EC0-804C-8373EE765B3B}"/>
              </a:ext>
            </a:extLst>
          </p:cNvPr>
          <p:cNvCxnSpPr>
            <a:cxnSpLocks/>
            <a:stCxn id="276" idx="2"/>
          </p:cNvCxnSpPr>
          <p:nvPr/>
        </p:nvCxnSpPr>
        <p:spPr>
          <a:xfrm>
            <a:off x="7245848" y="1851464"/>
            <a:ext cx="0" cy="26680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09" name="テキスト ボックス 308">
            <a:extLst>
              <a:ext uri="{FF2B5EF4-FFF2-40B4-BE49-F238E27FC236}">
                <a16:creationId xmlns:a16="http://schemas.microsoft.com/office/drawing/2014/main" id="{D32242F6-CEB7-4164-AF42-C7873C6ADE67}"/>
              </a:ext>
            </a:extLst>
          </p:cNvPr>
          <p:cNvSpPr txBox="1"/>
          <p:nvPr/>
        </p:nvSpPr>
        <p:spPr>
          <a:xfrm>
            <a:off x="6969358" y="2079597"/>
            <a:ext cx="741944" cy="215444"/>
          </a:xfrm>
          <a:prstGeom prst="rect">
            <a:avLst/>
          </a:prstGeom>
          <a:noFill/>
        </p:spPr>
        <p:txBody>
          <a:bodyPr wrap="square" lIns="0" rIns="0" rtlCol="0">
            <a:spAutoFit/>
          </a:bodyPr>
          <a:lstStyle/>
          <a:p>
            <a:r>
              <a:rPr kumimoji="1" lang="en-US" altLang="ja-JP" sz="800" dirty="0"/>
              <a:t>ir_addr2[15:0]</a:t>
            </a:r>
            <a:endParaRPr kumimoji="1" lang="ja-JP" altLang="en-US" sz="800" dirty="0"/>
          </a:p>
        </p:txBody>
      </p:sp>
    </p:spTree>
    <p:extLst>
      <p:ext uri="{BB962C8B-B14F-4D97-AF65-F5344CB8AC3E}">
        <p14:creationId xmlns:p14="http://schemas.microsoft.com/office/powerpoint/2010/main" val="4691896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7C0B73-1E13-4901-9666-3584008D743B}"/>
              </a:ext>
            </a:extLst>
          </p:cNvPr>
          <p:cNvSpPr>
            <a:spLocks noGrp="1"/>
          </p:cNvSpPr>
          <p:nvPr>
            <p:ph type="title"/>
          </p:nvPr>
        </p:nvSpPr>
        <p:spPr/>
        <p:txBody>
          <a:bodyPr/>
          <a:lstStyle/>
          <a:p>
            <a:r>
              <a:rPr lang="en-US" altLang="ja-JP" dirty="0"/>
              <a:t>instrctl</a:t>
            </a:r>
            <a:r>
              <a:rPr lang="ja-JP" altLang="en-US" dirty="0"/>
              <a:t>外部端子</a:t>
            </a:r>
            <a:endParaRPr kumimoji="1" lang="ja-JP" altLang="en-US" dirty="0"/>
          </a:p>
        </p:txBody>
      </p:sp>
      <p:sp>
        <p:nvSpPr>
          <p:cNvPr id="4" name="スライド番号プレースホルダー 3">
            <a:extLst>
              <a:ext uri="{FF2B5EF4-FFF2-40B4-BE49-F238E27FC236}">
                <a16:creationId xmlns:a16="http://schemas.microsoft.com/office/drawing/2014/main" id="{BC1071AE-736D-4732-9322-43194106E7D0}"/>
              </a:ext>
            </a:extLst>
          </p:cNvPr>
          <p:cNvSpPr>
            <a:spLocks noGrp="1"/>
          </p:cNvSpPr>
          <p:nvPr>
            <p:ph type="sldNum" sz="quarter" idx="12"/>
          </p:nvPr>
        </p:nvSpPr>
        <p:spPr/>
        <p:txBody>
          <a:bodyPr/>
          <a:lstStyle/>
          <a:p>
            <a:fld id="{62668789-62FB-4EEF-AD27-C48D0269F50B}" type="slidenum">
              <a:rPr kumimoji="1" lang="ja-JP" altLang="en-US" smtClean="0"/>
              <a:pPr/>
              <a:t>31</a:t>
            </a:fld>
            <a:endParaRPr kumimoji="1" lang="ja-JP" altLang="en-US" dirty="0"/>
          </a:p>
        </p:txBody>
      </p:sp>
      <p:sp>
        <p:nvSpPr>
          <p:cNvPr id="5" name="正方形/長方形 4">
            <a:extLst>
              <a:ext uri="{FF2B5EF4-FFF2-40B4-BE49-F238E27FC236}">
                <a16:creationId xmlns:a16="http://schemas.microsoft.com/office/drawing/2014/main" id="{89638FE7-C593-4CF4-809A-2EC56D0DAD50}"/>
              </a:ext>
            </a:extLst>
          </p:cNvPr>
          <p:cNvSpPr/>
          <p:nvPr/>
        </p:nvSpPr>
        <p:spPr>
          <a:xfrm>
            <a:off x="3473450" y="1689100"/>
            <a:ext cx="1905000" cy="3657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600" u="sng" dirty="0">
                <a:solidFill>
                  <a:schemeClr val="tx1"/>
                </a:solidFill>
              </a:rPr>
              <a:t>instrctl</a:t>
            </a:r>
          </a:p>
          <a:p>
            <a:pPr algn="ctr"/>
            <a:endParaRPr kumimoji="1" lang="en-US" altLang="ja-JP" sz="1050" u="sng" dirty="0">
              <a:solidFill>
                <a:schemeClr val="tx1"/>
              </a:solidFill>
            </a:endParaRPr>
          </a:p>
          <a:p>
            <a:r>
              <a:rPr kumimoji="1" lang="en-US" altLang="ja-JP" dirty="0">
                <a:solidFill>
                  <a:schemeClr val="tx1"/>
                </a:solidFill>
              </a:rPr>
              <a:t> </a:t>
            </a:r>
            <a:endParaRPr kumimoji="1" lang="en-US" altLang="ja-JP" sz="1050" dirty="0">
              <a:solidFill>
                <a:schemeClr val="tx1"/>
              </a:solidFill>
            </a:endParaRPr>
          </a:p>
          <a:p>
            <a:r>
              <a:rPr kumimoji="1" lang="en-US" altLang="ja-JP" sz="1050" dirty="0">
                <a:solidFill>
                  <a:schemeClr val="tx1"/>
                </a:solidFill>
              </a:rPr>
              <a:t>   </a:t>
            </a:r>
          </a:p>
          <a:p>
            <a:endParaRPr kumimoji="1" lang="en-US" altLang="ja-JP" sz="1050" dirty="0">
              <a:solidFill>
                <a:schemeClr val="tx1"/>
              </a:solidFill>
            </a:endParaRPr>
          </a:p>
          <a:p>
            <a:r>
              <a:rPr kumimoji="1" lang="en-US" altLang="ja-JP" sz="1050" dirty="0">
                <a:solidFill>
                  <a:schemeClr val="tx1"/>
                </a:solidFill>
              </a:rPr>
              <a:t>    </a:t>
            </a:r>
          </a:p>
          <a:p>
            <a:endParaRPr kumimoji="1" lang="en-US" altLang="ja-JP" sz="1050" dirty="0">
              <a:solidFill>
                <a:schemeClr val="tx1"/>
              </a:solidFill>
            </a:endParaRPr>
          </a:p>
          <a:p>
            <a:r>
              <a:rPr kumimoji="1" lang="en-US" altLang="ja-JP" sz="1050" dirty="0">
                <a:solidFill>
                  <a:schemeClr val="tx1"/>
                </a:solidFill>
              </a:rPr>
              <a:t>   </a:t>
            </a:r>
            <a:endParaRPr kumimoji="1" lang="ja-JP" altLang="en-US" sz="1050" dirty="0"/>
          </a:p>
        </p:txBody>
      </p:sp>
      <p:sp>
        <p:nvSpPr>
          <p:cNvPr id="6" name="矢印: 五方向 5">
            <a:extLst>
              <a:ext uri="{FF2B5EF4-FFF2-40B4-BE49-F238E27FC236}">
                <a16:creationId xmlns:a16="http://schemas.microsoft.com/office/drawing/2014/main" id="{BDBB7B55-45A6-4AB2-BEA0-8992A6E6BC43}"/>
              </a:ext>
            </a:extLst>
          </p:cNvPr>
          <p:cNvSpPr/>
          <p:nvPr/>
        </p:nvSpPr>
        <p:spPr>
          <a:xfrm>
            <a:off x="3406774" y="2285999"/>
            <a:ext cx="200025" cy="130175"/>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五方向 8">
            <a:extLst>
              <a:ext uri="{FF2B5EF4-FFF2-40B4-BE49-F238E27FC236}">
                <a16:creationId xmlns:a16="http://schemas.microsoft.com/office/drawing/2014/main" id="{3D1F38A7-FEB9-492B-9434-DECEBF41C64A}"/>
              </a:ext>
            </a:extLst>
          </p:cNvPr>
          <p:cNvSpPr/>
          <p:nvPr/>
        </p:nvSpPr>
        <p:spPr>
          <a:xfrm>
            <a:off x="3406773" y="2635249"/>
            <a:ext cx="200025" cy="130175"/>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五方向 9">
            <a:extLst>
              <a:ext uri="{FF2B5EF4-FFF2-40B4-BE49-F238E27FC236}">
                <a16:creationId xmlns:a16="http://schemas.microsoft.com/office/drawing/2014/main" id="{BFF2DCA7-C060-4C93-9BF9-704AAE1BA1D1}"/>
              </a:ext>
            </a:extLst>
          </p:cNvPr>
          <p:cNvSpPr/>
          <p:nvPr/>
        </p:nvSpPr>
        <p:spPr>
          <a:xfrm>
            <a:off x="3406772" y="2947985"/>
            <a:ext cx="200025" cy="130175"/>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五方向 10">
            <a:extLst>
              <a:ext uri="{FF2B5EF4-FFF2-40B4-BE49-F238E27FC236}">
                <a16:creationId xmlns:a16="http://schemas.microsoft.com/office/drawing/2014/main" id="{3AA28058-CA87-4583-9506-CD4343FB4C2C}"/>
              </a:ext>
            </a:extLst>
          </p:cNvPr>
          <p:cNvSpPr/>
          <p:nvPr/>
        </p:nvSpPr>
        <p:spPr>
          <a:xfrm>
            <a:off x="3412191" y="3266840"/>
            <a:ext cx="200025" cy="130175"/>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五方向 11">
            <a:extLst>
              <a:ext uri="{FF2B5EF4-FFF2-40B4-BE49-F238E27FC236}">
                <a16:creationId xmlns:a16="http://schemas.microsoft.com/office/drawing/2014/main" id="{884A0DE7-0AC5-4B09-A16E-EF71D88F688C}"/>
              </a:ext>
            </a:extLst>
          </p:cNvPr>
          <p:cNvSpPr/>
          <p:nvPr/>
        </p:nvSpPr>
        <p:spPr>
          <a:xfrm>
            <a:off x="3406773" y="3586439"/>
            <a:ext cx="200025" cy="130175"/>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2A422DEC-8074-4226-89FB-6BFEDDEDC55B}"/>
              </a:ext>
            </a:extLst>
          </p:cNvPr>
          <p:cNvSpPr txBox="1"/>
          <p:nvPr/>
        </p:nvSpPr>
        <p:spPr>
          <a:xfrm>
            <a:off x="2188426" y="2235474"/>
            <a:ext cx="1185007" cy="1869743"/>
          </a:xfrm>
          <a:prstGeom prst="rect">
            <a:avLst/>
          </a:prstGeom>
          <a:noFill/>
        </p:spPr>
        <p:txBody>
          <a:bodyPr wrap="square" rtlCol="0">
            <a:spAutoFit/>
          </a:bodyPr>
          <a:lstStyle/>
          <a:p>
            <a:pPr algn="r"/>
            <a:r>
              <a:rPr kumimoji="1" lang="en-US" altLang="ja-JP" sz="1050" dirty="0"/>
              <a:t>clk</a:t>
            </a:r>
          </a:p>
          <a:p>
            <a:pPr algn="r"/>
            <a:endParaRPr kumimoji="1" lang="en-US" altLang="ja-JP" sz="1050" dirty="0"/>
          </a:p>
          <a:p>
            <a:pPr algn="r"/>
            <a:r>
              <a:rPr kumimoji="1" lang="en-US" altLang="ja-JP" sz="1050" dirty="0"/>
              <a:t>rst_n</a:t>
            </a:r>
          </a:p>
          <a:p>
            <a:pPr algn="r"/>
            <a:endParaRPr kumimoji="1" lang="en-US" altLang="ja-JP" sz="1050" dirty="0"/>
          </a:p>
          <a:p>
            <a:pPr algn="r"/>
            <a:r>
              <a:rPr kumimoji="1" lang="en-US" altLang="ja-JP" sz="1050" dirty="0"/>
              <a:t>op_in[15:0]</a:t>
            </a:r>
          </a:p>
          <a:p>
            <a:pPr algn="r"/>
            <a:endParaRPr kumimoji="1" lang="en-US" altLang="ja-JP" sz="1050" dirty="0"/>
          </a:p>
          <a:p>
            <a:pPr algn="r"/>
            <a:r>
              <a:rPr kumimoji="1" lang="en-US" altLang="ja-JP" sz="1050" dirty="0"/>
              <a:t>irq</a:t>
            </a:r>
          </a:p>
          <a:p>
            <a:pPr algn="r"/>
            <a:endParaRPr kumimoji="1" lang="en-US" altLang="ja-JP" sz="1050" dirty="0"/>
          </a:p>
          <a:p>
            <a:pPr algn="r"/>
            <a:r>
              <a:rPr kumimoji="1" lang="en-US" altLang="ja-JP" sz="1050" dirty="0"/>
              <a:t>ir_addr[15:0]</a:t>
            </a:r>
          </a:p>
          <a:p>
            <a:pPr algn="r"/>
            <a:endParaRPr kumimoji="1" lang="en-US" altLang="ja-JP" sz="1050" dirty="0"/>
          </a:p>
          <a:p>
            <a:pPr algn="r"/>
            <a:r>
              <a:rPr kumimoji="1" lang="en-US" altLang="ja-JP" sz="1050" dirty="0"/>
              <a:t>R0~R15[15:0]</a:t>
            </a:r>
          </a:p>
        </p:txBody>
      </p:sp>
      <p:sp>
        <p:nvSpPr>
          <p:cNvPr id="21" name="テキスト ボックス 20">
            <a:extLst>
              <a:ext uri="{FF2B5EF4-FFF2-40B4-BE49-F238E27FC236}">
                <a16:creationId xmlns:a16="http://schemas.microsoft.com/office/drawing/2014/main" id="{6F309715-FCBB-4AEA-85A6-24E3F6CBB545}"/>
              </a:ext>
            </a:extLst>
          </p:cNvPr>
          <p:cNvSpPr txBox="1"/>
          <p:nvPr/>
        </p:nvSpPr>
        <p:spPr>
          <a:xfrm>
            <a:off x="5439709" y="2235474"/>
            <a:ext cx="1604967" cy="2031325"/>
          </a:xfrm>
          <a:prstGeom prst="rect">
            <a:avLst/>
          </a:prstGeom>
          <a:noFill/>
        </p:spPr>
        <p:txBody>
          <a:bodyPr wrap="square" rtlCol="0">
            <a:spAutoFit/>
          </a:bodyPr>
          <a:lstStyle/>
          <a:p>
            <a:r>
              <a:rPr kumimoji="1" lang="en-US" altLang="ja-JP" sz="1050" dirty="0"/>
              <a:t>pc_out[15:0]</a:t>
            </a:r>
          </a:p>
          <a:p>
            <a:endParaRPr kumimoji="1" lang="en-US" altLang="ja-JP" sz="1050" dirty="0"/>
          </a:p>
          <a:p>
            <a:r>
              <a:rPr kumimoji="1" lang="en-US" altLang="ja-JP" sz="1050" dirty="0"/>
              <a:t>nop_en</a:t>
            </a:r>
          </a:p>
          <a:p>
            <a:endParaRPr kumimoji="1" lang="en-US" altLang="ja-JP" sz="1050" dirty="0"/>
          </a:p>
          <a:p>
            <a:r>
              <a:rPr kumimoji="1" lang="en-US" altLang="ja-JP" sz="1050" dirty="0"/>
              <a:t>fwd_en</a:t>
            </a:r>
          </a:p>
          <a:p>
            <a:endParaRPr kumimoji="1" lang="en-US" altLang="ja-JP" sz="1050" dirty="0"/>
          </a:p>
          <a:p>
            <a:r>
              <a:rPr kumimoji="1" lang="en-US" altLang="ja-JP" sz="1050" dirty="0"/>
              <a:t>lr_recoven</a:t>
            </a:r>
          </a:p>
          <a:p>
            <a:endParaRPr kumimoji="1" lang="en-US" altLang="ja-JP" sz="1050" dirty="0"/>
          </a:p>
          <a:p>
            <a:r>
              <a:rPr kumimoji="1" lang="en-US" altLang="ja-JP" sz="1050" dirty="0"/>
              <a:t>lr_seten</a:t>
            </a:r>
          </a:p>
          <a:p>
            <a:endParaRPr kumimoji="1" lang="en-US" altLang="ja-JP" sz="1050" dirty="0"/>
          </a:p>
          <a:p>
            <a:r>
              <a:rPr kumimoji="1" lang="en-US" altLang="ja-JP" sz="1050" dirty="0"/>
              <a:t>set_lr[15:0]</a:t>
            </a:r>
          </a:p>
          <a:p>
            <a:pPr algn="r"/>
            <a:endParaRPr kumimoji="1" lang="ja-JP" altLang="en-US" sz="1050" dirty="0"/>
          </a:p>
        </p:txBody>
      </p:sp>
      <p:sp>
        <p:nvSpPr>
          <p:cNvPr id="23" name="矢印: 五方向 22">
            <a:extLst>
              <a:ext uri="{FF2B5EF4-FFF2-40B4-BE49-F238E27FC236}">
                <a16:creationId xmlns:a16="http://schemas.microsoft.com/office/drawing/2014/main" id="{AAB07911-CA5E-4FAE-9C1A-48A79408AED6}"/>
              </a:ext>
            </a:extLst>
          </p:cNvPr>
          <p:cNvSpPr/>
          <p:nvPr/>
        </p:nvSpPr>
        <p:spPr>
          <a:xfrm>
            <a:off x="5273025" y="2285999"/>
            <a:ext cx="200025" cy="130175"/>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五方向 23">
            <a:extLst>
              <a:ext uri="{FF2B5EF4-FFF2-40B4-BE49-F238E27FC236}">
                <a16:creationId xmlns:a16="http://schemas.microsoft.com/office/drawing/2014/main" id="{2BFE8756-A4AF-4BCD-BA90-2B79355554F9}"/>
              </a:ext>
            </a:extLst>
          </p:cNvPr>
          <p:cNvSpPr/>
          <p:nvPr/>
        </p:nvSpPr>
        <p:spPr>
          <a:xfrm>
            <a:off x="5273024" y="2635249"/>
            <a:ext cx="200025" cy="130175"/>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五方向 24">
            <a:extLst>
              <a:ext uri="{FF2B5EF4-FFF2-40B4-BE49-F238E27FC236}">
                <a16:creationId xmlns:a16="http://schemas.microsoft.com/office/drawing/2014/main" id="{3AF76D2E-3E6E-46B4-964B-D29467A386EF}"/>
              </a:ext>
            </a:extLst>
          </p:cNvPr>
          <p:cNvSpPr/>
          <p:nvPr/>
        </p:nvSpPr>
        <p:spPr>
          <a:xfrm>
            <a:off x="5273023" y="2947985"/>
            <a:ext cx="200025" cy="130175"/>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五方向 25">
            <a:extLst>
              <a:ext uri="{FF2B5EF4-FFF2-40B4-BE49-F238E27FC236}">
                <a16:creationId xmlns:a16="http://schemas.microsoft.com/office/drawing/2014/main" id="{1FD2CF73-3C0D-4880-9CF7-19D7577142E9}"/>
              </a:ext>
            </a:extLst>
          </p:cNvPr>
          <p:cNvSpPr/>
          <p:nvPr/>
        </p:nvSpPr>
        <p:spPr>
          <a:xfrm>
            <a:off x="5278442" y="3266840"/>
            <a:ext cx="200025" cy="130175"/>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五方向 26">
            <a:extLst>
              <a:ext uri="{FF2B5EF4-FFF2-40B4-BE49-F238E27FC236}">
                <a16:creationId xmlns:a16="http://schemas.microsoft.com/office/drawing/2014/main" id="{849934ED-A1DA-4A63-9E31-C84220441449}"/>
              </a:ext>
            </a:extLst>
          </p:cNvPr>
          <p:cNvSpPr/>
          <p:nvPr/>
        </p:nvSpPr>
        <p:spPr>
          <a:xfrm>
            <a:off x="5273024" y="3586439"/>
            <a:ext cx="200025" cy="130175"/>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矢印: 五方向 27">
            <a:extLst>
              <a:ext uri="{FF2B5EF4-FFF2-40B4-BE49-F238E27FC236}">
                <a16:creationId xmlns:a16="http://schemas.microsoft.com/office/drawing/2014/main" id="{5542DE66-CEFA-4617-BE06-31ED60EBDC3E}"/>
              </a:ext>
            </a:extLst>
          </p:cNvPr>
          <p:cNvSpPr/>
          <p:nvPr/>
        </p:nvSpPr>
        <p:spPr>
          <a:xfrm>
            <a:off x="5273023" y="3899175"/>
            <a:ext cx="200025" cy="130175"/>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中かっこ 7">
            <a:extLst>
              <a:ext uri="{FF2B5EF4-FFF2-40B4-BE49-F238E27FC236}">
                <a16:creationId xmlns:a16="http://schemas.microsoft.com/office/drawing/2014/main" id="{73FD0156-61D4-4675-9779-DA6695DBDC07}"/>
              </a:ext>
            </a:extLst>
          </p:cNvPr>
          <p:cNvSpPr/>
          <p:nvPr/>
        </p:nvSpPr>
        <p:spPr>
          <a:xfrm>
            <a:off x="6430369" y="2537450"/>
            <a:ext cx="129540" cy="289560"/>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36" name="右中かっこ 35">
            <a:extLst>
              <a:ext uri="{FF2B5EF4-FFF2-40B4-BE49-F238E27FC236}">
                <a16:creationId xmlns:a16="http://schemas.microsoft.com/office/drawing/2014/main" id="{56F5A8CF-8848-4F79-A09E-7E31BB0BE09D}"/>
              </a:ext>
            </a:extLst>
          </p:cNvPr>
          <p:cNvSpPr/>
          <p:nvPr/>
        </p:nvSpPr>
        <p:spPr>
          <a:xfrm>
            <a:off x="6430369" y="2938450"/>
            <a:ext cx="125715" cy="1192306"/>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E00CB1AA-4004-42D7-90FC-42187DC23913}"/>
              </a:ext>
            </a:extLst>
          </p:cNvPr>
          <p:cNvSpPr txBox="1"/>
          <p:nvPr/>
        </p:nvSpPr>
        <p:spPr>
          <a:xfrm>
            <a:off x="6606571" y="2555272"/>
            <a:ext cx="1390007" cy="415498"/>
          </a:xfrm>
          <a:prstGeom prst="rect">
            <a:avLst/>
          </a:prstGeom>
          <a:noFill/>
        </p:spPr>
        <p:txBody>
          <a:bodyPr wrap="square" rtlCol="0">
            <a:spAutoFit/>
          </a:bodyPr>
          <a:lstStyle/>
          <a:p>
            <a:r>
              <a:rPr kumimoji="1" lang="en-US" altLang="ja-JP" sz="1050" dirty="0"/>
              <a:t>To Fetch Logic</a:t>
            </a:r>
            <a:r>
              <a:rPr kumimoji="1" lang="ja-JP" altLang="en-US" sz="1050" dirty="0"/>
              <a:t> </a:t>
            </a:r>
            <a:r>
              <a:rPr kumimoji="1" lang="en-US" altLang="ja-JP" sz="1050" dirty="0"/>
              <a:t>or</a:t>
            </a:r>
          </a:p>
          <a:p>
            <a:r>
              <a:rPr kumimoji="1" lang="en-US" altLang="ja-JP" sz="1050" dirty="0"/>
              <a:t>Exception Controller</a:t>
            </a:r>
          </a:p>
        </p:txBody>
      </p:sp>
      <p:sp>
        <p:nvSpPr>
          <p:cNvPr id="39" name="テキスト ボックス 38">
            <a:extLst>
              <a:ext uri="{FF2B5EF4-FFF2-40B4-BE49-F238E27FC236}">
                <a16:creationId xmlns:a16="http://schemas.microsoft.com/office/drawing/2014/main" id="{01F5C1BF-202F-400E-BF83-CF0A78E21480}"/>
              </a:ext>
            </a:extLst>
          </p:cNvPr>
          <p:cNvSpPr txBox="1"/>
          <p:nvPr/>
        </p:nvSpPr>
        <p:spPr>
          <a:xfrm>
            <a:off x="6606572" y="3418544"/>
            <a:ext cx="1280128" cy="253916"/>
          </a:xfrm>
          <a:prstGeom prst="rect">
            <a:avLst/>
          </a:prstGeom>
          <a:noFill/>
        </p:spPr>
        <p:txBody>
          <a:bodyPr wrap="square" rtlCol="0">
            <a:spAutoFit/>
          </a:bodyPr>
          <a:lstStyle/>
          <a:p>
            <a:r>
              <a:rPr kumimoji="1" lang="en-US" altLang="ja-JP" sz="1050" dirty="0"/>
              <a:t>To Decode Logic</a:t>
            </a:r>
            <a:endParaRPr kumimoji="1" lang="ja-JP" altLang="en-US" sz="1050" dirty="0"/>
          </a:p>
        </p:txBody>
      </p:sp>
      <p:sp>
        <p:nvSpPr>
          <p:cNvPr id="41" name="テキスト ボックス 40">
            <a:extLst>
              <a:ext uri="{FF2B5EF4-FFF2-40B4-BE49-F238E27FC236}">
                <a16:creationId xmlns:a16="http://schemas.microsoft.com/office/drawing/2014/main" id="{C8E3EECF-4009-4C9F-9CCB-3993CFF985D4}"/>
              </a:ext>
            </a:extLst>
          </p:cNvPr>
          <p:cNvSpPr txBox="1"/>
          <p:nvPr/>
        </p:nvSpPr>
        <p:spPr>
          <a:xfrm>
            <a:off x="1027636" y="3113418"/>
            <a:ext cx="1039413" cy="415498"/>
          </a:xfrm>
          <a:prstGeom prst="rect">
            <a:avLst/>
          </a:prstGeom>
          <a:noFill/>
        </p:spPr>
        <p:txBody>
          <a:bodyPr wrap="square" rtlCol="0">
            <a:spAutoFit/>
          </a:bodyPr>
          <a:lstStyle/>
          <a:p>
            <a:r>
              <a:rPr kumimoji="1" lang="en-US" altLang="ja-JP" sz="1050" dirty="0"/>
              <a:t>From Exception</a:t>
            </a:r>
          </a:p>
          <a:p>
            <a:r>
              <a:rPr kumimoji="1" lang="en-US" altLang="ja-JP" sz="1050" dirty="0"/>
              <a:t>Controller</a:t>
            </a:r>
            <a:endParaRPr kumimoji="1" lang="ja-JP" altLang="en-US" sz="1050" dirty="0"/>
          </a:p>
        </p:txBody>
      </p:sp>
      <p:sp>
        <p:nvSpPr>
          <p:cNvPr id="47" name="右中かっこ 46">
            <a:extLst>
              <a:ext uri="{FF2B5EF4-FFF2-40B4-BE49-F238E27FC236}">
                <a16:creationId xmlns:a16="http://schemas.microsoft.com/office/drawing/2014/main" id="{2AF5530C-AECA-4260-ACA7-00F679C339C0}"/>
              </a:ext>
            </a:extLst>
          </p:cNvPr>
          <p:cNvSpPr/>
          <p:nvPr/>
        </p:nvSpPr>
        <p:spPr>
          <a:xfrm>
            <a:off x="6426544" y="2210109"/>
            <a:ext cx="129540" cy="289560"/>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A75D9E2F-AB9F-48A4-AABA-D0DE9AE6A880}"/>
              </a:ext>
            </a:extLst>
          </p:cNvPr>
          <p:cNvSpPr txBox="1"/>
          <p:nvPr/>
        </p:nvSpPr>
        <p:spPr>
          <a:xfrm>
            <a:off x="6606571" y="2235474"/>
            <a:ext cx="698005" cy="253916"/>
          </a:xfrm>
          <a:prstGeom prst="rect">
            <a:avLst/>
          </a:prstGeom>
          <a:noFill/>
        </p:spPr>
        <p:txBody>
          <a:bodyPr wrap="square" rtlCol="0">
            <a:spAutoFit/>
          </a:bodyPr>
          <a:lstStyle/>
          <a:p>
            <a:r>
              <a:rPr kumimoji="1" lang="en-US" altLang="ja-JP" sz="1050" dirty="0"/>
              <a:t>To ROM</a:t>
            </a:r>
            <a:endParaRPr kumimoji="1" lang="ja-JP" altLang="en-US" sz="1050" dirty="0"/>
          </a:p>
        </p:txBody>
      </p:sp>
      <p:sp>
        <p:nvSpPr>
          <p:cNvPr id="49" name="左中かっこ 48">
            <a:extLst>
              <a:ext uri="{FF2B5EF4-FFF2-40B4-BE49-F238E27FC236}">
                <a16:creationId xmlns:a16="http://schemas.microsoft.com/office/drawing/2014/main" id="{C21670B4-9F7B-4A87-A8B5-35191967FA8F}"/>
              </a:ext>
            </a:extLst>
          </p:cNvPr>
          <p:cNvSpPr/>
          <p:nvPr/>
        </p:nvSpPr>
        <p:spPr>
          <a:xfrm>
            <a:off x="2330920" y="2876488"/>
            <a:ext cx="95345" cy="264548"/>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F1A446BD-D218-4C90-86A1-2E3D0BEC3FE4}"/>
              </a:ext>
            </a:extLst>
          </p:cNvPr>
          <p:cNvSpPr txBox="1"/>
          <p:nvPr/>
        </p:nvSpPr>
        <p:spPr>
          <a:xfrm>
            <a:off x="1027636" y="2744105"/>
            <a:ext cx="1309752" cy="415498"/>
          </a:xfrm>
          <a:prstGeom prst="rect">
            <a:avLst/>
          </a:prstGeom>
          <a:noFill/>
        </p:spPr>
        <p:txBody>
          <a:bodyPr wrap="square" rtlCol="0">
            <a:spAutoFit/>
          </a:bodyPr>
          <a:lstStyle/>
          <a:p>
            <a:r>
              <a:rPr kumimoji="1" lang="en-US" altLang="ja-JP" sz="1050" dirty="0"/>
              <a:t>From ROM or</a:t>
            </a:r>
          </a:p>
          <a:p>
            <a:r>
              <a:rPr kumimoji="1" lang="en-US" altLang="ja-JP" sz="1050" dirty="0"/>
              <a:t>Exception Controller</a:t>
            </a:r>
            <a:endParaRPr kumimoji="1" lang="ja-JP" altLang="en-US" sz="1050" dirty="0"/>
          </a:p>
        </p:txBody>
      </p:sp>
      <p:sp>
        <p:nvSpPr>
          <p:cNvPr id="43" name="左中かっこ 42">
            <a:extLst>
              <a:ext uri="{FF2B5EF4-FFF2-40B4-BE49-F238E27FC236}">
                <a16:creationId xmlns:a16="http://schemas.microsoft.com/office/drawing/2014/main" id="{89D3BB69-75D3-42CB-8EEF-444D3912AFE0}"/>
              </a:ext>
            </a:extLst>
          </p:cNvPr>
          <p:cNvSpPr/>
          <p:nvPr/>
        </p:nvSpPr>
        <p:spPr>
          <a:xfrm>
            <a:off x="2331716" y="3215562"/>
            <a:ext cx="94549" cy="501052"/>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1" name="左中かっこ 50">
            <a:extLst>
              <a:ext uri="{FF2B5EF4-FFF2-40B4-BE49-F238E27FC236}">
                <a16:creationId xmlns:a16="http://schemas.microsoft.com/office/drawing/2014/main" id="{A1C9DCF0-35C6-4DB1-84AB-53A445383035}"/>
              </a:ext>
            </a:extLst>
          </p:cNvPr>
          <p:cNvSpPr/>
          <p:nvPr/>
        </p:nvSpPr>
        <p:spPr>
          <a:xfrm>
            <a:off x="2330920" y="3850867"/>
            <a:ext cx="95345" cy="264548"/>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2" name="テキスト ボックス 51">
            <a:extLst>
              <a:ext uri="{FF2B5EF4-FFF2-40B4-BE49-F238E27FC236}">
                <a16:creationId xmlns:a16="http://schemas.microsoft.com/office/drawing/2014/main" id="{15F4B34A-B348-4FB4-B7D5-4557C3CEFE1D}"/>
              </a:ext>
            </a:extLst>
          </p:cNvPr>
          <p:cNvSpPr txBox="1"/>
          <p:nvPr/>
        </p:nvSpPr>
        <p:spPr>
          <a:xfrm>
            <a:off x="1027637" y="3820154"/>
            <a:ext cx="1039413" cy="253916"/>
          </a:xfrm>
          <a:prstGeom prst="rect">
            <a:avLst/>
          </a:prstGeom>
          <a:noFill/>
        </p:spPr>
        <p:txBody>
          <a:bodyPr wrap="square" rtlCol="0">
            <a:spAutoFit/>
          </a:bodyPr>
          <a:lstStyle/>
          <a:p>
            <a:r>
              <a:rPr kumimoji="1" lang="en-US" altLang="ja-JP" sz="1050" dirty="0"/>
              <a:t>From REG BUS</a:t>
            </a:r>
          </a:p>
        </p:txBody>
      </p:sp>
      <p:sp>
        <p:nvSpPr>
          <p:cNvPr id="30" name="矢印: 五方向 29">
            <a:extLst>
              <a:ext uri="{FF2B5EF4-FFF2-40B4-BE49-F238E27FC236}">
                <a16:creationId xmlns:a16="http://schemas.microsoft.com/office/drawing/2014/main" id="{03BFFB9E-80DE-4A08-8FCE-24E7D0F4283B}"/>
              </a:ext>
            </a:extLst>
          </p:cNvPr>
          <p:cNvSpPr/>
          <p:nvPr/>
        </p:nvSpPr>
        <p:spPr>
          <a:xfrm>
            <a:off x="3406772" y="3898431"/>
            <a:ext cx="200025" cy="130175"/>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622443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48909" y="941977"/>
            <a:ext cx="9030907" cy="554516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instrctl</a:t>
            </a:r>
            <a:endParaRPr kumimoji="1" lang="ja-JP" altLang="en-US" sz="1050" u="sng" dirty="0">
              <a:solidFill>
                <a:schemeClr val="tx1"/>
              </a:solidFill>
            </a:endParaRPr>
          </a:p>
        </p:txBody>
      </p:sp>
      <p:sp>
        <p:nvSpPr>
          <p:cNvPr id="77" name="正方形/長方形 76"/>
          <p:cNvSpPr/>
          <p:nvPr/>
        </p:nvSpPr>
        <p:spPr>
          <a:xfrm>
            <a:off x="5003554" y="1372148"/>
            <a:ext cx="3971131" cy="472289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bctl(branch control) </a:t>
            </a:r>
            <a:endParaRPr kumimoji="1" lang="ja-JP" altLang="en-US" sz="1050" u="sng" dirty="0">
              <a:solidFill>
                <a:schemeClr val="tx1"/>
              </a:solidFill>
            </a:endParaRPr>
          </a:p>
        </p:txBody>
      </p:sp>
      <p:cxnSp>
        <p:nvCxnSpPr>
          <p:cNvPr id="131" name="カギ線コネクタ 130"/>
          <p:cNvCxnSpPr>
            <a:stCxn id="343" idx="0"/>
            <a:endCxn id="112" idx="3"/>
          </p:cNvCxnSpPr>
          <p:nvPr/>
        </p:nvCxnSpPr>
        <p:spPr>
          <a:xfrm rot="5400000" flipH="1" flipV="1">
            <a:off x="4348866" y="1338020"/>
            <a:ext cx="5494" cy="6344919"/>
          </a:xfrm>
          <a:prstGeom prst="bentConnector3">
            <a:avLst>
              <a:gd name="adj1" fmla="val 6881489"/>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324" name="カギ線コネクタ 323"/>
          <p:cNvCxnSpPr>
            <a:stCxn id="322" idx="3"/>
            <a:endCxn id="102" idx="3"/>
          </p:cNvCxnSpPr>
          <p:nvPr/>
        </p:nvCxnSpPr>
        <p:spPr>
          <a:xfrm flipV="1">
            <a:off x="1656184" y="4989455"/>
            <a:ext cx="3578819" cy="287243"/>
          </a:xfrm>
          <a:prstGeom prst="bentConnector4">
            <a:avLst>
              <a:gd name="adj1" fmla="val 4180"/>
              <a:gd name="adj2" fmla="val 165303"/>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334" name="正方形/長方形 333"/>
          <p:cNvSpPr/>
          <p:nvPr/>
        </p:nvSpPr>
        <p:spPr>
          <a:xfrm>
            <a:off x="1978762" y="3566304"/>
            <a:ext cx="1912213" cy="259609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fwdctl</a:t>
            </a:r>
            <a:endParaRPr kumimoji="1" lang="ja-JP" altLang="en-US" sz="1050" u="sng" dirty="0">
              <a:solidFill>
                <a:schemeClr val="tx1"/>
              </a:solidFill>
            </a:endParaRPr>
          </a:p>
        </p:txBody>
      </p:sp>
      <p:sp>
        <p:nvSpPr>
          <p:cNvPr id="2" name="タイトル 1"/>
          <p:cNvSpPr>
            <a:spLocks noGrp="1"/>
          </p:cNvSpPr>
          <p:nvPr>
            <p:ph type="title"/>
          </p:nvPr>
        </p:nvSpPr>
        <p:spPr/>
        <p:txBody>
          <a:bodyPr/>
          <a:lstStyle/>
          <a:p>
            <a:r>
              <a:rPr lang="ja-JP" altLang="en-US" dirty="0"/>
              <a:t>命令制御ブロック </a:t>
            </a:r>
            <a:r>
              <a:rPr lang="en-US" altLang="ja-JP" dirty="0"/>
              <a:t>instrctl</a:t>
            </a:r>
            <a:endParaRPr kumimoji="1" lang="ja-JP" altLang="en-US" dirty="0"/>
          </a:p>
        </p:txBody>
      </p:sp>
      <p:sp>
        <p:nvSpPr>
          <p:cNvPr id="4" name="スライド番号プレースホルダー 3"/>
          <p:cNvSpPr>
            <a:spLocks noGrp="1"/>
          </p:cNvSpPr>
          <p:nvPr>
            <p:ph type="sldNum" sz="quarter" idx="12"/>
          </p:nvPr>
        </p:nvSpPr>
        <p:spPr/>
        <p:txBody>
          <a:bodyPr/>
          <a:lstStyle/>
          <a:p>
            <a:fld id="{62668789-62FB-4EEF-AD27-C48D0269F50B}" type="slidenum">
              <a:rPr kumimoji="1" lang="ja-JP" altLang="en-US" smtClean="0"/>
              <a:pPr/>
              <a:t>32</a:t>
            </a:fld>
            <a:endParaRPr kumimoji="1" lang="ja-JP" altLang="en-US" dirty="0"/>
          </a:p>
        </p:txBody>
      </p:sp>
      <p:sp>
        <p:nvSpPr>
          <p:cNvPr id="14" name="二等辺三角形 13"/>
          <p:cNvSpPr/>
          <p:nvPr/>
        </p:nvSpPr>
        <p:spPr>
          <a:xfrm rot="10800000">
            <a:off x="1183858" y="945914"/>
            <a:ext cx="104683" cy="7947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円/楕円 14"/>
          <p:cNvSpPr/>
          <p:nvPr/>
        </p:nvSpPr>
        <p:spPr>
          <a:xfrm>
            <a:off x="869587" y="892470"/>
            <a:ext cx="64530" cy="59201"/>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 name="直線コネクタ 15"/>
          <p:cNvCxnSpPr/>
          <p:nvPr/>
        </p:nvCxnSpPr>
        <p:spPr>
          <a:xfrm flipV="1">
            <a:off x="901852" y="800117"/>
            <a:ext cx="0" cy="92353"/>
          </a:xfrm>
          <a:prstGeom prst="line">
            <a:avLst/>
          </a:prstGeom>
          <a:ln w="6350"/>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a:off x="1236199" y="770674"/>
            <a:ext cx="0" cy="175242"/>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78" name="テキスト ボックス 77"/>
          <p:cNvSpPr txBox="1"/>
          <p:nvPr/>
        </p:nvSpPr>
        <p:spPr>
          <a:xfrm>
            <a:off x="4063610" y="3107888"/>
            <a:ext cx="500753" cy="123111"/>
          </a:xfrm>
          <a:prstGeom prst="rect">
            <a:avLst/>
          </a:prstGeom>
          <a:noFill/>
        </p:spPr>
        <p:txBody>
          <a:bodyPr wrap="square" lIns="0" tIns="0" rIns="0" bIns="0" rtlCol="0">
            <a:spAutoFit/>
          </a:bodyPr>
          <a:lstStyle/>
          <a:p>
            <a:r>
              <a:rPr kumimoji="1" lang="en-US" altLang="ja-JP" sz="800" dirty="0"/>
              <a:t>op_in[10:0]</a:t>
            </a:r>
            <a:endParaRPr kumimoji="1" lang="ja-JP" altLang="en-US" sz="800" dirty="0"/>
          </a:p>
        </p:txBody>
      </p:sp>
      <p:sp>
        <p:nvSpPr>
          <p:cNvPr id="101" name="テキスト ボックス 100"/>
          <p:cNvSpPr txBox="1"/>
          <p:nvPr/>
        </p:nvSpPr>
        <p:spPr>
          <a:xfrm>
            <a:off x="4434582" y="3489892"/>
            <a:ext cx="342440" cy="215444"/>
          </a:xfrm>
          <a:prstGeom prst="rect">
            <a:avLst/>
          </a:prstGeom>
          <a:solidFill>
            <a:srgbClr val="92D050"/>
          </a:solidFill>
          <a:ln w="6350">
            <a:solidFill>
              <a:schemeClr val="tx1"/>
            </a:solidFill>
          </a:ln>
        </p:spPr>
        <p:txBody>
          <a:bodyPr wrap="square" rtlCol="0">
            <a:spAutoFit/>
          </a:bodyPr>
          <a:lstStyle/>
          <a:p>
            <a:r>
              <a:rPr kumimoji="1" lang="en-US" altLang="ja-JP" sz="800" dirty="0"/>
              <a:t>PC</a:t>
            </a:r>
          </a:p>
        </p:txBody>
      </p:sp>
      <p:sp>
        <p:nvSpPr>
          <p:cNvPr id="163" name="テキスト ボックス 162"/>
          <p:cNvSpPr txBox="1"/>
          <p:nvPr/>
        </p:nvSpPr>
        <p:spPr>
          <a:xfrm>
            <a:off x="4762001" y="2890143"/>
            <a:ext cx="323017" cy="215444"/>
          </a:xfrm>
          <a:prstGeom prst="rect">
            <a:avLst/>
          </a:prstGeom>
          <a:noFill/>
        </p:spPr>
        <p:txBody>
          <a:bodyPr wrap="square" rtlCol="0">
            <a:spAutoFit/>
          </a:bodyPr>
          <a:lstStyle/>
          <a:p>
            <a:r>
              <a:rPr kumimoji="1" lang="en-US" altLang="ja-JP" sz="800" dirty="0"/>
              <a:t>16</a:t>
            </a:r>
            <a:endParaRPr kumimoji="1" lang="ja-JP" altLang="en-US" sz="800" dirty="0"/>
          </a:p>
        </p:txBody>
      </p:sp>
      <p:sp>
        <p:nvSpPr>
          <p:cNvPr id="102" name="フローチャート: 手作業 101"/>
          <p:cNvSpPr/>
          <p:nvPr/>
        </p:nvSpPr>
        <p:spPr>
          <a:xfrm rot="16200000">
            <a:off x="4783665" y="5271547"/>
            <a:ext cx="902674" cy="157955"/>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テキスト ボックス 103"/>
          <p:cNvSpPr txBox="1"/>
          <p:nvPr/>
        </p:nvSpPr>
        <p:spPr>
          <a:xfrm>
            <a:off x="4774044" y="5276698"/>
            <a:ext cx="212382" cy="461665"/>
          </a:xfrm>
          <a:prstGeom prst="rect">
            <a:avLst/>
          </a:prstGeom>
          <a:noFill/>
        </p:spPr>
        <p:txBody>
          <a:bodyPr wrap="square" rtlCol="0">
            <a:spAutoFit/>
          </a:bodyPr>
          <a:lstStyle/>
          <a:p>
            <a:r>
              <a:rPr kumimoji="1" lang="en-US" altLang="ja-JP" sz="1200" b="1" dirty="0"/>
              <a:t>:</a:t>
            </a:r>
          </a:p>
          <a:p>
            <a:r>
              <a:rPr kumimoji="1" lang="en-US" altLang="ja-JP" sz="1200" b="1" dirty="0"/>
              <a:t>:</a:t>
            </a:r>
            <a:endParaRPr kumimoji="1" lang="ja-JP" altLang="en-US" sz="1200" b="1" dirty="0"/>
          </a:p>
        </p:txBody>
      </p:sp>
      <p:sp>
        <p:nvSpPr>
          <p:cNvPr id="105" name="テキスト ボックス 104"/>
          <p:cNvSpPr txBox="1"/>
          <p:nvPr/>
        </p:nvSpPr>
        <p:spPr>
          <a:xfrm>
            <a:off x="4774044" y="4874852"/>
            <a:ext cx="354637" cy="215444"/>
          </a:xfrm>
          <a:prstGeom prst="rect">
            <a:avLst/>
          </a:prstGeom>
          <a:noFill/>
        </p:spPr>
        <p:txBody>
          <a:bodyPr wrap="square" rtlCol="0">
            <a:spAutoFit/>
          </a:bodyPr>
          <a:lstStyle/>
          <a:p>
            <a:r>
              <a:rPr kumimoji="1" lang="en-US" altLang="ja-JP" sz="800" dirty="0"/>
              <a:t>R0</a:t>
            </a:r>
            <a:endParaRPr kumimoji="1" lang="ja-JP" altLang="en-US" sz="800" dirty="0"/>
          </a:p>
        </p:txBody>
      </p:sp>
      <p:sp>
        <p:nvSpPr>
          <p:cNvPr id="106" name="テキスト ボックス 105"/>
          <p:cNvSpPr txBox="1"/>
          <p:nvPr/>
        </p:nvSpPr>
        <p:spPr>
          <a:xfrm>
            <a:off x="4774045" y="5089823"/>
            <a:ext cx="298094" cy="215444"/>
          </a:xfrm>
          <a:prstGeom prst="rect">
            <a:avLst/>
          </a:prstGeom>
          <a:noFill/>
        </p:spPr>
        <p:txBody>
          <a:bodyPr wrap="square" rtlCol="0">
            <a:spAutoFit/>
          </a:bodyPr>
          <a:lstStyle/>
          <a:p>
            <a:r>
              <a:rPr kumimoji="1" lang="en-US" altLang="ja-JP" sz="800" dirty="0"/>
              <a:t>R1</a:t>
            </a:r>
            <a:endParaRPr kumimoji="1" lang="ja-JP" altLang="en-US" sz="800" dirty="0"/>
          </a:p>
        </p:txBody>
      </p:sp>
      <p:sp>
        <p:nvSpPr>
          <p:cNvPr id="108" name="テキスト ボックス 107"/>
          <p:cNvSpPr txBox="1"/>
          <p:nvPr/>
        </p:nvSpPr>
        <p:spPr>
          <a:xfrm>
            <a:off x="4774044" y="5655559"/>
            <a:ext cx="369658" cy="215444"/>
          </a:xfrm>
          <a:prstGeom prst="rect">
            <a:avLst/>
          </a:prstGeom>
          <a:noFill/>
        </p:spPr>
        <p:txBody>
          <a:bodyPr wrap="square" rtlCol="0">
            <a:spAutoFit/>
          </a:bodyPr>
          <a:lstStyle/>
          <a:p>
            <a:r>
              <a:rPr kumimoji="1" lang="en-US" altLang="ja-JP" sz="800" dirty="0"/>
              <a:t>R15</a:t>
            </a:r>
            <a:endParaRPr kumimoji="1" lang="ja-JP" altLang="en-US" sz="800" dirty="0"/>
          </a:p>
        </p:txBody>
      </p:sp>
      <p:sp>
        <p:nvSpPr>
          <p:cNvPr id="112" name="フローチャート: 手作業 111"/>
          <p:cNvSpPr/>
          <p:nvPr/>
        </p:nvSpPr>
        <p:spPr>
          <a:xfrm rot="16200000">
            <a:off x="6949879" y="4857195"/>
            <a:ext cx="1148388" cy="219784"/>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7267446" y="3396579"/>
            <a:ext cx="287655" cy="379491"/>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800" dirty="0">
                <a:solidFill>
                  <a:schemeClr val="tx1"/>
                </a:solidFill>
              </a:rPr>
              <a:t>FF</a:t>
            </a:r>
            <a:endParaRPr kumimoji="1" lang="ja-JP" altLang="en-US" sz="800" dirty="0">
              <a:solidFill>
                <a:schemeClr val="tx1"/>
              </a:solidFill>
            </a:endParaRPr>
          </a:p>
        </p:txBody>
      </p:sp>
      <p:sp>
        <p:nvSpPr>
          <p:cNvPr id="116" name="二等辺三角形 115"/>
          <p:cNvSpPr/>
          <p:nvPr/>
        </p:nvSpPr>
        <p:spPr>
          <a:xfrm rot="5400000">
            <a:off x="7257807" y="3604569"/>
            <a:ext cx="127000" cy="10772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39" name="直線コネクタ 138"/>
          <p:cNvCxnSpPr/>
          <p:nvPr/>
        </p:nvCxnSpPr>
        <p:spPr>
          <a:xfrm>
            <a:off x="4933579" y="3111159"/>
            <a:ext cx="110065" cy="121116"/>
          </a:xfrm>
          <a:prstGeom prst="line">
            <a:avLst/>
          </a:prstGeom>
          <a:ln w="19050">
            <a:solidFill>
              <a:srgbClr val="C00000"/>
            </a:solidFill>
          </a:ln>
        </p:spPr>
        <p:style>
          <a:lnRef idx="1">
            <a:schemeClr val="dk1"/>
          </a:lnRef>
          <a:fillRef idx="0">
            <a:schemeClr val="dk1"/>
          </a:fillRef>
          <a:effectRef idx="0">
            <a:schemeClr val="dk1"/>
          </a:effectRef>
          <a:fontRef idx="minor">
            <a:schemeClr val="tx1"/>
          </a:fontRef>
        </p:style>
      </p:cxnSp>
      <p:sp>
        <p:nvSpPr>
          <p:cNvPr id="140" name="円/楕円 139"/>
          <p:cNvSpPr/>
          <p:nvPr/>
        </p:nvSpPr>
        <p:spPr>
          <a:xfrm>
            <a:off x="5361622" y="3063554"/>
            <a:ext cx="175135" cy="19068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a:t>
            </a:r>
            <a:endParaRPr kumimoji="1" lang="ja-JP" altLang="en-US" sz="1200" dirty="0">
              <a:solidFill>
                <a:schemeClr val="tx1"/>
              </a:solidFill>
            </a:endParaRPr>
          </a:p>
        </p:txBody>
      </p:sp>
      <p:cxnSp>
        <p:nvCxnSpPr>
          <p:cNvPr id="250" name="カギ線コネクタ 249"/>
          <p:cNvCxnSpPr>
            <a:stCxn id="101" idx="3"/>
            <a:endCxn id="140" idx="4"/>
          </p:cNvCxnSpPr>
          <p:nvPr/>
        </p:nvCxnSpPr>
        <p:spPr>
          <a:xfrm flipV="1">
            <a:off x="4777022" y="3254235"/>
            <a:ext cx="672168" cy="343379"/>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76" name="カギ線コネクタ 75"/>
          <p:cNvCxnSpPr>
            <a:endCxn id="222" idx="1"/>
          </p:cNvCxnSpPr>
          <p:nvPr/>
        </p:nvCxnSpPr>
        <p:spPr>
          <a:xfrm rot="5400000" flipH="1" flipV="1">
            <a:off x="4780849" y="2696251"/>
            <a:ext cx="766817" cy="158478"/>
          </a:xfrm>
          <a:prstGeom prst="bentConnector2">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195" name="正方形/長方形 194"/>
          <p:cNvSpPr/>
          <p:nvPr/>
        </p:nvSpPr>
        <p:spPr>
          <a:xfrm>
            <a:off x="7474917" y="2969148"/>
            <a:ext cx="287655" cy="379491"/>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800" dirty="0">
                <a:solidFill>
                  <a:schemeClr val="tx1"/>
                </a:solidFill>
              </a:rPr>
              <a:t>FF</a:t>
            </a:r>
            <a:endParaRPr kumimoji="1" lang="ja-JP" altLang="en-US" sz="800" dirty="0">
              <a:solidFill>
                <a:schemeClr val="tx1"/>
              </a:solidFill>
            </a:endParaRPr>
          </a:p>
        </p:txBody>
      </p:sp>
      <p:sp>
        <p:nvSpPr>
          <p:cNvPr id="196" name="二等辺三角形 195"/>
          <p:cNvSpPr/>
          <p:nvPr/>
        </p:nvSpPr>
        <p:spPr>
          <a:xfrm rot="5400000">
            <a:off x="7465278" y="3177138"/>
            <a:ext cx="127000" cy="10772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34" name="直線矢印コネクタ 133"/>
          <p:cNvCxnSpPr>
            <a:endCxn id="140" idx="2"/>
          </p:cNvCxnSpPr>
          <p:nvPr/>
        </p:nvCxnSpPr>
        <p:spPr>
          <a:xfrm>
            <a:off x="4849585" y="3158892"/>
            <a:ext cx="512037" cy="3"/>
          </a:xfrm>
          <a:prstGeom prst="straightConnector1">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202" name="フローチャート: 手作業 201"/>
          <p:cNvSpPr/>
          <p:nvPr/>
        </p:nvSpPr>
        <p:spPr>
          <a:xfrm rot="16200000">
            <a:off x="7712428" y="4793468"/>
            <a:ext cx="482520" cy="141022"/>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sp>
        <p:nvSpPr>
          <p:cNvPr id="204" name="テキスト ボックス 203"/>
          <p:cNvSpPr txBox="1"/>
          <p:nvPr/>
        </p:nvSpPr>
        <p:spPr>
          <a:xfrm>
            <a:off x="7875911" y="4858085"/>
            <a:ext cx="93029" cy="215444"/>
          </a:xfrm>
          <a:prstGeom prst="rect">
            <a:avLst/>
          </a:prstGeom>
          <a:noFill/>
        </p:spPr>
        <p:txBody>
          <a:bodyPr wrap="square" rtlCol="0">
            <a:spAutoFit/>
          </a:bodyPr>
          <a:lstStyle/>
          <a:p>
            <a:r>
              <a:rPr kumimoji="1" lang="en-US" altLang="ja-JP" sz="800" dirty="0"/>
              <a:t>0</a:t>
            </a:r>
            <a:endParaRPr kumimoji="1" lang="ja-JP" altLang="en-US" sz="800" dirty="0"/>
          </a:p>
        </p:txBody>
      </p:sp>
      <p:sp>
        <p:nvSpPr>
          <p:cNvPr id="205" name="テキスト ボックス 204"/>
          <p:cNvSpPr txBox="1"/>
          <p:nvPr/>
        </p:nvSpPr>
        <p:spPr>
          <a:xfrm>
            <a:off x="4544175" y="4461027"/>
            <a:ext cx="466468" cy="215444"/>
          </a:xfrm>
          <a:prstGeom prst="rect">
            <a:avLst/>
          </a:prstGeom>
          <a:noFill/>
        </p:spPr>
        <p:txBody>
          <a:bodyPr wrap="square" lIns="0" rIns="0" rtlCol="0">
            <a:spAutoFit/>
          </a:bodyPr>
          <a:lstStyle/>
          <a:p>
            <a:r>
              <a:rPr kumimoji="1" lang="en-US" altLang="ja-JP" sz="800" dirty="0"/>
              <a:t>op_in[6:0]</a:t>
            </a:r>
            <a:endParaRPr kumimoji="1" lang="ja-JP" altLang="en-US" sz="800" dirty="0"/>
          </a:p>
        </p:txBody>
      </p:sp>
      <p:cxnSp>
        <p:nvCxnSpPr>
          <p:cNvPr id="137" name="カギ線コネクタ 136"/>
          <p:cNvCxnSpPr>
            <a:cxnSpLocks/>
            <a:stCxn id="205" idx="3"/>
            <a:endCxn id="111" idx="0"/>
          </p:cNvCxnSpPr>
          <p:nvPr/>
        </p:nvCxnSpPr>
        <p:spPr>
          <a:xfrm>
            <a:off x="5010643" y="4568749"/>
            <a:ext cx="659078" cy="686435"/>
          </a:xfrm>
          <a:prstGeom prst="bentConnector2">
            <a:avLst/>
          </a:prstGeom>
          <a:ln w="19050">
            <a:solidFill>
              <a:srgbClr val="C00000"/>
            </a:solidFill>
            <a:prstDash val="solid"/>
            <a:tailEnd type="triangle"/>
          </a:ln>
        </p:spPr>
        <p:style>
          <a:lnRef idx="1">
            <a:schemeClr val="dk1"/>
          </a:lnRef>
          <a:fillRef idx="0">
            <a:schemeClr val="dk1"/>
          </a:fillRef>
          <a:effectRef idx="0">
            <a:schemeClr val="dk1"/>
          </a:effectRef>
          <a:fontRef idx="minor">
            <a:schemeClr val="tx1"/>
          </a:fontRef>
        </p:style>
      </p:cxnSp>
      <p:cxnSp>
        <p:nvCxnSpPr>
          <p:cNvPr id="143" name="直線矢印コネクタ 142"/>
          <p:cNvCxnSpPr>
            <a:cxnSpLocks/>
            <a:stCxn id="102" idx="2"/>
          </p:cNvCxnSpPr>
          <p:nvPr/>
        </p:nvCxnSpPr>
        <p:spPr>
          <a:xfrm>
            <a:off x="5313980" y="5350525"/>
            <a:ext cx="210020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11" name="円/楕円 110"/>
          <p:cNvSpPr/>
          <p:nvPr/>
        </p:nvSpPr>
        <p:spPr>
          <a:xfrm>
            <a:off x="5582153" y="5255184"/>
            <a:ext cx="175135" cy="19068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a:t>
            </a:r>
            <a:endParaRPr kumimoji="1" lang="ja-JP" altLang="en-US" sz="1200" dirty="0">
              <a:solidFill>
                <a:schemeClr val="tx1"/>
              </a:solidFill>
            </a:endParaRPr>
          </a:p>
        </p:txBody>
      </p:sp>
      <p:cxnSp>
        <p:nvCxnSpPr>
          <p:cNvPr id="162" name="カギ線コネクタ 161"/>
          <p:cNvCxnSpPr>
            <a:stCxn id="140" idx="6"/>
          </p:cNvCxnSpPr>
          <p:nvPr/>
        </p:nvCxnSpPr>
        <p:spPr>
          <a:xfrm>
            <a:off x="5536757" y="3158895"/>
            <a:ext cx="1877424" cy="1422989"/>
          </a:xfrm>
          <a:prstGeom prst="bentConnector3">
            <a:avLst>
              <a:gd name="adj1" fmla="val 44604"/>
            </a:avLst>
          </a:prstGeom>
          <a:ln w="19050">
            <a:tailEnd type="triangle"/>
          </a:ln>
        </p:spPr>
        <p:style>
          <a:lnRef idx="1">
            <a:schemeClr val="dk1"/>
          </a:lnRef>
          <a:fillRef idx="0">
            <a:schemeClr val="dk1"/>
          </a:fillRef>
          <a:effectRef idx="0">
            <a:schemeClr val="dk1"/>
          </a:effectRef>
          <a:fontRef idx="minor">
            <a:schemeClr val="tx1"/>
          </a:fontRef>
        </p:style>
      </p:cxnSp>
      <p:cxnSp>
        <p:nvCxnSpPr>
          <p:cNvPr id="188" name="直線コネクタ 187"/>
          <p:cNvCxnSpPr>
            <a:stCxn id="140" idx="6"/>
            <a:endCxn id="195" idx="1"/>
          </p:cNvCxnSpPr>
          <p:nvPr/>
        </p:nvCxnSpPr>
        <p:spPr>
          <a:xfrm flipV="1">
            <a:off x="5536757" y="3158894"/>
            <a:ext cx="1938160" cy="1"/>
          </a:xfrm>
          <a:prstGeom prst="line">
            <a:avLst/>
          </a:prstGeom>
          <a:ln w="19050"/>
        </p:spPr>
        <p:style>
          <a:lnRef idx="1">
            <a:schemeClr val="dk1"/>
          </a:lnRef>
          <a:fillRef idx="0">
            <a:schemeClr val="dk1"/>
          </a:fillRef>
          <a:effectRef idx="0">
            <a:schemeClr val="dk1"/>
          </a:effectRef>
          <a:fontRef idx="minor">
            <a:schemeClr val="tx1"/>
          </a:fontRef>
        </p:style>
      </p:cxnSp>
      <p:sp>
        <p:nvSpPr>
          <p:cNvPr id="197" name="正方形/長方形 196"/>
          <p:cNvSpPr/>
          <p:nvPr/>
        </p:nvSpPr>
        <p:spPr>
          <a:xfrm>
            <a:off x="7091782" y="2969148"/>
            <a:ext cx="287655" cy="379491"/>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800" dirty="0">
                <a:solidFill>
                  <a:schemeClr val="tx1"/>
                </a:solidFill>
              </a:rPr>
              <a:t>FF</a:t>
            </a:r>
            <a:endParaRPr kumimoji="1" lang="ja-JP" altLang="en-US" sz="800" dirty="0">
              <a:solidFill>
                <a:schemeClr val="tx1"/>
              </a:solidFill>
            </a:endParaRPr>
          </a:p>
        </p:txBody>
      </p:sp>
      <p:sp>
        <p:nvSpPr>
          <p:cNvPr id="198" name="二等辺三角形 197"/>
          <p:cNvSpPr/>
          <p:nvPr/>
        </p:nvSpPr>
        <p:spPr>
          <a:xfrm rot="5400000">
            <a:off x="7082143" y="3177138"/>
            <a:ext cx="127000" cy="10772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p:cNvSpPr/>
          <p:nvPr/>
        </p:nvSpPr>
        <p:spPr>
          <a:xfrm>
            <a:off x="6884311" y="3396579"/>
            <a:ext cx="287655" cy="379491"/>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800" dirty="0">
                <a:solidFill>
                  <a:schemeClr val="tx1"/>
                </a:solidFill>
              </a:rPr>
              <a:t>FF</a:t>
            </a:r>
            <a:endParaRPr kumimoji="1" lang="ja-JP" altLang="en-US" sz="800" dirty="0">
              <a:solidFill>
                <a:schemeClr val="tx1"/>
              </a:solidFill>
            </a:endParaRPr>
          </a:p>
        </p:txBody>
      </p:sp>
      <p:sp>
        <p:nvSpPr>
          <p:cNvPr id="114" name="二等辺三角形 113"/>
          <p:cNvSpPr/>
          <p:nvPr/>
        </p:nvSpPr>
        <p:spPr>
          <a:xfrm rot="5400000">
            <a:off x="6874672" y="3604569"/>
            <a:ext cx="127000" cy="10772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93" name="直線矢印コネクタ 192"/>
          <p:cNvCxnSpPr>
            <a:stCxn id="112" idx="2"/>
            <a:endCxn id="204" idx="1"/>
          </p:cNvCxnSpPr>
          <p:nvPr/>
        </p:nvCxnSpPr>
        <p:spPr>
          <a:xfrm flipV="1">
            <a:off x="7633965" y="4965807"/>
            <a:ext cx="241946" cy="12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0" name="カギ線コネクタ 199"/>
          <p:cNvCxnSpPr>
            <a:stCxn id="195" idx="3"/>
            <a:endCxn id="257" idx="1"/>
          </p:cNvCxnSpPr>
          <p:nvPr/>
        </p:nvCxnSpPr>
        <p:spPr>
          <a:xfrm>
            <a:off x="7762572" y="3158894"/>
            <a:ext cx="494852" cy="1500503"/>
          </a:xfrm>
          <a:prstGeom prst="bentConnector3">
            <a:avLst>
              <a:gd name="adj1" fmla="val 65399"/>
            </a:avLst>
          </a:prstGeom>
          <a:ln w="19050">
            <a:tailEnd type="triangle"/>
          </a:ln>
        </p:spPr>
        <p:style>
          <a:lnRef idx="1">
            <a:schemeClr val="dk1"/>
          </a:lnRef>
          <a:fillRef idx="0">
            <a:schemeClr val="dk1"/>
          </a:fillRef>
          <a:effectRef idx="0">
            <a:schemeClr val="dk1"/>
          </a:effectRef>
          <a:fontRef idx="minor">
            <a:schemeClr val="tx1"/>
          </a:fontRef>
        </p:style>
      </p:cxnSp>
      <p:sp>
        <p:nvSpPr>
          <p:cNvPr id="256" name="フローチャート: 手作業 255"/>
          <p:cNvSpPr/>
          <p:nvPr/>
        </p:nvSpPr>
        <p:spPr>
          <a:xfrm rot="16200000">
            <a:off x="8093941" y="4677739"/>
            <a:ext cx="482520" cy="141022"/>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sp>
        <p:nvSpPr>
          <p:cNvPr id="257" name="テキスト ボックス 256"/>
          <p:cNvSpPr txBox="1"/>
          <p:nvPr/>
        </p:nvSpPr>
        <p:spPr>
          <a:xfrm>
            <a:off x="8257424" y="4551675"/>
            <a:ext cx="89168" cy="215444"/>
          </a:xfrm>
          <a:prstGeom prst="rect">
            <a:avLst/>
          </a:prstGeom>
          <a:noFill/>
        </p:spPr>
        <p:txBody>
          <a:bodyPr wrap="square" rtlCol="0">
            <a:spAutoFit/>
          </a:bodyPr>
          <a:lstStyle/>
          <a:p>
            <a:r>
              <a:rPr kumimoji="1" lang="en-US" altLang="ja-JP" sz="800" dirty="0"/>
              <a:t>1</a:t>
            </a:r>
            <a:endParaRPr kumimoji="1" lang="ja-JP" altLang="en-US" sz="800" dirty="0"/>
          </a:p>
        </p:txBody>
      </p:sp>
      <p:sp>
        <p:nvSpPr>
          <p:cNvPr id="258" name="テキスト ボックス 257"/>
          <p:cNvSpPr txBox="1"/>
          <p:nvPr/>
        </p:nvSpPr>
        <p:spPr>
          <a:xfrm>
            <a:off x="8257424" y="4742356"/>
            <a:ext cx="93029" cy="215444"/>
          </a:xfrm>
          <a:prstGeom prst="rect">
            <a:avLst/>
          </a:prstGeom>
          <a:noFill/>
        </p:spPr>
        <p:txBody>
          <a:bodyPr wrap="square" rtlCol="0">
            <a:spAutoFit/>
          </a:bodyPr>
          <a:lstStyle/>
          <a:p>
            <a:r>
              <a:rPr kumimoji="1" lang="en-US" altLang="ja-JP" sz="800" dirty="0"/>
              <a:t>0</a:t>
            </a:r>
            <a:endParaRPr kumimoji="1" lang="ja-JP" altLang="en-US" sz="800" dirty="0"/>
          </a:p>
        </p:txBody>
      </p:sp>
      <p:cxnSp>
        <p:nvCxnSpPr>
          <p:cNvPr id="210" name="直線矢印コネクタ 209"/>
          <p:cNvCxnSpPr>
            <a:stCxn id="202" idx="2"/>
          </p:cNvCxnSpPr>
          <p:nvPr/>
        </p:nvCxnSpPr>
        <p:spPr>
          <a:xfrm>
            <a:off x="8024199" y="4863979"/>
            <a:ext cx="233225" cy="37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91" name="円/楕円 290"/>
          <p:cNvSpPr/>
          <p:nvPr/>
        </p:nvSpPr>
        <p:spPr>
          <a:xfrm>
            <a:off x="5820479" y="3490448"/>
            <a:ext cx="175135" cy="19068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+1</a:t>
            </a:r>
            <a:endParaRPr kumimoji="1" lang="ja-JP" altLang="en-US" sz="800" dirty="0">
              <a:solidFill>
                <a:schemeClr val="tx1"/>
              </a:solidFill>
            </a:endParaRPr>
          </a:p>
        </p:txBody>
      </p:sp>
      <p:sp>
        <p:nvSpPr>
          <p:cNvPr id="296" name="テキスト ボックス 295"/>
          <p:cNvSpPr txBox="1"/>
          <p:nvPr/>
        </p:nvSpPr>
        <p:spPr>
          <a:xfrm>
            <a:off x="-12501" y="3442986"/>
            <a:ext cx="739023" cy="215444"/>
          </a:xfrm>
          <a:prstGeom prst="rect">
            <a:avLst/>
          </a:prstGeom>
          <a:noFill/>
        </p:spPr>
        <p:txBody>
          <a:bodyPr wrap="square" rtlCol="0">
            <a:spAutoFit/>
          </a:bodyPr>
          <a:lstStyle/>
          <a:p>
            <a:r>
              <a:rPr kumimoji="1" lang="en-US" altLang="ja-JP" sz="800" dirty="0"/>
              <a:t>pc_out[15:0]</a:t>
            </a:r>
            <a:endParaRPr kumimoji="1" lang="ja-JP" altLang="en-US" sz="800" dirty="0"/>
          </a:p>
        </p:txBody>
      </p:sp>
      <p:sp>
        <p:nvSpPr>
          <p:cNvPr id="203" name="テキスト ボックス 202"/>
          <p:cNvSpPr txBox="1"/>
          <p:nvPr/>
        </p:nvSpPr>
        <p:spPr>
          <a:xfrm>
            <a:off x="7875911" y="4667404"/>
            <a:ext cx="89168" cy="215444"/>
          </a:xfrm>
          <a:prstGeom prst="rect">
            <a:avLst/>
          </a:prstGeom>
          <a:noFill/>
        </p:spPr>
        <p:txBody>
          <a:bodyPr wrap="square" rtlCol="0">
            <a:spAutoFit/>
          </a:bodyPr>
          <a:lstStyle/>
          <a:p>
            <a:r>
              <a:rPr kumimoji="1" lang="en-US" altLang="ja-JP" sz="800" dirty="0"/>
              <a:t>1</a:t>
            </a:r>
            <a:endParaRPr kumimoji="1" lang="ja-JP" altLang="en-US" sz="800" dirty="0"/>
          </a:p>
        </p:txBody>
      </p:sp>
      <p:sp>
        <p:nvSpPr>
          <p:cNvPr id="297" name="月 296"/>
          <p:cNvSpPr/>
          <p:nvPr/>
        </p:nvSpPr>
        <p:spPr>
          <a:xfrm rot="10800000">
            <a:off x="7482489" y="1768314"/>
            <a:ext cx="213518" cy="238901"/>
          </a:xfrm>
          <a:prstGeom prst="moon">
            <a:avLst>
              <a:gd name="adj" fmla="val 80335"/>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9" name="テキスト ボックス 308"/>
          <p:cNvSpPr txBox="1"/>
          <p:nvPr/>
        </p:nvSpPr>
        <p:spPr>
          <a:xfrm>
            <a:off x="8515937" y="1859331"/>
            <a:ext cx="563879" cy="215444"/>
          </a:xfrm>
          <a:prstGeom prst="rect">
            <a:avLst/>
          </a:prstGeom>
          <a:noFill/>
        </p:spPr>
        <p:txBody>
          <a:bodyPr wrap="square" rtlCol="0">
            <a:spAutoFit/>
          </a:bodyPr>
          <a:lstStyle/>
          <a:p>
            <a:r>
              <a:rPr kumimoji="1" lang="en-US" altLang="ja-JP" sz="800" dirty="0"/>
              <a:t>nop_en</a:t>
            </a:r>
            <a:endParaRPr kumimoji="1" lang="ja-JP" altLang="en-US" sz="800" dirty="0"/>
          </a:p>
        </p:txBody>
      </p:sp>
      <p:sp>
        <p:nvSpPr>
          <p:cNvPr id="341" name="テキスト ボックス 340"/>
          <p:cNvSpPr txBox="1"/>
          <p:nvPr/>
        </p:nvSpPr>
        <p:spPr>
          <a:xfrm>
            <a:off x="5474" y="4555241"/>
            <a:ext cx="713215" cy="215444"/>
          </a:xfrm>
          <a:prstGeom prst="rect">
            <a:avLst/>
          </a:prstGeom>
          <a:noFill/>
        </p:spPr>
        <p:txBody>
          <a:bodyPr wrap="square" rtlCol="0">
            <a:spAutoFit/>
          </a:bodyPr>
          <a:lstStyle/>
          <a:p>
            <a:r>
              <a:rPr kumimoji="1" lang="en-US" altLang="ja-JP" sz="800" dirty="0"/>
              <a:t>op_in[15:11]</a:t>
            </a:r>
            <a:endParaRPr kumimoji="1" lang="ja-JP" altLang="en-US" sz="800" dirty="0"/>
          </a:p>
        </p:txBody>
      </p:sp>
      <p:sp>
        <p:nvSpPr>
          <p:cNvPr id="347" name="テキスト ボックス 346"/>
          <p:cNvSpPr txBox="1"/>
          <p:nvPr/>
        </p:nvSpPr>
        <p:spPr>
          <a:xfrm>
            <a:off x="37038" y="3869650"/>
            <a:ext cx="531642" cy="215444"/>
          </a:xfrm>
          <a:prstGeom prst="rect">
            <a:avLst/>
          </a:prstGeom>
          <a:noFill/>
        </p:spPr>
        <p:txBody>
          <a:bodyPr wrap="square" rtlCol="0">
            <a:spAutoFit/>
          </a:bodyPr>
          <a:lstStyle/>
          <a:p>
            <a:r>
              <a:rPr kumimoji="1" lang="en-US" altLang="ja-JP" sz="800" dirty="0"/>
              <a:t>fwd_en</a:t>
            </a:r>
            <a:endParaRPr kumimoji="1" lang="ja-JP" altLang="en-US" sz="800" dirty="0"/>
          </a:p>
        </p:txBody>
      </p:sp>
      <p:sp>
        <p:nvSpPr>
          <p:cNvPr id="352" name="テキスト ボックス 351"/>
          <p:cNvSpPr txBox="1"/>
          <p:nvPr/>
        </p:nvSpPr>
        <p:spPr>
          <a:xfrm>
            <a:off x="2820692" y="3781800"/>
            <a:ext cx="746032" cy="954107"/>
          </a:xfrm>
          <a:prstGeom prst="rect">
            <a:avLst/>
          </a:prstGeom>
          <a:solidFill>
            <a:srgbClr val="FFC000"/>
          </a:solidFill>
          <a:ln w="6350">
            <a:solidFill>
              <a:schemeClr val="tx1"/>
            </a:solidFill>
          </a:ln>
        </p:spPr>
        <p:txBody>
          <a:bodyPr wrap="square" lIns="0" rIns="0" rtlCol="0">
            <a:spAutoFit/>
          </a:bodyPr>
          <a:lstStyle/>
          <a:p>
            <a:r>
              <a:rPr kumimoji="1" lang="en-US" altLang="ja-JP" sz="800" dirty="0"/>
              <a:t>(D==0 &amp;&amp; (A==C||B==C ))|| (D==1&amp;&amp;A==C)?     </a:t>
            </a:r>
          </a:p>
          <a:p>
            <a:pPr algn="ctr"/>
            <a:r>
              <a:rPr kumimoji="1" lang="en-US" altLang="ja-JP" sz="800" dirty="0"/>
              <a:t>1:0</a:t>
            </a:r>
          </a:p>
          <a:p>
            <a:r>
              <a:rPr kumimoji="1" lang="en-US" altLang="ja-JP" sz="800" dirty="0"/>
              <a:t>                              A </a:t>
            </a:r>
          </a:p>
          <a:p>
            <a:r>
              <a:rPr kumimoji="1" lang="en-US" altLang="ja-JP" sz="800" dirty="0"/>
              <a:t>                              B</a:t>
            </a:r>
          </a:p>
          <a:p>
            <a:r>
              <a:rPr kumimoji="1" lang="en-US" altLang="ja-JP" sz="800" dirty="0"/>
              <a:t>               D            C     </a:t>
            </a:r>
          </a:p>
        </p:txBody>
      </p:sp>
      <p:sp>
        <p:nvSpPr>
          <p:cNvPr id="191" name="正方形/長方形 190"/>
          <p:cNvSpPr/>
          <p:nvPr/>
        </p:nvSpPr>
        <p:spPr>
          <a:xfrm>
            <a:off x="457200" y="1155817"/>
            <a:ext cx="3568903" cy="219282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lnctl  (control  Link Register)</a:t>
            </a:r>
            <a:endParaRPr kumimoji="1" lang="ja-JP" altLang="en-US" sz="1050" u="sng" dirty="0">
              <a:solidFill>
                <a:schemeClr val="tx1"/>
              </a:solidFill>
            </a:endParaRPr>
          </a:p>
        </p:txBody>
      </p:sp>
      <p:sp>
        <p:nvSpPr>
          <p:cNvPr id="209" name="テキスト ボックス 208"/>
          <p:cNvSpPr txBox="1"/>
          <p:nvPr/>
        </p:nvSpPr>
        <p:spPr>
          <a:xfrm>
            <a:off x="0" y="1301248"/>
            <a:ext cx="470080" cy="215444"/>
          </a:xfrm>
          <a:prstGeom prst="rect">
            <a:avLst/>
          </a:prstGeom>
          <a:noFill/>
        </p:spPr>
        <p:txBody>
          <a:bodyPr wrap="square" rtlCol="0">
            <a:spAutoFit/>
          </a:bodyPr>
          <a:lstStyle/>
          <a:p>
            <a:r>
              <a:rPr kumimoji="1" lang="en-US" altLang="ja-JP" sz="800" dirty="0"/>
              <a:t>nREGA</a:t>
            </a:r>
            <a:endParaRPr kumimoji="1" lang="ja-JP" altLang="en-US" sz="800" dirty="0"/>
          </a:p>
        </p:txBody>
      </p:sp>
      <p:sp>
        <p:nvSpPr>
          <p:cNvPr id="211" name="テキスト ボックス 210"/>
          <p:cNvSpPr txBox="1"/>
          <p:nvPr/>
        </p:nvSpPr>
        <p:spPr>
          <a:xfrm>
            <a:off x="1078101" y="1337756"/>
            <a:ext cx="1263888" cy="338554"/>
          </a:xfrm>
          <a:prstGeom prst="rect">
            <a:avLst/>
          </a:prstGeom>
          <a:solidFill>
            <a:srgbClr val="FFC000"/>
          </a:solidFill>
          <a:ln w="6350">
            <a:solidFill>
              <a:schemeClr val="tx1"/>
            </a:solidFill>
          </a:ln>
        </p:spPr>
        <p:txBody>
          <a:bodyPr wrap="square" rtlCol="0">
            <a:spAutoFit/>
          </a:bodyPr>
          <a:lstStyle/>
          <a:p>
            <a:r>
              <a:rPr kumimoji="1" lang="en-US" altLang="ja-JP" sz="800" dirty="0"/>
              <a:t>(op_in[15:11] == BLX)  &amp;&amp; </a:t>
            </a:r>
          </a:p>
          <a:p>
            <a:r>
              <a:rPr kumimoji="1" lang="en-US" altLang="ja-JP" sz="800" dirty="0"/>
              <a:t>(nREGA != 4’b1111) ? 1:0  </a:t>
            </a:r>
            <a:endParaRPr kumimoji="1" lang="ja-JP" altLang="en-US" sz="800" dirty="0"/>
          </a:p>
        </p:txBody>
      </p:sp>
      <p:sp>
        <p:nvSpPr>
          <p:cNvPr id="238" name="フローチャート: 手作業 237"/>
          <p:cNvSpPr/>
          <p:nvPr/>
        </p:nvSpPr>
        <p:spPr>
          <a:xfrm rot="5400000">
            <a:off x="1889755" y="3022661"/>
            <a:ext cx="456101" cy="112684"/>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1" name="テキスト ボックス 240"/>
          <p:cNvSpPr txBox="1"/>
          <p:nvPr/>
        </p:nvSpPr>
        <p:spPr>
          <a:xfrm>
            <a:off x="2061796" y="3070643"/>
            <a:ext cx="93029" cy="215444"/>
          </a:xfrm>
          <a:prstGeom prst="rect">
            <a:avLst/>
          </a:prstGeom>
          <a:noFill/>
        </p:spPr>
        <p:txBody>
          <a:bodyPr wrap="square" rtlCol="0">
            <a:spAutoFit/>
          </a:bodyPr>
          <a:lstStyle/>
          <a:p>
            <a:r>
              <a:rPr kumimoji="1" lang="en-US" altLang="ja-JP" sz="800" dirty="0"/>
              <a:t>1</a:t>
            </a:r>
            <a:endParaRPr kumimoji="1" lang="ja-JP" altLang="en-US" sz="800" dirty="0"/>
          </a:p>
        </p:txBody>
      </p:sp>
      <p:sp>
        <p:nvSpPr>
          <p:cNvPr id="242" name="テキスト ボックス 241"/>
          <p:cNvSpPr txBox="1"/>
          <p:nvPr/>
        </p:nvSpPr>
        <p:spPr>
          <a:xfrm>
            <a:off x="2061796" y="2879962"/>
            <a:ext cx="89168" cy="215444"/>
          </a:xfrm>
          <a:prstGeom prst="rect">
            <a:avLst/>
          </a:prstGeom>
          <a:noFill/>
        </p:spPr>
        <p:txBody>
          <a:bodyPr wrap="square" rtlCol="0">
            <a:spAutoFit/>
          </a:bodyPr>
          <a:lstStyle/>
          <a:p>
            <a:r>
              <a:rPr kumimoji="1" lang="en-US" altLang="ja-JP" sz="800" dirty="0"/>
              <a:t>0</a:t>
            </a:r>
            <a:endParaRPr kumimoji="1" lang="ja-JP" altLang="en-US" sz="800" dirty="0"/>
          </a:p>
        </p:txBody>
      </p:sp>
      <p:sp>
        <p:nvSpPr>
          <p:cNvPr id="264" name="テキスト ボックス 263"/>
          <p:cNvSpPr txBox="1"/>
          <p:nvPr/>
        </p:nvSpPr>
        <p:spPr>
          <a:xfrm>
            <a:off x="1078101" y="1765086"/>
            <a:ext cx="823383" cy="215444"/>
          </a:xfrm>
          <a:prstGeom prst="rect">
            <a:avLst/>
          </a:prstGeom>
          <a:solidFill>
            <a:srgbClr val="FFC000"/>
          </a:solidFill>
          <a:ln w="6350">
            <a:solidFill>
              <a:schemeClr val="tx1"/>
            </a:solidFill>
          </a:ln>
        </p:spPr>
        <p:txBody>
          <a:bodyPr wrap="square" rtlCol="0">
            <a:spAutoFit/>
          </a:bodyPr>
          <a:lstStyle/>
          <a:p>
            <a:r>
              <a:rPr kumimoji="1" lang="en-US" altLang="ja-JP" sz="800" dirty="0"/>
              <a:t>BL? 1:0  </a:t>
            </a:r>
            <a:endParaRPr kumimoji="1" lang="ja-JP" altLang="en-US" sz="800" dirty="0"/>
          </a:p>
        </p:txBody>
      </p:sp>
      <p:sp>
        <p:nvSpPr>
          <p:cNvPr id="283" name="テキスト ボックス 282"/>
          <p:cNvSpPr txBox="1"/>
          <p:nvPr/>
        </p:nvSpPr>
        <p:spPr>
          <a:xfrm>
            <a:off x="4980906" y="936193"/>
            <a:ext cx="716586" cy="219625"/>
          </a:xfrm>
          <a:prstGeom prst="rect">
            <a:avLst/>
          </a:prstGeom>
          <a:noFill/>
        </p:spPr>
        <p:txBody>
          <a:bodyPr wrap="square" rtlCol="0">
            <a:spAutoFit/>
          </a:bodyPr>
          <a:lstStyle/>
          <a:p>
            <a:r>
              <a:rPr kumimoji="1" lang="en-US" altLang="ja-JP" sz="800" dirty="0"/>
              <a:t>PSR[15:12] </a:t>
            </a:r>
            <a:endParaRPr kumimoji="1" lang="ja-JP" altLang="en-US" sz="800" dirty="0"/>
          </a:p>
        </p:txBody>
      </p:sp>
      <p:cxnSp>
        <p:nvCxnSpPr>
          <p:cNvPr id="22" name="直線矢印コネクタ 21"/>
          <p:cNvCxnSpPr>
            <a:stCxn id="101" idx="3"/>
          </p:cNvCxnSpPr>
          <p:nvPr/>
        </p:nvCxnSpPr>
        <p:spPr>
          <a:xfrm>
            <a:off x="4777022" y="3597614"/>
            <a:ext cx="1043457"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4" name="直線コネクタ 23"/>
          <p:cNvCxnSpPr>
            <a:stCxn id="291" idx="6"/>
            <a:endCxn id="113" idx="1"/>
          </p:cNvCxnSpPr>
          <p:nvPr/>
        </p:nvCxnSpPr>
        <p:spPr>
          <a:xfrm>
            <a:off x="5995614" y="3585789"/>
            <a:ext cx="888697" cy="536"/>
          </a:xfrm>
          <a:prstGeom prst="line">
            <a:avLst/>
          </a:prstGeom>
          <a:ln w="19050"/>
        </p:spPr>
        <p:style>
          <a:lnRef idx="1">
            <a:schemeClr val="dk1"/>
          </a:lnRef>
          <a:fillRef idx="0">
            <a:schemeClr val="dk1"/>
          </a:fillRef>
          <a:effectRef idx="0">
            <a:schemeClr val="dk1"/>
          </a:effectRef>
          <a:fontRef idx="minor">
            <a:schemeClr val="tx1"/>
          </a:fontRef>
        </p:style>
      </p:cxnSp>
      <p:cxnSp>
        <p:nvCxnSpPr>
          <p:cNvPr id="229" name="カギ線コネクタ 228"/>
          <p:cNvCxnSpPr>
            <a:stCxn id="291" idx="6"/>
            <a:endCxn id="112" idx="0"/>
          </p:cNvCxnSpPr>
          <p:nvPr/>
        </p:nvCxnSpPr>
        <p:spPr>
          <a:xfrm>
            <a:off x="5995614" y="3585789"/>
            <a:ext cx="1418567" cy="1381298"/>
          </a:xfrm>
          <a:prstGeom prst="bentConnector3">
            <a:avLst>
              <a:gd name="adj1" fmla="val 9041"/>
            </a:avLst>
          </a:prstGeom>
          <a:ln w="19050">
            <a:tailEnd type="triangle"/>
          </a:ln>
        </p:spPr>
        <p:style>
          <a:lnRef idx="1">
            <a:schemeClr val="dk1"/>
          </a:lnRef>
          <a:fillRef idx="0">
            <a:schemeClr val="dk1"/>
          </a:fillRef>
          <a:effectRef idx="0">
            <a:schemeClr val="dk1"/>
          </a:effectRef>
          <a:fontRef idx="minor">
            <a:schemeClr val="tx1"/>
          </a:fontRef>
        </p:style>
      </p:cxnSp>
      <p:cxnSp>
        <p:nvCxnSpPr>
          <p:cNvPr id="49" name="直線コネクタ 48"/>
          <p:cNvCxnSpPr>
            <a:stCxn id="113" idx="3"/>
            <a:endCxn id="115" idx="1"/>
          </p:cNvCxnSpPr>
          <p:nvPr/>
        </p:nvCxnSpPr>
        <p:spPr>
          <a:xfrm>
            <a:off x="7171966" y="3586325"/>
            <a:ext cx="9548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2" name="カギ線コネクタ 51"/>
          <p:cNvCxnSpPr>
            <a:stCxn id="115" idx="3"/>
            <a:endCxn id="203" idx="1"/>
          </p:cNvCxnSpPr>
          <p:nvPr/>
        </p:nvCxnSpPr>
        <p:spPr>
          <a:xfrm>
            <a:off x="7555101" y="3586325"/>
            <a:ext cx="320810" cy="1188801"/>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213" name="正方形/長方形 212"/>
          <p:cNvSpPr/>
          <p:nvPr/>
        </p:nvSpPr>
        <p:spPr>
          <a:xfrm>
            <a:off x="7902735" y="2064496"/>
            <a:ext cx="287655" cy="379491"/>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800" dirty="0">
                <a:solidFill>
                  <a:schemeClr val="tx1"/>
                </a:solidFill>
              </a:rPr>
              <a:t>FF</a:t>
            </a:r>
            <a:endParaRPr kumimoji="1" lang="ja-JP" altLang="en-US" sz="800" dirty="0">
              <a:solidFill>
                <a:schemeClr val="tx1"/>
              </a:solidFill>
            </a:endParaRPr>
          </a:p>
        </p:txBody>
      </p:sp>
      <p:sp>
        <p:nvSpPr>
          <p:cNvPr id="214" name="二等辺三角形 213"/>
          <p:cNvSpPr/>
          <p:nvPr/>
        </p:nvSpPr>
        <p:spPr>
          <a:xfrm rot="5400000">
            <a:off x="7893096" y="2272486"/>
            <a:ext cx="127000" cy="10772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3" name="月 222"/>
          <p:cNvSpPr/>
          <p:nvPr/>
        </p:nvSpPr>
        <p:spPr>
          <a:xfrm rot="10800000">
            <a:off x="8378127" y="1772708"/>
            <a:ext cx="213518" cy="238901"/>
          </a:xfrm>
          <a:prstGeom prst="moon">
            <a:avLst>
              <a:gd name="adj" fmla="val 80335"/>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0" name="カギ線コネクタ 69"/>
          <p:cNvCxnSpPr>
            <a:stCxn id="297" idx="1"/>
            <a:endCxn id="213" idx="1"/>
          </p:cNvCxnSpPr>
          <p:nvPr/>
        </p:nvCxnSpPr>
        <p:spPr>
          <a:xfrm>
            <a:off x="7696007" y="1887764"/>
            <a:ext cx="206728" cy="366478"/>
          </a:xfrm>
          <a:prstGeom prst="bentConnector3">
            <a:avLst/>
          </a:prstGeom>
          <a:ln w="3175">
            <a:prstDash val="dash"/>
          </a:ln>
        </p:spPr>
        <p:style>
          <a:lnRef idx="1">
            <a:schemeClr val="dk1"/>
          </a:lnRef>
          <a:fillRef idx="0">
            <a:schemeClr val="dk1"/>
          </a:fillRef>
          <a:effectRef idx="0">
            <a:schemeClr val="dk1"/>
          </a:effectRef>
          <a:fontRef idx="minor">
            <a:schemeClr val="tx1"/>
          </a:fontRef>
        </p:style>
      </p:cxnSp>
      <p:cxnSp>
        <p:nvCxnSpPr>
          <p:cNvPr id="74" name="直線コネクタ 73"/>
          <p:cNvCxnSpPr/>
          <p:nvPr/>
        </p:nvCxnSpPr>
        <p:spPr>
          <a:xfrm>
            <a:off x="7692611" y="1889041"/>
            <a:ext cx="707901" cy="0"/>
          </a:xfrm>
          <a:prstGeom prst="line">
            <a:avLst/>
          </a:prstGeom>
          <a:ln w="3175">
            <a:prstDash val="dash"/>
          </a:ln>
        </p:spPr>
        <p:style>
          <a:lnRef idx="1">
            <a:schemeClr val="dk1"/>
          </a:lnRef>
          <a:fillRef idx="0">
            <a:schemeClr val="dk1"/>
          </a:fillRef>
          <a:effectRef idx="0">
            <a:schemeClr val="dk1"/>
          </a:effectRef>
          <a:fontRef idx="minor">
            <a:schemeClr val="tx1"/>
          </a:fontRef>
        </p:style>
      </p:cxnSp>
      <p:cxnSp>
        <p:nvCxnSpPr>
          <p:cNvPr id="85" name="カギ線コネクタ 84"/>
          <p:cNvCxnSpPr/>
          <p:nvPr/>
        </p:nvCxnSpPr>
        <p:spPr>
          <a:xfrm flipV="1">
            <a:off x="8190390" y="1955379"/>
            <a:ext cx="217169" cy="309197"/>
          </a:xfrm>
          <a:prstGeom prst="bentConnector3">
            <a:avLst/>
          </a:prstGeom>
          <a:ln w="3175">
            <a:prstDash val="dash"/>
          </a:ln>
        </p:spPr>
        <p:style>
          <a:lnRef idx="1">
            <a:schemeClr val="dk1"/>
          </a:lnRef>
          <a:fillRef idx="0">
            <a:schemeClr val="dk1"/>
          </a:fillRef>
          <a:effectRef idx="0">
            <a:schemeClr val="dk1"/>
          </a:effectRef>
          <a:fontRef idx="minor">
            <a:schemeClr val="tx1"/>
          </a:fontRef>
        </p:style>
      </p:cxnSp>
      <p:cxnSp>
        <p:nvCxnSpPr>
          <p:cNvPr id="92" name="直線矢印コネクタ 91"/>
          <p:cNvCxnSpPr/>
          <p:nvPr/>
        </p:nvCxnSpPr>
        <p:spPr>
          <a:xfrm>
            <a:off x="8595510" y="1887764"/>
            <a:ext cx="484306" cy="5064"/>
          </a:xfrm>
          <a:prstGeom prst="straightConnector1">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293" name="正方形/長方形 292"/>
          <p:cNvSpPr/>
          <p:nvPr/>
        </p:nvSpPr>
        <p:spPr>
          <a:xfrm>
            <a:off x="7776511" y="1869969"/>
            <a:ext cx="457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4" name="正方形/長方形 293"/>
          <p:cNvSpPr/>
          <p:nvPr/>
        </p:nvSpPr>
        <p:spPr>
          <a:xfrm>
            <a:off x="6098314" y="3566304"/>
            <a:ext cx="457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0" name="正方形/長方形 299"/>
          <p:cNvSpPr/>
          <p:nvPr/>
        </p:nvSpPr>
        <p:spPr>
          <a:xfrm>
            <a:off x="4845620" y="3572070"/>
            <a:ext cx="457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1" name="正方形/長方形 300"/>
          <p:cNvSpPr/>
          <p:nvPr/>
        </p:nvSpPr>
        <p:spPr>
          <a:xfrm>
            <a:off x="5062158" y="3125998"/>
            <a:ext cx="45719" cy="4571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2" name="正方形/長方形 301"/>
          <p:cNvSpPr/>
          <p:nvPr/>
        </p:nvSpPr>
        <p:spPr>
          <a:xfrm>
            <a:off x="3712450" y="3396579"/>
            <a:ext cx="457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5" name="正方形/長方形 304"/>
          <p:cNvSpPr/>
          <p:nvPr/>
        </p:nvSpPr>
        <p:spPr>
          <a:xfrm>
            <a:off x="760363" y="3056143"/>
            <a:ext cx="457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7" name="正方形/長方形 306"/>
          <p:cNvSpPr/>
          <p:nvPr/>
        </p:nvSpPr>
        <p:spPr>
          <a:xfrm>
            <a:off x="5426329" y="3572070"/>
            <a:ext cx="457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97" name="直線矢印コネクタ 96"/>
          <p:cNvCxnSpPr>
            <a:stCxn id="238" idx="2"/>
          </p:cNvCxnSpPr>
          <p:nvPr/>
        </p:nvCxnSpPr>
        <p:spPr>
          <a:xfrm flipH="1">
            <a:off x="42970" y="3079004"/>
            <a:ext cx="2018494"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20" name="正方形/長方形 319"/>
          <p:cNvSpPr/>
          <p:nvPr/>
        </p:nvSpPr>
        <p:spPr>
          <a:xfrm>
            <a:off x="1086536" y="2880897"/>
            <a:ext cx="287655" cy="379491"/>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800" dirty="0">
                <a:solidFill>
                  <a:schemeClr val="tx1"/>
                </a:solidFill>
              </a:rPr>
              <a:t>FF</a:t>
            </a:r>
            <a:endParaRPr kumimoji="1" lang="ja-JP" altLang="en-US" sz="800" dirty="0">
              <a:solidFill>
                <a:schemeClr val="tx1"/>
              </a:solidFill>
            </a:endParaRPr>
          </a:p>
        </p:txBody>
      </p:sp>
      <p:sp>
        <p:nvSpPr>
          <p:cNvPr id="321" name="二等辺三角形 320"/>
          <p:cNvSpPr/>
          <p:nvPr/>
        </p:nvSpPr>
        <p:spPr>
          <a:xfrm rot="16200000">
            <a:off x="1256830" y="3108336"/>
            <a:ext cx="127000" cy="10772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3" name="テキスト ボックス 322"/>
          <p:cNvSpPr txBox="1"/>
          <p:nvPr/>
        </p:nvSpPr>
        <p:spPr>
          <a:xfrm>
            <a:off x="11406" y="3101862"/>
            <a:ext cx="739023" cy="215444"/>
          </a:xfrm>
          <a:prstGeom prst="rect">
            <a:avLst/>
          </a:prstGeom>
          <a:noFill/>
        </p:spPr>
        <p:txBody>
          <a:bodyPr wrap="square" rtlCol="0">
            <a:spAutoFit/>
          </a:bodyPr>
          <a:lstStyle/>
          <a:p>
            <a:r>
              <a:rPr kumimoji="1" lang="en-US" altLang="ja-JP" sz="800" dirty="0"/>
              <a:t>set_lr[15:0]</a:t>
            </a:r>
            <a:endParaRPr kumimoji="1" lang="ja-JP" altLang="en-US" sz="800" dirty="0"/>
          </a:p>
        </p:txBody>
      </p:sp>
      <p:sp>
        <p:nvSpPr>
          <p:cNvPr id="183" name="正方形/長方形 182"/>
          <p:cNvSpPr/>
          <p:nvPr/>
        </p:nvSpPr>
        <p:spPr>
          <a:xfrm>
            <a:off x="6341220" y="3139380"/>
            <a:ext cx="457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26" name="直線矢印コネクタ 225"/>
          <p:cNvCxnSpPr/>
          <p:nvPr/>
        </p:nvCxnSpPr>
        <p:spPr>
          <a:xfrm>
            <a:off x="6651519" y="2196212"/>
            <a:ext cx="0" cy="1947273"/>
          </a:xfrm>
          <a:prstGeom prst="straightConnector1">
            <a:avLst/>
          </a:prstGeom>
          <a:ln w="3175">
            <a:prstDash val="dash"/>
            <a:tailEnd type="triangle"/>
          </a:ln>
        </p:spPr>
        <p:style>
          <a:lnRef idx="1">
            <a:schemeClr val="dk1"/>
          </a:lnRef>
          <a:fillRef idx="0">
            <a:schemeClr val="dk1"/>
          </a:fillRef>
          <a:effectRef idx="0">
            <a:schemeClr val="dk1"/>
          </a:effectRef>
          <a:fontRef idx="minor">
            <a:schemeClr val="tx1"/>
          </a:fontRef>
        </p:style>
      </p:cxnSp>
      <p:cxnSp>
        <p:nvCxnSpPr>
          <p:cNvPr id="199" name="直線コネクタ 198"/>
          <p:cNvCxnSpPr/>
          <p:nvPr/>
        </p:nvCxnSpPr>
        <p:spPr>
          <a:xfrm>
            <a:off x="6713540" y="4069711"/>
            <a:ext cx="110065" cy="121116"/>
          </a:xfrm>
          <a:prstGeom prst="line">
            <a:avLst/>
          </a:prstGeom>
          <a:ln w="19050">
            <a:solidFill>
              <a:srgbClr val="C00000"/>
            </a:solidFill>
          </a:ln>
        </p:spPr>
        <p:style>
          <a:lnRef idx="1">
            <a:schemeClr val="dk1"/>
          </a:lnRef>
          <a:fillRef idx="0">
            <a:schemeClr val="dk1"/>
          </a:fillRef>
          <a:effectRef idx="0">
            <a:schemeClr val="dk1"/>
          </a:effectRef>
          <a:fontRef idx="minor">
            <a:schemeClr val="tx1"/>
          </a:fontRef>
        </p:style>
      </p:cxnSp>
      <p:sp>
        <p:nvSpPr>
          <p:cNvPr id="207" name="テキスト ボックス 206"/>
          <p:cNvSpPr txBox="1"/>
          <p:nvPr/>
        </p:nvSpPr>
        <p:spPr>
          <a:xfrm>
            <a:off x="6672042" y="4143485"/>
            <a:ext cx="254341" cy="215444"/>
          </a:xfrm>
          <a:prstGeom prst="rect">
            <a:avLst/>
          </a:prstGeom>
          <a:noFill/>
        </p:spPr>
        <p:txBody>
          <a:bodyPr wrap="square" rtlCol="0">
            <a:spAutoFit/>
          </a:bodyPr>
          <a:lstStyle/>
          <a:p>
            <a:r>
              <a:rPr kumimoji="1" lang="en-US" altLang="ja-JP" sz="800" dirty="0"/>
              <a:t>6</a:t>
            </a:r>
            <a:endParaRPr kumimoji="1" lang="ja-JP" altLang="en-US" sz="800" dirty="0"/>
          </a:p>
        </p:txBody>
      </p:sp>
      <p:sp>
        <p:nvSpPr>
          <p:cNvPr id="168" name="正方形/長方形 167"/>
          <p:cNvSpPr/>
          <p:nvPr/>
        </p:nvSpPr>
        <p:spPr>
          <a:xfrm>
            <a:off x="1482183" y="2880897"/>
            <a:ext cx="287655" cy="379491"/>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800" dirty="0">
                <a:solidFill>
                  <a:schemeClr val="tx1"/>
                </a:solidFill>
              </a:rPr>
              <a:t>FF</a:t>
            </a:r>
            <a:endParaRPr kumimoji="1" lang="ja-JP" altLang="en-US" sz="800" dirty="0">
              <a:solidFill>
                <a:schemeClr val="tx1"/>
              </a:solidFill>
            </a:endParaRPr>
          </a:p>
        </p:txBody>
      </p:sp>
      <p:sp>
        <p:nvSpPr>
          <p:cNvPr id="169" name="二等辺三角形 168"/>
          <p:cNvSpPr/>
          <p:nvPr/>
        </p:nvSpPr>
        <p:spPr>
          <a:xfrm rot="16200000">
            <a:off x="1652477" y="3108336"/>
            <a:ext cx="127000" cy="10772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7" name="カギ線コネクタ 26"/>
          <p:cNvCxnSpPr>
            <a:cxnSpLocks/>
          </p:cNvCxnSpPr>
          <p:nvPr/>
        </p:nvCxnSpPr>
        <p:spPr>
          <a:xfrm>
            <a:off x="37038" y="4551675"/>
            <a:ext cx="2263968" cy="500916"/>
          </a:xfrm>
          <a:prstGeom prst="bentConnector2">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186" name="テキスト ボックス 185"/>
          <p:cNvSpPr txBox="1"/>
          <p:nvPr/>
        </p:nvSpPr>
        <p:spPr>
          <a:xfrm>
            <a:off x="41562" y="5971814"/>
            <a:ext cx="630898" cy="215444"/>
          </a:xfrm>
          <a:prstGeom prst="rect">
            <a:avLst/>
          </a:prstGeom>
          <a:noFill/>
        </p:spPr>
        <p:txBody>
          <a:bodyPr wrap="square" rtlCol="0">
            <a:spAutoFit/>
          </a:bodyPr>
          <a:lstStyle/>
          <a:p>
            <a:r>
              <a:rPr kumimoji="1" lang="en-US" altLang="ja-JP" sz="800" dirty="0"/>
              <a:t>op_in[6:3]</a:t>
            </a:r>
            <a:endParaRPr kumimoji="1" lang="ja-JP" altLang="en-US" sz="800" dirty="0"/>
          </a:p>
        </p:txBody>
      </p:sp>
      <p:cxnSp>
        <p:nvCxnSpPr>
          <p:cNvPr id="224" name="直線矢印コネクタ 223"/>
          <p:cNvCxnSpPr/>
          <p:nvPr/>
        </p:nvCxnSpPr>
        <p:spPr>
          <a:xfrm>
            <a:off x="47675" y="5296914"/>
            <a:ext cx="529270" cy="3619"/>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227" name="直線矢印コネクタ 226"/>
          <p:cNvCxnSpPr>
            <a:cxnSpLocks/>
          </p:cNvCxnSpPr>
          <p:nvPr/>
        </p:nvCxnSpPr>
        <p:spPr>
          <a:xfrm>
            <a:off x="61416" y="5990030"/>
            <a:ext cx="2153650" cy="0"/>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40" name="直線コネクタ 39"/>
          <p:cNvCxnSpPr/>
          <p:nvPr/>
        </p:nvCxnSpPr>
        <p:spPr>
          <a:xfrm>
            <a:off x="2379767" y="5866462"/>
            <a:ext cx="1458582" cy="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46" name="直線矢印コネクタ 45"/>
          <p:cNvCxnSpPr/>
          <p:nvPr/>
        </p:nvCxnSpPr>
        <p:spPr>
          <a:xfrm flipH="1">
            <a:off x="48719" y="3880905"/>
            <a:ext cx="2763800" cy="7269"/>
          </a:xfrm>
          <a:prstGeom prst="straightConnector1">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349" name="正方形/長方形 348"/>
          <p:cNvSpPr/>
          <p:nvPr/>
        </p:nvSpPr>
        <p:spPr>
          <a:xfrm>
            <a:off x="2448761" y="3793441"/>
            <a:ext cx="287655" cy="379491"/>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800" dirty="0">
                <a:solidFill>
                  <a:schemeClr val="tx1"/>
                </a:solidFill>
              </a:rPr>
              <a:t>FF</a:t>
            </a:r>
            <a:endParaRPr kumimoji="1" lang="ja-JP" altLang="en-US" sz="800" dirty="0">
              <a:solidFill>
                <a:schemeClr val="tx1"/>
              </a:solidFill>
            </a:endParaRPr>
          </a:p>
        </p:txBody>
      </p:sp>
      <p:sp>
        <p:nvSpPr>
          <p:cNvPr id="315" name="二等辺三角形 314"/>
          <p:cNvSpPr/>
          <p:nvPr/>
        </p:nvSpPr>
        <p:spPr>
          <a:xfrm rot="16200000">
            <a:off x="2615594" y="4011349"/>
            <a:ext cx="127000" cy="10772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p:cNvSpPr/>
          <p:nvPr/>
        </p:nvSpPr>
        <p:spPr>
          <a:xfrm>
            <a:off x="2058542" y="3792598"/>
            <a:ext cx="287655" cy="379491"/>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800" dirty="0">
                <a:solidFill>
                  <a:schemeClr val="tx1"/>
                </a:solidFill>
              </a:rPr>
              <a:t>FF</a:t>
            </a:r>
            <a:endParaRPr kumimoji="1" lang="ja-JP" altLang="en-US" sz="800" dirty="0">
              <a:solidFill>
                <a:schemeClr val="tx1"/>
              </a:solidFill>
            </a:endParaRPr>
          </a:p>
        </p:txBody>
      </p:sp>
      <p:sp>
        <p:nvSpPr>
          <p:cNvPr id="185" name="二等辺三角形 184"/>
          <p:cNvSpPr/>
          <p:nvPr/>
        </p:nvSpPr>
        <p:spPr>
          <a:xfrm rot="16200000">
            <a:off x="2228836" y="4010506"/>
            <a:ext cx="127000" cy="10772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66" name="直線コネクタ 265"/>
          <p:cNvCxnSpPr/>
          <p:nvPr/>
        </p:nvCxnSpPr>
        <p:spPr>
          <a:xfrm>
            <a:off x="2384120" y="5378744"/>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67" name="直線コネクタ 266"/>
          <p:cNvCxnSpPr/>
          <p:nvPr/>
        </p:nvCxnSpPr>
        <p:spPr>
          <a:xfrm>
            <a:off x="2390407" y="5571904"/>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68" name="直線コネクタ 267"/>
          <p:cNvCxnSpPr/>
          <p:nvPr/>
        </p:nvCxnSpPr>
        <p:spPr>
          <a:xfrm>
            <a:off x="2387716" y="5811840"/>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269" name="テキスト ボックス 268"/>
          <p:cNvSpPr txBox="1"/>
          <p:nvPr/>
        </p:nvSpPr>
        <p:spPr>
          <a:xfrm>
            <a:off x="2412112" y="5256310"/>
            <a:ext cx="712540" cy="215444"/>
          </a:xfrm>
          <a:prstGeom prst="rect">
            <a:avLst/>
          </a:prstGeom>
          <a:noFill/>
        </p:spPr>
        <p:txBody>
          <a:bodyPr wrap="square" rtlCol="0">
            <a:spAutoFit/>
          </a:bodyPr>
          <a:lstStyle/>
          <a:p>
            <a:r>
              <a:rPr kumimoji="1" lang="en-US" altLang="ja-JP" sz="800" dirty="0"/>
              <a:t>distReg[3:0]</a:t>
            </a:r>
            <a:endParaRPr kumimoji="1" lang="ja-JP" altLang="en-US" sz="800" dirty="0"/>
          </a:p>
        </p:txBody>
      </p:sp>
      <p:sp>
        <p:nvSpPr>
          <p:cNvPr id="271" name="テキスト ボックス 270"/>
          <p:cNvSpPr txBox="1"/>
          <p:nvPr/>
        </p:nvSpPr>
        <p:spPr>
          <a:xfrm>
            <a:off x="2407236" y="5455329"/>
            <a:ext cx="717416" cy="215444"/>
          </a:xfrm>
          <a:prstGeom prst="rect">
            <a:avLst/>
          </a:prstGeom>
          <a:noFill/>
        </p:spPr>
        <p:txBody>
          <a:bodyPr wrap="square" rtlCol="0">
            <a:spAutoFit/>
          </a:bodyPr>
          <a:lstStyle/>
          <a:p>
            <a:r>
              <a:rPr kumimoji="1" lang="en-US" altLang="ja-JP" sz="800" dirty="0"/>
              <a:t>srcReg2[3:0]</a:t>
            </a:r>
            <a:endParaRPr kumimoji="1" lang="ja-JP" altLang="en-US" sz="800" dirty="0"/>
          </a:p>
        </p:txBody>
      </p:sp>
      <p:sp>
        <p:nvSpPr>
          <p:cNvPr id="272" name="テキスト ボックス 271"/>
          <p:cNvSpPr txBox="1"/>
          <p:nvPr/>
        </p:nvSpPr>
        <p:spPr>
          <a:xfrm>
            <a:off x="2408188" y="5693020"/>
            <a:ext cx="698722" cy="215444"/>
          </a:xfrm>
          <a:prstGeom prst="rect">
            <a:avLst/>
          </a:prstGeom>
          <a:noFill/>
        </p:spPr>
        <p:txBody>
          <a:bodyPr wrap="square" rtlCol="0">
            <a:spAutoFit/>
          </a:bodyPr>
          <a:lstStyle/>
          <a:p>
            <a:r>
              <a:rPr kumimoji="1" lang="en-US" altLang="ja-JP" sz="800" dirty="0"/>
              <a:t>srcReg1[3:0]</a:t>
            </a:r>
            <a:endParaRPr kumimoji="1" lang="ja-JP" altLang="en-US" sz="800" dirty="0"/>
          </a:p>
        </p:txBody>
      </p:sp>
      <p:cxnSp>
        <p:nvCxnSpPr>
          <p:cNvPr id="89" name="カギ線コネクタ 88"/>
          <p:cNvCxnSpPr/>
          <p:nvPr/>
        </p:nvCxnSpPr>
        <p:spPr>
          <a:xfrm flipV="1">
            <a:off x="2379767" y="4622718"/>
            <a:ext cx="1198256" cy="821528"/>
          </a:xfrm>
          <a:prstGeom prst="bentConnector3">
            <a:avLst>
              <a:gd name="adj1" fmla="val 109796"/>
            </a:avLst>
          </a:prstGeom>
          <a:ln w="19050">
            <a:solidFill>
              <a:schemeClr val="tx1"/>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303" name="カギ線コネクタ 302"/>
          <p:cNvCxnSpPr/>
          <p:nvPr/>
        </p:nvCxnSpPr>
        <p:spPr>
          <a:xfrm flipV="1">
            <a:off x="2364538" y="4507732"/>
            <a:ext cx="1202186" cy="1135147"/>
          </a:xfrm>
          <a:prstGeom prst="bentConnector3">
            <a:avLst>
              <a:gd name="adj1" fmla="val 116412"/>
            </a:avLst>
          </a:prstGeom>
          <a:ln w="19050">
            <a:solidFill>
              <a:schemeClr val="tx1"/>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311" name="カギ線コネクタ 310"/>
          <p:cNvCxnSpPr/>
          <p:nvPr/>
        </p:nvCxnSpPr>
        <p:spPr>
          <a:xfrm rot="16200000" flipV="1">
            <a:off x="2951540" y="4985589"/>
            <a:ext cx="1513292" cy="260327"/>
          </a:xfrm>
          <a:prstGeom prst="bentConnector3">
            <a:avLst>
              <a:gd name="adj1" fmla="val 100115"/>
            </a:avLst>
          </a:prstGeom>
          <a:ln w="19050">
            <a:prstDash val="sysDash"/>
            <a:tailEnd type="triangle"/>
          </a:ln>
        </p:spPr>
        <p:style>
          <a:lnRef idx="1">
            <a:schemeClr val="dk1"/>
          </a:lnRef>
          <a:fillRef idx="0">
            <a:schemeClr val="dk1"/>
          </a:fillRef>
          <a:effectRef idx="0">
            <a:schemeClr val="dk1"/>
          </a:effectRef>
          <a:fontRef idx="minor">
            <a:schemeClr val="tx1"/>
          </a:fontRef>
        </p:style>
      </p:cxnSp>
      <p:cxnSp>
        <p:nvCxnSpPr>
          <p:cNvPr id="316" name="直線コネクタ 315"/>
          <p:cNvCxnSpPr/>
          <p:nvPr/>
        </p:nvCxnSpPr>
        <p:spPr>
          <a:xfrm>
            <a:off x="2393729" y="5189793"/>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336" name="正方形/長方形 335"/>
          <p:cNvSpPr/>
          <p:nvPr/>
        </p:nvSpPr>
        <p:spPr>
          <a:xfrm>
            <a:off x="3290367" y="5211843"/>
            <a:ext cx="287655" cy="379491"/>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800" dirty="0">
                <a:solidFill>
                  <a:schemeClr val="tx1"/>
                </a:solidFill>
              </a:rPr>
              <a:t>FF</a:t>
            </a:r>
            <a:endParaRPr kumimoji="1" lang="ja-JP" altLang="en-US" sz="800" dirty="0">
              <a:solidFill>
                <a:schemeClr val="tx1"/>
              </a:solidFill>
            </a:endParaRPr>
          </a:p>
        </p:txBody>
      </p:sp>
      <p:sp>
        <p:nvSpPr>
          <p:cNvPr id="337" name="二等辺三角形 336"/>
          <p:cNvSpPr/>
          <p:nvPr/>
        </p:nvSpPr>
        <p:spPr>
          <a:xfrm rot="5400000">
            <a:off x="3280728" y="5290530"/>
            <a:ext cx="127000" cy="10772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7" name="テキスト ボックス 316"/>
          <p:cNvSpPr txBox="1"/>
          <p:nvPr/>
        </p:nvSpPr>
        <p:spPr>
          <a:xfrm>
            <a:off x="2412112" y="5045265"/>
            <a:ext cx="712540" cy="215444"/>
          </a:xfrm>
          <a:prstGeom prst="rect">
            <a:avLst/>
          </a:prstGeom>
          <a:noFill/>
        </p:spPr>
        <p:txBody>
          <a:bodyPr wrap="square" rtlCol="0">
            <a:spAutoFit/>
          </a:bodyPr>
          <a:lstStyle/>
          <a:p>
            <a:r>
              <a:rPr kumimoji="1" lang="en-US" altLang="ja-JP" sz="800" dirty="0"/>
              <a:t>src_sel[1:0]</a:t>
            </a:r>
            <a:endParaRPr kumimoji="1" lang="ja-JP" altLang="en-US" sz="800" dirty="0"/>
          </a:p>
        </p:txBody>
      </p:sp>
      <p:cxnSp>
        <p:nvCxnSpPr>
          <p:cNvPr id="141" name="カギ線コネクタ 140"/>
          <p:cNvCxnSpPr>
            <a:endCxn id="352" idx="2"/>
          </p:cNvCxnSpPr>
          <p:nvPr/>
        </p:nvCxnSpPr>
        <p:spPr>
          <a:xfrm flipV="1">
            <a:off x="2379767" y="4735907"/>
            <a:ext cx="813941" cy="524802"/>
          </a:xfrm>
          <a:prstGeom prst="bentConnector2">
            <a:avLst/>
          </a:prstGeom>
          <a:ln w="19050">
            <a:prstDash val="sysDash"/>
            <a:tailEnd type="triangle"/>
          </a:ln>
        </p:spPr>
        <p:style>
          <a:lnRef idx="1">
            <a:schemeClr val="dk1"/>
          </a:lnRef>
          <a:fillRef idx="0">
            <a:schemeClr val="dk1"/>
          </a:fillRef>
          <a:effectRef idx="0">
            <a:schemeClr val="dk1"/>
          </a:effectRef>
          <a:fontRef idx="minor">
            <a:schemeClr val="tx1"/>
          </a:fontRef>
        </p:style>
      </p:cxnSp>
      <p:sp>
        <p:nvSpPr>
          <p:cNvPr id="182" name="テキスト ボックス 181"/>
          <p:cNvSpPr txBox="1"/>
          <p:nvPr/>
        </p:nvSpPr>
        <p:spPr>
          <a:xfrm>
            <a:off x="4672992" y="6270126"/>
            <a:ext cx="1002417" cy="215444"/>
          </a:xfrm>
          <a:prstGeom prst="rect">
            <a:avLst/>
          </a:prstGeom>
          <a:noFill/>
        </p:spPr>
        <p:txBody>
          <a:bodyPr wrap="square" rtlCol="0">
            <a:spAutoFit/>
          </a:bodyPr>
          <a:lstStyle/>
          <a:p>
            <a:r>
              <a:rPr kumimoji="1" lang="en-US" altLang="ja-JP" sz="800" dirty="0"/>
              <a:t>From register bus</a:t>
            </a:r>
            <a:endParaRPr kumimoji="1" lang="ja-JP" altLang="en-US" sz="800" dirty="0"/>
          </a:p>
        </p:txBody>
      </p:sp>
      <p:sp>
        <p:nvSpPr>
          <p:cNvPr id="192" name="フローチャート : 手操作入力 191"/>
          <p:cNvSpPr/>
          <p:nvPr/>
        </p:nvSpPr>
        <p:spPr>
          <a:xfrm>
            <a:off x="4567768" y="3073163"/>
            <a:ext cx="294594" cy="157836"/>
          </a:xfrm>
          <a:prstGeom prst="flowChartManualInpu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SEXT</a:t>
            </a:r>
            <a:endParaRPr kumimoji="1" lang="ja-JP" altLang="en-US" sz="800" dirty="0">
              <a:solidFill>
                <a:schemeClr val="tx1"/>
              </a:solidFill>
            </a:endParaRPr>
          </a:p>
        </p:txBody>
      </p:sp>
      <p:cxnSp>
        <p:nvCxnSpPr>
          <p:cNvPr id="245" name="直線矢印コネクタ 244"/>
          <p:cNvCxnSpPr>
            <a:stCxn id="209" idx="3"/>
          </p:cNvCxnSpPr>
          <p:nvPr/>
        </p:nvCxnSpPr>
        <p:spPr>
          <a:xfrm flipV="1">
            <a:off x="470080" y="1402275"/>
            <a:ext cx="596211" cy="6695"/>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208" name="テキスト ボックス 207"/>
          <p:cNvSpPr txBox="1"/>
          <p:nvPr/>
        </p:nvSpPr>
        <p:spPr>
          <a:xfrm>
            <a:off x="7822230" y="940376"/>
            <a:ext cx="362869" cy="215444"/>
          </a:xfrm>
          <a:prstGeom prst="rect">
            <a:avLst/>
          </a:prstGeom>
          <a:noFill/>
        </p:spPr>
        <p:txBody>
          <a:bodyPr wrap="square" rtlCol="0">
            <a:spAutoFit/>
          </a:bodyPr>
          <a:lstStyle/>
          <a:p>
            <a:r>
              <a:rPr kumimoji="1" lang="en-US" altLang="ja-JP" sz="800" dirty="0"/>
              <a:t>irq</a:t>
            </a:r>
            <a:endParaRPr kumimoji="1" lang="ja-JP" altLang="en-US" sz="800" dirty="0"/>
          </a:p>
        </p:txBody>
      </p:sp>
      <p:cxnSp>
        <p:nvCxnSpPr>
          <p:cNvPr id="251" name="カギ線コネクタ 250"/>
          <p:cNvCxnSpPr/>
          <p:nvPr/>
        </p:nvCxnSpPr>
        <p:spPr>
          <a:xfrm rot="16200000" flipH="1">
            <a:off x="7804355" y="1203163"/>
            <a:ext cx="866767" cy="335946"/>
          </a:xfrm>
          <a:prstGeom prst="bentConnector2">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215" name="テキスト ボックス 214"/>
          <p:cNvSpPr txBox="1"/>
          <p:nvPr/>
        </p:nvSpPr>
        <p:spPr>
          <a:xfrm>
            <a:off x="5340182" y="4540844"/>
            <a:ext cx="323017" cy="215444"/>
          </a:xfrm>
          <a:prstGeom prst="rect">
            <a:avLst/>
          </a:prstGeom>
          <a:noFill/>
        </p:spPr>
        <p:txBody>
          <a:bodyPr wrap="square" rtlCol="0">
            <a:spAutoFit/>
          </a:bodyPr>
          <a:lstStyle/>
          <a:p>
            <a:r>
              <a:rPr kumimoji="1" lang="en-US" altLang="ja-JP" sz="800" dirty="0"/>
              <a:t>16</a:t>
            </a:r>
            <a:endParaRPr kumimoji="1" lang="ja-JP" altLang="en-US" sz="800" dirty="0"/>
          </a:p>
        </p:txBody>
      </p:sp>
      <p:cxnSp>
        <p:nvCxnSpPr>
          <p:cNvPr id="217" name="直線コネクタ 216"/>
          <p:cNvCxnSpPr/>
          <p:nvPr/>
        </p:nvCxnSpPr>
        <p:spPr>
          <a:xfrm>
            <a:off x="5485558" y="4528726"/>
            <a:ext cx="110065" cy="121116"/>
          </a:xfrm>
          <a:prstGeom prst="line">
            <a:avLst/>
          </a:prstGeom>
          <a:ln w="19050">
            <a:solidFill>
              <a:srgbClr val="C00000"/>
            </a:solidFill>
          </a:ln>
        </p:spPr>
        <p:style>
          <a:lnRef idx="1">
            <a:schemeClr val="dk1"/>
          </a:lnRef>
          <a:fillRef idx="0">
            <a:schemeClr val="dk1"/>
          </a:fillRef>
          <a:effectRef idx="0">
            <a:schemeClr val="dk1"/>
          </a:effectRef>
          <a:fontRef idx="minor">
            <a:schemeClr val="tx1"/>
          </a:fontRef>
        </p:style>
      </p:cxnSp>
      <p:sp>
        <p:nvSpPr>
          <p:cNvPr id="218" name="フローチャート : 手操作入力 217"/>
          <p:cNvSpPr/>
          <p:nvPr/>
        </p:nvSpPr>
        <p:spPr>
          <a:xfrm>
            <a:off x="5119747" y="4490730"/>
            <a:ext cx="294594" cy="157836"/>
          </a:xfrm>
          <a:prstGeom prst="flowChartManualInpu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SEXT</a:t>
            </a:r>
            <a:endParaRPr kumimoji="1" lang="ja-JP" altLang="en-US" sz="800" dirty="0">
              <a:solidFill>
                <a:schemeClr val="tx1"/>
              </a:solidFill>
            </a:endParaRPr>
          </a:p>
        </p:txBody>
      </p:sp>
      <p:sp>
        <p:nvSpPr>
          <p:cNvPr id="220" name="正方形/長方形 219"/>
          <p:cNvSpPr/>
          <p:nvPr/>
        </p:nvSpPr>
        <p:spPr>
          <a:xfrm>
            <a:off x="5248298" y="1696874"/>
            <a:ext cx="1779840" cy="83102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bpredictor</a:t>
            </a:r>
            <a:endParaRPr kumimoji="1" lang="ja-JP" altLang="en-US" sz="1050" u="sng" dirty="0">
              <a:solidFill>
                <a:schemeClr val="tx1"/>
              </a:solidFill>
            </a:endParaRPr>
          </a:p>
        </p:txBody>
      </p:sp>
      <p:sp>
        <p:nvSpPr>
          <p:cNvPr id="222" name="テキスト ボックス 221"/>
          <p:cNvSpPr txBox="1"/>
          <p:nvPr/>
        </p:nvSpPr>
        <p:spPr>
          <a:xfrm>
            <a:off x="5243496" y="2284359"/>
            <a:ext cx="857780" cy="215444"/>
          </a:xfrm>
          <a:prstGeom prst="rect">
            <a:avLst/>
          </a:prstGeom>
          <a:noFill/>
        </p:spPr>
        <p:txBody>
          <a:bodyPr wrap="square" rtlCol="0">
            <a:spAutoFit/>
          </a:bodyPr>
          <a:lstStyle/>
          <a:p>
            <a:r>
              <a:rPr kumimoji="1" lang="en-US" altLang="ja-JP" sz="800" dirty="0"/>
              <a:t>op_addr[15:0]</a:t>
            </a:r>
            <a:endParaRPr kumimoji="1" lang="ja-JP" altLang="en-US" sz="800" dirty="0"/>
          </a:p>
        </p:txBody>
      </p:sp>
      <p:sp>
        <p:nvSpPr>
          <p:cNvPr id="225" name="テキスト ボックス 224"/>
          <p:cNvSpPr txBox="1"/>
          <p:nvPr/>
        </p:nvSpPr>
        <p:spPr>
          <a:xfrm>
            <a:off x="5263385" y="2131523"/>
            <a:ext cx="732229" cy="215444"/>
          </a:xfrm>
          <a:prstGeom prst="rect">
            <a:avLst/>
          </a:prstGeom>
          <a:noFill/>
        </p:spPr>
        <p:txBody>
          <a:bodyPr wrap="square" rtlCol="0">
            <a:spAutoFit/>
          </a:bodyPr>
          <a:lstStyle/>
          <a:p>
            <a:r>
              <a:rPr kumimoji="1" lang="en-US" altLang="ja-JP" sz="800" dirty="0"/>
              <a:t>op_in[15:11]</a:t>
            </a:r>
            <a:endParaRPr kumimoji="1" lang="ja-JP" altLang="en-US" sz="800" dirty="0"/>
          </a:p>
        </p:txBody>
      </p:sp>
      <p:cxnSp>
        <p:nvCxnSpPr>
          <p:cNvPr id="10" name="カギ線コネクタ 9"/>
          <p:cNvCxnSpPr/>
          <p:nvPr/>
        </p:nvCxnSpPr>
        <p:spPr>
          <a:xfrm rot="16200000" flipH="1">
            <a:off x="4531962" y="1305292"/>
            <a:ext cx="1075712" cy="356959"/>
          </a:xfrm>
          <a:prstGeom prst="bentConnector3">
            <a:avLst>
              <a:gd name="adj1" fmla="val 100118"/>
            </a:avLst>
          </a:prstGeom>
          <a:ln w="19050">
            <a:tailEnd type="triangle"/>
          </a:ln>
        </p:spPr>
        <p:style>
          <a:lnRef idx="1">
            <a:schemeClr val="dk1"/>
          </a:lnRef>
          <a:fillRef idx="0">
            <a:schemeClr val="dk1"/>
          </a:fillRef>
          <a:effectRef idx="0">
            <a:schemeClr val="dk1"/>
          </a:effectRef>
          <a:fontRef idx="minor">
            <a:schemeClr val="tx1"/>
          </a:fontRef>
        </p:style>
      </p:cxnSp>
      <p:sp>
        <p:nvSpPr>
          <p:cNvPr id="228" name="テキスト ボックス 227"/>
          <p:cNvSpPr txBox="1"/>
          <p:nvPr/>
        </p:nvSpPr>
        <p:spPr>
          <a:xfrm>
            <a:off x="5212641" y="1918396"/>
            <a:ext cx="739023" cy="215444"/>
          </a:xfrm>
          <a:prstGeom prst="rect">
            <a:avLst/>
          </a:prstGeom>
          <a:noFill/>
        </p:spPr>
        <p:txBody>
          <a:bodyPr wrap="square" rtlCol="0">
            <a:spAutoFit/>
          </a:bodyPr>
          <a:lstStyle/>
          <a:p>
            <a:r>
              <a:rPr kumimoji="1" lang="en-US" altLang="ja-JP" sz="800" dirty="0"/>
              <a:t>{N, V, Z, NZ}</a:t>
            </a:r>
            <a:endParaRPr kumimoji="1" lang="ja-JP" altLang="en-US" sz="800" dirty="0"/>
          </a:p>
        </p:txBody>
      </p:sp>
      <p:sp>
        <p:nvSpPr>
          <p:cNvPr id="255" name="テキスト ボックス 254"/>
          <p:cNvSpPr txBox="1"/>
          <p:nvPr/>
        </p:nvSpPr>
        <p:spPr>
          <a:xfrm>
            <a:off x="6231660" y="2346967"/>
            <a:ext cx="857780" cy="215444"/>
          </a:xfrm>
          <a:prstGeom prst="rect">
            <a:avLst/>
          </a:prstGeom>
          <a:noFill/>
        </p:spPr>
        <p:txBody>
          <a:bodyPr wrap="square" rtlCol="0">
            <a:spAutoFit/>
          </a:bodyPr>
          <a:lstStyle/>
          <a:p>
            <a:r>
              <a:rPr kumimoji="1" lang="en-US" altLang="ja-JP" sz="800" dirty="0"/>
              <a:t>predict_branch</a:t>
            </a:r>
            <a:endParaRPr kumimoji="1" lang="ja-JP" altLang="en-US" sz="800" dirty="0"/>
          </a:p>
        </p:txBody>
      </p:sp>
      <p:sp>
        <p:nvSpPr>
          <p:cNvPr id="265" name="テキスト ボックス 264"/>
          <p:cNvSpPr txBox="1"/>
          <p:nvPr/>
        </p:nvSpPr>
        <p:spPr>
          <a:xfrm>
            <a:off x="6407848" y="1871586"/>
            <a:ext cx="760373" cy="215444"/>
          </a:xfrm>
          <a:prstGeom prst="rect">
            <a:avLst/>
          </a:prstGeom>
          <a:noFill/>
        </p:spPr>
        <p:txBody>
          <a:bodyPr wrap="square" rtlCol="0">
            <a:spAutoFit/>
          </a:bodyPr>
          <a:lstStyle/>
          <a:p>
            <a:r>
              <a:rPr kumimoji="1" lang="en-US" altLang="ja-JP" sz="800" dirty="0"/>
              <a:t>n_is_branch</a:t>
            </a:r>
            <a:endParaRPr kumimoji="1" lang="ja-JP" altLang="en-US" sz="800" dirty="0"/>
          </a:p>
        </p:txBody>
      </p:sp>
      <p:sp>
        <p:nvSpPr>
          <p:cNvPr id="274" name="テキスト ボックス 273"/>
          <p:cNvSpPr txBox="1"/>
          <p:nvPr/>
        </p:nvSpPr>
        <p:spPr>
          <a:xfrm>
            <a:off x="6421434" y="1702952"/>
            <a:ext cx="650309" cy="215444"/>
          </a:xfrm>
          <a:prstGeom prst="rect">
            <a:avLst/>
          </a:prstGeom>
          <a:noFill/>
        </p:spPr>
        <p:txBody>
          <a:bodyPr wrap="square" rtlCol="0">
            <a:spAutoFit/>
          </a:bodyPr>
          <a:lstStyle/>
          <a:p>
            <a:r>
              <a:rPr kumimoji="1" lang="en-US" altLang="ja-JP" sz="800" dirty="0"/>
              <a:t>is_branch</a:t>
            </a:r>
            <a:endParaRPr kumimoji="1" lang="ja-JP" altLang="en-US" sz="800" dirty="0"/>
          </a:p>
        </p:txBody>
      </p:sp>
      <p:cxnSp>
        <p:nvCxnSpPr>
          <p:cNvPr id="48" name="直線コネクタ 47"/>
          <p:cNvCxnSpPr/>
          <p:nvPr/>
        </p:nvCxnSpPr>
        <p:spPr>
          <a:xfrm>
            <a:off x="7028138" y="1835216"/>
            <a:ext cx="487729" cy="0"/>
          </a:xfrm>
          <a:prstGeom prst="line">
            <a:avLst/>
          </a:prstGeom>
          <a:ln w="3175">
            <a:prstDash val="dash"/>
          </a:ln>
        </p:spPr>
        <p:style>
          <a:lnRef idx="1">
            <a:schemeClr val="dk1"/>
          </a:lnRef>
          <a:fillRef idx="0">
            <a:schemeClr val="dk1"/>
          </a:fillRef>
          <a:effectRef idx="0">
            <a:schemeClr val="dk1"/>
          </a:effectRef>
          <a:fontRef idx="minor">
            <a:schemeClr val="tx1"/>
          </a:fontRef>
        </p:style>
      </p:cxnSp>
      <p:cxnSp>
        <p:nvCxnSpPr>
          <p:cNvPr id="288" name="直線コネクタ 287"/>
          <p:cNvCxnSpPr/>
          <p:nvPr/>
        </p:nvCxnSpPr>
        <p:spPr>
          <a:xfrm>
            <a:off x="7023581" y="1962979"/>
            <a:ext cx="487729" cy="0"/>
          </a:xfrm>
          <a:prstGeom prst="line">
            <a:avLst/>
          </a:prstGeom>
          <a:ln w="3175">
            <a:prstDash val="dash"/>
          </a:ln>
        </p:spPr>
        <p:style>
          <a:lnRef idx="1">
            <a:schemeClr val="dk1"/>
          </a:lnRef>
          <a:fillRef idx="0">
            <a:schemeClr val="dk1"/>
          </a:fillRef>
          <a:effectRef idx="0">
            <a:schemeClr val="dk1"/>
          </a:effectRef>
          <a:fontRef idx="minor">
            <a:schemeClr val="tx1"/>
          </a:fontRef>
        </p:style>
      </p:cxnSp>
      <p:sp>
        <p:nvSpPr>
          <p:cNvPr id="295" name="正方形/長方形 294"/>
          <p:cNvSpPr/>
          <p:nvPr/>
        </p:nvSpPr>
        <p:spPr>
          <a:xfrm>
            <a:off x="7149106" y="1944193"/>
            <a:ext cx="457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8" name="正方形/長方形 297"/>
          <p:cNvSpPr/>
          <p:nvPr/>
        </p:nvSpPr>
        <p:spPr>
          <a:xfrm>
            <a:off x="7352308" y="1815872"/>
            <a:ext cx="457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6" name="カギ線コネクタ 55"/>
          <p:cNvCxnSpPr>
            <a:stCxn id="295" idx="2"/>
            <a:endCxn id="202" idx="3"/>
          </p:cNvCxnSpPr>
          <p:nvPr/>
        </p:nvCxnSpPr>
        <p:spPr>
          <a:xfrm rot="16200000" flipH="1">
            <a:off x="6222298" y="2939580"/>
            <a:ext cx="2681059" cy="781722"/>
          </a:xfrm>
          <a:prstGeom prst="bentConnector3">
            <a:avLst>
              <a:gd name="adj1" fmla="val 32474"/>
            </a:avLst>
          </a:prstGeom>
          <a:ln w="3175">
            <a:prstDash val="dash"/>
            <a:tailEnd type="triangle"/>
          </a:ln>
        </p:spPr>
        <p:style>
          <a:lnRef idx="1">
            <a:schemeClr val="dk1"/>
          </a:lnRef>
          <a:fillRef idx="0">
            <a:schemeClr val="dk1"/>
          </a:fillRef>
          <a:effectRef idx="0">
            <a:schemeClr val="dk1"/>
          </a:effectRef>
          <a:fontRef idx="minor">
            <a:schemeClr val="tx1"/>
          </a:fontRef>
        </p:style>
      </p:cxnSp>
      <p:cxnSp>
        <p:nvCxnSpPr>
          <p:cNvPr id="61" name="カギ線コネクタ 60"/>
          <p:cNvCxnSpPr>
            <a:stCxn id="298" idx="2"/>
            <a:endCxn id="256" idx="3"/>
          </p:cNvCxnSpPr>
          <p:nvPr/>
        </p:nvCxnSpPr>
        <p:spPr>
          <a:xfrm rot="16200000" flipH="1">
            <a:off x="6508359" y="2728399"/>
            <a:ext cx="2693651" cy="960033"/>
          </a:xfrm>
          <a:prstGeom prst="bentConnector3">
            <a:avLst>
              <a:gd name="adj1" fmla="val 27841"/>
            </a:avLst>
          </a:prstGeom>
          <a:ln w="3175">
            <a:prstDash val="dash"/>
            <a:tailEnd type="triangle"/>
          </a:ln>
        </p:spPr>
        <p:style>
          <a:lnRef idx="1">
            <a:schemeClr val="dk1"/>
          </a:lnRef>
          <a:fillRef idx="0">
            <a:schemeClr val="dk1"/>
          </a:fillRef>
          <a:effectRef idx="0">
            <a:schemeClr val="dk1"/>
          </a:effectRef>
          <a:fontRef idx="minor">
            <a:schemeClr val="tx1"/>
          </a:fontRef>
        </p:style>
      </p:cxnSp>
      <p:cxnSp>
        <p:nvCxnSpPr>
          <p:cNvPr id="67" name="カギ線コネクタ 66"/>
          <p:cNvCxnSpPr>
            <a:stCxn id="300" idx="0"/>
          </p:cNvCxnSpPr>
          <p:nvPr/>
        </p:nvCxnSpPr>
        <p:spPr>
          <a:xfrm rot="16200000" flipV="1">
            <a:off x="2385873" y="1089462"/>
            <a:ext cx="146146" cy="4819069"/>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80" name="カギ線コネクタ 79"/>
          <p:cNvCxnSpPr>
            <a:stCxn id="5" idx="2"/>
            <a:endCxn id="105" idx="1"/>
          </p:cNvCxnSpPr>
          <p:nvPr/>
        </p:nvCxnSpPr>
        <p:spPr>
          <a:xfrm rot="5400000" flipH="1" flipV="1">
            <a:off x="3916921" y="5630015"/>
            <a:ext cx="1504563" cy="209681"/>
          </a:xfrm>
          <a:prstGeom prst="bentConnector4">
            <a:avLst>
              <a:gd name="adj1" fmla="val 14025"/>
              <a:gd name="adj2" fmla="val -1022"/>
            </a:avLst>
          </a:prstGeom>
          <a:ln w="19050">
            <a:tailEnd type="triangle"/>
          </a:ln>
        </p:spPr>
        <p:style>
          <a:lnRef idx="1">
            <a:schemeClr val="dk1"/>
          </a:lnRef>
          <a:fillRef idx="0">
            <a:schemeClr val="dk1"/>
          </a:fillRef>
          <a:effectRef idx="0">
            <a:schemeClr val="dk1"/>
          </a:effectRef>
          <a:fontRef idx="minor">
            <a:schemeClr val="tx1"/>
          </a:fontRef>
        </p:style>
      </p:cxnSp>
      <p:cxnSp>
        <p:nvCxnSpPr>
          <p:cNvPr id="95" name="カギ線コネクタ 94"/>
          <p:cNvCxnSpPr>
            <a:stCxn id="5" idx="2"/>
            <a:endCxn id="106" idx="1"/>
          </p:cNvCxnSpPr>
          <p:nvPr/>
        </p:nvCxnSpPr>
        <p:spPr>
          <a:xfrm rot="5400000" flipH="1" flipV="1">
            <a:off x="4024408" y="5737500"/>
            <a:ext cx="1289592" cy="209682"/>
          </a:xfrm>
          <a:prstGeom prst="bentConnector4">
            <a:avLst>
              <a:gd name="adj1" fmla="val 99465"/>
              <a:gd name="adj2" fmla="val 5769"/>
            </a:avLst>
          </a:prstGeom>
          <a:ln w="19050">
            <a:tailEnd type="triangle"/>
          </a:ln>
        </p:spPr>
        <p:style>
          <a:lnRef idx="1">
            <a:schemeClr val="dk1"/>
          </a:lnRef>
          <a:fillRef idx="0">
            <a:schemeClr val="dk1"/>
          </a:fillRef>
          <a:effectRef idx="0">
            <a:schemeClr val="dk1"/>
          </a:effectRef>
          <a:fontRef idx="minor">
            <a:schemeClr val="tx1"/>
          </a:fontRef>
        </p:style>
      </p:cxnSp>
      <p:cxnSp>
        <p:nvCxnSpPr>
          <p:cNvPr id="313" name="カギ線コネクタ 312"/>
          <p:cNvCxnSpPr>
            <a:stCxn id="5" idx="2"/>
            <a:endCxn id="108" idx="1"/>
          </p:cNvCxnSpPr>
          <p:nvPr/>
        </p:nvCxnSpPr>
        <p:spPr>
          <a:xfrm rot="5400000" flipH="1" flipV="1">
            <a:off x="4307275" y="6020368"/>
            <a:ext cx="723856" cy="209681"/>
          </a:xfrm>
          <a:prstGeom prst="bentConnector4">
            <a:avLst>
              <a:gd name="adj1" fmla="val 7895"/>
              <a:gd name="adj2" fmla="val -287"/>
            </a:avLst>
          </a:prstGeom>
          <a:ln w="19050">
            <a:tailEnd type="triangle"/>
          </a:ln>
        </p:spPr>
        <p:style>
          <a:lnRef idx="1">
            <a:schemeClr val="dk1"/>
          </a:lnRef>
          <a:fillRef idx="0">
            <a:schemeClr val="dk1"/>
          </a:fillRef>
          <a:effectRef idx="0">
            <a:schemeClr val="dk1"/>
          </a:effectRef>
          <a:fontRef idx="minor">
            <a:schemeClr val="tx1"/>
          </a:fontRef>
        </p:style>
      </p:cxnSp>
      <p:sp>
        <p:nvSpPr>
          <p:cNvPr id="322" name="テキスト ボックス 321"/>
          <p:cNvSpPr txBox="1"/>
          <p:nvPr/>
        </p:nvSpPr>
        <p:spPr>
          <a:xfrm>
            <a:off x="576945" y="5030476"/>
            <a:ext cx="1079239" cy="492443"/>
          </a:xfrm>
          <a:prstGeom prst="rect">
            <a:avLst/>
          </a:prstGeom>
          <a:solidFill>
            <a:srgbClr val="FFC000"/>
          </a:solidFill>
          <a:ln w="6350">
            <a:solidFill>
              <a:schemeClr val="tx1"/>
            </a:solidFill>
          </a:ln>
        </p:spPr>
        <p:txBody>
          <a:bodyPr wrap="square" lIns="36000" tIns="0" rIns="36000" bIns="0" rtlCol="0">
            <a:spAutoFit/>
          </a:bodyPr>
          <a:lstStyle/>
          <a:p>
            <a:r>
              <a:rPr kumimoji="1" lang="en-US" altLang="ja-JP" sz="800" dirty="0"/>
              <a:t>nREGA = </a:t>
            </a:r>
          </a:p>
          <a:p>
            <a:r>
              <a:rPr kumimoji="1" lang="en-US" altLang="ja-JP" sz="800" dirty="0"/>
              <a:t>(op_in[15:14]==2’b00) ?</a:t>
            </a:r>
          </a:p>
          <a:p>
            <a:r>
              <a:rPr kumimoji="1" lang="en-US" altLang="ja-JP" sz="800" dirty="0"/>
              <a:t>{{1'b0},op[10:8]}  :</a:t>
            </a:r>
          </a:p>
          <a:p>
            <a:r>
              <a:rPr kumimoji="1" lang="en-US" altLang="ja-JP" sz="800" dirty="0"/>
              <a:t>op_in[10: 7]</a:t>
            </a:r>
          </a:p>
        </p:txBody>
      </p:sp>
      <p:sp>
        <p:nvSpPr>
          <p:cNvPr id="328" name="正方形/長方形 327"/>
          <p:cNvSpPr/>
          <p:nvPr/>
        </p:nvSpPr>
        <p:spPr>
          <a:xfrm>
            <a:off x="1763906" y="5244157"/>
            <a:ext cx="81825" cy="7347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2" name="テキスト ボックス 341"/>
          <p:cNvSpPr txBox="1"/>
          <p:nvPr/>
        </p:nvSpPr>
        <p:spPr>
          <a:xfrm>
            <a:off x="1587743" y="5276697"/>
            <a:ext cx="467788" cy="215444"/>
          </a:xfrm>
          <a:prstGeom prst="rect">
            <a:avLst/>
          </a:prstGeom>
          <a:noFill/>
        </p:spPr>
        <p:txBody>
          <a:bodyPr wrap="square" rtlCol="0">
            <a:spAutoFit/>
          </a:bodyPr>
          <a:lstStyle/>
          <a:p>
            <a:r>
              <a:rPr kumimoji="1" lang="en-US" altLang="ja-JP" sz="800" dirty="0"/>
              <a:t>nREGA</a:t>
            </a:r>
            <a:endParaRPr kumimoji="1" lang="ja-JP" altLang="en-US" sz="800" dirty="0"/>
          </a:p>
        </p:txBody>
      </p:sp>
      <p:sp>
        <p:nvSpPr>
          <p:cNvPr id="343" name="正方形/長方形 342"/>
          <p:cNvSpPr/>
          <p:nvPr/>
        </p:nvSpPr>
        <p:spPr>
          <a:xfrm>
            <a:off x="1138241" y="4513226"/>
            <a:ext cx="81825" cy="7347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73" name="直線矢印コネクタ 372"/>
          <p:cNvCxnSpPr>
            <a:stCxn id="322" idx="3"/>
          </p:cNvCxnSpPr>
          <p:nvPr/>
        </p:nvCxnSpPr>
        <p:spPr>
          <a:xfrm>
            <a:off x="1656184" y="5276698"/>
            <a:ext cx="595108" cy="0"/>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335" name="テキスト ボックス 334"/>
          <p:cNvSpPr txBox="1"/>
          <p:nvPr/>
        </p:nvSpPr>
        <p:spPr>
          <a:xfrm>
            <a:off x="-36929" y="5310909"/>
            <a:ext cx="681651" cy="215444"/>
          </a:xfrm>
          <a:prstGeom prst="rect">
            <a:avLst/>
          </a:prstGeom>
          <a:noFill/>
        </p:spPr>
        <p:txBody>
          <a:bodyPr wrap="square" rtlCol="0">
            <a:spAutoFit/>
          </a:bodyPr>
          <a:lstStyle/>
          <a:p>
            <a:r>
              <a:rPr kumimoji="1" lang="en-US" altLang="ja-JP" sz="800" dirty="0"/>
              <a:t>op_in[10:7]</a:t>
            </a:r>
            <a:endParaRPr kumimoji="1" lang="ja-JP" altLang="en-US" sz="800" dirty="0"/>
          </a:p>
        </p:txBody>
      </p:sp>
      <p:sp>
        <p:nvSpPr>
          <p:cNvPr id="172" name="正方形/長方形 171"/>
          <p:cNvSpPr/>
          <p:nvPr/>
        </p:nvSpPr>
        <p:spPr>
          <a:xfrm>
            <a:off x="603809" y="4504105"/>
            <a:ext cx="81825" cy="7347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 name="カギ線コネクタ 5"/>
          <p:cNvCxnSpPr>
            <a:stCxn id="172" idx="0"/>
            <a:endCxn id="264" idx="1"/>
          </p:cNvCxnSpPr>
          <p:nvPr/>
        </p:nvCxnSpPr>
        <p:spPr>
          <a:xfrm rot="5400000" flipH="1" flipV="1">
            <a:off x="-454237" y="2971768"/>
            <a:ext cx="2631297" cy="433379"/>
          </a:xfrm>
          <a:prstGeom prst="bentConnector2">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219" name="正方形/長方形 218"/>
          <p:cNvSpPr/>
          <p:nvPr/>
        </p:nvSpPr>
        <p:spPr>
          <a:xfrm>
            <a:off x="609219" y="1850270"/>
            <a:ext cx="81825" cy="7347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33" name="カギ線コネクタ 232"/>
          <p:cNvCxnSpPr>
            <a:stCxn id="219" idx="0"/>
          </p:cNvCxnSpPr>
          <p:nvPr/>
        </p:nvCxnSpPr>
        <p:spPr>
          <a:xfrm rot="5400000" flipH="1" flipV="1">
            <a:off x="734091" y="1518071"/>
            <a:ext cx="248240" cy="416159"/>
          </a:xfrm>
          <a:prstGeom prst="bentConnector2">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221" name="テキスト ボックス 220"/>
          <p:cNvSpPr txBox="1"/>
          <p:nvPr/>
        </p:nvSpPr>
        <p:spPr>
          <a:xfrm>
            <a:off x="1080604" y="2055137"/>
            <a:ext cx="1263888" cy="338554"/>
          </a:xfrm>
          <a:prstGeom prst="rect">
            <a:avLst/>
          </a:prstGeom>
          <a:solidFill>
            <a:srgbClr val="FFC000"/>
          </a:solidFill>
          <a:ln w="6350">
            <a:solidFill>
              <a:schemeClr val="tx1"/>
            </a:solidFill>
          </a:ln>
        </p:spPr>
        <p:txBody>
          <a:bodyPr wrap="square" rtlCol="0">
            <a:spAutoFit/>
          </a:bodyPr>
          <a:lstStyle/>
          <a:p>
            <a:r>
              <a:rPr kumimoji="1" lang="en-US" altLang="ja-JP" sz="800" dirty="0"/>
              <a:t>(op_in[15:11] == BLX)  &amp;&amp; </a:t>
            </a:r>
          </a:p>
          <a:p>
            <a:r>
              <a:rPr kumimoji="1" lang="en-US" altLang="ja-JP" sz="800" dirty="0"/>
              <a:t>(nREGA == 4’b1111) ? 1:0  </a:t>
            </a:r>
            <a:endParaRPr kumimoji="1" lang="ja-JP" altLang="en-US" sz="800" dirty="0"/>
          </a:p>
        </p:txBody>
      </p:sp>
      <p:sp>
        <p:nvSpPr>
          <p:cNvPr id="249" name="正方形/長方形 248"/>
          <p:cNvSpPr/>
          <p:nvPr/>
        </p:nvSpPr>
        <p:spPr>
          <a:xfrm>
            <a:off x="780847" y="1372232"/>
            <a:ext cx="81825" cy="7347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p:cNvSpPr/>
          <p:nvPr/>
        </p:nvSpPr>
        <p:spPr>
          <a:xfrm>
            <a:off x="603808" y="2289608"/>
            <a:ext cx="81825" cy="7347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54" name="カギ線コネクタ 253"/>
          <p:cNvCxnSpPr>
            <a:stCxn id="249" idx="2"/>
          </p:cNvCxnSpPr>
          <p:nvPr/>
        </p:nvCxnSpPr>
        <p:spPr>
          <a:xfrm rot="16200000" flipH="1">
            <a:off x="602753" y="1664715"/>
            <a:ext cx="694354" cy="256341"/>
          </a:xfrm>
          <a:prstGeom prst="bentConnector3">
            <a:avLst>
              <a:gd name="adj1" fmla="val 10009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261" name="直線矢印コネクタ 260"/>
          <p:cNvCxnSpPr>
            <a:stCxn id="252" idx="3"/>
          </p:cNvCxnSpPr>
          <p:nvPr/>
        </p:nvCxnSpPr>
        <p:spPr>
          <a:xfrm>
            <a:off x="685633" y="2326347"/>
            <a:ext cx="392468" cy="0"/>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277" name="直線コネクタ 276"/>
          <p:cNvCxnSpPr>
            <a:stCxn id="264" idx="3"/>
          </p:cNvCxnSpPr>
          <p:nvPr/>
        </p:nvCxnSpPr>
        <p:spPr>
          <a:xfrm>
            <a:off x="1901484" y="1872808"/>
            <a:ext cx="677584" cy="1"/>
          </a:xfrm>
          <a:prstGeom prst="line">
            <a:avLst/>
          </a:prstGeom>
          <a:ln w="3175"/>
        </p:spPr>
        <p:style>
          <a:lnRef idx="1">
            <a:schemeClr val="dk1"/>
          </a:lnRef>
          <a:fillRef idx="0">
            <a:schemeClr val="dk1"/>
          </a:fillRef>
          <a:effectRef idx="0">
            <a:schemeClr val="dk1"/>
          </a:effectRef>
          <a:fontRef idx="minor">
            <a:schemeClr val="tx1"/>
          </a:fontRef>
        </p:style>
      </p:cxnSp>
      <p:cxnSp>
        <p:nvCxnSpPr>
          <p:cNvPr id="279" name="カギ線コネクタ 278"/>
          <p:cNvCxnSpPr>
            <a:stCxn id="211" idx="3"/>
          </p:cNvCxnSpPr>
          <p:nvPr/>
        </p:nvCxnSpPr>
        <p:spPr>
          <a:xfrm>
            <a:off x="2341989" y="1507033"/>
            <a:ext cx="237079" cy="263812"/>
          </a:xfrm>
          <a:prstGeom prst="bentConnector3">
            <a:avLst>
              <a:gd name="adj1" fmla="val 50000"/>
            </a:avLst>
          </a:prstGeom>
          <a:ln w="3175"/>
        </p:spPr>
        <p:style>
          <a:lnRef idx="1">
            <a:schemeClr val="dk1"/>
          </a:lnRef>
          <a:fillRef idx="0">
            <a:schemeClr val="dk1"/>
          </a:fillRef>
          <a:effectRef idx="0">
            <a:schemeClr val="dk1"/>
          </a:effectRef>
          <a:fontRef idx="minor">
            <a:schemeClr val="tx1"/>
          </a:fontRef>
        </p:style>
      </p:cxnSp>
      <p:sp>
        <p:nvSpPr>
          <p:cNvPr id="285" name="月 284"/>
          <p:cNvSpPr/>
          <p:nvPr/>
        </p:nvSpPr>
        <p:spPr>
          <a:xfrm rot="10800000">
            <a:off x="2491692" y="1696874"/>
            <a:ext cx="213518" cy="238901"/>
          </a:xfrm>
          <a:prstGeom prst="moon">
            <a:avLst>
              <a:gd name="adj" fmla="val 80335"/>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0" name="正方形/長方形 289"/>
          <p:cNvSpPr/>
          <p:nvPr/>
        </p:nvSpPr>
        <p:spPr>
          <a:xfrm>
            <a:off x="3372921" y="1625996"/>
            <a:ext cx="287655" cy="379491"/>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800" dirty="0">
                <a:solidFill>
                  <a:schemeClr val="tx1"/>
                </a:solidFill>
              </a:rPr>
              <a:t>FF</a:t>
            </a:r>
            <a:endParaRPr kumimoji="1" lang="ja-JP" altLang="en-US" sz="800" dirty="0">
              <a:solidFill>
                <a:schemeClr val="tx1"/>
              </a:solidFill>
            </a:endParaRPr>
          </a:p>
        </p:txBody>
      </p:sp>
      <p:sp>
        <p:nvSpPr>
          <p:cNvPr id="292" name="二等辺三角形 291"/>
          <p:cNvSpPr/>
          <p:nvPr/>
        </p:nvSpPr>
        <p:spPr>
          <a:xfrm rot="5400000">
            <a:off x="3363282" y="1867242"/>
            <a:ext cx="127000" cy="10772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6" name="正方形/長方形 305"/>
          <p:cNvSpPr/>
          <p:nvPr/>
        </p:nvSpPr>
        <p:spPr>
          <a:xfrm>
            <a:off x="3372920" y="2071003"/>
            <a:ext cx="287655" cy="379491"/>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800" dirty="0">
                <a:solidFill>
                  <a:schemeClr val="tx1"/>
                </a:solidFill>
              </a:rPr>
              <a:t>FF</a:t>
            </a:r>
            <a:endParaRPr kumimoji="1" lang="ja-JP" altLang="en-US" sz="800" dirty="0">
              <a:solidFill>
                <a:schemeClr val="tx1"/>
              </a:solidFill>
            </a:endParaRPr>
          </a:p>
        </p:txBody>
      </p:sp>
      <p:sp>
        <p:nvSpPr>
          <p:cNvPr id="308" name="二等辺三角形 307"/>
          <p:cNvSpPr/>
          <p:nvPr/>
        </p:nvSpPr>
        <p:spPr>
          <a:xfrm rot="5400000">
            <a:off x="3363281" y="2312249"/>
            <a:ext cx="127000" cy="10772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3" name="直線コネクタ 32"/>
          <p:cNvCxnSpPr>
            <a:stCxn id="285" idx="1"/>
            <a:endCxn id="290" idx="1"/>
          </p:cNvCxnSpPr>
          <p:nvPr/>
        </p:nvCxnSpPr>
        <p:spPr>
          <a:xfrm flipV="1">
            <a:off x="2705210" y="1815742"/>
            <a:ext cx="667711" cy="582"/>
          </a:xfrm>
          <a:prstGeom prst="line">
            <a:avLst/>
          </a:prstGeom>
          <a:ln w="3175"/>
        </p:spPr>
        <p:style>
          <a:lnRef idx="1">
            <a:schemeClr val="dk1"/>
          </a:lnRef>
          <a:fillRef idx="0">
            <a:schemeClr val="dk1"/>
          </a:fillRef>
          <a:effectRef idx="0">
            <a:schemeClr val="dk1"/>
          </a:effectRef>
          <a:fontRef idx="minor">
            <a:schemeClr val="tx1"/>
          </a:fontRef>
        </p:style>
      </p:cxnSp>
      <p:sp>
        <p:nvSpPr>
          <p:cNvPr id="287" name="正方形/長方形 286"/>
          <p:cNvSpPr/>
          <p:nvPr/>
        </p:nvSpPr>
        <p:spPr>
          <a:xfrm>
            <a:off x="2883524" y="1627724"/>
            <a:ext cx="287655" cy="379491"/>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800" dirty="0">
                <a:solidFill>
                  <a:schemeClr val="tx1"/>
                </a:solidFill>
              </a:rPr>
              <a:t>FF</a:t>
            </a:r>
            <a:endParaRPr kumimoji="1" lang="ja-JP" altLang="en-US" sz="800" dirty="0">
              <a:solidFill>
                <a:schemeClr val="tx1"/>
              </a:solidFill>
            </a:endParaRPr>
          </a:p>
        </p:txBody>
      </p:sp>
      <p:sp>
        <p:nvSpPr>
          <p:cNvPr id="289" name="二等辺三角形 288"/>
          <p:cNvSpPr/>
          <p:nvPr/>
        </p:nvSpPr>
        <p:spPr>
          <a:xfrm rot="5400000">
            <a:off x="2873885" y="1871171"/>
            <a:ext cx="127000" cy="10772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p:cNvCxnSpPr>
            <a:endCxn id="306" idx="1"/>
          </p:cNvCxnSpPr>
          <p:nvPr/>
        </p:nvCxnSpPr>
        <p:spPr>
          <a:xfrm>
            <a:off x="2353691" y="2260569"/>
            <a:ext cx="1019229" cy="180"/>
          </a:xfrm>
          <a:prstGeom prst="line">
            <a:avLst/>
          </a:prstGeom>
          <a:ln w="3175"/>
        </p:spPr>
        <p:style>
          <a:lnRef idx="1">
            <a:schemeClr val="dk1"/>
          </a:lnRef>
          <a:fillRef idx="0">
            <a:schemeClr val="dk1"/>
          </a:fillRef>
          <a:effectRef idx="0">
            <a:schemeClr val="dk1"/>
          </a:effectRef>
          <a:fontRef idx="minor">
            <a:schemeClr val="tx1"/>
          </a:fontRef>
        </p:style>
      </p:cxnSp>
      <p:sp>
        <p:nvSpPr>
          <p:cNvPr id="299" name="正方形/長方形 298"/>
          <p:cNvSpPr/>
          <p:nvPr/>
        </p:nvSpPr>
        <p:spPr>
          <a:xfrm>
            <a:off x="2883524" y="2075198"/>
            <a:ext cx="287655" cy="379491"/>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800" dirty="0">
                <a:solidFill>
                  <a:schemeClr val="tx1"/>
                </a:solidFill>
              </a:rPr>
              <a:t>FF</a:t>
            </a:r>
            <a:endParaRPr kumimoji="1" lang="ja-JP" altLang="en-US" sz="800" dirty="0">
              <a:solidFill>
                <a:schemeClr val="tx1"/>
              </a:solidFill>
            </a:endParaRPr>
          </a:p>
        </p:txBody>
      </p:sp>
      <p:sp>
        <p:nvSpPr>
          <p:cNvPr id="304" name="二等辺三角形 303"/>
          <p:cNvSpPr/>
          <p:nvPr/>
        </p:nvSpPr>
        <p:spPr>
          <a:xfrm rot="5400000">
            <a:off x="2873885" y="2313167"/>
            <a:ext cx="127000" cy="10772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3" name="カギ線コネクタ 52"/>
          <p:cNvCxnSpPr>
            <a:stCxn id="290" idx="3"/>
          </p:cNvCxnSpPr>
          <p:nvPr/>
        </p:nvCxnSpPr>
        <p:spPr>
          <a:xfrm flipV="1">
            <a:off x="3660576" y="945916"/>
            <a:ext cx="88126" cy="869826"/>
          </a:xfrm>
          <a:prstGeom prst="bentConnector2">
            <a:avLst/>
          </a:prstGeom>
          <a:ln w="3175">
            <a:tailEnd type="triangle"/>
          </a:ln>
        </p:spPr>
        <p:style>
          <a:lnRef idx="1">
            <a:schemeClr val="dk1"/>
          </a:lnRef>
          <a:fillRef idx="0">
            <a:schemeClr val="dk1"/>
          </a:fillRef>
          <a:effectRef idx="0">
            <a:schemeClr val="dk1"/>
          </a:effectRef>
          <a:fontRef idx="minor">
            <a:schemeClr val="tx1"/>
          </a:fontRef>
        </p:style>
      </p:cxnSp>
      <p:cxnSp>
        <p:nvCxnSpPr>
          <p:cNvPr id="55" name="カギ線コネクタ 54"/>
          <p:cNvCxnSpPr>
            <a:stCxn id="306" idx="3"/>
          </p:cNvCxnSpPr>
          <p:nvPr/>
        </p:nvCxnSpPr>
        <p:spPr>
          <a:xfrm flipV="1">
            <a:off x="3660575" y="936193"/>
            <a:ext cx="282445" cy="1324556"/>
          </a:xfrm>
          <a:prstGeom prst="bentConnector2">
            <a:avLst/>
          </a:prstGeom>
          <a:ln w="3175">
            <a:tailEnd type="triangle"/>
          </a:ln>
        </p:spPr>
        <p:style>
          <a:lnRef idx="1">
            <a:schemeClr val="dk1"/>
          </a:lnRef>
          <a:fillRef idx="0">
            <a:schemeClr val="dk1"/>
          </a:fillRef>
          <a:effectRef idx="0">
            <a:schemeClr val="dk1"/>
          </a:effectRef>
          <a:fontRef idx="minor">
            <a:schemeClr val="tx1"/>
          </a:fontRef>
        </p:style>
      </p:cxnSp>
      <p:sp>
        <p:nvSpPr>
          <p:cNvPr id="310" name="テキスト ボックス 309"/>
          <p:cNvSpPr txBox="1"/>
          <p:nvPr/>
        </p:nvSpPr>
        <p:spPr>
          <a:xfrm>
            <a:off x="3290367" y="963834"/>
            <a:ext cx="363957" cy="123111"/>
          </a:xfrm>
          <a:prstGeom prst="rect">
            <a:avLst/>
          </a:prstGeom>
          <a:noFill/>
        </p:spPr>
        <p:txBody>
          <a:bodyPr wrap="square" lIns="0" tIns="0" rIns="0" bIns="0" rtlCol="0">
            <a:spAutoFit/>
          </a:bodyPr>
          <a:lstStyle/>
          <a:p>
            <a:r>
              <a:rPr kumimoji="1" lang="en-US" altLang="ja-JP" sz="800" dirty="0"/>
              <a:t>lr_seten</a:t>
            </a:r>
            <a:endParaRPr kumimoji="1" lang="ja-JP" altLang="en-US" sz="800" dirty="0"/>
          </a:p>
        </p:txBody>
      </p:sp>
      <p:sp>
        <p:nvSpPr>
          <p:cNvPr id="312" name="テキスト ボックス 311"/>
          <p:cNvSpPr txBox="1"/>
          <p:nvPr/>
        </p:nvSpPr>
        <p:spPr>
          <a:xfrm>
            <a:off x="4026103" y="963834"/>
            <a:ext cx="462583" cy="123111"/>
          </a:xfrm>
          <a:prstGeom prst="rect">
            <a:avLst/>
          </a:prstGeom>
          <a:noFill/>
        </p:spPr>
        <p:txBody>
          <a:bodyPr wrap="square" lIns="0" tIns="0" rIns="0" bIns="0" rtlCol="0">
            <a:spAutoFit/>
          </a:bodyPr>
          <a:lstStyle/>
          <a:p>
            <a:r>
              <a:rPr kumimoji="1" lang="en-US" altLang="ja-JP" sz="800" dirty="0"/>
              <a:t>lr_recoven</a:t>
            </a:r>
            <a:endParaRPr kumimoji="1" lang="ja-JP" altLang="en-US" sz="800" dirty="0"/>
          </a:p>
        </p:txBody>
      </p:sp>
      <p:sp>
        <p:nvSpPr>
          <p:cNvPr id="314" name="正方形/長方形 313"/>
          <p:cNvSpPr/>
          <p:nvPr/>
        </p:nvSpPr>
        <p:spPr>
          <a:xfrm>
            <a:off x="3244648" y="1800171"/>
            <a:ext cx="45719"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8" name="正方形/長方形 317"/>
          <p:cNvSpPr/>
          <p:nvPr/>
        </p:nvSpPr>
        <p:spPr>
          <a:xfrm>
            <a:off x="2757549" y="1794609"/>
            <a:ext cx="45719"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9" name="正方形/長方形 318"/>
          <p:cNvSpPr/>
          <p:nvPr/>
        </p:nvSpPr>
        <p:spPr>
          <a:xfrm>
            <a:off x="3254261" y="2746233"/>
            <a:ext cx="287655" cy="379491"/>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800" dirty="0">
                <a:solidFill>
                  <a:schemeClr val="tx1"/>
                </a:solidFill>
              </a:rPr>
              <a:t>FF</a:t>
            </a:r>
            <a:endParaRPr kumimoji="1" lang="ja-JP" altLang="en-US" sz="800" dirty="0">
              <a:solidFill>
                <a:schemeClr val="tx1"/>
              </a:solidFill>
            </a:endParaRPr>
          </a:p>
        </p:txBody>
      </p:sp>
      <p:sp>
        <p:nvSpPr>
          <p:cNvPr id="325" name="二等辺三角形 324"/>
          <p:cNvSpPr/>
          <p:nvPr/>
        </p:nvSpPr>
        <p:spPr>
          <a:xfrm rot="16200000">
            <a:off x="3424555" y="2973672"/>
            <a:ext cx="127000" cy="10772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6" name="フローチャート: 手作業 325"/>
          <p:cNvSpPr/>
          <p:nvPr/>
        </p:nvSpPr>
        <p:spPr>
          <a:xfrm rot="5400000">
            <a:off x="2704742" y="2904065"/>
            <a:ext cx="456101" cy="112684"/>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7" name="テキスト ボックス 326"/>
          <p:cNvSpPr txBox="1"/>
          <p:nvPr/>
        </p:nvSpPr>
        <p:spPr>
          <a:xfrm>
            <a:off x="2876783" y="2952047"/>
            <a:ext cx="93029" cy="215444"/>
          </a:xfrm>
          <a:prstGeom prst="rect">
            <a:avLst/>
          </a:prstGeom>
          <a:noFill/>
        </p:spPr>
        <p:txBody>
          <a:bodyPr wrap="square" rtlCol="0">
            <a:spAutoFit/>
          </a:bodyPr>
          <a:lstStyle/>
          <a:p>
            <a:r>
              <a:rPr kumimoji="1" lang="en-US" altLang="ja-JP" sz="800" dirty="0"/>
              <a:t>1</a:t>
            </a:r>
            <a:endParaRPr kumimoji="1" lang="ja-JP" altLang="en-US" sz="800" dirty="0"/>
          </a:p>
        </p:txBody>
      </p:sp>
      <p:sp>
        <p:nvSpPr>
          <p:cNvPr id="329" name="テキスト ボックス 328"/>
          <p:cNvSpPr txBox="1"/>
          <p:nvPr/>
        </p:nvSpPr>
        <p:spPr>
          <a:xfrm>
            <a:off x="2876783" y="2761366"/>
            <a:ext cx="89168" cy="215444"/>
          </a:xfrm>
          <a:prstGeom prst="rect">
            <a:avLst/>
          </a:prstGeom>
          <a:noFill/>
        </p:spPr>
        <p:txBody>
          <a:bodyPr wrap="square" rtlCol="0">
            <a:spAutoFit/>
          </a:bodyPr>
          <a:lstStyle/>
          <a:p>
            <a:r>
              <a:rPr kumimoji="1" lang="en-US" altLang="ja-JP" sz="800" dirty="0"/>
              <a:t>0</a:t>
            </a:r>
            <a:endParaRPr kumimoji="1" lang="ja-JP" altLang="en-US" sz="800" dirty="0"/>
          </a:p>
        </p:txBody>
      </p:sp>
      <p:cxnSp>
        <p:nvCxnSpPr>
          <p:cNvPr id="330" name="カギ線コネクタ 329"/>
          <p:cNvCxnSpPr>
            <a:stCxn id="305" idx="0"/>
            <a:endCxn id="329" idx="3"/>
          </p:cNvCxnSpPr>
          <p:nvPr/>
        </p:nvCxnSpPr>
        <p:spPr>
          <a:xfrm rot="5400000" flipH="1" flipV="1">
            <a:off x="1781060" y="1871252"/>
            <a:ext cx="187055" cy="2182728"/>
          </a:xfrm>
          <a:prstGeom prst="bentConnector4">
            <a:avLst>
              <a:gd name="adj1" fmla="val 259760"/>
              <a:gd name="adj2" fmla="val 108127"/>
            </a:avLst>
          </a:prstGeom>
          <a:ln w="19050">
            <a:tailEnd type="triangle"/>
          </a:ln>
        </p:spPr>
        <p:style>
          <a:lnRef idx="1">
            <a:schemeClr val="dk1"/>
          </a:lnRef>
          <a:fillRef idx="0">
            <a:schemeClr val="dk1"/>
          </a:fillRef>
          <a:effectRef idx="0">
            <a:schemeClr val="dk1"/>
          </a:effectRef>
          <a:fontRef idx="minor">
            <a:schemeClr val="tx1"/>
          </a:fontRef>
        </p:style>
      </p:cxnSp>
      <p:cxnSp>
        <p:nvCxnSpPr>
          <p:cNvPr id="345" name="カギ線コネクタ 344"/>
          <p:cNvCxnSpPr>
            <a:endCxn id="319" idx="3"/>
          </p:cNvCxnSpPr>
          <p:nvPr/>
        </p:nvCxnSpPr>
        <p:spPr>
          <a:xfrm rot="16200000" flipV="1">
            <a:off x="3407969" y="3069926"/>
            <a:ext cx="461288" cy="193394"/>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170" name="円/楕円 169"/>
          <p:cNvSpPr/>
          <p:nvPr/>
        </p:nvSpPr>
        <p:spPr>
          <a:xfrm>
            <a:off x="3654324" y="3118756"/>
            <a:ext cx="175135" cy="19068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+1</a:t>
            </a:r>
            <a:endParaRPr kumimoji="1" lang="ja-JP" altLang="en-US" sz="800" dirty="0">
              <a:solidFill>
                <a:schemeClr val="tx1"/>
              </a:solidFill>
            </a:endParaRPr>
          </a:p>
        </p:txBody>
      </p:sp>
      <p:cxnSp>
        <p:nvCxnSpPr>
          <p:cNvPr id="348" name="直線矢印コネクタ 347"/>
          <p:cNvCxnSpPr>
            <a:stCxn id="170" idx="2"/>
          </p:cNvCxnSpPr>
          <p:nvPr/>
        </p:nvCxnSpPr>
        <p:spPr>
          <a:xfrm flipH="1" flipV="1">
            <a:off x="2160523" y="3214096"/>
            <a:ext cx="1493801"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19" name="カギ線コネクタ 118"/>
          <p:cNvCxnSpPr>
            <a:stCxn id="318" idx="2"/>
            <a:endCxn id="242" idx="0"/>
          </p:cNvCxnSpPr>
          <p:nvPr/>
        </p:nvCxnSpPr>
        <p:spPr>
          <a:xfrm rot="5400000">
            <a:off x="1923578" y="2023131"/>
            <a:ext cx="1039634" cy="674029"/>
          </a:xfrm>
          <a:prstGeom prst="bentConnector3">
            <a:avLst>
              <a:gd name="adj1" fmla="val 63369"/>
            </a:avLst>
          </a:prstGeom>
          <a:ln w="3175">
            <a:prstDash val="dash"/>
            <a:tailEnd type="triangle"/>
          </a:ln>
        </p:spPr>
        <p:style>
          <a:lnRef idx="1">
            <a:schemeClr val="dk1"/>
          </a:lnRef>
          <a:fillRef idx="0">
            <a:schemeClr val="dk1"/>
          </a:fillRef>
          <a:effectRef idx="0">
            <a:schemeClr val="dk1"/>
          </a:effectRef>
          <a:fontRef idx="minor">
            <a:schemeClr val="tx1"/>
          </a:fontRef>
        </p:style>
      </p:cxnSp>
      <p:cxnSp>
        <p:nvCxnSpPr>
          <p:cNvPr id="144" name="カギ線コネクタ 143"/>
          <p:cNvCxnSpPr>
            <a:stCxn id="314" idx="2"/>
            <a:endCxn id="329" idx="0"/>
          </p:cNvCxnSpPr>
          <p:nvPr/>
        </p:nvCxnSpPr>
        <p:spPr>
          <a:xfrm rot="5400000">
            <a:off x="2636700" y="2130558"/>
            <a:ext cx="915476" cy="346141"/>
          </a:xfrm>
          <a:prstGeom prst="bentConnector3">
            <a:avLst>
              <a:gd name="adj1" fmla="val 70776"/>
            </a:avLst>
          </a:prstGeom>
          <a:ln w="3175">
            <a:prstDash val="dash"/>
            <a:tailEnd type="triangle"/>
          </a:ln>
        </p:spPr>
        <p:style>
          <a:lnRef idx="1">
            <a:schemeClr val="dk1"/>
          </a:lnRef>
          <a:fillRef idx="0">
            <a:schemeClr val="dk1"/>
          </a:fillRef>
          <a:effectRef idx="0">
            <a:schemeClr val="dk1"/>
          </a:effectRef>
          <a:fontRef idx="minor">
            <a:schemeClr val="tx1"/>
          </a:fontRef>
        </p:style>
      </p:cxnSp>
      <p:cxnSp>
        <p:nvCxnSpPr>
          <p:cNvPr id="154" name="直線矢印コネクタ 153"/>
          <p:cNvCxnSpPr>
            <a:stCxn id="326" idx="2"/>
          </p:cNvCxnSpPr>
          <p:nvPr/>
        </p:nvCxnSpPr>
        <p:spPr>
          <a:xfrm flipH="1" flipV="1">
            <a:off x="2174148" y="2960407"/>
            <a:ext cx="702303"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6" name="直線矢印コネクタ 155"/>
          <p:cNvCxnSpPr/>
          <p:nvPr/>
        </p:nvCxnSpPr>
        <p:spPr>
          <a:xfrm flipH="1" flipV="1">
            <a:off x="2991246" y="3056143"/>
            <a:ext cx="263015"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54" name="カギ線コネクタ 353"/>
          <p:cNvCxnSpPr>
            <a:endCxn id="225" idx="1"/>
          </p:cNvCxnSpPr>
          <p:nvPr/>
        </p:nvCxnSpPr>
        <p:spPr>
          <a:xfrm rot="5400000" flipH="1" flipV="1">
            <a:off x="3739354" y="2619454"/>
            <a:ext cx="1904240" cy="1143822"/>
          </a:xfrm>
          <a:prstGeom prst="bentConnector2">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355" name="正方形/長方形 354"/>
          <p:cNvSpPr/>
          <p:nvPr/>
        </p:nvSpPr>
        <p:spPr>
          <a:xfrm>
            <a:off x="4063610" y="4098612"/>
            <a:ext cx="81825" cy="7347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a16="http://schemas.microsoft.com/office/drawing/2014/main" id="{F924B431-D20A-4B10-84D8-A438C455A64F}"/>
              </a:ext>
            </a:extLst>
          </p:cNvPr>
          <p:cNvSpPr/>
          <p:nvPr/>
        </p:nvSpPr>
        <p:spPr>
          <a:xfrm>
            <a:off x="2238753" y="5059472"/>
            <a:ext cx="134070" cy="102117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2" name="テキスト ボックス 211">
            <a:extLst>
              <a:ext uri="{FF2B5EF4-FFF2-40B4-BE49-F238E27FC236}">
                <a16:creationId xmlns:a16="http://schemas.microsoft.com/office/drawing/2014/main" id="{358EA9CD-CC4A-4C8B-ACF9-5E0E8B7C7347}"/>
              </a:ext>
            </a:extLst>
          </p:cNvPr>
          <p:cNvSpPr txBox="1"/>
          <p:nvPr/>
        </p:nvSpPr>
        <p:spPr>
          <a:xfrm>
            <a:off x="6676919" y="6867981"/>
            <a:ext cx="1853198" cy="1223412"/>
          </a:xfrm>
          <a:prstGeom prst="rect">
            <a:avLst/>
          </a:prstGeom>
          <a:noFill/>
        </p:spPr>
        <p:txBody>
          <a:bodyPr wrap="square" rtlCol="0">
            <a:spAutoFit/>
          </a:bodyPr>
          <a:lstStyle/>
          <a:p>
            <a:r>
              <a:rPr kumimoji="1" lang="en-US" altLang="ja-JP" sz="1050" dirty="0"/>
              <a:t>Control Signal</a:t>
            </a:r>
          </a:p>
          <a:p>
            <a:endParaRPr kumimoji="1" lang="en-US" altLang="ja-JP" sz="1050" dirty="0"/>
          </a:p>
          <a:p>
            <a:r>
              <a:rPr kumimoji="1" lang="en-US" altLang="ja-JP" sz="1050" dirty="0"/>
              <a:t>Data Signal</a:t>
            </a:r>
          </a:p>
          <a:p>
            <a:endParaRPr kumimoji="1" lang="en-US" altLang="ja-JP" sz="1050" dirty="0"/>
          </a:p>
          <a:p>
            <a:r>
              <a:rPr kumimoji="1" lang="en-US" altLang="ja-JP" sz="1050" dirty="0"/>
              <a:t>Instruction Control Signal</a:t>
            </a:r>
          </a:p>
          <a:p>
            <a:endParaRPr kumimoji="1" lang="en-US" altLang="ja-JP" sz="1050" dirty="0"/>
          </a:p>
          <a:p>
            <a:r>
              <a:rPr kumimoji="1" lang="en-US" altLang="ja-JP" sz="1050" dirty="0"/>
              <a:t>Instruction Data Signal</a:t>
            </a:r>
            <a:endParaRPr kumimoji="1" lang="ja-JP" altLang="en-US" sz="1050" dirty="0"/>
          </a:p>
        </p:txBody>
      </p:sp>
      <p:cxnSp>
        <p:nvCxnSpPr>
          <p:cNvPr id="230" name="直線矢印コネクタ 229">
            <a:extLst>
              <a:ext uri="{FF2B5EF4-FFF2-40B4-BE49-F238E27FC236}">
                <a16:creationId xmlns:a16="http://schemas.microsoft.com/office/drawing/2014/main" id="{EC9F3BF3-DFC5-4C82-9058-203C3317971A}"/>
              </a:ext>
            </a:extLst>
          </p:cNvPr>
          <p:cNvCxnSpPr/>
          <p:nvPr/>
        </p:nvCxnSpPr>
        <p:spPr>
          <a:xfrm>
            <a:off x="8337560" y="6972780"/>
            <a:ext cx="385115" cy="0"/>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cxnSp>
        <p:nvCxnSpPr>
          <p:cNvPr id="231" name="直線矢印コネクタ 230">
            <a:extLst>
              <a:ext uri="{FF2B5EF4-FFF2-40B4-BE49-F238E27FC236}">
                <a16:creationId xmlns:a16="http://schemas.microsoft.com/office/drawing/2014/main" id="{A6C71DDC-925D-4FCC-9A93-1C13A7448808}"/>
              </a:ext>
            </a:extLst>
          </p:cNvPr>
          <p:cNvCxnSpPr/>
          <p:nvPr/>
        </p:nvCxnSpPr>
        <p:spPr>
          <a:xfrm>
            <a:off x="8337560" y="7288108"/>
            <a:ext cx="38511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2" name="直線矢印コネクタ 231">
            <a:extLst>
              <a:ext uri="{FF2B5EF4-FFF2-40B4-BE49-F238E27FC236}">
                <a16:creationId xmlns:a16="http://schemas.microsoft.com/office/drawing/2014/main" id="{D78CE8D3-4368-4A6B-A95C-AB51EEF83C2A}"/>
              </a:ext>
            </a:extLst>
          </p:cNvPr>
          <p:cNvCxnSpPr/>
          <p:nvPr/>
        </p:nvCxnSpPr>
        <p:spPr>
          <a:xfrm>
            <a:off x="8337560" y="7617837"/>
            <a:ext cx="385115" cy="0"/>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234" name="直線矢印コネクタ 233">
            <a:extLst>
              <a:ext uri="{FF2B5EF4-FFF2-40B4-BE49-F238E27FC236}">
                <a16:creationId xmlns:a16="http://schemas.microsoft.com/office/drawing/2014/main" id="{50C9FD96-9446-4B77-AE74-99A9D9B9ABCC}"/>
              </a:ext>
            </a:extLst>
          </p:cNvPr>
          <p:cNvCxnSpPr/>
          <p:nvPr/>
        </p:nvCxnSpPr>
        <p:spPr>
          <a:xfrm>
            <a:off x="8337560" y="7938244"/>
            <a:ext cx="385115" cy="0"/>
          </a:xfrm>
          <a:prstGeom prst="straightConnector1">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235" name="テキスト ボックス 234">
            <a:extLst>
              <a:ext uri="{FF2B5EF4-FFF2-40B4-BE49-F238E27FC236}">
                <a16:creationId xmlns:a16="http://schemas.microsoft.com/office/drawing/2014/main" id="{CA9562DD-3667-442F-8D4E-9F06B8416D35}"/>
              </a:ext>
            </a:extLst>
          </p:cNvPr>
          <p:cNvSpPr txBox="1"/>
          <p:nvPr/>
        </p:nvSpPr>
        <p:spPr>
          <a:xfrm>
            <a:off x="4478420" y="6857190"/>
            <a:ext cx="1853198" cy="1223412"/>
          </a:xfrm>
          <a:prstGeom prst="rect">
            <a:avLst/>
          </a:prstGeom>
          <a:noFill/>
        </p:spPr>
        <p:txBody>
          <a:bodyPr wrap="square" rtlCol="0">
            <a:spAutoFit/>
          </a:bodyPr>
          <a:lstStyle/>
          <a:p>
            <a:r>
              <a:rPr kumimoji="1" lang="en-US" altLang="ja-JP" sz="1050" dirty="0"/>
              <a:t>Program Counter</a:t>
            </a:r>
          </a:p>
          <a:p>
            <a:endParaRPr kumimoji="1" lang="en-US" altLang="ja-JP" sz="1050" dirty="0"/>
          </a:p>
          <a:p>
            <a:r>
              <a:rPr kumimoji="1" lang="en-US" altLang="ja-JP" sz="1050" dirty="0"/>
              <a:t>Stack Pointer</a:t>
            </a:r>
          </a:p>
          <a:p>
            <a:endParaRPr kumimoji="1" lang="en-US" altLang="ja-JP" sz="1050" dirty="0"/>
          </a:p>
          <a:p>
            <a:r>
              <a:rPr kumimoji="1" lang="en-US" altLang="ja-JP" sz="1050" dirty="0"/>
              <a:t>Link Register</a:t>
            </a:r>
          </a:p>
          <a:p>
            <a:endParaRPr kumimoji="1" lang="en-US" altLang="ja-JP" sz="1050" dirty="0"/>
          </a:p>
          <a:p>
            <a:r>
              <a:rPr kumimoji="1" lang="en-US" altLang="ja-JP" sz="1050" dirty="0"/>
              <a:t>Program Status Register</a:t>
            </a:r>
            <a:endParaRPr kumimoji="1" lang="ja-JP" altLang="en-US" sz="1050" dirty="0"/>
          </a:p>
        </p:txBody>
      </p:sp>
      <p:sp>
        <p:nvSpPr>
          <p:cNvPr id="236" name="テキスト ボックス 235">
            <a:extLst>
              <a:ext uri="{FF2B5EF4-FFF2-40B4-BE49-F238E27FC236}">
                <a16:creationId xmlns:a16="http://schemas.microsoft.com/office/drawing/2014/main" id="{7396B613-9F6A-420F-9E97-703E7019F717}"/>
              </a:ext>
            </a:extLst>
          </p:cNvPr>
          <p:cNvSpPr txBox="1"/>
          <p:nvPr/>
        </p:nvSpPr>
        <p:spPr>
          <a:xfrm>
            <a:off x="5963742" y="6889928"/>
            <a:ext cx="295897" cy="215444"/>
          </a:xfrm>
          <a:prstGeom prst="rect">
            <a:avLst/>
          </a:prstGeom>
          <a:solidFill>
            <a:srgbClr val="92D050"/>
          </a:solidFill>
          <a:ln w="6350">
            <a:solidFill>
              <a:schemeClr val="tx1"/>
            </a:solidFill>
          </a:ln>
        </p:spPr>
        <p:txBody>
          <a:bodyPr wrap="square" rtlCol="0">
            <a:spAutoFit/>
          </a:bodyPr>
          <a:lstStyle/>
          <a:p>
            <a:r>
              <a:rPr kumimoji="1" lang="en-US" altLang="ja-JP" sz="800" dirty="0"/>
              <a:t>PC</a:t>
            </a:r>
            <a:endParaRPr kumimoji="1" lang="ja-JP" altLang="en-US" sz="800" dirty="0"/>
          </a:p>
        </p:txBody>
      </p:sp>
      <p:sp>
        <p:nvSpPr>
          <p:cNvPr id="237" name="テキスト ボックス 236">
            <a:extLst>
              <a:ext uri="{FF2B5EF4-FFF2-40B4-BE49-F238E27FC236}">
                <a16:creationId xmlns:a16="http://schemas.microsoft.com/office/drawing/2014/main" id="{F0645E04-322C-4B2D-8391-CBF9B597FE7E}"/>
              </a:ext>
            </a:extLst>
          </p:cNvPr>
          <p:cNvSpPr txBox="1"/>
          <p:nvPr/>
        </p:nvSpPr>
        <p:spPr>
          <a:xfrm>
            <a:off x="5957299" y="7826054"/>
            <a:ext cx="339170" cy="215444"/>
          </a:xfrm>
          <a:prstGeom prst="rect">
            <a:avLst/>
          </a:prstGeom>
          <a:solidFill>
            <a:srgbClr val="92D050"/>
          </a:solidFill>
          <a:ln w="6350">
            <a:solidFill>
              <a:schemeClr val="tx1"/>
            </a:solidFill>
          </a:ln>
        </p:spPr>
        <p:txBody>
          <a:bodyPr wrap="square" rtlCol="0">
            <a:spAutoFit/>
          </a:bodyPr>
          <a:lstStyle/>
          <a:p>
            <a:r>
              <a:rPr kumimoji="1" lang="en-US" altLang="ja-JP" sz="800" dirty="0"/>
              <a:t>PSR</a:t>
            </a:r>
            <a:endParaRPr kumimoji="1" lang="ja-JP" altLang="en-US" sz="800" dirty="0"/>
          </a:p>
        </p:txBody>
      </p:sp>
      <p:sp>
        <p:nvSpPr>
          <p:cNvPr id="239" name="テキスト ボックス 238">
            <a:extLst>
              <a:ext uri="{FF2B5EF4-FFF2-40B4-BE49-F238E27FC236}">
                <a16:creationId xmlns:a16="http://schemas.microsoft.com/office/drawing/2014/main" id="{A689E025-89F5-4936-955C-604BC8AD2349}"/>
              </a:ext>
            </a:extLst>
          </p:cNvPr>
          <p:cNvSpPr txBox="1"/>
          <p:nvPr/>
        </p:nvSpPr>
        <p:spPr>
          <a:xfrm>
            <a:off x="5963742" y="7500401"/>
            <a:ext cx="295897" cy="215444"/>
          </a:xfrm>
          <a:prstGeom prst="rect">
            <a:avLst/>
          </a:prstGeom>
          <a:solidFill>
            <a:srgbClr val="92D050"/>
          </a:solidFill>
          <a:ln w="6350">
            <a:solidFill>
              <a:schemeClr val="tx1"/>
            </a:solidFill>
          </a:ln>
        </p:spPr>
        <p:txBody>
          <a:bodyPr wrap="square" rtlCol="0">
            <a:spAutoFit/>
          </a:bodyPr>
          <a:lstStyle/>
          <a:p>
            <a:r>
              <a:rPr kumimoji="1" lang="en-US" altLang="ja-JP" sz="800" dirty="0"/>
              <a:t>LR</a:t>
            </a:r>
            <a:endParaRPr kumimoji="1" lang="ja-JP" altLang="en-US" sz="800" dirty="0"/>
          </a:p>
        </p:txBody>
      </p:sp>
      <p:sp>
        <p:nvSpPr>
          <p:cNvPr id="240" name="テキスト ボックス 239">
            <a:extLst>
              <a:ext uri="{FF2B5EF4-FFF2-40B4-BE49-F238E27FC236}">
                <a16:creationId xmlns:a16="http://schemas.microsoft.com/office/drawing/2014/main" id="{407DF954-1243-487E-B63E-AC9F7502E207}"/>
              </a:ext>
            </a:extLst>
          </p:cNvPr>
          <p:cNvSpPr txBox="1"/>
          <p:nvPr/>
        </p:nvSpPr>
        <p:spPr>
          <a:xfrm>
            <a:off x="5963742" y="7191899"/>
            <a:ext cx="284696" cy="215444"/>
          </a:xfrm>
          <a:prstGeom prst="rect">
            <a:avLst/>
          </a:prstGeom>
          <a:solidFill>
            <a:srgbClr val="92D050"/>
          </a:solidFill>
          <a:ln w="6350">
            <a:solidFill>
              <a:schemeClr val="tx1"/>
            </a:solidFill>
          </a:ln>
        </p:spPr>
        <p:txBody>
          <a:bodyPr wrap="square" rtlCol="0">
            <a:spAutoFit/>
          </a:bodyPr>
          <a:lstStyle/>
          <a:p>
            <a:r>
              <a:rPr kumimoji="1" lang="en-US" altLang="ja-JP" sz="800" dirty="0"/>
              <a:t>SP</a:t>
            </a:r>
          </a:p>
        </p:txBody>
      </p:sp>
      <p:sp>
        <p:nvSpPr>
          <p:cNvPr id="260" name="フローチャート: 手作業 259">
            <a:extLst>
              <a:ext uri="{FF2B5EF4-FFF2-40B4-BE49-F238E27FC236}">
                <a16:creationId xmlns:a16="http://schemas.microsoft.com/office/drawing/2014/main" id="{3CBC077F-D208-42E8-8BD5-7449ED6889E7}"/>
              </a:ext>
            </a:extLst>
          </p:cNvPr>
          <p:cNvSpPr/>
          <p:nvPr/>
        </p:nvSpPr>
        <p:spPr>
          <a:xfrm>
            <a:off x="8470330" y="5373735"/>
            <a:ext cx="482520" cy="141022"/>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sp>
        <p:nvSpPr>
          <p:cNvPr id="23" name="テキスト ボックス 22">
            <a:extLst>
              <a:ext uri="{FF2B5EF4-FFF2-40B4-BE49-F238E27FC236}">
                <a16:creationId xmlns:a16="http://schemas.microsoft.com/office/drawing/2014/main" id="{30BBD48F-8D28-4456-847E-4FC7831D493F}"/>
              </a:ext>
            </a:extLst>
          </p:cNvPr>
          <p:cNvSpPr txBox="1"/>
          <p:nvPr/>
        </p:nvSpPr>
        <p:spPr>
          <a:xfrm>
            <a:off x="8584449" y="5375344"/>
            <a:ext cx="95479" cy="123111"/>
          </a:xfrm>
          <a:prstGeom prst="rect">
            <a:avLst/>
          </a:prstGeom>
          <a:noFill/>
        </p:spPr>
        <p:txBody>
          <a:bodyPr wrap="square" lIns="0" tIns="0" rIns="0" bIns="0" rtlCol="0">
            <a:spAutoFit/>
          </a:bodyPr>
          <a:lstStyle/>
          <a:p>
            <a:pPr algn="ctr"/>
            <a:r>
              <a:rPr kumimoji="1" lang="en-US" altLang="ja-JP" sz="800" dirty="0"/>
              <a:t>0</a:t>
            </a:r>
            <a:endParaRPr kumimoji="1" lang="ja-JP" altLang="en-US" sz="800" dirty="0"/>
          </a:p>
        </p:txBody>
      </p:sp>
      <p:cxnSp>
        <p:nvCxnSpPr>
          <p:cNvPr id="42" name="コネクタ: カギ線 41">
            <a:extLst>
              <a:ext uri="{FF2B5EF4-FFF2-40B4-BE49-F238E27FC236}">
                <a16:creationId xmlns:a16="http://schemas.microsoft.com/office/drawing/2014/main" id="{336ADEAF-A0A1-481C-AF25-0109F2AFFA74}"/>
              </a:ext>
            </a:extLst>
          </p:cNvPr>
          <p:cNvCxnSpPr>
            <a:stCxn id="256" idx="2"/>
            <a:endCxn id="23" idx="0"/>
          </p:cNvCxnSpPr>
          <p:nvPr/>
        </p:nvCxnSpPr>
        <p:spPr>
          <a:xfrm>
            <a:off x="8405712" y="4748250"/>
            <a:ext cx="226477" cy="627094"/>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44" name="コネクタ: カギ線 43">
            <a:extLst>
              <a:ext uri="{FF2B5EF4-FFF2-40B4-BE49-F238E27FC236}">
                <a16:creationId xmlns:a16="http://schemas.microsoft.com/office/drawing/2014/main" id="{F95AE11F-C021-4F2E-A482-5ADBA770BE99}"/>
              </a:ext>
            </a:extLst>
          </p:cNvPr>
          <p:cNvCxnSpPr>
            <a:cxnSpLocks/>
          </p:cNvCxnSpPr>
          <p:nvPr/>
        </p:nvCxnSpPr>
        <p:spPr>
          <a:xfrm rot="5400000">
            <a:off x="8300807" y="4596174"/>
            <a:ext cx="1294441" cy="272285"/>
          </a:xfrm>
          <a:prstGeom prst="bentConnector3">
            <a:avLst>
              <a:gd name="adj1" fmla="val -626"/>
            </a:avLst>
          </a:prstGeom>
          <a:ln w="19050">
            <a:tailEnd type="triangle"/>
          </a:ln>
        </p:spPr>
        <p:style>
          <a:lnRef idx="1">
            <a:schemeClr val="dk1"/>
          </a:lnRef>
          <a:fillRef idx="0">
            <a:schemeClr val="dk1"/>
          </a:fillRef>
          <a:effectRef idx="0">
            <a:schemeClr val="dk1"/>
          </a:effectRef>
          <a:fontRef idx="minor">
            <a:schemeClr val="tx1"/>
          </a:fontRef>
        </p:style>
      </p:cxnSp>
      <p:cxnSp>
        <p:nvCxnSpPr>
          <p:cNvPr id="51" name="コネクタ: カギ線 50">
            <a:extLst>
              <a:ext uri="{FF2B5EF4-FFF2-40B4-BE49-F238E27FC236}">
                <a16:creationId xmlns:a16="http://schemas.microsoft.com/office/drawing/2014/main" id="{DC87D9F3-3806-4D64-B43C-6EE87003CFF3}"/>
              </a:ext>
            </a:extLst>
          </p:cNvPr>
          <p:cNvCxnSpPr>
            <a:stCxn id="260" idx="2"/>
            <a:endCxn id="101" idx="1"/>
          </p:cNvCxnSpPr>
          <p:nvPr/>
        </p:nvCxnSpPr>
        <p:spPr>
          <a:xfrm rot="5400000" flipH="1">
            <a:off x="5614514" y="2417682"/>
            <a:ext cx="1917143" cy="4277008"/>
          </a:xfrm>
          <a:prstGeom prst="bentConnector4">
            <a:avLst>
              <a:gd name="adj1" fmla="val -37428"/>
              <a:gd name="adj2" fmla="val 103920"/>
            </a:avLst>
          </a:prstGeom>
          <a:ln w="19050">
            <a:tailEnd type="triangle"/>
          </a:ln>
        </p:spPr>
        <p:style>
          <a:lnRef idx="1">
            <a:schemeClr val="dk1"/>
          </a:lnRef>
          <a:fillRef idx="0">
            <a:schemeClr val="dk1"/>
          </a:fillRef>
          <a:effectRef idx="0">
            <a:schemeClr val="dk1"/>
          </a:effectRef>
          <a:fontRef idx="minor">
            <a:schemeClr val="tx1"/>
          </a:fontRef>
        </p:style>
      </p:cxnSp>
      <p:sp>
        <p:nvSpPr>
          <p:cNvPr id="331" name="テキスト ボックス 330">
            <a:extLst>
              <a:ext uri="{FF2B5EF4-FFF2-40B4-BE49-F238E27FC236}">
                <a16:creationId xmlns:a16="http://schemas.microsoft.com/office/drawing/2014/main" id="{EB9DDA2F-677D-4E69-8A4C-EA1D7FBB5C81}"/>
              </a:ext>
            </a:extLst>
          </p:cNvPr>
          <p:cNvSpPr txBox="1"/>
          <p:nvPr/>
        </p:nvSpPr>
        <p:spPr>
          <a:xfrm>
            <a:off x="8091360" y="5344926"/>
            <a:ext cx="308374" cy="215444"/>
          </a:xfrm>
          <a:prstGeom prst="rect">
            <a:avLst/>
          </a:prstGeom>
          <a:noFill/>
        </p:spPr>
        <p:txBody>
          <a:bodyPr wrap="square" rtlCol="0">
            <a:spAutoFit/>
          </a:bodyPr>
          <a:lstStyle/>
          <a:p>
            <a:r>
              <a:rPr kumimoji="1" lang="en-US" altLang="ja-JP" sz="800" dirty="0"/>
              <a:t>irq</a:t>
            </a:r>
            <a:endParaRPr kumimoji="1" lang="ja-JP" altLang="en-US" sz="800" dirty="0"/>
          </a:p>
        </p:txBody>
      </p:sp>
      <p:cxnSp>
        <p:nvCxnSpPr>
          <p:cNvPr id="332" name="直線矢印コネクタ 331">
            <a:extLst>
              <a:ext uri="{FF2B5EF4-FFF2-40B4-BE49-F238E27FC236}">
                <a16:creationId xmlns:a16="http://schemas.microsoft.com/office/drawing/2014/main" id="{12C78B17-3BB4-4250-BD83-A6B377C1D110}"/>
              </a:ext>
            </a:extLst>
          </p:cNvPr>
          <p:cNvCxnSpPr>
            <a:cxnSpLocks/>
          </p:cNvCxnSpPr>
          <p:nvPr/>
        </p:nvCxnSpPr>
        <p:spPr>
          <a:xfrm>
            <a:off x="8331064" y="5445428"/>
            <a:ext cx="184873" cy="0"/>
          </a:xfrm>
          <a:prstGeom prst="straightConnector1">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333" name="テキスト ボックス 332">
            <a:extLst>
              <a:ext uri="{FF2B5EF4-FFF2-40B4-BE49-F238E27FC236}">
                <a16:creationId xmlns:a16="http://schemas.microsoft.com/office/drawing/2014/main" id="{6875AF2D-9BC8-4117-AD6B-FC5A50365DB0}"/>
              </a:ext>
            </a:extLst>
          </p:cNvPr>
          <p:cNvSpPr txBox="1"/>
          <p:nvPr/>
        </p:nvSpPr>
        <p:spPr>
          <a:xfrm>
            <a:off x="8650880" y="3828894"/>
            <a:ext cx="591061" cy="246221"/>
          </a:xfrm>
          <a:prstGeom prst="rect">
            <a:avLst/>
          </a:prstGeom>
          <a:noFill/>
        </p:spPr>
        <p:txBody>
          <a:bodyPr wrap="square" lIns="0" tIns="0" rIns="0" bIns="0" rtlCol="0">
            <a:spAutoFit/>
          </a:bodyPr>
          <a:lstStyle/>
          <a:p>
            <a:r>
              <a:rPr kumimoji="1" lang="en-US" altLang="ja-JP" sz="800" dirty="0"/>
              <a:t>ir_addr</a:t>
            </a:r>
          </a:p>
          <a:p>
            <a:r>
              <a:rPr kumimoji="1" lang="en-US" altLang="ja-JP" sz="800" dirty="0"/>
              <a:t>[15:0]</a:t>
            </a:r>
            <a:endParaRPr kumimoji="1" lang="ja-JP" altLang="en-US" sz="800" dirty="0"/>
          </a:p>
        </p:txBody>
      </p:sp>
      <p:sp>
        <p:nvSpPr>
          <p:cNvPr id="338" name="テキスト ボックス 337">
            <a:extLst>
              <a:ext uri="{FF2B5EF4-FFF2-40B4-BE49-F238E27FC236}">
                <a16:creationId xmlns:a16="http://schemas.microsoft.com/office/drawing/2014/main" id="{5B27A54D-9F7D-4E48-AED7-F37093BDF729}"/>
              </a:ext>
            </a:extLst>
          </p:cNvPr>
          <p:cNvSpPr txBox="1"/>
          <p:nvPr/>
        </p:nvSpPr>
        <p:spPr>
          <a:xfrm>
            <a:off x="8765766" y="5377854"/>
            <a:ext cx="95479" cy="123111"/>
          </a:xfrm>
          <a:prstGeom prst="rect">
            <a:avLst/>
          </a:prstGeom>
          <a:noFill/>
        </p:spPr>
        <p:txBody>
          <a:bodyPr wrap="square" lIns="0" tIns="0" rIns="0" bIns="0" rtlCol="0">
            <a:spAutoFit/>
          </a:bodyPr>
          <a:lstStyle/>
          <a:p>
            <a:pPr algn="ctr"/>
            <a:r>
              <a:rPr kumimoji="1" lang="en-US" altLang="ja-JP" sz="800" dirty="0"/>
              <a:t>1</a:t>
            </a:r>
            <a:endParaRPr kumimoji="1" lang="ja-JP" altLang="en-US" sz="800" dirty="0"/>
          </a:p>
        </p:txBody>
      </p:sp>
      <p:sp>
        <p:nvSpPr>
          <p:cNvPr id="243" name="テキスト ボックス 242">
            <a:extLst>
              <a:ext uri="{FF2B5EF4-FFF2-40B4-BE49-F238E27FC236}">
                <a16:creationId xmlns:a16="http://schemas.microsoft.com/office/drawing/2014/main" id="{F89FDF66-8BDB-488C-82FD-2430B6C94504}"/>
              </a:ext>
            </a:extLst>
          </p:cNvPr>
          <p:cNvSpPr txBox="1"/>
          <p:nvPr/>
        </p:nvSpPr>
        <p:spPr>
          <a:xfrm>
            <a:off x="2721841" y="7244763"/>
            <a:ext cx="1137689" cy="161583"/>
          </a:xfrm>
          <a:prstGeom prst="rect">
            <a:avLst/>
          </a:prstGeom>
          <a:noFill/>
        </p:spPr>
        <p:txBody>
          <a:bodyPr wrap="square" lIns="0" tIns="0" rIns="0" bIns="0" rtlCol="0">
            <a:spAutoFit/>
          </a:bodyPr>
          <a:lstStyle/>
          <a:p>
            <a:r>
              <a:rPr kumimoji="1" lang="en-US" altLang="ja-JP" sz="1050" dirty="0"/>
              <a:t>16bit Sign Extension</a:t>
            </a:r>
            <a:endParaRPr kumimoji="1" lang="ja-JP" altLang="en-US" sz="1050" dirty="0"/>
          </a:p>
        </p:txBody>
      </p:sp>
      <p:sp>
        <p:nvSpPr>
          <p:cNvPr id="244" name="フローチャート : 手操作入力 191">
            <a:extLst>
              <a:ext uri="{FF2B5EF4-FFF2-40B4-BE49-F238E27FC236}">
                <a16:creationId xmlns:a16="http://schemas.microsoft.com/office/drawing/2014/main" id="{5CE777F9-2345-46D9-B4C3-1910ED678586}"/>
              </a:ext>
            </a:extLst>
          </p:cNvPr>
          <p:cNvSpPr/>
          <p:nvPr/>
        </p:nvSpPr>
        <p:spPr>
          <a:xfrm>
            <a:off x="3985822" y="7220703"/>
            <a:ext cx="294594" cy="157836"/>
          </a:xfrm>
          <a:prstGeom prst="flowChartManualInpu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SEXT</a:t>
            </a:r>
            <a:endParaRPr kumimoji="1" lang="ja-JP" altLang="en-US" sz="800" dirty="0">
              <a:solidFill>
                <a:schemeClr val="tx1"/>
              </a:solidFill>
            </a:endParaRPr>
          </a:p>
        </p:txBody>
      </p:sp>
    </p:spTree>
    <p:extLst>
      <p:ext uri="{BB962C8B-B14F-4D97-AF65-F5344CB8AC3E}">
        <p14:creationId xmlns:p14="http://schemas.microsoft.com/office/powerpoint/2010/main" val="14395967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48909" y="941977"/>
            <a:ext cx="9030907" cy="554516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instrctl</a:t>
            </a:r>
            <a:endParaRPr kumimoji="1" lang="ja-JP" altLang="en-US" sz="1050" u="sng" dirty="0">
              <a:solidFill>
                <a:schemeClr val="tx1"/>
              </a:solidFill>
            </a:endParaRPr>
          </a:p>
        </p:txBody>
      </p:sp>
      <p:sp>
        <p:nvSpPr>
          <p:cNvPr id="77" name="正方形/長方形 76"/>
          <p:cNvSpPr/>
          <p:nvPr/>
        </p:nvSpPr>
        <p:spPr>
          <a:xfrm>
            <a:off x="5003554" y="1372148"/>
            <a:ext cx="3971131" cy="472289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bctl(branch control) </a:t>
            </a:r>
            <a:endParaRPr kumimoji="1" lang="ja-JP" altLang="en-US" sz="1050" u="sng" dirty="0">
              <a:solidFill>
                <a:schemeClr val="tx1"/>
              </a:solidFill>
            </a:endParaRPr>
          </a:p>
        </p:txBody>
      </p:sp>
      <p:cxnSp>
        <p:nvCxnSpPr>
          <p:cNvPr id="324" name="カギ線コネクタ 323"/>
          <p:cNvCxnSpPr>
            <a:stCxn id="322" idx="3"/>
            <a:endCxn id="102" idx="3"/>
          </p:cNvCxnSpPr>
          <p:nvPr/>
        </p:nvCxnSpPr>
        <p:spPr>
          <a:xfrm flipV="1">
            <a:off x="1656184" y="4989455"/>
            <a:ext cx="3578819" cy="287243"/>
          </a:xfrm>
          <a:prstGeom prst="bentConnector4">
            <a:avLst>
              <a:gd name="adj1" fmla="val 4180"/>
              <a:gd name="adj2" fmla="val 165303"/>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334" name="正方形/長方形 333"/>
          <p:cNvSpPr/>
          <p:nvPr/>
        </p:nvSpPr>
        <p:spPr>
          <a:xfrm>
            <a:off x="1978762" y="3566304"/>
            <a:ext cx="1912213" cy="259609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fwdctl</a:t>
            </a:r>
            <a:endParaRPr kumimoji="1" lang="ja-JP" altLang="en-US" sz="1050" u="sng" dirty="0">
              <a:solidFill>
                <a:schemeClr val="tx1"/>
              </a:solidFill>
            </a:endParaRPr>
          </a:p>
        </p:txBody>
      </p:sp>
      <p:sp>
        <p:nvSpPr>
          <p:cNvPr id="2" name="タイトル 1"/>
          <p:cNvSpPr>
            <a:spLocks noGrp="1"/>
          </p:cNvSpPr>
          <p:nvPr>
            <p:ph type="title"/>
          </p:nvPr>
        </p:nvSpPr>
        <p:spPr/>
        <p:txBody>
          <a:bodyPr/>
          <a:lstStyle/>
          <a:p>
            <a:r>
              <a:rPr lang="ja-JP" altLang="en-US" dirty="0"/>
              <a:t>命令制御ブロック </a:t>
            </a:r>
            <a:r>
              <a:rPr lang="en-US" altLang="ja-JP" dirty="0"/>
              <a:t>instrctl</a:t>
            </a:r>
            <a:endParaRPr kumimoji="1" lang="ja-JP" altLang="en-US" dirty="0"/>
          </a:p>
        </p:txBody>
      </p:sp>
      <p:sp>
        <p:nvSpPr>
          <p:cNvPr id="4" name="スライド番号プレースホルダー 3"/>
          <p:cNvSpPr>
            <a:spLocks noGrp="1"/>
          </p:cNvSpPr>
          <p:nvPr>
            <p:ph type="sldNum" sz="quarter" idx="12"/>
          </p:nvPr>
        </p:nvSpPr>
        <p:spPr/>
        <p:txBody>
          <a:bodyPr/>
          <a:lstStyle/>
          <a:p>
            <a:fld id="{62668789-62FB-4EEF-AD27-C48D0269F50B}" type="slidenum">
              <a:rPr kumimoji="1" lang="ja-JP" altLang="en-US" smtClean="0"/>
              <a:pPr/>
              <a:t>33</a:t>
            </a:fld>
            <a:endParaRPr kumimoji="1" lang="ja-JP" altLang="en-US" dirty="0"/>
          </a:p>
        </p:txBody>
      </p:sp>
      <p:sp>
        <p:nvSpPr>
          <p:cNvPr id="14" name="二等辺三角形 13"/>
          <p:cNvSpPr/>
          <p:nvPr/>
        </p:nvSpPr>
        <p:spPr>
          <a:xfrm rot="10800000">
            <a:off x="1183858" y="945914"/>
            <a:ext cx="104683" cy="7947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円/楕円 14"/>
          <p:cNvSpPr/>
          <p:nvPr/>
        </p:nvSpPr>
        <p:spPr>
          <a:xfrm>
            <a:off x="869587" y="892470"/>
            <a:ext cx="64530" cy="59201"/>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 name="直線コネクタ 15"/>
          <p:cNvCxnSpPr/>
          <p:nvPr/>
        </p:nvCxnSpPr>
        <p:spPr>
          <a:xfrm flipV="1">
            <a:off x="901852" y="800117"/>
            <a:ext cx="0" cy="92353"/>
          </a:xfrm>
          <a:prstGeom prst="line">
            <a:avLst/>
          </a:prstGeom>
          <a:ln w="6350"/>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a:off x="1236199" y="770674"/>
            <a:ext cx="0" cy="175242"/>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78" name="テキスト ボックス 77"/>
          <p:cNvSpPr txBox="1"/>
          <p:nvPr/>
        </p:nvSpPr>
        <p:spPr>
          <a:xfrm>
            <a:off x="4363800" y="2580245"/>
            <a:ext cx="500753" cy="123111"/>
          </a:xfrm>
          <a:prstGeom prst="rect">
            <a:avLst/>
          </a:prstGeom>
          <a:noFill/>
        </p:spPr>
        <p:txBody>
          <a:bodyPr wrap="square" lIns="0" tIns="0" rIns="0" bIns="0" rtlCol="0">
            <a:spAutoFit/>
          </a:bodyPr>
          <a:lstStyle/>
          <a:p>
            <a:r>
              <a:rPr kumimoji="1" lang="en-US" altLang="ja-JP" sz="800" dirty="0"/>
              <a:t>op_in[10:0]</a:t>
            </a:r>
            <a:endParaRPr kumimoji="1" lang="ja-JP" altLang="en-US" sz="800" dirty="0"/>
          </a:p>
        </p:txBody>
      </p:sp>
      <p:sp>
        <p:nvSpPr>
          <p:cNvPr id="101" name="テキスト ボックス 100"/>
          <p:cNvSpPr txBox="1"/>
          <p:nvPr/>
        </p:nvSpPr>
        <p:spPr>
          <a:xfrm>
            <a:off x="4434582" y="3489892"/>
            <a:ext cx="342440" cy="215444"/>
          </a:xfrm>
          <a:prstGeom prst="rect">
            <a:avLst/>
          </a:prstGeom>
          <a:solidFill>
            <a:srgbClr val="92D050"/>
          </a:solidFill>
          <a:ln w="6350">
            <a:solidFill>
              <a:schemeClr val="tx1"/>
            </a:solidFill>
          </a:ln>
        </p:spPr>
        <p:txBody>
          <a:bodyPr wrap="square" rtlCol="0">
            <a:spAutoFit/>
          </a:bodyPr>
          <a:lstStyle/>
          <a:p>
            <a:r>
              <a:rPr kumimoji="1" lang="en-US" altLang="ja-JP" sz="800" dirty="0"/>
              <a:t>PC</a:t>
            </a:r>
          </a:p>
        </p:txBody>
      </p:sp>
      <p:sp>
        <p:nvSpPr>
          <p:cNvPr id="163" name="テキスト ボックス 162"/>
          <p:cNvSpPr txBox="1"/>
          <p:nvPr/>
        </p:nvSpPr>
        <p:spPr>
          <a:xfrm>
            <a:off x="4762001" y="2890143"/>
            <a:ext cx="323017" cy="215444"/>
          </a:xfrm>
          <a:prstGeom prst="rect">
            <a:avLst/>
          </a:prstGeom>
          <a:noFill/>
        </p:spPr>
        <p:txBody>
          <a:bodyPr wrap="square" rtlCol="0">
            <a:spAutoFit/>
          </a:bodyPr>
          <a:lstStyle/>
          <a:p>
            <a:r>
              <a:rPr kumimoji="1" lang="en-US" altLang="ja-JP" sz="800" dirty="0"/>
              <a:t>16</a:t>
            </a:r>
            <a:endParaRPr kumimoji="1" lang="ja-JP" altLang="en-US" sz="800" dirty="0"/>
          </a:p>
        </p:txBody>
      </p:sp>
      <p:sp>
        <p:nvSpPr>
          <p:cNvPr id="102" name="フローチャート: 手作業 101"/>
          <p:cNvSpPr/>
          <p:nvPr/>
        </p:nvSpPr>
        <p:spPr>
          <a:xfrm rot="16200000">
            <a:off x="4783665" y="5271547"/>
            <a:ext cx="902674" cy="157955"/>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テキスト ボックス 103"/>
          <p:cNvSpPr txBox="1"/>
          <p:nvPr/>
        </p:nvSpPr>
        <p:spPr>
          <a:xfrm>
            <a:off x="4774044" y="5276698"/>
            <a:ext cx="212382" cy="461665"/>
          </a:xfrm>
          <a:prstGeom prst="rect">
            <a:avLst/>
          </a:prstGeom>
          <a:noFill/>
        </p:spPr>
        <p:txBody>
          <a:bodyPr wrap="square" rtlCol="0">
            <a:spAutoFit/>
          </a:bodyPr>
          <a:lstStyle/>
          <a:p>
            <a:r>
              <a:rPr kumimoji="1" lang="en-US" altLang="ja-JP" sz="1200" b="1" dirty="0"/>
              <a:t>:</a:t>
            </a:r>
          </a:p>
          <a:p>
            <a:r>
              <a:rPr kumimoji="1" lang="en-US" altLang="ja-JP" sz="1200" b="1" dirty="0"/>
              <a:t>:</a:t>
            </a:r>
            <a:endParaRPr kumimoji="1" lang="ja-JP" altLang="en-US" sz="1200" b="1" dirty="0"/>
          </a:p>
        </p:txBody>
      </p:sp>
      <p:sp>
        <p:nvSpPr>
          <p:cNvPr id="105" name="テキスト ボックス 104"/>
          <p:cNvSpPr txBox="1"/>
          <p:nvPr/>
        </p:nvSpPr>
        <p:spPr>
          <a:xfrm>
            <a:off x="4774044" y="4874852"/>
            <a:ext cx="354637" cy="215444"/>
          </a:xfrm>
          <a:prstGeom prst="rect">
            <a:avLst/>
          </a:prstGeom>
          <a:noFill/>
        </p:spPr>
        <p:txBody>
          <a:bodyPr wrap="square" rtlCol="0">
            <a:spAutoFit/>
          </a:bodyPr>
          <a:lstStyle/>
          <a:p>
            <a:r>
              <a:rPr kumimoji="1" lang="en-US" altLang="ja-JP" sz="800" dirty="0"/>
              <a:t>R0</a:t>
            </a:r>
            <a:endParaRPr kumimoji="1" lang="ja-JP" altLang="en-US" sz="800" dirty="0"/>
          </a:p>
        </p:txBody>
      </p:sp>
      <p:sp>
        <p:nvSpPr>
          <p:cNvPr id="106" name="テキスト ボックス 105"/>
          <p:cNvSpPr txBox="1"/>
          <p:nvPr/>
        </p:nvSpPr>
        <p:spPr>
          <a:xfrm>
            <a:off x="4774045" y="5089823"/>
            <a:ext cx="298094" cy="215444"/>
          </a:xfrm>
          <a:prstGeom prst="rect">
            <a:avLst/>
          </a:prstGeom>
          <a:noFill/>
        </p:spPr>
        <p:txBody>
          <a:bodyPr wrap="square" rtlCol="0">
            <a:spAutoFit/>
          </a:bodyPr>
          <a:lstStyle/>
          <a:p>
            <a:r>
              <a:rPr kumimoji="1" lang="en-US" altLang="ja-JP" sz="800" dirty="0"/>
              <a:t>R1</a:t>
            </a:r>
            <a:endParaRPr kumimoji="1" lang="ja-JP" altLang="en-US" sz="800" dirty="0"/>
          </a:p>
        </p:txBody>
      </p:sp>
      <p:sp>
        <p:nvSpPr>
          <p:cNvPr id="108" name="テキスト ボックス 107"/>
          <p:cNvSpPr txBox="1"/>
          <p:nvPr/>
        </p:nvSpPr>
        <p:spPr>
          <a:xfrm>
            <a:off x="4774044" y="5655559"/>
            <a:ext cx="369658" cy="215444"/>
          </a:xfrm>
          <a:prstGeom prst="rect">
            <a:avLst/>
          </a:prstGeom>
          <a:noFill/>
        </p:spPr>
        <p:txBody>
          <a:bodyPr wrap="square" rtlCol="0">
            <a:spAutoFit/>
          </a:bodyPr>
          <a:lstStyle/>
          <a:p>
            <a:r>
              <a:rPr kumimoji="1" lang="en-US" altLang="ja-JP" sz="800" dirty="0"/>
              <a:t>R15</a:t>
            </a:r>
            <a:endParaRPr kumimoji="1" lang="ja-JP" altLang="en-US" sz="800" dirty="0"/>
          </a:p>
        </p:txBody>
      </p:sp>
      <p:sp>
        <p:nvSpPr>
          <p:cNvPr id="112" name="フローチャート: 手作業 111"/>
          <p:cNvSpPr/>
          <p:nvPr/>
        </p:nvSpPr>
        <p:spPr>
          <a:xfrm rot="16200000">
            <a:off x="6949879" y="4857195"/>
            <a:ext cx="1148388" cy="219784"/>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7267446" y="3396579"/>
            <a:ext cx="287655" cy="379491"/>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800" dirty="0">
                <a:solidFill>
                  <a:schemeClr val="tx1"/>
                </a:solidFill>
              </a:rPr>
              <a:t>FF</a:t>
            </a:r>
            <a:endParaRPr kumimoji="1" lang="ja-JP" altLang="en-US" sz="800" dirty="0">
              <a:solidFill>
                <a:schemeClr val="tx1"/>
              </a:solidFill>
            </a:endParaRPr>
          </a:p>
        </p:txBody>
      </p:sp>
      <p:sp>
        <p:nvSpPr>
          <p:cNvPr id="116" name="二等辺三角形 115"/>
          <p:cNvSpPr/>
          <p:nvPr/>
        </p:nvSpPr>
        <p:spPr>
          <a:xfrm rot="5400000">
            <a:off x="7257807" y="3604569"/>
            <a:ext cx="127000" cy="10772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39" name="直線コネクタ 138"/>
          <p:cNvCxnSpPr/>
          <p:nvPr/>
        </p:nvCxnSpPr>
        <p:spPr>
          <a:xfrm>
            <a:off x="4933579" y="3111159"/>
            <a:ext cx="110065" cy="121116"/>
          </a:xfrm>
          <a:prstGeom prst="line">
            <a:avLst/>
          </a:prstGeom>
          <a:ln w="19050">
            <a:solidFill>
              <a:srgbClr val="C00000"/>
            </a:solidFill>
          </a:ln>
        </p:spPr>
        <p:style>
          <a:lnRef idx="1">
            <a:schemeClr val="dk1"/>
          </a:lnRef>
          <a:fillRef idx="0">
            <a:schemeClr val="dk1"/>
          </a:fillRef>
          <a:effectRef idx="0">
            <a:schemeClr val="dk1"/>
          </a:effectRef>
          <a:fontRef idx="minor">
            <a:schemeClr val="tx1"/>
          </a:fontRef>
        </p:style>
      </p:cxnSp>
      <p:sp>
        <p:nvSpPr>
          <p:cNvPr id="140" name="円/楕円 139"/>
          <p:cNvSpPr/>
          <p:nvPr/>
        </p:nvSpPr>
        <p:spPr>
          <a:xfrm>
            <a:off x="5361622" y="3063554"/>
            <a:ext cx="175135" cy="19068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a:t>
            </a:r>
            <a:endParaRPr kumimoji="1" lang="ja-JP" altLang="en-US" sz="1200" dirty="0">
              <a:solidFill>
                <a:schemeClr val="tx1"/>
              </a:solidFill>
            </a:endParaRPr>
          </a:p>
        </p:txBody>
      </p:sp>
      <p:cxnSp>
        <p:nvCxnSpPr>
          <p:cNvPr id="250" name="カギ線コネクタ 249"/>
          <p:cNvCxnSpPr>
            <a:stCxn id="101" idx="3"/>
            <a:endCxn id="140" idx="4"/>
          </p:cNvCxnSpPr>
          <p:nvPr/>
        </p:nvCxnSpPr>
        <p:spPr>
          <a:xfrm flipV="1">
            <a:off x="4777022" y="3254235"/>
            <a:ext cx="672168" cy="343379"/>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76" name="カギ線コネクタ 75"/>
          <p:cNvCxnSpPr>
            <a:endCxn id="222" idx="1"/>
          </p:cNvCxnSpPr>
          <p:nvPr/>
        </p:nvCxnSpPr>
        <p:spPr>
          <a:xfrm rot="5400000" flipH="1" flipV="1">
            <a:off x="4780849" y="2696251"/>
            <a:ext cx="766817" cy="158478"/>
          </a:xfrm>
          <a:prstGeom prst="bentConnector2">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195" name="正方形/長方形 194"/>
          <p:cNvSpPr/>
          <p:nvPr/>
        </p:nvSpPr>
        <p:spPr>
          <a:xfrm>
            <a:off x="7474917" y="2969148"/>
            <a:ext cx="287655" cy="379491"/>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800" dirty="0">
                <a:solidFill>
                  <a:schemeClr val="tx1"/>
                </a:solidFill>
              </a:rPr>
              <a:t>FF</a:t>
            </a:r>
            <a:endParaRPr kumimoji="1" lang="ja-JP" altLang="en-US" sz="800" dirty="0">
              <a:solidFill>
                <a:schemeClr val="tx1"/>
              </a:solidFill>
            </a:endParaRPr>
          </a:p>
        </p:txBody>
      </p:sp>
      <p:sp>
        <p:nvSpPr>
          <p:cNvPr id="196" name="二等辺三角形 195"/>
          <p:cNvSpPr/>
          <p:nvPr/>
        </p:nvSpPr>
        <p:spPr>
          <a:xfrm rot="5400000">
            <a:off x="7465278" y="3177138"/>
            <a:ext cx="127000" cy="10772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34" name="直線矢印コネクタ 133"/>
          <p:cNvCxnSpPr>
            <a:endCxn id="140" idx="2"/>
          </p:cNvCxnSpPr>
          <p:nvPr/>
        </p:nvCxnSpPr>
        <p:spPr>
          <a:xfrm>
            <a:off x="4849585" y="3158892"/>
            <a:ext cx="512037" cy="3"/>
          </a:xfrm>
          <a:prstGeom prst="straightConnector1">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202" name="フローチャート: 手作業 201"/>
          <p:cNvSpPr/>
          <p:nvPr/>
        </p:nvSpPr>
        <p:spPr>
          <a:xfrm rot="16200000">
            <a:off x="7712428" y="4793468"/>
            <a:ext cx="482520" cy="141022"/>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sp>
        <p:nvSpPr>
          <p:cNvPr id="204" name="テキスト ボックス 203"/>
          <p:cNvSpPr txBox="1"/>
          <p:nvPr/>
        </p:nvSpPr>
        <p:spPr>
          <a:xfrm>
            <a:off x="7875911" y="4858085"/>
            <a:ext cx="93029" cy="215444"/>
          </a:xfrm>
          <a:prstGeom prst="rect">
            <a:avLst/>
          </a:prstGeom>
          <a:noFill/>
        </p:spPr>
        <p:txBody>
          <a:bodyPr wrap="square" rtlCol="0">
            <a:spAutoFit/>
          </a:bodyPr>
          <a:lstStyle/>
          <a:p>
            <a:r>
              <a:rPr kumimoji="1" lang="en-US" altLang="ja-JP" sz="800" dirty="0"/>
              <a:t>0</a:t>
            </a:r>
            <a:endParaRPr kumimoji="1" lang="ja-JP" altLang="en-US" sz="800" dirty="0"/>
          </a:p>
        </p:txBody>
      </p:sp>
      <p:sp>
        <p:nvSpPr>
          <p:cNvPr id="205" name="テキスト ボックス 204"/>
          <p:cNvSpPr txBox="1"/>
          <p:nvPr/>
        </p:nvSpPr>
        <p:spPr>
          <a:xfrm>
            <a:off x="4544175" y="4461027"/>
            <a:ext cx="466468" cy="215444"/>
          </a:xfrm>
          <a:prstGeom prst="rect">
            <a:avLst/>
          </a:prstGeom>
          <a:noFill/>
        </p:spPr>
        <p:txBody>
          <a:bodyPr wrap="square" lIns="0" rIns="0" rtlCol="0">
            <a:spAutoFit/>
          </a:bodyPr>
          <a:lstStyle/>
          <a:p>
            <a:r>
              <a:rPr kumimoji="1" lang="en-US" altLang="ja-JP" sz="800" dirty="0"/>
              <a:t>op_in[6:0]</a:t>
            </a:r>
            <a:endParaRPr kumimoji="1" lang="ja-JP" altLang="en-US" sz="800" dirty="0"/>
          </a:p>
        </p:txBody>
      </p:sp>
      <p:cxnSp>
        <p:nvCxnSpPr>
          <p:cNvPr id="137" name="カギ線コネクタ 136"/>
          <p:cNvCxnSpPr>
            <a:cxnSpLocks/>
            <a:stCxn id="205" idx="3"/>
            <a:endCxn id="111" idx="0"/>
          </p:cNvCxnSpPr>
          <p:nvPr/>
        </p:nvCxnSpPr>
        <p:spPr>
          <a:xfrm>
            <a:off x="5010643" y="4568749"/>
            <a:ext cx="659078" cy="686435"/>
          </a:xfrm>
          <a:prstGeom prst="bentConnector2">
            <a:avLst/>
          </a:prstGeom>
          <a:ln w="19050">
            <a:solidFill>
              <a:srgbClr val="C00000"/>
            </a:solidFill>
            <a:prstDash val="solid"/>
            <a:tailEnd type="triangle"/>
          </a:ln>
        </p:spPr>
        <p:style>
          <a:lnRef idx="1">
            <a:schemeClr val="dk1"/>
          </a:lnRef>
          <a:fillRef idx="0">
            <a:schemeClr val="dk1"/>
          </a:fillRef>
          <a:effectRef idx="0">
            <a:schemeClr val="dk1"/>
          </a:effectRef>
          <a:fontRef idx="minor">
            <a:schemeClr val="tx1"/>
          </a:fontRef>
        </p:style>
      </p:cxnSp>
      <p:cxnSp>
        <p:nvCxnSpPr>
          <p:cNvPr id="143" name="直線矢印コネクタ 142"/>
          <p:cNvCxnSpPr>
            <a:cxnSpLocks/>
            <a:stCxn id="102" idx="2"/>
          </p:cNvCxnSpPr>
          <p:nvPr/>
        </p:nvCxnSpPr>
        <p:spPr>
          <a:xfrm>
            <a:off x="5313980" y="5350525"/>
            <a:ext cx="210020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11" name="円/楕円 110"/>
          <p:cNvSpPr/>
          <p:nvPr/>
        </p:nvSpPr>
        <p:spPr>
          <a:xfrm>
            <a:off x="5582153" y="5255184"/>
            <a:ext cx="175135" cy="19068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a:t>
            </a:r>
            <a:endParaRPr kumimoji="1" lang="ja-JP" altLang="en-US" sz="1200" dirty="0">
              <a:solidFill>
                <a:schemeClr val="tx1"/>
              </a:solidFill>
            </a:endParaRPr>
          </a:p>
        </p:txBody>
      </p:sp>
      <p:cxnSp>
        <p:nvCxnSpPr>
          <p:cNvPr id="162" name="カギ線コネクタ 161"/>
          <p:cNvCxnSpPr>
            <a:stCxn id="140" idx="6"/>
          </p:cNvCxnSpPr>
          <p:nvPr/>
        </p:nvCxnSpPr>
        <p:spPr>
          <a:xfrm>
            <a:off x="5536757" y="3158895"/>
            <a:ext cx="1877424" cy="1422989"/>
          </a:xfrm>
          <a:prstGeom prst="bentConnector3">
            <a:avLst>
              <a:gd name="adj1" fmla="val 44604"/>
            </a:avLst>
          </a:prstGeom>
          <a:ln w="19050">
            <a:tailEnd type="triangle"/>
          </a:ln>
        </p:spPr>
        <p:style>
          <a:lnRef idx="1">
            <a:schemeClr val="dk1"/>
          </a:lnRef>
          <a:fillRef idx="0">
            <a:schemeClr val="dk1"/>
          </a:fillRef>
          <a:effectRef idx="0">
            <a:schemeClr val="dk1"/>
          </a:effectRef>
          <a:fontRef idx="minor">
            <a:schemeClr val="tx1"/>
          </a:fontRef>
        </p:style>
      </p:cxnSp>
      <p:cxnSp>
        <p:nvCxnSpPr>
          <p:cNvPr id="188" name="直線コネクタ 187"/>
          <p:cNvCxnSpPr>
            <a:stCxn id="140" idx="6"/>
            <a:endCxn id="195" idx="1"/>
          </p:cNvCxnSpPr>
          <p:nvPr/>
        </p:nvCxnSpPr>
        <p:spPr>
          <a:xfrm flipV="1">
            <a:off x="5536757" y="3158894"/>
            <a:ext cx="1938160" cy="1"/>
          </a:xfrm>
          <a:prstGeom prst="line">
            <a:avLst/>
          </a:prstGeom>
          <a:ln w="19050"/>
        </p:spPr>
        <p:style>
          <a:lnRef idx="1">
            <a:schemeClr val="dk1"/>
          </a:lnRef>
          <a:fillRef idx="0">
            <a:schemeClr val="dk1"/>
          </a:fillRef>
          <a:effectRef idx="0">
            <a:schemeClr val="dk1"/>
          </a:effectRef>
          <a:fontRef idx="minor">
            <a:schemeClr val="tx1"/>
          </a:fontRef>
        </p:style>
      </p:cxnSp>
      <p:sp>
        <p:nvSpPr>
          <p:cNvPr id="197" name="正方形/長方形 196"/>
          <p:cNvSpPr/>
          <p:nvPr/>
        </p:nvSpPr>
        <p:spPr>
          <a:xfrm>
            <a:off x="7091782" y="2969148"/>
            <a:ext cx="287655" cy="379491"/>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800" dirty="0">
                <a:solidFill>
                  <a:schemeClr val="tx1"/>
                </a:solidFill>
              </a:rPr>
              <a:t>FF</a:t>
            </a:r>
            <a:endParaRPr kumimoji="1" lang="ja-JP" altLang="en-US" sz="800" dirty="0">
              <a:solidFill>
                <a:schemeClr val="tx1"/>
              </a:solidFill>
            </a:endParaRPr>
          </a:p>
        </p:txBody>
      </p:sp>
      <p:sp>
        <p:nvSpPr>
          <p:cNvPr id="198" name="二等辺三角形 197"/>
          <p:cNvSpPr/>
          <p:nvPr/>
        </p:nvSpPr>
        <p:spPr>
          <a:xfrm rot="5400000">
            <a:off x="7082143" y="3177138"/>
            <a:ext cx="127000" cy="10772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p:cNvSpPr/>
          <p:nvPr/>
        </p:nvSpPr>
        <p:spPr>
          <a:xfrm>
            <a:off x="6884311" y="3396579"/>
            <a:ext cx="287655" cy="379491"/>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800" dirty="0">
                <a:solidFill>
                  <a:schemeClr val="tx1"/>
                </a:solidFill>
              </a:rPr>
              <a:t>FF</a:t>
            </a:r>
            <a:endParaRPr kumimoji="1" lang="ja-JP" altLang="en-US" sz="800" dirty="0">
              <a:solidFill>
                <a:schemeClr val="tx1"/>
              </a:solidFill>
            </a:endParaRPr>
          </a:p>
        </p:txBody>
      </p:sp>
      <p:sp>
        <p:nvSpPr>
          <p:cNvPr id="114" name="二等辺三角形 113"/>
          <p:cNvSpPr/>
          <p:nvPr/>
        </p:nvSpPr>
        <p:spPr>
          <a:xfrm rot="5400000">
            <a:off x="6874672" y="3604569"/>
            <a:ext cx="127000" cy="10772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93" name="直線矢印コネクタ 192"/>
          <p:cNvCxnSpPr>
            <a:stCxn id="112" idx="2"/>
            <a:endCxn id="204" idx="1"/>
          </p:cNvCxnSpPr>
          <p:nvPr/>
        </p:nvCxnSpPr>
        <p:spPr>
          <a:xfrm flipV="1">
            <a:off x="7633965" y="4965807"/>
            <a:ext cx="241946" cy="12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0" name="カギ線コネクタ 199"/>
          <p:cNvCxnSpPr>
            <a:stCxn id="195" idx="3"/>
            <a:endCxn id="257" idx="1"/>
          </p:cNvCxnSpPr>
          <p:nvPr/>
        </p:nvCxnSpPr>
        <p:spPr>
          <a:xfrm>
            <a:off x="7762572" y="3158894"/>
            <a:ext cx="494852" cy="1500503"/>
          </a:xfrm>
          <a:prstGeom prst="bentConnector3">
            <a:avLst>
              <a:gd name="adj1" fmla="val 65399"/>
            </a:avLst>
          </a:prstGeom>
          <a:ln w="19050">
            <a:tailEnd type="triangle"/>
          </a:ln>
        </p:spPr>
        <p:style>
          <a:lnRef idx="1">
            <a:schemeClr val="dk1"/>
          </a:lnRef>
          <a:fillRef idx="0">
            <a:schemeClr val="dk1"/>
          </a:fillRef>
          <a:effectRef idx="0">
            <a:schemeClr val="dk1"/>
          </a:effectRef>
          <a:fontRef idx="minor">
            <a:schemeClr val="tx1"/>
          </a:fontRef>
        </p:style>
      </p:cxnSp>
      <p:sp>
        <p:nvSpPr>
          <p:cNvPr id="256" name="フローチャート: 手作業 255"/>
          <p:cNvSpPr/>
          <p:nvPr/>
        </p:nvSpPr>
        <p:spPr>
          <a:xfrm rot="16200000">
            <a:off x="8093941" y="4677739"/>
            <a:ext cx="482520" cy="141022"/>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sp>
        <p:nvSpPr>
          <p:cNvPr id="257" name="テキスト ボックス 256"/>
          <p:cNvSpPr txBox="1"/>
          <p:nvPr/>
        </p:nvSpPr>
        <p:spPr>
          <a:xfrm>
            <a:off x="8257424" y="4551675"/>
            <a:ext cx="89168" cy="215444"/>
          </a:xfrm>
          <a:prstGeom prst="rect">
            <a:avLst/>
          </a:prstGeom>
          <a:noFill/>
        </p:spPr>
        <p:txBody>
          <a:bodyPr wrap="square" rtlCol="0">
            <a:spAutoFit/>
          </a:bodyPr>
          <a:lstStyle/>
          <a:p>
            <a:r>
              <a:rPr kumimoji="1" lang="en-US" altLang="ja-JP" sz="800" dirty="0"/>
              <a:t>1</a:t>
            </a:r>
            <a:endParaRPr kumimoji="1" lang="ja-JP" altLang="en-US" sz="800" dirty="0"/>
          </a:p>
        </p:txBody>
      </p:sp>
      <p:sp>
        <p:nvSpPr>
          <p:cNvPr id="258" name="テキスト ボックス 257"/>
          <p:cNvSpPr txBox="1"/>
          <p:nvPr/>
        </p:nvSpPr>
        <p:spPr>
          <a:xfrm>
            <a:off x="8257424" y="4742356"/>
            <a:ext cx="93029" cy="215444"/>
          </a:xfrm>
          <a:prstGeom prst="rect">
            <a:avLst/>
          </a:prstGeom>
          <a:noFill/>
        </p:spPr>
        <p:txBody>
          <a:bodyPr wrap="square" rtlCol="0">
            <a:spAutoFit/>
          </a:bodyPr>
          <a:lstStyle/>
          <a:p>
            <a:r>
              <a:rPr kumimoji="1" lang="en-US" altLang="ja-JP" sz="800" dirty="0"/>
              <a:t>0</a:t>
            </a:r>
            <a:endParaRPr kumimoji="1" lang="ja-JP" altLang="en-US" sz="800" dirty="0"/>
          </a:p>
        </p:txBody>
      </p:sp>
      <p:cxnSp>
        <p:nvCxnSpPr>
          <p:cNvPr id="210" name="直線矢印コネクタ 209"/>
          <p:cNvCxnSpPr>
            <a:stCxn id="202" idx="2"/>
          </p:cNvCxnSpPr>
          <p:nvPr/>
        </p:nvCxnSpPr>
        <p:spPr>
          <a:xfrm>
            <a:off x="8024199" y="4863979"/>
            <a:ext cx="233225" cy="37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91" name="円/楕円 290"/>
          <p:cNvSpPr/>
          <p:nvPr/>
        </p:nvSpPr>
        <p:spPr>
          <a:xfrm>
            <a:off x="5820479" y="3490448"/>
            <a:ext cx="175135" cy="19068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+1</a:t>
            </a:r>
            <a:endParaRPr kumimoji="1" lang="ja-JP" altLang="en-US" sz="800" dirty="0">
              <a:solidFill>
                <a:schemeClr val="tx1"/>
              </a:solidFill>
            </a:endParaRPr>
          </a:p>
        </p:txBody>
      </p:sp>
      <p:sp>
        <p:nvSpPr>
          <p:cNvPr id="296" name="テキスト ボックス 295"/>
          <p:cNvSpPr txBox="1"/>
          <p:nvPr/>
        </p:nvSpPr>
        <p:spPr>
          <a:xfrm>
            <a:off x="-12501" y="3442986"/>
            <a:ext cx="739023" cy="215444"/>
          </a:xfrm>
          <a:prstGeom prst="rect">
            <a:avLst/>
          </a:prstGeom>
          <a:noFill/>
        </p:spPr>
        <p:txBody>
          <a:bodyPr wrap="square" rtlCol="0">
            <a:spAutoFit/>
          </a:bodyPr>
          <a:lstStyle/>
          <a:p>
            <a:r>
              <a:rPr kumimoji="1" lang="en-US" altLang="ja-JP" sz="800" dirty="0"/>
              <a:t>pc_out[15:0]</a:t>
            </a:r>
            <a:endParaRPr kumimoji="1" lang="ja-JP" altLang="en-US" sz="800" dirty="0"/>
          </a:p>
        </p:txBody>
      </p:sp>
      <p:sp>
        <p:nvSpPr>
          <p:cNvPr id="203" name="テキスト ボックス 202"/>
          <p:cNvSpPr txBox="1"/>
          <p:nvPr/>
        </p:nvSpPr>
        <p:spPr>
          <a:xfrm>
            <a:off x="7875911" y="4667404"/>
            <a:ext cx="89168" cy="215444"/>
          </a:xfrm>
          <a:prstGeom prst="rect">
            <a:avLst/>
          </a:prstGeom>
          <a:noFill/>
        </p:spPr>
        <p:txBody>
          <a:bodyPr wrap="square" rtlCol="0">
            <a:spAutoFit/>
          </a:bodyPr>
          <a:lstStyle/>
          <a:p>
            <a:r>
              <a:rPr kumimoji="1" lang="en-US" altLang="ja-JP" sz="800" dirty="0"/>
              <a:t>1</a:t>
            </a:r>
            <a:endParaRPr kumimoji="1" lang="ja-JP" altLang="en-US" sz="800" dirty="0"/>
          </a:p>
        </p:txBody>
      </p:sp>
      <p:sp>
        <p:nvSpPr>
          <p:cNvPr id="297" name="月 296"/>
          <p:cNvSpPr/>
          <p:nvPr/>
        </p:nvSpPr>
        <p:spPr>
          <a:xfrm rot="10800000">
            <a:off x="7482489" y="1768314"/>
            <a:ext cx="213518" cy="238901"/>
          </a:xfrm>
          <a:prstGeom prst="moon">
            <a:avLst>
              <a:gd name="adj" fmla="val 80335"/>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9" name="テキスト ボックス 308"/>
          <p:cNvSpPr txBox="1"/>
          <p:nvPr/>
        </p:nvSpPr>
        <p:spPr>
          <a:xfrm>
            <a:off x="8515937" y="1859331"/>
            <a:ext cx="563879" cy="215444"/>
          </a:xfrm>
          <a:prstGeom prst="rect">
            <a:avLst/>
          </a:prstGeom>
          <a:noFill/>
        </p:spPr>
        <p:txBody>
          <a:bodyPr wrap="square" rtlCol="0">
            <a:spAutoFit/>
          </a:bodyPr>
          <a:lstStyle/>
          <a:p>
            <a:r>
              <a:rPr kumimoji="1" lang="en-US" altLang="ja-JP" sz="800" dirty="0"/>
              <a:t>nop_en</a:t>
            </a:r>
            <a:endParaRPr kumimoji="1" lang="ja-JP" altLang="en-US" sz="800" dirty="0"/>
          </a:p>
        </p:txBody>
      </p:sp>
      <p:sp>
        <p:nvSpPr>
          <p:cNvPr id="341" name="テキスト ボックス 340"/>
          <p:cNvSpPr txBox="1"/>
          <p:nvPr/>
        </p:nvSpPr>
        <p:spPr>
          <a:xfrm>
            <a:off x="5474" y="4555241"/>
            <a:ext cx="713215" cy="215444"/>
          </a:xfrm>
          <a:prstGeom prst="rect">
            <a:avLst/>
          </a:prstGeom>
          <a:noFill/>
        </p:spPr>
        <p:txBody>
          <a:bodyPr wrap="square" rtlCol="0">
            <a:spAutoFit/>
          </a:bodyPr>
          <a:lstStyle/>
          <a:p>
            <a:r>
              <a:rPr kumimoji="1" lang="en-US" altLang="ja-JP" sz="800" dirty="0"/>
              <a:t>op_in[15:11]</a:t>
            </a:r>
            <a:endParaRPr kumimoji="1" lang="ja-JP" altLang="en-US" sz="800" dirty="0"/>
          </a:p>
        </p:txBody>
      </p:sp>
      <p:sp>
        <p:nvSpPr>
          <p:cNvPr id="347" name="テキスト ボックス 346"/>
          <p:cNvSpPr txBox="1"/>
          <p:nvPr/>
        </p:nvSpPr>
        <p:spPr>
          <a:xfrm>
            <a:off x="37038" y="3869650"/>
            <a:ext cx="531642" cy="215444"/>
          </a:xfrm>
          <a:prstGeom prst="rect">
            <a:avLst/>
          </a:prstGeom>
          <a:noFill/>
        </p:spPr>
        <p:txBody>
          <a:bodyPr wrap="square" rtlCol="0">
            <a:spAutoFit/>
          </a:bodyPr>
          <a:lstStyle/>
          <a:p>
            <a:r>
              <a:rPr kumimoji="1" lang="en-US" altLang="ja-JP" sz="800" dirty="0"/>
              <a:t>fwd_en</a:t>
            </a:r>
            <a:endParaRPr kumimoji="1" lang="ja-JP" altLang="en-US" sz="800" dirty="0"/>
          </a:p>
        </p:txBody>
      </p:sp>
      <p:sp>
        <p:nvSpPr>
          <p:cNvPr id="352" name="テキスト ボックス 351"/>
          <p:cNvSpPr txBox="1"/>
          <p:nvPr/>
        </p:nvSpPr>
        <p:spPr>
          <a:xfrm>
            <a:off x="2820692" y="3781800"/>
            <a:ext cx="746032" cy="954107"/>
          </a:xfrm>
          <a:prstGeom prst="rect">
            <a:avLst/>
          </a:prstGeom>
          <a:solidFill>
            <a:srgbClr val="FFC000"/>
          </a:solidFill>
          <a:ln w="6350">
            <a:solidFill>
              <a:schemeClr val="tx1"/>
            </a:solidFill>
          </a:ln>
        </p:spPr>
        <p:txBody>
          <a:bodyPr wrap="square" lIns="0" rIns="0" rtlCol="0">
            <a:spAutoFit/>
          </a:bodyPr>
          <a:lstStyle/>
          <a:p>
            <a:r>
              <a:rPr kumimoji="1" lang="en-US" altLang="ja-JP" sz="800" dirty="0"/>
              <a:t>(D==0 &amp;&amp; (A==C||B==C ))|| (D==1&amp;&amp;A==C)?     </a:t>
            </a:r>
          </a:p>
          <a:p>
            <a:pPr algn="ctr"/>
            <a:r>
              <a:rPr kumimoji="1" lang="en-US" altLang="ja-JP" sz="800" dirty="0"/>
              <a:t>1:0</a:t>
            </a:r>
          </a:p>
          <a:p>
            <a:r>
              <a:rPr kumimoji="1" lang="en-US" altLang="ja-JP" sz="800" dirty="0"/>
              <a:t>                              A </a:t>
            </a:r>
          </a:p>
          <a:p>
            <a:r>
              <a:rPr kumimoji="1" lang="en-US" altLang="ja-JP" sz="800" dirty="0"/>
              <a:t>                              B</a:t>
            </a:r>
          </a:p>
          <a:p>
            <a:r>
              <a:rPr kumimoji="1" lang="en-US" altLang="ja-JP" sz="800" dirty="0"/>
              <a:t>               D            C     </a:t>
            </a:r>
          </a:p>
        </p:txBody>
      </p:sp>
      <p:sp>
        <p:nvSpPr>
          <p:cNvPr id="191" name="正方形/長方形 190"/>
          <p:cNvSpPr/>
          <p:nvPr/>
        </p:nvSpPr>
        <p:spPr>
          <a:xfrm>
            <a:off x="457200" y="1155817"/>
            <a:ext cx="3863638" cy="219282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lnctl  (control  Link Register)</a:t>
            </a:r>
            <a:endParaRPr kumimoji="1" lang="ja-JP" altLang="en-US" sz="1050" u="sng" dirty="0">
              <a:solidFill>
                <a:schemeClr val="tx1"/>
              </a:solidFill>
            </a:endParaRPr>
          </a:p>
        </p:txBody>
      </p:sp>
      <p:sp>
        <p:nvSpPr>
          <p:cNvPr id="209" name="テキスト ボックス 208"/>
          <p:cNvSpPr txBox="1"/>
          <p:nvPr/>
        </p:nvSpPr>
        <p:spPr>
          <a:xfrm>
            <a:off x="0" y="1301248"/>
            <a:ext cx="470080" cy="215444"/>
          </a:xfrm>
          <a:prstGeom prst="rect">
            <a:avLst/>
          </a:prstGeom>
          <a:noFill/>
        </p:spPr>
        <p:txBody>
          <a:bodyPr wrap="square" rtlCol="0">
            <a:spAutoFit/>
          </a:bodyPr>
          <a:lstStyle/>
          <a:p>
            <a:r>
              <a:rPr kumimoji="1" lang="en-US" altLang="ja-JP" sz="800" dirty="0"/>
              <a:t>nREGA</a:t>
            </a:r>
            <a:endParaRPr kumimoji="1" lang="ja-JP" altLang="en-US" sz="800" dirty="0"/>
          </a:p>
        </p:txBody>
      </p:sp>
      <p:sp>
        <p:nvSpPr>
          <p:cNvPr id="211" name="テキスト ボックス 210"/>
          <p:cNvSpPr txBox="1"/>
          <p:nvPr/>
        </p:nvSpPr>
        <p:spPr>
          <a:xfrm>
            <a:off x="1078101" y="1337756"/>
            <a:ext cx="1263888" cy="338554"/>
          </a:xfrm>
          <a:prstGeom prst="rect">
            <a:avLst/>
          </a:prstGeom>
          <a:solidFill>
            <a:srgbClr val="FFC000"/>
          </a:solidFill>
          <a:ln w="6350">
            <a:solidFill>
              <a:schemeClr val="tx1"/>
            </a:solidFill>
          </a:ln>
        </p:spPr>
        <p:txBody>
          <a:bodyPr wrap="square" rtlCol="0">
            <a:spAutoFit/>
          </a:bodyPr>
          <a:lstStyle/>
          <a:p>
            <a:r>
              <a:rPr kumimoji="1" lang="en-US" altLang="ja-JP" sz="800" dirty="0"/>
              <a:t>(op_in[15:11] == BLX)  &amp;&amp; </a:t>
            </a:r>
          </a:p>
          <a:p>
            <a:r>
              <a:rPr kumimoji="1" lang="en-US" altLang="ja-JP" sz="800" dirty="0"/>
              <a:t>(nREGA != 4’b1111) ? 1:0  </a:t>
            </a:r>
            <a:endParaRPr kumimoji="1" lang="ja-JP" altLang="en-US" sz="800" dirty="0"/>
          </a:p>
        </p:txBody>
      </p:sp>
      <p:sp>
        <p:nvSpPr>
          <p:cNvPr id="238" name="フローチャート: 手作業 237"/>
          <p:cNvSpPr/>
          <p:nvPr/>
        </p:nvSpPr>
        <p:spPr>
          <a:xfrm rot="5400000">
            <a:off x="1889755" y="3022661"/>
            <a:ext cx="456101" cy="112684"/>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1" name="テキスト ボックス 240"/>
          <p:cNvSpPr txBox="1"/>
          <p:nvPr/>
        </p:nvSpPr>
        <p:spPr>
          <a:xfrm>
            <a:off x="2061796" y="3070643"/>
            <a:ext cx="93029" cy="215444"/>
          </a:xfrm>
          <a:prstGeom prst="rect">
            <a:avLst/>
          </a:prstGeom>
          <a:noFill/>
        </p:spPr>
        <p:txBody>
          <a:bodyPr wrap="square" rtlCol="0">
            <a:spAutoFit/>
          </a:bodyPr>
          <a:lstStyle/>
          <a:p>
            <a:r>
              <a:rPr kumimoji="1" lang="en-US" altLang="ja-JP" sz="800" dirty="0"/>
              <a:t>1</a:t>
            </a:r>
            <a:endParaRPr kumimoji="1" lang="ja-JP" altLang="en-US" sz="800" dirty="0"/>
          </a:p>
        </p:txBody>
      </p:sp>
      <p:sp>
        <p:nvSpPr>
          <p:cNvPr id="242" name="テキスト ボックス 241"/>
          <p:cNvSpPr txBox="1"/>
          <p:nvPr/>
        </p:nvSpPr>
        <p:spPr>
          <a:xfrm>
            <a:off x="2061796" y="2879962"/>
            <a:ext cx="89168" cy="215444"/>
          </a:xfrm>
          <a:prstGeom prst="rect">
            <a:avLst/>
          </a:prstGeom>
          <a:noFill/>
        </p:spPr>
        <p:txBody>
          <a:bodyPr wrap="square" rtlCol="0">
            <a:spAutoFit/>
          </a:bodyPr>
          <a:lstStyle/>
          <a:p>
            <a:r>
              <a:rPr kumimoji="1" lang="en-US" altLang="ja-JP" sz="800" dirty="0"/>
              <a:t>0</a:t>
            </a:r>
            <a:endParaRPr kumimoji="1" lang="ja-JP" altLang="en-US" sz="800" dirty="0"/>
          </a:p>
        </p:txBody>
      </p:sp>
      <p:sp>
        <p:nvSpPr>
          <p:cNvPr id="264" name="テキスト ボックス 263"/>
          <p:cNvSpPr txBox="1"/>
          <p:nvPr/>
        </p:nvSpPr>
        <p:spPr>
          <a:xfrm>
            <a:off x="1078101" y="1765086"/>
            <a:ext cx="823383" cy="215444"/>
          </a:xfrm>
          <a:prstGeom prst="rect">
            <a:avLst/>
          </a:prstGeom>
          <a:solidFill>
            <a:srgbClr val="FFC000"/>
          </a:solidFill>
          <a:ln w="6350">
            <a:solidFill>
              <a:schemeClr val="tx1"/>
            </a:solidFill>
          </a:ln>
        </p:spPr>
        <p:txBody>
          <a:bodyPr wrap="square" rtlCol="0">
            <a:spAutoFit/>
          </a:bodyPr>
          <a:lstStyle/>
          <a:p>
            <a:r>
              <a:rPr kumimoji="1" lang="en-US" altLang="ja-JP" sz="800" dirty="0"/>
              <a:t>BL? 1:0  </a:t>
            </a:r>
            <a:endParaRPr kumimoji="1" lang="ja-JP" altLang="en-US" sz="800" dirty="0"/>
          </a:p>
        </p:txBody>
      </p:sp>
      <p:sp>
        <p:nvSpPr>
          <p:cNvPr id="283" name="テキスト ボックス 282"/>
          <p:cNvSpPr txBox="1"/>
          <p:nvPr/>
        </p:nvSpPr>
        <p:spPr>
          <a:xfrm>
            <a:off x="4980906" y="936193"/>
            <a:ext cx="716586" cy="219625"/>
          </a:xfrm>
          <a:prstGeom prst="rect">
            <a:avLst/>
          </a:prstGeom>
          <a:noFill/>
        </p:spPr>
        <p:txBody>
          <a:bodyPr wrap="square" rtlCol="0">
            <a:spAutoFit/>
          </a:bodyPr>
          <a:lstStyle/>
          <a:p>
            <a:r>
              <a:rPr kumimoji="1" lang="en-US" altLang="ja-JP" sz="800" dirty="0"/>
              <a:t>PSR[15:12] </a:t>
            </a:r>
            <a:endParaRPr kumimoji="1" lang="ja-JP" altLang="en-US" sz="800" dirty="0"/>
          </a:p>
        </p:txBody>
      </p:sp>
      <p:cxnSp>
        <p:nvCxnSpPr>
          <p:cNvPr id="22" name="直線矢印コネクタ 21"/>
          <p:cNvCxnSpPr>
            <a:stCxn id="101" idx="3"/>
          </p:cNvCxnSpPr>
          <p:nvPr/>
        </p:nvCxnSpPr>
        <p:spPr>
          <a:xfrm>
            <a:off x="4777022" y="3597614"/>
            <a:ext cx="1043457" cy="0"/>
          </a:xfrm>
          <a:prstGeom prst="straightConnector1">
            <a:avLst/>
          </a:prstGeom>
          <a:ln w="1905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4" name="直線コネクタ 23"/>
          <p:cNvCxnSpPr>
            <a:stCxn id="291" idx="6"/>
            <a:endCxn id="113" idx="1"/>
          </p:cNvCxnSpPr>
          <p:nvPr/>
        </p:nvCxnSpPr>
        <p:spPr>
          <a:xfrm>
            <a:off x="5995614" y="3585789"/>
            <a:ext cx="888697" cy="536"/>
          </a:xfrm>
          <a:prstGeom prst="line">
            <a:avLst/>
          </a:prstGeom>
          <a:ln w="19050"/>
        </p:spPr>
        <p:style>
          <a:lnRef idx="1">
            <a:schemeClr val="dk1"/>
          </a:lnRef>
          <a:fillRef idx="0">
            <a:schemeClr val="dk1"/>
          </a:fillRef>
          <a:effectRef idx="0">
            <a:schemeClr val="dk1"/>
          </a:effectRef>
          <a:fontRef idx="minor">
            <a:schemeClr val="tx1"/>
          </a:fontRef>
        </p:style>
      </p:cxnSp>
      <p:cxnSp>
        <p:nvCxnSpPr>
          <p:cNvPr id="229" name="カギ線コネクタ 228"/>
          <p:cNvCxnSpPr>
            <a:stCxn id="291" idx="6"/>
            <a:endCxn id="112" idx="0"/>
          </p:cNvCxnSpPr>
          <p:nvPr/>
        </p:nvCxnSpPr>
        <p:spPr>
          <a:xfrm>
            <a:off x="5995614" y="3585789"/>
            <a:ext cx="1418567" cy="1381298"/>
          </a:xfrm>
          <a:prstGeom prst="bentConnector3">
            <a:avLst>
              <a:gd name="adj1" fmla="val 9041"/>
            </a:avLst>
          </a:prstGeom>
          <a:ln w="19050">
            <a:tailEnd type="triangle"/>
          </a:ln>
        </p:spPr>
        <p:style>
          <a:lnRef idx="1">
            <a:schemeClr val="dk1"/>
          </a:lnRef>
          <a:fillRef idx="0">
            <a:schemeClr val="dk1"/>
          </a:fillRef>
          <a:effectRef idx="0">
            <a:schemeClr val="dk1"/>
          </a:effectRef>
          <a:fontRef idx="minor">
            <a:schemeClr val="tx1"/>
          </a:fontRef>
        </p:style>
      </p:cxnSp>
      <p:cxnSp>
        <p:nvCxnSpPr>
          <p:cNvPr id="49" name="直線コネクタ 48"/>
          <p:cNvCxnSpPr>
            <a:stCxn id="113" idx="3"/>
            <a:endCxn id="115" idx="1"/>
          </p:cNvCxnSpPr>
          <p:nvPr/>
        </p:nvCxnSpPr>
        <p:spPr>
          <a:xfrm>
            <a:off x="7171966" y="3586325"/>
            <a:ext cx="9548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2" name="カギ線コネクタ 51"/>
          <p:cNvCxnSpPr>
            <a:stCxn id="115" idx="3"/>
            <a:endCxn id="203" idx="1"/>
          </p:cNvCxnSpPr>
          <p:nvPr/>
        </p:nvCxnSpPr>
        <p:spPr>
          <a:xfrm>
            <a:off x="7555101" y="3586325"/>
            <a:ext cx="320810" cy="1188801"/>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213" name="正方形/長方形 212"/>
          <p:cNvSpPr/>
          <p:nvPr/>
        </p:nvSpPr>
        <p:spPr>
          <a:xfrm>
            <a:off x="7902735" y="2064496"/>
            <a:ext cx="287655" cy="379491"/>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800" dirty="0">
                <a:solidFill>
                  <a:schemeClr val="tx1"/>
                </a:solidFill>
              </a:rPr>
              <a:t>FF</a:t>
            </a:r>
            <a:endParaRPr kumimoji="1" lang="ja-JP" altLang="en-US" sz="800" dirty="0">
              <a:solidFill>
                <a:schemeClr val="tx1"/>
              </a:solidFill>
            </a:endParaRPr>
          </a:p>
        </p:txBody>
      </p:sp>
      <p:sp>
        <p:nvSpPr>
          <p:cNvPr id="214" name="二等辺三角形 213"/>
          <p:cNvSpPr/>
          <p:nvPr/>
        </p:nvSpPr>
        <p:spPr>
          <a:xfrm rot="5400000">
            <a:off x="7893096" y="2272486"/>
            <a:ext cx="127000" cy="10772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3" name="月 222"/>
          <p:cNvSpPr/>
          <p:nvPr/>
        </p:nvSpPr>
        <p:spPr>
          <a:xfrm rot="10800000">
            <a:off x="8378127" y="1772708"/>
            <a:ext cx="213518" cy="238901"/>
          </a:xfrm>
          <a:prstGeom prst="moon">
            <a:avLst>
              <a:gd name="adj" fmla="val 80335"/>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0" name="カギ線コネクタ 69"/>
          <p:cNvCxnSpPr>
            <a:stCxn id="297" idx="1"/>
            <a:endCxn id="213" idx="1"/>
          </p:cNvCxnSpPr>
          <p:nvPr/>
        </p:nvCxnSpPr>
        <p:spPr>
          <a:xfrm>
            <a:off x="7696007" y="1887764"/>
            <a:ext cx="206728" cy="366478"/>
          </a:xfrm>
          <a:prstGeom prst="bentConnector3">
            <a:avLst/>
          </a:prstGeom>
          <a:ln w="3175">
            <a:prstDash val="dash"/>
          </a:ln>
        </p:spPr>
        <p:style>
          <a:lnRef idx="1">
            <a:schemeClr val="dk1"/>
          </a:lnRef>
          <a:fillRef idx="0">
            <a:schemeClr val="dk1"/>
          </a:fillRef>
          <a:effectRef idx="0">
            <a:schemeClr val="dk1"/>
          </a:effectRef>
          <a:fontRef idx="minor">
            <a:schemeClr val="tx1"/>
          </a:fontRef>
        </p:style>
      </p:cxnSp>
      <p:cxnSp>
        <p:nvCxnSpPr>
          <p:cNvPr id="74" name="直線コネクタ 73"/>
          <p:cNvCxnSpPr/>
          <p:nvPr/>
        </p:nvCxnSpPr>
        <p:spPr>
          <a:xfrm>
            <a:off x="7692611" y="1889041"/>
            <a:ext cx="707901" cy="0"/>
          </a:xfrm>
          <a:prstGeom prst="line">
            <a:avLst/>
          </a:prstGeom>
          <a:ln w="3175">
            <a:prstDash val="dash"/>
          </a:ln>
        </p:spPr>
        <p:style>
          <a:lnRef idx="1">
            <a:schemeClr val="dk1"/>
          </a:lnRef>
          <a:fillRef idx="0">
            <a:schemeClr val="dk1"/>
          </a:fillRef>
          <a:effectRef idx="0">
            <a:schemeClr val="dk1"/>
          </a:effectRef>
          <a:fontRef idx="minor">
            <a:schemeClr val="tx1"/>
          </a:fontRef>
        </p:style>
      </p:cxnSp>
      <p:cxnSp>
        <p:nvCxnSpPr>
          <p:cNvPr id="85" name="カギ線コネクタ 84"/>
          <p:cNvCxnSpPr/>
          <p:nvPr/>
        </p:nvCxnSpPr>
        <p:spPr>
          <a:xfrm flipV="1">
            <a:off x="8190390" y="1955379"/>
            <a:ext cx="217169" cy="309197"/>
          </a:xfrm>
          <a:prstGeom prst="bentConnector3">
            <a:avLst/>
          </a:prstGeom>
          <a:ln w="3175">
            <a:prstDash val="dash"/>
          </a:ln>
        </p:spPr>
        <p:style>
          <a:lnRef idx="1">
            <a:schemeClr val="dk1"/>
          </a:lnRef>
          <a:fillRef idx="0">
            <a:schemeClr val="dk1"/>
          </a:fillRef>
          <a:effectRef idx="0">
            <a:schemeClr val="dk1"/>
          </a:effectRef>
          <a:fontRef idx="minor">
            <a:schemeClr val="tx1"/>
          </a:fontRef>
        </p:style>
      </p:cxnSp>
      <p:cxnSp>
        <p:nvCxnSpPr>
          <p:cNvPr id="92" name="直線矢印コネクタ 91"/>
          <p:cNvCxnSpPr/>
          <p:nvPr/>
        </p:nvCxnSpPr>
        <p:spPr>
          <a:xfrm>
            <a:off x="8595510" y="1887764"/>
            <a:ext cx="484306" cy="5064"/>
          </a:xfrm>
          <a:prstGeom prst="straightConnector1">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293" name="正方形/長方形 292"/>
          <p:cNvSpPr/>
          <p:nvPr/>
        </p:nvSpPr>
        <p:spPr>
          <a:xfrm>
            <a:off x="7776511" y="1869969"/>
            <a:ext cx="457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4" name="正方形/長方形 293"/>
          <p:cNvSpPr/>
          <p:nvPr/>
        </p:nvSpPr>
        <p:spPr>
          <a:xfrm>
            <a:off x="6098314" y="3566304"/>
            <a:ext cx="457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0" name="正方形/長方形 299"/>
          <p:cNvSpPr/>
          <p:nvPr/>
        </p:nvSpPr>
        <p:spPr>
          <a:xfrm>
            <a:off x="4845620" y="3572070"/>
            <a:ext cx="457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1" name="正方形/長方形 300"/>
          <p:cNvSpPr/>
          <p:nvPr/>
        </p:nvSpPr>
        <p:spPr>
          <a:xfrm>
            <a:off x="5062158" y="3125998"/>
            <a:ext cx="45719" cy="4571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2" name="正方形/長方形 301"/>
          <p:cNvSpPr/>
          <p:nvPr/>
        </p:nvSpPr>
        <p:spPr>
          <a:xfrm>
            <a:off x="4173922" y="3403062"/>
            <a:ext cx="457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5" name="正方形/長方形 304"/>
          <p:cNvSpPr/>
          <p:nvPr/>
        </p:nvSpPr>
        <p:spPr>
          <a:xfrm>
            <a:off x="760363" y="3056143"/>
            <a:ext cx="457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7" name="正方形/長方形 306"/>
          <p:cNvSpPr/>
          <p:nvPr/>
        </p:nvSpPr>
        <p:spPr>
          <a:xfrm>
            <a:off x="5426329" y="3572070"/>
            <a:ext cx="457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97" name="直線矢印コネクタ 96"/>
          <p:cNvCxnSpPr>
            <a:stCxn id="238" idx="2"/>
          </p:cNvCxnSpPr>
          <p:nvPr/>
        </p:nvCxnSpPr>
        <p:spPr>
          <a:xfrm flipH="1">
            <a:off x="42970" y="3079004"/>
            <a:ext cx="2018494"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20" name="正方形/長方形 319"/>
          <p:cNvSpPr/>
          <p:nvPr/>
        </p:nvSpPr>
        <p:spPr>
          <a:xfrm>
            <a:off x="1086536" y="2880897"/>
            <a:ext cx="287655" cy="379491"/>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800" dirty="0">
                <a:solidFill>
                  <a:schemeClr val="tx1"/>
                </a:solidFill>
              </a:rPr>
              <a:t>FF</a:t>
            </a:r>
            <a:endParaRPr kumimoji="1" lang="ja-JP" altLang="en-US" sz="800" dirty="0">
              <a:solidFill>
                <a:schemeClr val="tx1"/>
              </a:solidFill>
            </a:endParaRPr>
          </a:p>
        </p:txBody>
      </p:sp>
      <p:sp>
        <p:nvSpPr>
          <p:cNvPr id="321" name="二等辺三角形 320"/>
          <p:cNvSpPr/>
          <p:nvPr/>
        </p:nvSpPr>
        <p:spPr>
          <a:xfrm rot="16200000">
            <a:off x="1256830" y="3108336"/>
            <a:ext cx="127000" cy="10772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3" name="テキスト ボックス 322"/>
          <p:cNvSpPr txBox="1"/>
          <p:nvPr/>
        </p:nvSpPr>
        <p:spPr>
          <a:xfrm>
            <a:off x="11406" y="3101862"/>
            <a:ext cx="739023" cy="215444"/>
          </a:xfrm>
          <a:prstGeom prst="rect">
            <a:avLst/>
          </a:prstGeom>
          <a:noFill/>
        </p:spPr>
        <p:txBody>
          <a:bodyPr wrap="square" rtlCol="0">
            <a:spAutoFit/>
          </a:bodyPr>
          <a:lstStyle/>
          <a:p>
            <a:r>
              <a:rPr kumimoji="1" lang="en-US" altLang="ja-JP" sz="800" dirty="0"/>
              <a:t>set_lr[15:0]</a:t>
            </a:r>
            <a:endParaRPr kumimoji="1" lang="ja-JP" altLang="en-US" sz="800" dirty="0"/>
          </a:p>
        </p:txBody>
      </p:sp>
      <p:sp>
        <p:nvSpPr>
          <p:cNvPr id="183" name="正方形/長方形 182"/>
          <p:cNvSpPr/>
          <p:nvPr/>
        </p:nvSpPr>
        <p:spPr>
          <a:xfrm>
            <a:off x="6341220" y="3139380"/>
            <a:ext cx="457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26" name="直線矢印コネクタ 225"/>
          <p:cNvCxnSpPr/>
          <p:nvPr/>
        </p:nvCxnSpPr>
        <p:spPr>
          <a:xfrm>
            <a:off x="6651519" y="2196212"/>
            <a:ext cx="0" cy="1947273"/>
          </a:xfrm>
          <a:prstGeom prst="straightConnector1">
            <a:avLst/>
          </a:prstGeom>
          <a:ln w="3175">
            <a:prstDash val="dash"/>
            <a:tailEnd type="triangle"/>
          </a:ln>
        </p:spPr>
        <p:style>
          <a:lnRef idx="1">
            <a:schemeClr val="dk1"/>
          </a:lnRef>
          <a:fillRef idx="0">
            <a:schemeClr val="dk1"/>
          </a:fillRef>
          <a:effectRef idx="0">
            <a:schemeClr val="dk1"/>
          </a:effectRef>
          <a:fontRef idx="minor">
            <a:schemeClr val="tx1"/>
          </a:fontRef>
        </p:style>
      </p:cxnSp>
      <p:cxnSp>
        <p:nvCxnSpPr>
          <p:cNvPr id="199" name="直線コネクタ 198"/>
          <p:cNvCxnSpPr/>
          <p:nvPr/>
        </p:nvCxnSpPr>
        <p:spPr>
          <a:xfrm>
            <a:off x="6713540" y="4069711"/>
            <a:ext cx="110065" cy="121116"/>
          </a:xfrm>
          <a:prstGeom prst="line">
            <a:avLst/>
          </a:prstGeom>
          <a:ln w="19050">
            <a:solidFill>
              <a:srgbClr val="C00000"/>
            </a:solidFill>
          </a:ln>
        </p:spPr>
        <p:style>
          <a:lnRef idx="1">
            <a:schemeClr val="dk1"/>
          </a:lnRef>
          <a:fillRef idx="0">
            <a:schemeClr val="dk1"/>
          </a:fillRef>
          <a:effectRef idx="0">
            <a:schemeClr val="dk1"/>
          </a:effectRef>
          <a:fontRef idx="minor">
            <a:schemeClr val="tx1"/>
          </a:fontRef>
        </p:style>
      </p:cxnSp>
      <p:sp>
        <p:nvSpPr>
          <p:cNvPr id="207" name="テキスト ボックス 206"/>
          <p:cNvSpPr txBox="1"/>
          <p:nvPr/>
        </p:nvSpPr>
        <p:spPr>
          <a:xfrm>
            <a:off x="6672042" y="4143485"/>
            <a:ext cx="254341" cy="215444"/>
          </a:xfrm>
          <a:prstGeom prst="rect">
            <a:avLst/>
          </a:prstGeom>
          <a:noFill/>
        </p:spPr>
        <p:txBody>
          <a:bodyPr wrap="square" rtlCol="0">
            <a:spAutoFit/>
          </a:bodyPr>
          <a:lstStyle/>
          <a:p>
            <a:r>
              <a:rPr kumimoji="1" lang="en-US" altLang="ja-JP" sz="800" dirty="0"/>
              <a:t>6</a:t>
            </a:r>
            <a:endParaRPr kumimoji="1" lang="ja-JP" altLang="en-US" sz="800" dirty="0"/>
          </a:p>
        </p:txBody>
      </p:sp>
      <p:sp>
        <p:nvSpPr>
          <p:cNvPr id="168" name="正方形/長方形 167"/>
          <p:cNvSpPr/>
          <p:nvPr/>
        </p:nvSpPr>
        <p:spPr>
          <a:xfrm>
            <a:off x="1482183" y="2880897"/>
            <a:ext cx="287655" cy="379491"/>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800" dirty="0">
                <a:solidFill>
                  <a:schemeClr val="tx1"/>
                </a:solidFill>
              </a:rPr>
              <a:t>FF</a:t>
            </a:r>
            <a:endParaRPr kumimoji="1" lang="ja-JP" altLang="en-US" sz="800" dirty="0">
              <a:solidFill>
                <a:schemeClr val="tx1"/>
              </a:solidFill>
            </a:endParaRPr>
          </a:p>
        </p:txBody>
      </p:sp>
      <p:sp>
        <p:nvSpPr>
          <p:cNvPr id="169" name="二等辺三角形 168"/>
          <p:cNvSpPr/>
          <p:nvPr/>
        </p:nvSpPr>
        <p:spPr>
          <a:xfrm rot="16200000">
            <a:off x="1652477" y="3108336"/>
            <a:ext cx="127000" cy="10772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7" name="カギ線コネクタ 26"/>
          <p:cNvCxnSpPr>
            <a:cxnSpLocks/>
          </p:cNvCxnSpPr>
          <p:nvPr/>
        </p:nvCxnSpPr>
        <p:spPr>
          <a:xfrm>
            <a:off x="37038" y="4551675"/>
            <a:ext cx="2263968" cy="500916"/>
          </a:xfrm>
          <a:prstGeom prst="bentConnector2">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186" name="テキスト ボックス 185"/>
          <p:cNvSpPr txBox="1"/>
          <p:nvPr/>
        </p:nvSpPr>
        <p:spPr>
          <a:xfrm>
            <a:off x="41562" y="5971814"/>
            <a:ext cx="630898" cy="215444"/>
          </a:xfrm>
          <a:prstGeom prst="rect">
            <a:avLst/>
          </a:prstGeom>
          <a:noFill/>
        </p:spPr>
        <p:txBody>
          <a:bodyPr wrap="square" rtlCol="0">
            <a:spAutoFit/>
          </a:bodyPr>
          <a:lstStyle/>
          <a:p>
            <a:r>
              <a:rPr kumimoji="1" lang="en-US" altLang="ja-JP" sz="800" dirty="0"/>
              <a:t>op_in[6:3]</a:t>
            </a:r>
            <a:endParaRPr kumimoji="1" lang="ja-JP" altLang="en-US" sz="800" dirty="0"/>
          </a:p>
        </p:txBody>
      </p:sp>
      <p:cxnSp>
        <p:nvCxnSpPr>
          <p:cNvPr id="224" name="直線矢印コネクタ 223"/>
          <p:cNvCxnSpPr/>
          <p:nvPr/>
        </p:nvCxnSpPr>
        <p:spPr>
          <a:xfrm>
            <a:off x="47675" y="5296914"/>
            <a:ext cx="529270" cy="3619"/>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227" name="直線矢印コネクタ 226"/>
          <p:cNvCxnSpPr>
            <a:cxnSpLocks/>
          </p:cNvCxnSpPr>
          <p:nvPr/>
        </p:nvCxnSpPr>
        <p:spPr>
          <a:xfrm>
            <a:off x="61416" y="5990030"/>
            <a:ext cx="2153650" cy="0"/>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40" name="直線コネクタ 39"/>
          <p:cNvCxnSpPr/>
          <p:nvPr/>
        </p:nvCxnSpPr>
        <p:spPr>
          <a:xfrm>
            <a:off x="2379767" y="5866462"/>
            <a:ext cx="1458582" cy="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46" name="直線矢印コネクタ 45"/>
          <p:cNvCxnSpPr/>
          <p:nvPr/>
        </p:nvCxnSpPr>
        <p:spPr>
          <a:xfrm flipH="1">
            <a:off x="48719" y="3880905"/>
            <a:ext cx="2763800" cy="7269"/>
          </a:xfrm>
          <a:prstGeom prst="straightConnector1">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349" name="正方形/長方形 348"/>
          <p:cNvSpPr/>
          <p:nvPr/>
        </p:nvSpPr>
        <p:spPr>
          <a:xfrm>
            <a:off x="2448761" y="3793441"/>
            <a:ext cx="287655" cy="379491"/>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800" dirty="0">
                <a:solidFill>
                  <a:schemeClr val="tx1"/>
                </a:solidFill>
              </a:rPr>
              <a:t>FF</a:t>
            </a:r>
            <a:endParaRPr kumimoji="1" lang="ja-JP" altLang="en-US" sz="800" dirty="0">
              <a:solidFill>
                <a:schemeClr val="tx1"/>
              </a:solidFill>
            </a:endParaRPr>
          </a:p>
        </p:txBody>
      </p:sp>
      <p:sp>
        <p:nvSpPr>
          <p:cNvPr id="315" name="二等辺三角形 314"/>
          <p:cNvSpPr/>
          <p:nvPr/>
        </p:nvSpPr>
        <p:spPr>
          <a:xfrm rot="16200000">
            <a:off x="2615594" y="4011349"/>
            <a:ext cx="127000" cy="10772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p:cNvSpPr/>
          <p:nvPr/>
        </p:nvSpPr>
        <p:spPr>
          <a:xfrm>
            <a:off x="2058542" y="3792598"/>
            <a:ext cx="287655" cy="379491"/>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800" dirty="0">
                <a:solidFill>
                  <a:schemeClr val="tx1"/>
                </a:solidFill>
              </a:rPr>
              <a:t>FF</a:t>
            </a:r>
            <a:endParaRPr kumimoji="1" lang="ja-JP" altLang="en-US" sz="800" dirty="0">
              <a:solidFill>
                <a:schemeClr val="tx1"/>
              </a:solidFill>
            </a:endParaRPr>
          </a:p>
        </p:txBody>
      </p:sp>
      <p:sp>
        <p:nvSpPr>
          <p:cNvPr id="185" name="二等辺三角形 184"/>
          <p:cNvSpPr/>
          <p:nvPr/>
        </p:nvSpPr>
        <p:spPr>
          <a:xfrm rot="16200000">
            <a:off x="2228836" y="4010506"/>
            <a:ext cx="127000" cy="10772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66" name="直線コネクタ 265"/>
          <p:cNvCxnSpPr/>
          <p:nvPr/>
        </p:nvCxnSpPr>
        <p:spPr>
          <a:xfrm>
            <a:off x="2384120" y="5378744"/>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67" name="直線コネクタ 266"/>
          <p:cNvCxnSpPr/>
          <p:nvPr/>
        </p:nvCxnSpPr>
        <p:spPr>
          <a:xfrm>
            <a:off x="2390407" y="5571904"/>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68" name="直線コネクタ 267"/>
          <p:cNvCxnSpPr/>
          <p:nvPr/>
        </p:nvCxnSpPr>
        <p:spPr>
          <a:xfrm>
            <a:off x="2387716" y="5811840"/>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269" name="テキスト ボックス 268"/>
          <p:cNvSpPr txBox="1"/>
          <p:nvPr/>
        </p:nvSpPr>
        <p:spPr>
          <a:xfrm>
            <a:off x="2412112" y="5256310"/>
            <a:ext cx="712540" cy="215444"/>
          </a:xfrm>
          <a:prstGeom prst="rect">
            <a:avLst/>
          </a:prstGeom>
          <a:noFill/>
        </p:spPr>
        <p:txBody>
          <a:bodyPr wrap="square" rtlCol="0">
            <a:spAutoFit/>
          </a:bodyPr>
          <a:lstStyle/>
          <a:p>
            <a:r>
              <a:rPr kumimoji="1" lang="en-US" altLang="ja-JP" sz="800" dirty="0"/>
              <a:t>distReg[3:0]</a:t>
            </a:r>
            <a:endParaRPr kumimoji="1" lang="ja-JP" altLang="en-US" sz="800" dirty="0"/>
          </a:p>
        </p:txBody>
      </p:sp>
      <p:sp>
        <p:nvSpPr>
          <p:cNvPr id="271" name="テキスト ボックス 270"/>
          <p:cNvSpPr txBox="1"/>
          <p:nvPr/>
        </p:nvSpPr>
        <p:spPr>
          <a:xfrm>
            <a:off x="2407236" y="5455329"/>
            <a:ext cx="717416" cy="215444"/>
          </a:xfrm>
          <a:prstGeom prst="rect">
            <a:avLst/>
          </a:prstGeom>
          <a:noFill/>
        </p:spPr>
        <p:txBody>
          <a:bodyPr wrap="square" rtlCol="0">
            <a:spAutoFit/>
          </a:bodyPr>
          <a:lstStyle/>
          <a:p>
            <a:r>
              <a:rPr kumimoji="1" lang="en-US" altLang="ja-JP" sz="800" dirty="0"/>
              <a:t>srcReg2[3:0]</a:t>
            </a:r>
            <a:endParaRPr kumimoji="1" lang="ja-JP" altLang="en-US" sz="800" dirty="0"/>
          </a:p>
        </p:txBody>
      </p:sp>
      <p:sp>
        <p:nvSpPr>
          <p:cNvPr id="272" name="テキスト ボックス 271"/>
          <p:cNvSpPr txBox="1"/>
          <p:nvPr/>
        </p:nvSpPr>
        <p:spPr>
          <a:xfrm>
            <a:off x="2408188" y="5693020"/>
            <a:ext cx="698722" cy="215444"/>
          </a:xfrm>
          <a:prstGeom prst="rect">
            <a:avLst/>
          </a:prstGeom>
          <a:noFill/>
        </p:spPr>
        <p:txBody>
          <a:bodyPr wrap="square" rtlCol="0">
            <a:spAutoFit/>
          </a:bodyPr>
          <a:lstStyle/>
          <a:p>
            <a:r>
              <a:rPr kumimoji="1" lang="en-US" altLang="ja-JP" sz="800" dirty="0"/>
              <a:t>srcReg1[3:0]</a:t>
            </a:r>
            <a:endParaRPr kumimoji="1" lang="ja-JP" altLang="en-US" sz="800" dirty="0"/>
          </a:p>
        </p:txBody>
      </p:sp>
      <p:cxnSp>
        <p:nvCxnSpPr>
          <p:cNvPr id="89" name="カギ線コネクタ 88"/>
          <p:cNvCxnSpPr/>
          <p:nvPr/>
        </p:nvCxnSpPr>
        <p:spPr>
          <a:xfrm flipV="1">
            <a:off x="2379767" y="4622718"/>
            <a:ext cx="1198256" cy="821528"/>
          </a:xfrm>
          <a:prstGeom prst="bentConnector3">
            <a:avLst>
              <a:gd name="adj1" fmla="val 109796"/>
            </a:avLst>
          </a:prstGeom>
          <a:ln w="19050">
            <a:solidFill>
              <a:schemeClr val="tx1"/>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303" name="カギ線コネクタ 302"/>
          <p:cNvCxnSpPr/>
          <p:nvPr/>
        </p:nvCxnSpPr>
        <p:spPr>
          <a:xfrm flipV="1">
            <a:off x="2364538" y="4507732"/>
            <a:ext cx="1202186" cy="1135147"/>
          </a:xfrm>
          <a:prstGeom prst="bentConnector3">
            <a:avLst>
              <a:gd name="adj1" fmla="val 116412"/>
            </a:avLst>
          </a:prstGeom>
          <a:ln w="19050">
            <a:solidFill>
              <a:schemeClr val="tx1"/>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311" name="カギ線コネクタ 310"/>
          <p:cNvCxnSpPr/>
          <p:nvPr/>
        </p:nvCxnSpPr>
        <p:spPr>
          <a:xfrm rot="16200000" flipV="1">
            <a:off x="2951540" y="4985589"/>
            <a:ext cx="1513292" cy="260327"/>
          </a:xfrm>
          <a:prstGeom prst="bentConnector3">
            <a:avLst>
              <a:gd name="adj1" fmla="val 100115"/>
            </a:avLst>
          </a:prstGeom>
          <a:ln w="19050">
            <a:prstDash val="sysDash"/>
            <a:tailEnd type="triangle"/>
          </a:ln>
        </p:spPr>
        <p:style>
          <a:lnRef idx="1">
            <a:schemeClr val="dk1"/>
          </a:lnRef>
          <a:fillRef idx="0">
            <a:schemeClr val="dk1"/>
          </a:fillRef>
          <a:effectRef idx="0">
            <a:schemeClr val="dk1"/>
          </a:effectRef>
          <a:fontRef idx="minor">
            <a:schemeClr val="tx1"/>
          </a:fontRef>
        </p:style>
      </p:cxnSp>
      <p:cxnSp>
        <p:nvCxnSpPr>
          <p:cNvPr id="316" name="直線コネクタ 315"/>
          <p:cNvCxnSpPr/>
          <p:nvPr/>
        </p:nvCxnSpPr>
        <p:spPr>
          <a:xfrm>
            <a:off x="2393729" y="5189793"/>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336" name="正方形/長方形 335"/>
          <p:cNvSpPr/>
          <p:nvPr/>
        </p:nvSpPr>
        <p:spPr>
          <a:xfrm>
            <a:off x="3290367" y="5211843"/>
            <a:ext cx="287655" cy="379491"/>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800" dirty="0">
                <a:solidFill>
                  <a:schemeClr val="tx1"/>
                </a:solidFill>
              </a:rPr>
              <a:t>FF</a:t>
            </a:r>
            <a:endParaRPr kumimoji="1" lang="ja-JP" altLang="en-US" sz="800" dirty="0">
              <a:solidFill>
                <a:schemeClr val="tx1"/>
              </a:solidFill>
            </a:endParaRPr>
          </a:p>
        </p:txBody>
      </p:sp>
      <p:sp>
        <p:nvSpPr>
          <p:cNvPr id="337" name="二等辺三角形 336"/>
          <p:cNvSpPr/>
          <p:nvPr/>
        </p:nvSpPr>
        <p:spPr>
          <a:xfrm rot="5400000">
            <a:off x="3280728" y="5290530"/>
            <a:ext cx="127000" cy="10772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7" name="テキスト ボックス 316"/>
          <p:cNvSpPr txBox="1"/>
          <p:nvPr/>
        </p:nvSpPr>
        <p:spPr>
          <a:xfrm>
            <a:off x="2412112" y="5045265"/>
            <a:ext cx="712540" cy="215444"/>
          </a:xfrm>
          <a:prstGeom prst="rect">
            <a:avLst/>
          </a:prstGeom>
          <a:noFill/>
        </p:spPr>
        <p:txBody>
          <a:bodyPr wrap="square" rtlCol="0">
            <a:spAutoFit/>
          </a:bodyPr>
          <a:lstStyle/>
          <a:p>
            <a:r>
              <a:rPr kumimoji="1" lang="en-US" altLang="ja-JP" sz="800" dirty="0"/>
              <a:t>src_sel[1:0]</a:t>
            </a:r>
            <a:endParaRPr kumimoji="1" lang="ja-JP" altLang="en-US" sz="800" dirty="0"/>
          </a:p>
        </p:txBody>
      </p:sp>
      <p:cxnSp>
        <p:nvCxnSpPr>
          <p:cNvPr id="141" name="カギ線コネクタ 140"/>
          <p:cNvCxnSpPr>
            <a:endCxn id="352" idx="2"/>
          </p:cNvCxnSpPr>
          <p:nvPr/>
        </p:nvCxnSpPr>
        <p:spPr>
          <a:xfrm flipV="1">
            <a:off x="2379767" y="4735907"/>
            <a:ext cx="813941" cy="524802"/>
          </a:xfrm>
          <a:prstGeom prst="bentConnector2">
            <a:avLst/>
          </a:prstGeom>
          <a:ln w="19050">
            <a:prstDash val="sysDash"/>
            <a:tailEnd type="triangle"/>
          </a:ln>
        </p:spPr>
        <p:style>
          <a:lnRef idx="1">
            <a:schemeClr val="dk1"/>
          </a:lnRef>
          <a:fillRef idx="0">
            <a:schemeClr val="dk1"/>
          </a:fillRef>
          <a:effectRef idx="0">
            <a:schemeClr val="dk1"/>
          </a:effectRef>
          <a:fontRef idx="minor">
            <a:schemeClr val="tx1"/>
          </a:fontRef>
        </p:style>
      </p:cxnSp>
      <p:sp>
        <p:nvSpPr>
          <p:cNvPr id="182" name="テキスト ボックス 181"/>
          <p:cNvSpPr txBox="1"/>
          <p:nvPr/>
        </p:nvSpPr>
        <p:spPr>
          <a:xfrm>
            <a:off x="4672992" y="6270126"/>
            <a:ext cx="1002417" cy="215444"/>
          </a:xfrm>
          <a:prstGeom prst="rect">
            <a:avLst/>
          </a:prstGeom>
          <a:noFill/>
        </p:spPr>
        <p:txBody>
          <a:bodyPr wrap="square" rtlCol="0">
            <a:spAutoFit/>
          </a:bodyPr>
          <a:lstStyle/>
          <a:p>
            <a:r>
              <a:rPr kumimoji="1" lang="en-US" altLang="ja-JP" sz="800" dirty="0"/>
              <a:t>From register bus</a:t>
            </a:r>
            <a:endParaRPr kumimoji="1" lang="ja-JP" altLang="en-US" sz="800" dirty="0"/>
          </a:p>
        </p:txBody>
      </p:sp>
      <p:sp>
        <p:nvSpPr>
          <p:cNvPr id="192" name="フローチャート : 手操作入力 191"/>
          <p:cNvSpPr/>
          <p:nvPr/>
        </p:nvSpPr>
        <p:spPr>
          <a:xfrm>
            <a:off x="4567768" y="3073163"/>
            <a:ext cx="294594" cy="157836"/>
          </a:xfrm>
          <a:prstGeom prst="flowChartManualInpu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SEXT</a:t>
            </a:r>
            <a:endParaRPr kumimoji="1" lang="ja-JP" altLang="en-US" sz="800" dirty="0">
              <a:solidFill>
                <a:schemeClr val="tx1"/>
              </a:solidFill>
            </a:endParaRPr>
          </a:p>
        </p:txBody>
      </p:sp>
      <p:cxnSp>
        <p:nvCxnSpPr>
          <p:cNvPr id="245" name="直線矢印コネクタ 244"/>
          <p:cNvCxnSpPr>
            <a:stCxn id="209" idx="3"/>
          </p:cNvCxnSpPr>
          <p:nvPr/>
        </p:nvCxnSpPr>
        <p:spPr>
          <a:xfrm flipV="1">
            <a:off x="470080" y="1402275"/>
            <a:ext cx="596211" cy="6695"/>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208" name="テキスト ボックス 207"/>
          <p:cNvSpPr txBox="1"/>
          <p:nvPr/>
        </p:nvSpPr>
        <p:spPr>
          <a:xfrm>
            <a:off x="7822230" y="940376"/>
            <a:ext cx="362869" cy="215444"/>
          </a:xfrm>
          <a:prstGeom prst="rect">
            <a:avLst/>
          </a:prstGeom>
          <a:noFill/>
        </p:spPr>
        <p:txBody>
          <a:bodyPr wrap="square" rtlCol="0">
            <a:spAutoFit/>
          </a:bodyPr>
          <a:lstStyle/>
          <a:p>
            <a:r>
              <a:rPr kumimoji="1" lang="en-US" altLang="ja-JP" sz="800" dirty="0"/>
              <a:t>irq</a:t>
            </a:r>
            <a:endParaRPr kumimoji="1" lang="ja-JP" altLang="en-US" sz="800" dirty="0"/>
          </a:p>
        </p:txBody>
      </p:sp>
      <p:cxnSp>
        <p:nvCxnSpPr>
          <p:cNvPr id="251" name="カギ線コネクタ 250"/>
          <p:cNvCxnSpPr/>
          <p:nvPr/>
        </p:nvCxnSpPr>
        <p:spPr>
          <a:xfrm rot="16200000" flipH="1">
            <a:off x="7804355" y="1203163"/>
            <a:ext cx="866767" cy="335946"/>
          </a:xfrm>
          <a:prstGeom prst="bentConnector2">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215" name="テキスト ボックス 214"/>
          <p:cNvSpPr txBox="1"/>
          <p:nvPr/>
        </p:nvSpPr>
        <p:spPr>
          <a:xfrm>
            <a:off x="5340182" y="4540844"/>
            <a:ext cx="323017" cy="215444"/>
          </a:xfrm>
          <a:prstGeom prst="rect">
            <a:avLst/>
          </a:prstGeom>
          <a:noFill/>
        </p:spPr>
        <p:txBody>
          <a:bodyPr wrap="square" rtlCol="0">
            <a:spAutoFit/>
          </a:bodyPr>
          <a:lstStyle/>
          <a:p>
            <a:r>
              <a:rPr kumimoji="1" lang="en-US" altLang="ja-JP" sz="800" dirty="0"/>
              <a:t>16</a:t>
            </a:r>
            <a:endParaRPr kumimoji="1" lang="ja-JP" altLang="en-US" sz="800" dirty="0"/>
          </a:p>
        </p:txBody>
      </p:sp>
      <p:cxnSp>
        <p:nvCxnSpPr>
          <p:cNvPr id="217" name="直線コネクタ 216"/>
          <p:cNvCxnSpPr/>
          <p:nvPr/>
        </p:nvCxnSpPr>
        <p:spPr>
          <a:xfrm>
            <a:off x="5485558" y="4528726"/>
            <a:ext cx="110065" cy="121116"/>
          </a:xfrm>
          <a:prstGeom prst="line">
            <a:avLst/>
          </a:prstGeom>
          <a:ln w="19050">
            <a:solidFill>
              <a:srgbClr val="C00000"/>
            </a:solidFill>
          </a:ln>
        </p:spPr>
        <p:style>
          <a:lnRef idx="1">
            <a:schemeClr val="dk1"/>
          </a:lnRef>
          <a:fillRef idx="0">
            <a:schemeClr val="dk1"/>
          </a:fillRef>
          <a:effectRef idx="0">
            <a:schemeClr val="dk1"/>
          </a:effectRef>
          <a:fontRef idx="minor">
            <a:schemeClr val="tx1"/>
          </a:fontRef>
        </p:style>
      </p:cxnSp>
      <p:sp>
        <p:nvSpPr>
          <p:cNvPr id="218" name="フローチャート : 手操作入力 217"/>
          <p:cNvSpPr/>
          <p:nvPr/>
        </p:nvSpPr>
        <p:spPr>
          <a:xfrm>
            <a:off x="5119747" y="4490730"/>
            <a:ext cx="294594" cy="157836"/>
          </a:xfrm>
          <a:prstGeom prst="flowChartManualInpu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SEXT</a:t>
            </a:r>
            <a:endParaRPr kumimoji="1" lang="ja-JP" altLang="en-US" sz="800" dirty="0">
              <a:solidFill>
                <a:schemeClr val="tx1"/>
              </a:solidFill>
            </a:endParaRPr>
          </a:p>
        </p:txBody>
      </p:sp>
      <p:sp>
        <p:nvSpPr>
          <p:cNvPr id="220" name="正方形/長方形 219"/>
          <p:cNvSpPr/>
          <p:nvPr/>
        </p:nvSpPr>
        <p:spPr>
          <a:xfrm>
            <a:off x="5248298" y="1696874"/>
            <a:ext cx="1779840" cy="83102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bpredictor</a:t>
            </a:r>
            <a:endParaRPr kumimoji="1" lang="ja-JP" altLang="en-US" sz="1050" u="sng" dirty="0">
              <a:solidFill>
                <a:schemeClr val="tx1"/>
              </a:solidFill>
            </a:endParaRPr>
          </a:p>
        </p:txBody>
      </p:sp>
      <p:sp>
        <p:nvSpPr>
          <p:cNvPr id="222" name="テキスト ボックス 221"/>
          <p:cNvSpPr txBox="1"/>
          <p:nvPr/>
        </p:nvSpPr>
        <p:spPr>
          <a:xfrm>
            <a:off x="5243496" y="2284359"/>
            <a:ext cx="857780" cy="215444"/>
          </a:xfrm>
          <a:prstGeom prst="rect">
            <a:avLst/>
          </a:prstGeom>
          <a:noFill/>
        </p:spPr>
        <p:txBody>
          <a:bodyPr wrap="square" rtlCol="0">
            <a:spAutoFit/>
          </a:bodyPr>
          <a:lstStyle/>
          <a:p>
            <a:r>
              <a:rPr kumimoji="1" lang="en-US" altLang="ja-JP" sz="800" dirty="0"/>
              <a:t>op_addr[15:0]</a:t>
            </a:r>
            <a:endParaRPr kumimoji="1" lang="ja-JP" altLang="en-US" sz="800" dirty="0"/>
          </a:p>
        </p:txBody>
      </p:sp>
      <p:sp>
        <p:nvSpPr>
          <p:cNvPr id="225" name="テキスト ボックス 224"/>
          <p:cNvSpPr txBox="1"/>
          <p:nvPr/>
        </p:nvSpPr>
        <p:spPr>
          <a:xfrm>
            <a:off x="5263385" y="2131523"/>
            <a:ext cx="732229" cy="215444"/>
          </a:xfrm>
          <a:prstGeom prst="rect">
            <a:avLst/>
          </a:prstGeom>
          <a:noFill/>
        </p:spPr>
        <p:txBody>
          <a:bodyPr wrap="square" rtlCol="0">
            <a:spAutoFit/>
          </a:bodyPr>
          <a:lstStyle/>
          <a:p>
            <a:r>
              <a:rPr kumimoji="1" lang="en-US" altLang="ja-JP" sz="800" dirty="0"/>
              <a:t>op_in[15:11]</a:t>
            </a:r>
            <a:endParaRPr kumimoji="1" lang="ja-JP" altLang="en-US" sz="800" dirty="0"/>
          </a:p>
        </p:txBody>
      </p:sp>
      <p:cxnSp>
        <p:nvCxnSpPr>
          <p:cNvPr id="10" name="カギ線コネクタ 9"/>
          <p:cNvCxnSpPr/>
          <p:nvPr/>
        </p:nvCxnSpPr>
        <p:spPr>
          <a:xfrm rot="16200000" flipH="1">
            <a:off x="4531962" y="1305292"/>
            <a:ext cx="1075712" cy="356959"/>
          </a:xfrm>
          <a:prstGeom prst="bentConnector3">
            <a:avLst>
              <a:gd name="adj1" fmla="val 100118"/>
            </a:avLst>
          </a:prstGeom>
          <a:ln w="19050">
            <a:tailEnd type="triangle"/>
          </a:ln>
        </p:spPr>
        <p:style>
          <a:lnRef idx="1">
            <a:schemeClr val="dk1"/>
          </a:lnRef>
          <a:fillRef idx="0">
            <a:schemeClr val="dk1"/>
          </a:fillRef>
          <a:effectRef idx="0">
            <a:schemeClr val="dk1"/>
          </a:effectRef>
          <a:fontRef idx="minor">
            <a:schemeClr val="tx1"/>
          </a:fontRef>
        </p:style>
      </p:cxnSp>
      <p:sp>
        <p:nvSpPr>
          <p:cNvPr id="228" name="テキスト ボックス 227"/>
          <p:cNvSpPr txBox="1"/>
          <p:nvPr/>
        </p:nvSpPr>
        <p:spPr>
          <a:xfrm>
            <a:off x="5212641" y="1918396"/>
            <a:ext cx="739023" cy="215444"/>
          </a:xfrm>
          <a:prstGeom prst="rect">
            <a:avLst/>
          </a:prstGeom>
          <a:noFill/>
        </p:spPr>
        <p:txBody>
          <a:bodyPr wrap="square" rtlCol="0">
            <a:spAutoFit/>
          </a:bodyPr>
          <a:lstStyle/>
          <a:p>
            <a:r>
              <a:rPr kumimoji="1" lang="en-US" altLang="ja-JP" sz="800" dirty="0"/>
              <a:t>{N, V, Z, NZ}</a:t>
            </a:r>
            <a:endParaRPr kumimoji="1" lang="ja-JP" altLang="en-US" sz="800" dirty="0"/>
          </a:p>
        </p:txBody>
      </p:sp>
      <p:sp>
        <p:nvSpPr>
          <p:cNvPr id="255" name="テキスト ボックス 254"/>
          <p:cNvSpPr txBox="1"/>
          <p:nvPr/>
        </p:nvSpPr>
        <p:spPr>
          <a:xfrm>
            <a:off x="6231660" y="2346967"/>
            <a:ext cx="857780" cy="215444"/>
          </a:xfrm>
          <a:prstGeom prst="rect">
            <a:avLst/>
          </a:prstGeom>
          <a:noFill/>
        </p:spPr>
        <p:txBody>
          <a:bodyPr wrap="square" rtlCol="0">
            <a:spAutoFit/>
          </a:bodyPr>
          <a:lstStyle/>
          <a:p>
            <a:r>
              <a:rPr kumimoji="1" lang="en-US" altLang="ja-JP" sz="800" dirty="0"/>
              <a:t>predict_branch</a:t>
            </a:r>
            <a:endParaRPr kumimoji="1" lang="ja-JP" altLang="en-US" sz="800" dirty="0"/>
          </a:p>
        </p:txBody>
      </p:sp>
      <p:sp>
        <p:nvSpPr>
          <p:cNvPr id="265" name="テキスト ボックス 264"/>
          <p:cNvSpPr txBox="1"/>
          <p:nvPr/>
        </p:nvSpPr>
        <p:spPr>
          <a:xfrm>
            <a:off x="6407848" y="1871586"/>
            <a:ext cx="760373" cy="215444"/>
          </a:xfrm>
          <a:prstGeom prst="rect">
            <a:avLst/>
          </a:prstGeom>
          <a:noFill/>
        </p:spPr>
        <p:txBody>
          <a:bodyPr wrap="square" rtlCol="0">
            <a:spAutoFit/>
          </a:bodyPr>
          <a:lstStyle/>
          <a:p>
            <a:r>
              <a:rPr kumimoji="1" lang="en-US" altLang="ja-JP" sz="800" dirty="0"/>
              <a:t>n_is_branch</a:t>
            </a:r>
            <a:endParaRPr kumimoji="1" lang="ja-JP" altLang="en-US" sz="800" dirty="0"/>
          </a:p>
        </p:txBody>
      </p:sp>
      <p:sp>
        <p:nvSpPr>
          <p:cNvPr id="274" name="テキスト ボックス 273"/>
          <p:cNvSpPr txBox="1"/>
          <p:nvPr/>
        </p:nvSpPr>
        <p:spPr>
          <a:xfrm>
            <a:off x="6421434" y="1702952"/>
            <a:ext cx="650309" cy="215444"/>
          </a:xfrm>
          <a:prstGeom prst="rect">
            <a:avLst/>
          </a:prstGeom>
          <a:noFill/>
        </p:spPr>
        <p:txBody>
          <a:bodyPr wrap="square" rtlCol="0">
            <a:spAutoFit/>
          </a:bodyPr>
          <a:lstStyle/>
          <a:p>
            <a:r>
              <a:rPr kumimoji="1" lang="en-US" altLang="ja-JP" sz="800" dirty="0"/>
              <a:t>is_branch</a:t>
            </a:r>
            <a:endParaRPr kumimoji="1" lang="ja-JP" altLang="en-US" sz="800" dirty="0"/>
          </a:p>
        </p:txBody>
      </p:sp>
      <p:cxnSp>
        <p:nvCxnSpPr>
          <p:cNvPr id="48" name="直線コネクタ 47"/>
          <p:cNvCxnSpPr/>
          <p:nvPr/>
        </p:nvCxnSpPr>
        <p:spPr>
          <a:xfrm>
            <a:off x="7028138" y="1835216"/>
            <a:ext cx="487729" cy="0"/>
          </a:xfrm>
          <a:prstGeom prst="line">
            <a:avLst/>
          </a:prstGeom>
          <a:ln w="3175">
            <a:prstDash val="dash"/>
          </a:ln>
        </p:spPr>
        <p:style>
          <a:lnRef idx="1">
            <a:schemeClr val="dk1"/>
          </a:lnRef>
          <a:fillRef idx="0">
            <a:schemeClr val="dk1"/>
          </a:fillRef>
          <a:effectRef idx="0">
            <a:schemeClr val="dk1"/>
          </a:effectRef>
          <a:fontRef idx="minor">
            <a:schemeClr val="tx1"/>
          </a:fontRef>
        </p:style>
      </p:cxnSp>
      <p:cxnSp>
        <p:nvCxnSpPr>
          <p:cNvPr id="288" name="直線コネクタ 287"/>
          <p:cNvCxnSpPr/>
          <p:nvPr/>
        </p:nvCxnSpPr>
        <p:spPr>
          <a:xfrm>
            <a:off x="7023581" y="1962979"/>
            <a:ext cx="487729" cy="0"/>
          </a:xfrm>
          <a:prstGeom prst="line">
            <a:avLst/>
          </a:prstGeom>
          <a:ln w="3175">
            <a:prstDash val="dash"/>
          </a:ln>
        </p:spPr>
        <p:style>
          <a:lnRef idx="1">
            <a:schemeClr val="dk1"/>
          </a:lnRef>
          <a:fillRef idx="0">
            <a:schemeClr val="dk1"/>
          </a:fillRef>
          <a:effectRef idx="0">
            <a:schemeClr val="dk1"/>
          </a:effectRef>
          <a:fontRef idx="minor">
            <a:schemeClr val="tx1"/>
          </a:fontRef>
        </p:style>
      </p:cxnSp>
      <p:sp>
        <p:nvSpPr>
          <p:cNvPr id="295" name="正方形/長方形 294"/>
          <p:cNvSpPr/>
          <p:nvPr/>
        </p:nvSpPr>
        <p:spPr>
          <a:xfrm>
            <a:off x="7149106" y="1944193"/>
            <a:ext cx="457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8" name="正方形/長方形 297"/>
          <p:cNvSpPr/>
          <p:nvPr/>
        </p:nvSpPr>
        <p:spPr>
          <a:xfrm>
            <a:off x="7352308" y="1815872"/>
            <a:ext cx="457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6" name="カギ線コネクタ 55"/>
          <p:cNvCxnSpPr>
            <a:stCxn id="295" idx="2"/>
            <a:endCxn id="202" idx="3"/>
          </p:cNvCxnSpPr>
          <p:nvPr/>
        </p:nvCxnSpPr>
        <p:spPr>
          <a:xfrm rot="16200000" flipH="1">
            <a:off x="6222298" y="2939580"/>
            <a:ext cx="2681059" cy="781722"/>
          </a:xfrm>
          <a:prstGeom prst="bentConnector3">
            <a:avLst>
              <a:gd name="adj1" fmla="val 32474"/>
            </a:avLst>
          </a:prstGeom>
          <a:ln w="3175">
            <a:prstDash val="dash"/>
            <a:tailEnd type="triangle"/>
          </a:ln>
        </p:spPr>
        <p:style>
          <a:lnRef idx="1">
            <a:schemeClr val="dk1"/>
          </a:lnRef>
          <a:fillRef idx="0">
            <a:schemeClr val="dk1"/>
          </a:fillRef>
          <a:effectRef idx="0">
            <a:schemeClr val="dk1"/>
          </a:effectRef>
          <a:fontRef idx="minor">
            <a:schemeClr val="tx1"/>
          </a:fontRef>
        </p:style>
      </p:cxnSp>
      <p:cxnSp>
        <p:nvCxnSpPr>
          <p:cNvPr id="61" name="カギ線コネクタ 60"/>
          <p:cNvCxnSpPr>
            <a:stCxn id="298" idx="2"/>
            <a:endCxn id="256" idx="3"/>
          </p:cNvCxnSpPr>
          <p:nvPr/>
        </p:nvCxnSpPr>
        <p:spPr>
          <a:xfrm rot="16200000" flipH="1">
            <a:off x="6508359" y="2728399"/>
            <a:ext cx="2693651" cy="960033"/>
          </a:xfrm>
          <a:prstGeom prst="bentConnector3">
            <a:avLst>
              <a:gd name="adj1" fmla="val 27841"/>
            </a:avLst>
          </a:prstGeom>
          <a:ln w="3175">
            <a:prstDash val="dash"/>
            <a:tailEnd type="triangle"/>
          </a:ln>
        </p:spPr>
        <p:style>
          <a:lnRef idx="1">
            <a:schemeClr val="dk1"/>
          </a:lnRef>
          <a:fillRef idx="0">
            <a:schemeClr val="dk1"/>
          </a:fillRef>
          <a:effectRef idx="0">
            <a:schemeClr val="dk1"/>
          </a:effectRef>
          <a:fontRef idx="minor">
            <a:schemeClr val="tx1"/>
          </a:fontRef>
        </p:style>
      </p:cxnSp>
      <p:cxnSp>
        <p:nvCxnSpPr>
          <p:cNvPr id="67" name="カギ線コネクタ 66"/>
          <p:cNvCxnSpPr>
            <a:cxnSpLocks/>
            <a:stCxn id="300" idx="0"/>
          </p:cNvCxnSpPr>
          <p:nvPr/>
        </p:nvCxnSpPr>
        <p:spPr>
          <a:xfrm rot="16200000" flipV="1">
            <a:off x="2385873" y="1089462"/>
            <a:ext cx="146146" cy="4819069"/>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80" name="カギ線コネクタ 79"/>
          <p:cNvCxnSpPr>
            <a:stCxn id="5" idx="2"/>
            <a:endCxn id="105" idx="1"/>
          </p:cNvCxnSpPr>
          <p:nvPr/>
        </p:nvCxnSpPr>
        <p:spPr>
          <a:xfrm rot="5400000" flipH="1" flipV="1">
            <a:off x="3916921" y="5630015"/>
            <a:ext cx="1504563" cy="209681"/>
          </a:xfrm>
          <a:prstGeom prst="bentConnector4">
            <a:avLst>
              <a:gd name="adj1" fmla="val 14025"/>
              <a:gd name="adj2" fmla="val -1022"/>
            </a:avLst>
          </a:prstGeom>
          <a:ln w="19050">
            <a:tailEnd type="triangle"/>
          </a:ln>
        </p:spPr>
        <p:style>
          <a:lnRef idx="1">
            <a:schemeClr val="dk1"/>
          </a:lnRef>
          <a:fillRef idx="0">
            <a:schemeClr val="dk1"/>
          </a:fillRef>
          <a:effectRef idx="0">
            <a:schemeClr val="dk1"/>
          </a:effectRef>
          <a:fontRef idx="minor">
            <a:schemeClr val="tx1"/>
          </a:fontRef>
        </p:style>
      </p:cxnSp>
      <p:cxnSp>
        <p:nvCxnSpPr>
          <p:cNvPr id="95" name="カギ線コネクタ 94"/>
          <p:cNvCxnSpPr>
            <a:stCxn id="5" idx="2"/>
            <a:endCxn id="106" idx="1"/>
          </p:cNvCxnSpPr>
          <p:nvPr/>
        </p:nvCxnSpPr>
        <p:spPr>
          <a:xfrm rot="5400000" flipH="1" flipV="1">
            <a:off x="4024408" y="5737500"/>
            <a:ext cx="1289592" cy="209682"/>
          </a:xfrm>
          <a:prstGeom prst="bentConnector4">
            <a:avLst>
              <a:gd name="adj1" fmla="val 99465"/>
              <a:gd name="adj2" fmla="val 5769"/>
            </a:avLst>
          </a:prstGeom>
          <a:ln w="19050">
            <a:tailEnd type="triangle"/>
          </a:ln>
        </p:spPr>
        <p:style>
          <a:lnRef idx="1">
            <a:schemeClr val="dk1"/>
          </a:lnRef>
          <a:fillRef idx="0">
            <a:schemeClr val="dk1"/>
          </a:fillRef>
          <a:effectRef idx="0">
            <a:schemeClr val="dk1"/>
          </a:effectRef>
          <a:fontRef idx="minor">
            <a:schemeClr val="tx1"/>
          </a:fontRef>
        </p:style>
      </p:cxnSp>
      <p:cxnSp>
        <p:nvCxnSpPr>
          <p:cNvPr id="313" name="カギ線コネクタ 312"/>
          <p:cNvCxnSpPr>
            <a:stCxn id="5" idx="2"/>
            <a:endCxn id="108" idx="1"/>
          </p:cNvCxnSpPr>
          <p:nvPr/>
        </p:nvCxnSpPr>
        <p:spPr>
          <a:xfrm rot="5400000" flipH="1" flipV="1">
            <a:off x="4307275" y="6020368"/>
            <a:ext cx="723856" cy="209681"/>
          </a:xfrm>
          <a:prstGeom prst="bentConnector4">
            <a:avLst>
              <a:gd name="adj1" fmla="val 7895"/>
              <a:gd name="adj2" fmla="val -287"/>
            </a:avLst>
          </a:prstGeom>
          <a:ln w="19050">
            <a:tailEnd type="triangle"/>
          </a:ln>
        </p:spPr>
        <p:style>
          <a:lnRef idx="1">
            <a:schemeClr val="dk1"/>
          </a:lnRef>
          <a:fillRef idx="0">
            <a:schemeClr val="dk1"/>
          </a:fillRef>
          <a:effectRef idx="0">
            <a:schemeClr val="dk1"/>
          </a:effectRef>
          <a:fontRef idx="minor">
            <a:schemeClr val="tx1"/>
          </a:fontRef>
        </p:style>
      </p:cxnSp>
      <p:sp>
        <p:nvSpPr>
          <p:cNvPr id="322" name="テキスト ボックス 321"/>
          <p:cNvSpPr txBox="1"/>
          <p:nvPr/>
        </p:nvSpPr>
        <p:spPr>
          <a:xfrm>
            <a:off x="576945" y="5030476"/>
            <a:ext cx="1079239" cy="492443"/>
          </a:xfrm>
          <a:prstGeom prst="rect">
            <a:avLst/>
          </a:prstGeom>
          <a:solidFill>
            <a:srgbClr val="FFC000"/>
          </a:solidFill>
          <a:ln w="6350">
            <a:solidFill>
              <a:schemeClr val="tx1"/>
            </a:solidFill>
          </a:ln>
        </p:spPr>
        <p:txBody>
          <a:bodyPr wrap="square" lIns="36000" tIns="0" rIns="36000" bIns="0" rtlCol="0">
            <a:spAutoFit/>
          </a:bodyPr>
          <a:lstStyle/>
          <a:p>
            <a:r>
              <a:rPr kumimoji="1" lang="en-US" altLang="ja-JP" sz="800" dirty="0"/>
              <a:t>nREGA = </a:t>
            </a:r>
          </a:p>
          <a:p>
            <a:r>
              <a:rPr kumimoji="1" lang="en-US" altLang="ja-JP" sz="800" dirty="0"/>
              <a:t>(op_in[15:14]==2’b00) ?</a:t>
            </a:r>
          </a:p>
          <a:p>
            <a:r>
              <a:rPr kumimoji="1" lang="en-US" altLang="ja-JP" sz="800" dirty="0"/>
              <a:t>{{1'b0},op[10:8]}  :</a:t>
            </a:r>
          </a:p>
          <a:p>
            <a:r>
              <a:rPr kumimoji="1" lang="en-US" altLang="ja-JP" sz="800" dirty="0"/>
              <a:t>op_in[10: 7]</a:t>
            </a:r>
          </a:p>
        </p:txBody>
      </p:sp>
      <p:sp>
        <p:nvSpPr>
          <p:cNvPr id="328" name="正方形/長方形 327"/>
          <p:cNvSpPr/>
          <p:nvPr/>
        </p:nvSpPr>
        <p:spPr>
          <a:xfrm>
            <a:off x="1763906" y="5244157"/>
            <a:ext cx="81825" cy="7347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2" name="テキスト ボックス 341"/>
          <p:cNvSpPr txBox="1"/>
          <p:nvPr/>
        </p:nvSpPr>
        <p:spPr>
          <a:xfrm>
            <a:off x="1587743" y="5276697"/>
            <a:ext cx="467788" cy="215444"/>
          </a:xfrm>
          <a:prstGeom prst="rect">
            <a:avLst/>
          </a:prstGeom>
          <a:noFill/>
        </p:spPr>
        <p:txBody>
          <a:bodyPr wrap="square" rtlCol="0">
            <a:spAutoFit/>
          </a:bodyPr>
          <a:lstStyle/>
          <a:p>
            <a:r>
              <a:rPr kumimoji="1" lang="en-US" altLang="ja-JP" sz="800" dirty="0"/>
              <a:t>nREGA</a:t>
            </a:r>
            <a:endParaRPr kumimoji="1" lang="ja-JP" altLang="en-US" sz="800" dirty="0"/>
          </a:p>
        </p:txBody>
      </p:sp>
      <p:cxnSp>
        <p:nvCxnSpPr>
          <p:cNvPr id="373" name="直線矢印コネクタ 372"/>
          <p:cNvCxnSpPr>
            <a:stCxn id="322" idx="3"/>
          </p:cNvCxnSpPr>
          <p:nvPr/>
        </p:nvCxnSpPr>
        <p:spPr>
          <a:xfrm>
            <a:off x="1656184" y="5276698"/>
            <a:ext cx="595108" cy="0"/>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335" name="テキスト ボックス 334"/>
          <p:cNvSpPr txBox="1"/>
          <p:nvPr/>
        </p:nvSpPr>
        <p:spPr>
          <a:xfrm>
            <a:off x="-36929" y="5310909"/>
            <a:ext cx="681651" cy="215444"/>
          </a:xfrm>
          <a:prstGeom prst="rect">
            <a:avLst/>
          </a:prstGeom>
          <a:noFill/>
        </p:spPr>
        <p:txBody>
          <a:bodyPr wrap="square" rtlCol="0">
            <a:spAutoFit/>
          </a:bodyPr>
          <a:lstStyle/>
          <a:p>
            <a:r>
              <a:rPr kumimoji="1" lang="en-US" altLang="ja-JP" sz="800" dirty="0"/>
              <a:t>op_in[10:7]</a:t>
            </a:r>
            <a:endParaRPr kumimoji="1" lang="ja-JP" altLang="en-US" sz="800" dirty="0"/>
          </a:p>
        </p:txBody>
      </p:sp>
      <p:sp>
        <p:nvSpPr>
          <p:cNvPr id="172" name="正方形/長方形 171"/>
          <p:cNvSpPr/>
          <p:nvPr/>
        </p:nvSpPr>
        <p:spPr>
          <a:xfrm>
            <a:off x="603809" y="4504105"/>
            <a:ext cx="81825" cy="7347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 name="カギ線コネクタ 5"/>
          <p:cNvCxnSpPr>
            <a:stCxn id="172" idx="0"/>
            <a:endCxn id="264" idx="1"/>
          </p:cNvCxnSpPr>
          <p:nvPr/>
        </p:nvCxnSpPr>
        <p:spPr>
          <a:xfrm rot="5400000" flipH="1" flipV="1">
            <a:off x="-454237" y="2971768"/>
            <a:ext cx="2631297" cy="433379"/>
          </a:xfrm>
          <a:prstGeom prst="bentConnector2">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219" name="正方形/長方形 218"/>
          <p:cNvSpPr/>
          <p:nvPr/>
        </p:nvSpPr>
        <p:spPr>
          <a:xfrm>
            <a:off x="609219" y="1850270"/>
            <a:ext cx="81825" cy="7347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33" name="カギ線コネクタ 232"/>
          <p:cNvCxnSpPr>
            <a:stCxn id="219" idx="0"/>
          </p:cNvCxnSpPr>
          <p:nvPr/>
        </p:nvCxnSpPr>
        <p:spPr>
          <a:xfrm rot="5400000" flipH="1" flipV="1">
            <a:off x="734091" y="1518071"/>
            <a:ext cx="248240" cy="416159"/>
          </a:xfrm>
          <a:prstGeom prst="bentConnector2">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221" name="テキスト ボックス 220"/>
          <p:cNvSpPr txBox="1"/>
          <p:nvPr/>
        </p:nvSpPr>
        <p:spPr>
          <a:xfrm>
            <a:off x="1080604" y="2055137"/>
            <a:ext cx="1263888" cy="338554"/>
          </a:xfrm>
          <a:prstGeom prst="rect">
            <a:avLst/>
          </a:prstGeom>
          <a:solidFill>
            <a:srgbClr val="FFC000"/>
          </a:solidFill>
          <a:ln w="6350">
            <a:solidFill>
              <a:schemeClr val="tx1"/>
            </a:solidFill>
          </a:ln>
        </p:spPr>
        <p:txBody>
          <a:bodyPr wrap="square" rtlCol="0">
            <a:spAutoFit/>
          </a:bodyPr>
          <a:lstStyle/>
          <a:p>
            <a:r>
              <a:rPr kumimoji="1" lang="en-US" altLang="ja-JP" sz="800" dirty="0"/>
              <a:t>(op_in[15:11] == BLX)  &amp;&amp; </a:t>
            </a:r>
          </a:p>
          <a:p>
            <a:r>
              <a:rPr kumimoji="1" lang="en-US" altLang="ja-JP" sz="800" dirty="0"/>
              <a:t>(nREGA == 4’b1111) ? 1:0  </a:t>
            </a:r>
            <a:endParaRPr kumimoji="1" lang="ja-JP" altLang="en-US" sz="800" dirty="0"/>
          </a:p>
        </p:txBody>
      </p:sp>
      <p:sp>
        <p:nvSpPr>
          <p:cNvPr id="249" name="正方形/長方形 248"/>
          <p:cNvSpPr/>
          <p:nvPr/>
        </p:nvSpPr>
        <p:spPr>
          <a:xfrm>
            <a:off x="780847" y="1372232"/>
            <a:ext cx="81825" cy="7347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p:cNvSpPr/>
          <p:nvPr/>
        </p:nvSpPr>
        <p:spPr>
          <a:xfrm>
            <a:off x="603808" y="2289608"/>
            <a:ext cx="81825" cy="7347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54" name="カギ線コネクタ 253"/>
          <p:cNvCxnSpPr>
            <a:stCxn id="249" idx="2"/>
          </p:cNvCxnSpPr>
          <p:nvPr/>
        </p:nvCxnSpPr>
        <p:spPr>
          <a:xfrm rot="16200000" flipH="1">
            <a:off x="602753" y="1664715"/>
            <a:ext cx="694354" cy="256341"/>
          </a:xfrm>
          <a:prstGeom prst="bentConnector3">
            <a:avLst>
              <a:gd name="adj1" fmla="val 10009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261" name="直線矢印コネクタ 260"/>
          <p:cNvCxnSpPr>
            <a:stCxn id="252" idx="3"/>
          </p:cNvCxnSpPr>
          <p:nvPr/>
        </p:nvCxnSpPr>
        <p:spPr>
          <a:xfrm>
            <a:off x="685633" y="2326347"/>
            <a:ext cx="392468" cy="0"/>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277" name="直線コネクタ 276"/>
          <p:cNvCxnSpPr>
            <a:stCxn id="264" idx="3"/>
          </p:cNvCxnSpPr>
          <p:nvPr/>
        </p:nvCxnSpPr>
        <p:spPr>
          <a:xfrm>
            <a:off x="1901484" y="1872808"/>
            <a:ext cx="677584" cy="1"/>
          </a:xfrm>
          <a:prstGeom prst="line">
            <a:avLst/>
          </a:prstGeom>
          <a:ln w="3175"/>
        </p:spPr>
        <p:style>
          <a:lnRef idx="1">
            <a:schemeClr val="dk1"/>
          </a:lnRef>
          <a:fillRef idx="0">
            <a:schemeClr val="dk1"/>
          </a:fillRef>
          <a:effectRef idx="0">
            <a:schemeClr val="dk1"/>
          </a:effectRef>
          <a:fontRef idx="minor">
            <a:schemeClr val="tx1"/>
          </a:fontRef>
        </p:style>
      </p:cxnSp>
      <p:cxnSp>
        <p:nvCxnSpPr>
          <p:cNvPr id="279" name="カギ線コネクタ 278"/>
          <p:cNvCxnSpPr>
            <a:stCxn id="211" idx="3"/>
          </p:cNvCxnSpPr>
          <p:nvPr/>
        </p:nvCxnSpPr>
        <p:spPr>
          <a:xfrm>
            <a:off x="2341989" y="1507033"/>
            <a:ext cx="237079" cy="263812"/>
          </a:xfrm>
          <a:prstGeom prst="bentConnector3">
            <a:avLst>
              <a:gd name="adj1" fmla="val 50000"/>
            </a:avLst>
          </a:prstGeom>
          <a:ln w="3175"/>
        </p:spPr>
        <p:style>
          <a:lnRef idx="1">
            <a:schemeClr val="dk1"/>
          </a:lnRef>
          <a:fillRef idx="0">
            <a:schemeClr val="dk1"/>
          </a:fillRef>
          <a:effectRef idx="0">
            <a:schemeClr val="dk1"/>
          </a:effectRef>
          <a:fontRef idx="minor">
            <a:schemeClr val="tx1"/>
          </a:fontRef>
        </p:style>
      </p:cxnSp>
      <p:sp>
        <p:nvSpPr>
          <p:cNvPr id="285" name="月 284"/>
          <p:cNvSpPr/>
          <p:nvPr/>
        </p:nvSpPr>
        <p:spPr>
          <a:xfrm rot="10800000">
            <a:off x="2491692" y="1696874"/>
            <a:ext cx="213518" cy="238901"/>
          </a:xfrm>
          <a:prstGeom prst="moon">
            <a:avLst>
              <a:gd name="adj" fmla="val 80335"/>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0" name="正方形/長方形 289"/>
          <p:cNvSpPr/>
          <p:nvPr/>
        </p:nvSpPr>
        <p:spPr>
          <a:xfrm>
            <a:off x="3372921" y="1625996"/>
            <a:ext cx="287655" cy="379491"/>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800" dirty="0">
                <a:solidFill>
                  <a:schemeClr val="tx1"/>
                </a:solidFill>
              </a:rPr>
              <a:t>FF</a:t>
            </a:r>
            <a:endParaRPr kumimoji="1" lang="ja-JP" altLang="en-US" sz="800" dirty="0">
              <a:solidFill>
                <a:schemeClr val="tx1"/>
              </a:solidFill>
            </a:endParaRPr>
          </a:p>
        </p:txBody>
      </p:sp>
      <p:sp>
        <p:nvSpPr>
          <p:cNvPr id="292" name="二等辺三角形 291"/>
          <p:cNvSpPr/>
          <p:nvPr/>
        </p:nvSpPr>
        <p:spPr>
          <a:xfrm rot="5400000">
            <a:off x="3363282" y="1867242"/>
            <a:ext cx="127000" cy="10772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6" name="正方形/長方形 305"/>
          <p:cNvSpPr/>
          <p:nvPr/>
        </p:nvSpPr>
        <p:spPr>
          <a:xfrm>
            <a:off x="3372920" y="2071003"/>
            <a:ext cx="287655" cy="379491"/>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800" dirty="0">
                <a:solidFill>
                  <a:schemeClr val="tx1"/>
                </a:solidFill>
              </a:rPr>
              <a:t>FF</a:t>
            </a:r>
            <a:endParaRPr kumimoji="1" lang="ja-JP" altLang="en-US" sz="800" dirty="0">
              <a:solidFill>
                <a:schemeClr val="tx1"/>
              </a:solidFill>
            </a:endParaRPr>
          </a:p>
        </p:txBody>
      </p:sp>
      <p:sp>
        <p:nvSpPr>
          <p:cNvPr id="308" name="二等辺三角形 307"/>
          <p:cNvSpPr/>
          <p:nvPr/>
        </p:nvSpPr>
        <p:spPr>
          <a:xfrm rot="5400000">
            <a:off x="3363281" y="2312249"/>
            <a:ext cx="127000" cy="10772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3" name="直線コネクタ 32"/>
          <p:cNvCxnSpPr>
            <a:stCxn id="285" idx="1"/>
            <a:endCxn id="290" idx="1"/>
          </p:cNvCxnSpPr>
          <p:nvPr/>
        </p:nvCxnSpPr>
        <p:spPr>
          <a:xfrm flipV="1">
            <a:off x="2705210" y="1815742"/>
            <a:ext cx="667711" cy="582"/>
          </a:xfrm>
          <a:prstGeom prst="line">
            <a:avLst/>
          </a:prstGeom>
          <a:ln w="3175"/>
        </p:spPr>
        <p:style>
          <a:lnRef idx="1">
            <a:schemeClr val="dk1"/>
          </a:lnRef>
          <a:fillRef idx="0">
            <a:schemeClr val="dk1"/>
          </a:fillRef>
          <a:effectRef idx="0">
            <a:schemeClr val="dk1"/>
          </a:effectRef>
          <a:fontRef idx="minor">
            <a:schemeClr val="tx1"/>
          </a:fontRef>
        </p:style>
      </p:cxnSp>
      <p:sp>
        <p:nvSpPr>
          <p:cNvPr id="287" name="正方形/長方形 286"/>
          <p:cNvSpPr/>
          <p:nvPr/>
        </p:nvSpPr>
        <p:spPr>
          <a:xfrm>
            <a:off x="2883524" y="1627724"/>
            <a:ext cx="287655" cy="379491"/>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800" dirty="0">
                <a:solidFill>
                  <a:schemeClr val="tx1"/>
                </a:solidFill>
              </a:rPr>
              <a:t>FF</a:t>
            </a:r>
            <a:endParaRPr kumimoji="1" lang="ja-JP" altLang="en-US" sz="800" dirty="0">
              <a:solidFill>
                <a:schemeClr val="tx1"/>
              </a:solidFill>
            </a:endParaRPr>
          </a:p>
        </p:txBody>
      </p:sp>
      <p:sp>
        <p:nvSpPr>
          <p:cNvPr id="289" name="二等辺三角形 288"/>
          <p:cNvSpPr/>
          <p:nvPr/>
        </p:nvSpPr>
        <p:spPr>
          <a:xfrm rot="5400000">
            <a:off x="2873885" y="1871171"/>
            <a:ext cx="127000" cy="10772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p:cNvCxnSpPr>
            <a:endCxn id="306" idx="1"/>
          </p:cNvCxnSpPr>
          <p:nvPr/>
        </p:nvCxnSpPr>
        <p:spPr>
          <a:xfrm>
            <a:off x="2353691" y="2260569"/>
            <a:ext cx="1019229" cy="180"/>
          </a:xfrm>
          <a:prstGeom prst="line">
            <a:avLst/>
          </a:prstGeom>
          <a:ln w="3175"/>
        </p:spPr>
        <p:style>
          <a:lnRef idx="1">
            <a:schemeClr val="dk1"/>
          </a:lnRef>
          <a:fillRef idx="0">
            <a:schemeClr val="dk1"/>
          </a:fillRef>
          <a:effectRef idx="0">
            <a:schemeClr val="dk1"/>
          </a:effectRef>
          <a:fontRef idx="minor">
            <a:schemeClr val="tx1"/>
          </a:fontRef>
        </p:style>
      </p:cxnSp>
      <p:sp>
        <p:nvSpPr>
          <p:cNvPr id="299" name="正方形/長方形 298"/>
          <p:cNvSpPr/>
          <p:nvPr/>
        </p:nvSpPr>
        <p:spPr>
          <a:xfrm>
            <a:off x="2883524" y="2075198"/>
            <a:ext cx="287655" cy="379491"/>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800" dirty="0">
                <a:solidFill>
                  <a:schemeClr val="tx1"/>
                </a:solidFill>
              </a:rPr>
              <a:t>FF</a:t>
            </a:r>
            <a:endParaRPr kumimoji="1" lang="ja-JP" altLang="en-US" sz="800" dirty="0">
              <a:solidFill>
                <a:schemeClr val="tx1"/>
              </a:solidFill>
            </a:endParaRPr>
          </a:p>
        </p:txBody>
      </p:sp>
      <p:sp>
        <p:nvSpPr>
          <p:cNvPr id="304" name="二等辺三角形 303"/>
          <p:cNvSpPr/>
          <p:nvPr/>
        </p:nvSpPr>
        <p:spPr>
          <a:xfrm rot="5400000">
            <a:off x="2873885" y="2313167"/>
            <a:ext cx="127000" cy="10772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3" name="カギ線コネクタ 52"/>
          <p:cNvCxnSpPr>
            <a:stCxn id="290" idx="3"/>
          </p:cNvCxnSpPr>
          <p:nvPr/>
        </p:nvCxnSpPr>
        <p:spPr>
          <a:xfrm flipV="1">
            <a:off x="3660576" y="945916"/>
            <a:ext cx="88126" cy="869826"/>
          </a:xfrm>
          <a:prstGeom prst="bentConnector2">
            <a:avLst/>
          </a:prstGeom>
          <a:ln w="3175">
            <a:tailEnd type="triangle"/>
          </a:ln>
        </p:spPr>
        <p:style>
          <a:lnRef idx="1">
            <a:schemeClr val="dk1"/>
          </a:lnRef>
          <a:fillRef idx="0">
            <a:schemeClr val="dk1"/>
          </a:fillRef>
          <a:effectRef idx="0">
            <a:schemeClr val="dk1"/>
          </a:effectRef>
          <a:fontRef idx="minor">
            <a:schemeClr val="tx1"/>
          </a:fontRef>
        </p:style>
      </p:cxnSp>
      <p:cxnSp>
        <p:nvCxnSpPr>
          <p:cNvPr id="55" name="カギ線コネクタ 54"/>
          <p:cNvCxnSpPr>
            <a:stCxn id="306" idx="3"/>
          </p:cNvCxnSpPr>
          <p:nvPr/>
        </p:nvCxnSpPr>
        <p:spPr>
          <a:xfrm flipV="1">
            <a:off x="3660575" y="936193"/>
            <a:ext cx="282445" cy="1324556"/>
          </a:xfrm>
          <a:prstGeom prst="bentConnector2">
            <a:avLst/>
          </a:prstGeom>
          <a:ln w="3175">
            <a:tailEnd type="triangle"/>
          </a:ln>
        </p:spPr>
        <p:style>
          <a:lnRef idx="1">
            <a:schemeClr val="dk1"/>
          </a:lnRef>
          <a:fillRef idx="0">
            <a:schemeClr val="dk1"/>
          </a:fillRef>
          <a:effectRef idx="0">
            <a:schemeClr val="dk1"/>
          </a:effectRef>
          <a:fontRef idx="minor">
            <a:schemeClr val="tx1"/>
          </a:fontRef>
        </p:style>
      </p:cxnSp>
      <p:sp>
        <p:nvSpPr>
          <p:cNvPr id="310" name="テキスト ボックス 309"/>
          <p:cNvSpPr txBox="1"/>
          <p:nvPr/>
        </p:nvSpPr>
        <p:spPr>
          <a:xfrm>
            <a:off x="3290367" y="963834"/>
            <a:ext cx="363957" cy="123111"/>
          </a:xfrm>
          <a:prstGeom prst="rect">
            <a:avLst/>
          </a:prstGeom>
          <a:noFill/>
        </p:spPr>
        <p:txBody>
          <a:bodyPr wrap="square" lIns="0" tIns="0" rIns="0" bIns="0" rtlCol="0">
            <a:spAutoFit/>
          </a:bodyPr>
          <a:lstStyle/>
          <a:p>
            <a:r>
              <a:rPr kumimoji="1" lang="en-US" altLang="ja-JP" sz="800" dirty="0"/>
              <a:t>lr_seten</a:t>
            </a:r>
            <a:endParaRPr kumimoji="1" lang="ja-JP" altLang="en-US" sz="800" dirty="0"/>
          </a:p>
        </p:txBody>
      </p:sp>
      <p:sp>
        <p:nvSpPr>
          <p:cNvPr id="312" name="テキスト ボックス 311"/>
          <p:cNvSpPr txBox="1"/>
          <p:nvPr/>
        </p:nvSpPr>
        <p:spPr>
          <a:xfrm>
            <a:off x="4026103" y="963834"/>
            <a:ext cx="462583" cy="123111"/>
          </a:xfrm>
          <a:prstGeom prst="rect">
            <a:avLst/>
          </a:prstGeom>
          <a:noFill/>
        </p:spPr>
        <p:txBody>
          <a:bodyPr wrap="square" lIns="0" tIns="0" rIns="0" bIns="0" rtlCol="0">
            <a:spAutoFit/>
          </a:bodyPr>
          <a:lstStyle/>
          <a:p>
            <a:r>
              <a:rPr kumimoji="1" lang="en-US" altLang="ja-JP" sz="800" dirty="0"/>
              <a:t>lr_recoven</a:t>
            </a:r>
            <a:endParaRPr kumimoji="1" lang="ja-JP" altLang="en-US" sz="800" dirty="0"/>
          </a:p>
        </p:txBody>
      </p:sp>
      <p:sp>
        <p:nvSpPr>
          <p:cNvPr id="314" name="正方形/長方形 313"/>
          <p:cNvSpPr/>
          <p:nvPr/>
        </p:nvSpPr>
        <p:spPr>
          <a:xfrm>
            <a:off x="3244648" y="1800171"/>
            <a:ext cx="45719"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8" name="正方形/長方形 317"/>
          <p:cNvSpPr/>
          <p:nvPr/>
        </p:nvSpPr>
        <p:spPr>
          <a:xfrm>
            <a:off x="2757549" y="1794609"/>
            <a:ext cx="45719"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9" name="正方形/長方形 318"/>
          <p:cNvSpPr/>
          <p:nvPr/>
        </p:nvSpPr>
        <p:spPr>
          <a:xfrm>
            <a:off x="3254261" y="2746233"/>
            <a:ext cx="287655" cy="379491"/>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800" dirty="0">
                <a:solidFill>
                  <a:schemeClr val="tx1"/>
                </a:solidFill>
              </a:rPr>
              <a:t>FF</a:t>
            </a:r>
            <a:endParaRPr kumimoji="1" lang="ja-JP" altLang="en-US" sz="800" dirty="0">
              <a:solidFill>
                <a:schemeClr val="tx1"/>
              </a:solidFill>
            </a:endParaRPr>
          </a:p>
        </p:txBody>
      </p:sp>
      <p:sp>
        <p:nvSpPr>
          <p:cNvPr id="325" name="二等辺三角形 324"/>
          <p:cNvSpPr/>
          <p:nvPr/>
        </p:nvSpPr>
        <p:spPr>
          <a:xfrm rot="16200000">
            <a:off x="3424555" y="2973672"/>
            <a:ext cx="127000" cy="10772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6" name="フローチャート: 手作業 325"/>
          <p:cNvSpPr/>
          <p:nvPr/>
        </p:nvSpPr>
        <p:spPr>
          <a:xfrm rot="5400000">
            <a:off x="2704742" y="2904065"/>
            <a:ext cx="456101" cy="112684"/>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7" name="テキスト ボックス 326"/>
          <p:cNvSpPr txBox="1"/>
          <p:nvPr/>
        </p:nvSpPr>
        <p:spPr>
          <a:xfrm>
            <a:off x="2876783" y="2952047"/>
            <a:ext cx="93029" cy="215444"/>
          </a:xfrm>
          <a:prstGeom prst="rect">
            <a:avLst/>
          </a:prstGeom>
          <a:noFill/>
        </p:spPr>
        <p:txBody>
          <a:bodyPr wrap="square" rtlCol="0">
            <a:spAutoFit/>
          </a:bodyPr>
          <a:lstStyle/>
          <a:p>
            <a:r>
              <a:rPr kumimoji="1" lang="en-US" altLang="ja-JP" sz="800" dirty="0"/>
              <a:t>1</a:t>
            </a:r>
            <a:endParaRPr kumimoji="1" lang="ja-JP" altLang="en-US" sz="800" dirty="0"/>
          </a:p>
        </p:txBody>
      </p:sp>
      <p:sp>
        <p:nvSpPr>
          <p:cNvPr id="329" name="テキスト ボックス 328"/>
          <p:cNvSpPr txBox="1"/>
          <p:nvPr/>
        </p:nvSpPr>
        <p:spPr>
          <a:xfrm>
            <a:off x="2876783" y="2761366"/>
            <a:ext cx="89168" cy="215444"/>
          </a:xfrm>
          <a:prstGeom prst="rect">
            <a:avLst/>
          </a:prstGeom>
          <a:noFill/>
        </p:spPr>
        <p:txBody>
          <a:bodyPr wrap="square" rtlCol="0">
            <a:spAutoFit/>
          </a:bodyPr>
          <a:lstStyle/>
          <a:p>
            <a:r>
              <a:rPr kumimoji="1" lang="en-US" altLang="ja-JP" sz="800" dirty="0"/>
              <a:t>0</a:t>
            </a:r>
            <a:endParaRPr kumimoji="1" lang="ja-JP" altLang="en-US" sz="800" dirty="0"/>
          </a:p>
        </p:txBody>
      </p:sp>
      <p:cxnSp>
        <p:nvCxnSpPr>
          <p:cNvPr id="330" name="カギ線コネクタ 329"/>
          <p:cNvCxnSpPr>
            <a:stCxn id="305" idx="0"/>
            <a:endCxn id="329" idx="3"/>
          </p:cNvCxnSpPr>
          <p:nvPr/>
        </p:nvCxnSpPr>
        <p:spPr>
          <a:xfrm rot="5400000" flipH="1" flipV="1">
            <a:off x="1781060" y="1871252"/>
            <a:ext cx="187055" cy="2182728"/>
          </a:xfrm>
          <a:prstGeom prst="bentConnector4">
            <a:avLst>
              <a:gd name="adj1" fmla="val 259760"/>
              <a:gd name="adj2" fmla="val 108127"/>
            </a:avLst>
          </a:prstGeom>
          <a:ln w="19050">
            <a:tailEnd type="triangle"/>
          </a:ln>
        </p:spPr>
        <p:style>
          <a:lnRef idx="1">
            <a:schemeClr val="dk1"/>
          </a:lnRef>
          <a:fillRef idx="0">
            <a:schemeClr val="dk1"/>
          </a:fillRef>
          <a:effectRef idx="0">
            <a:schemeClr val="dk1"/>
          </a:effectRef>
          <a:fontRef idx="minor">
            <a:schemeClr val="tx1"/>
          </a:fontRef>
        </p:style>
      </p:cxnSp>
      <p:cxnSp>
        <p:nvCxnSpPr>
          <p:cNvPr id="119" name="カギ線コネクタ 118"/>
          <p:cNvCxnSpPr>
            <a:stCxn id="318" idx="2"/>
            <a:endCxn id="242" idx="0"/>
          </p:cNvCxnSpPr>
          <p:nvPr/>
        </p:nvCxnSpPr>
        <p:spPr>
          <a:xfrm rot="5400000">
            <a:off x="1923578" y="2023131"/>
            <a:ext cx="1039634" cy="674029"/>
          </a:xfrm>
          <a:prstGeom prst="bentConnector3">
            <a:avLst>
              <a:gd name="adj1" fmla="val 63369"/>
            </a:avLst>
          </a:prstGeom>
          <a:ln w="3175">
            <a:prstDash val="dash"/>
            <a:tailEnd type="triangle"/>
          </a:ln>
        </p:spPr>
        <p:style>
          <a:lnRef idx="1">
            <a:schemeClr val="dk1"/>
          </a:lnRef>
          <a:fillRef idx="0">
            <a:schemeClr val="dk1"/>
          </a:fillRef>
          <a:effectRef idx="0">
            <a:schemeClr val="dk1"/>
          </a:effectRef>
          <a:fontRef idx="minor">
            <a:schemeClr val="tx1"/>
          </a:fontRef>
        </p:style>
      </p:cxnSp>
      <p:cxnSp>
        <p:nvCxnSpPr>
          <p:cNvPr id="144" name="カギ線コネクタ 143"/>
          <p:cNvCxnSpPr>
            <a:stCxn id="314" idx="2"/>
            <a:endCxn id="329" idx="0"/>
          </p:cNvCxnSpPr>
          <p:nvPr/>
        </p:nvCxnSpPr>
        <p:spPr>
          <a:xfrm rot="5400000">
            <a:off x="2636700" y="2130558"/>
            <a:ext cx="915476" cy="346141"/>
          </a:xfrm>
          <a:prstGeom prst="bentConnector3">
            <a:avLst>
              <a:gd name="adj1" fmla="val 70776"/>
            </a:avLst>
          </a:prstGeom>
          <a:ln w="3175">
            <a:prstDash val="dash"/>
            <a:tailEnd type="triangle"/>
          </a:ln>
        </p:spPr>
        <p:style>
          <a:lnRef idx="1">
            <a:schemeClr val="dk1"/>
          </a:lnRef>
          <a:fillRef idx="0">
            <a:schemeClr val="dk1"/>
          </a:fillRef>
          <a:effectRef idx="0">
            <a:schemeClr val="dk1"/>
          </a:effectRef>
          <a:fontRef idx="minor">
            <a:schemeClr val="tx1"/>
          </a:fontRef>
        </p:style>
      </p:cxnSp>
      <p:cxnSp>
        <p:nvCxnSpPr>
          <p:cNvPr id="154" name="直線矢印コネクタ 153"/>
          <p:cNvCxnSpPr>
            <a:stCxn id="326" idx="2"/>
          </p:cNvCxnSpPr>
          <p:nvPr/>
        </p:nvCxnSpPr>
        <p:spPr>
          <a:xfrm flipH="1" flipV="1">
            <a:off x="2174148" y="2960407"/>
            <a:ext cx="702303"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6" name="直線矢印コネクタ 155"/>
          <p:cNvCxnSpPr/>
          <p:nvPr/>
        </p:nvCxnSpPr>
        <p:spPr>
          <a:xfrm flipH="1" flipV="1">
            <a:off x="2991246" y="3056143"/>
            <a:ext cx="263015"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01" name="正方形/長方形 200">
            <a:extLst>
              <a:ext uri="{FF2B5EF4-FFF2-40B4-BE49-F238E27FC236}">
                <a16:creationId xmlns:a16="http://schemas.microsoft.com/office/drawing/2014/main" id="{F924B431-D20A-4B10-84D8-A438C455A64F}"/>
              </a:ext>
            </a:extLst>
          </p:cNvPr>
          <p:cNvSpPr/>
          <p:nvPr/>
        </p:nvSpPr>
        <p:spPr>
          <a:xfrm>
            <a:off x="2238753" y="5059472"/>
            <a:ext cx="134070" cy="102117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2" name="テキスト ボックス 211">
            <a:extLst>
              <a:ext uri="{FF2B5EF4-FFF2-40B4-BE49-F238E27FC236}">
                <a16:creationId xmlns:a16="http://schemas.microsoft.com/office/drawing/2014/main" id="{358EA9CD-CC4A-4C8B-ACF9-5E0E8B7C7347}"/>
              </a:ext>
            </a:extLst>
          </p:cNvPr>
          <p:cNvSpPr txBox="1"/>
          <p:nvPr/>
        </p:nvSpPr>
        <p:spPr>
          <a:xfrm>
            <a:off x="6676919" y="6867981"/>
            <a:ext cx="1853198" cy="1223412"/>
          </a:xfrm>
          <a:prstGeom prst="rect">
            <a:avLst/>
          </a:prstGeom>
          <a:noFill/>
        </p:spPr>
        <p:txBody>
          <a:bodyPr wrap="square" rtlCol="0">
            <a:spAutoFit/>
          </a:bodyPr>
          <a:lstStyle/>
          <a:p>
            <a:r>
              <a:rPr kumimoji="1" lang="en-US" altLang="ja-JP" sz="1050" dirty="0"/>
              <a:t>Control Signal</a:t>
            </a:r>
          </a:p>
          <a:p>
            <a:endParaRPr kumimoji="1" lang="en-US" altLang="ja-JP" sz="1050" dirty="0"/>
          </a:p>
          <a:p>
            <a:r>
              <a:rPr kumimoji="1" lang="en-US" altLang="ja-JP" sz="1050" dirty="0"/>
              <a:t>Data Signal</a:t>
            </a:r>
          </a:p>
          <a:p>
            <a:endParaRPr kumimoji="1" lang="en-US" altLang="ja-JP" sz="1050" dirty="0"/>
          </a:p>
          <a:p>
            <a:r>
              <a:rPr kumimoji="1" lang="en-US" altLang="ja-JP" sz="1050" dirty="0"/>
              <a:t>Instruction Control Signal</a:t>
            </a:r>
          </a:p>
          <a:p>
            <a:endParaRPr kumimoji="1" lang="en-US" altLang="ja-JP" sz="1050" dirty="0"/>
          </a:p>
          <a:p>
            <a:r>
              <a:rPr kumimoji="1" lang="en-US" altLang="ja-JP" sz="1050" dirty="0"/>
              <a:t>Instruction Data Signal</a:t>
            </a:r>
            <a:endParaRPr kumimoji="1" lang="ja-JP" altLang="en-US" sz="1050" dirty="0"/>
          </a:p>
        </p:txBody>
      </p:sp>
      <p:cxnSp>
        <p:nvCxnSpPr>
          <p:cNvPr id="230" name="直線矢印コネクタ 229">
            <a:extLst>
              <a:ext uri="{FF2B5EF4-FFF2-40B4-BE49-F238E27FC236}">
                <a16:creationId xmlns:a16="http://schemas.microsoft.com/office/drawing/2014/main" id="{EC9F3BF3-DFC5-4C82-9058-203C3317971A}"/>
              </a:ext>
            </a:extLst>
          </p:cNvPr>
          <p:cNvCxnSpPr/>
          <p:nvPr/>
        </p:nvCxnSpPr>
        <p:spPr>
          <a:xfrm>
            <a:off x="8337560" y="6972780"/>
            <a:ext cx="385115" cy="0"/>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cxnSp>
        <p:nvCxnSpPr>
          <p:cNvPr id="231" name="直線矢印コネクタ 230">
            <a:extLst>
              <a:ext uri="{FF2B5EF4-FFF2-40B4-BE49-F238E27FC236}">
                <a16:creationId xmlns:a16="http://schemas.microsoft.com/office/drawing/2014/main" id="{A6C71DDC-925D-4FCC-9A93-1C13A7448808}"/>
              </a:ext>
            </a:extLst>
          </p:cNvPr>
          <p:cNvCxnSpPr/>
          <p:nvPr/>
        </p:nvCxnSpPr>
        <p:spPr>
          <a:xfrm>
            <a:off x="8337560" y="7288108"/>
            <a:ext cx="38511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2" name="直線矢印コネクタ 231">
            <a:extLst>
              <a:ext uri="{FF2B5EF4-FFF2-40B4-BE49-F238E27FC236}">
                <a16:creationId xmlns:a16="http://schemas.microsoft.com/office/drawing/2014/main" id="{D78CE8D3-4368-4A6B-A95C-AB51EEF83C2A}"/>
              </a:ext>
            </a:extLst>
          </p:cNvPr>
          <p:cNvCxnSpPr/>
          <p:nvPr/>
        </p:nvCxnSpPr>
        <p:spPr>
          <a:xfrm>
            <a:off x="8337560" y="7617837"/>
            <a:ext cx="385115" cy="0"/>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234" name="直線矢印コネクタ 233">
            <a:extLst>
              <a:ext uri="{FF2B5EF4-FFF2-40B4-BE49-F238E27FC236}">
                <a16:creationId xmlns:a16="http://schemas.microsoft.com/office/drawing/2014/main" id="{50C9FD96-9446-4B77-AE74-99A9D9B9ABCC}"/>
              </a:ext>
            </a:extLst>
          </p:cNvPr>
          <p:cNvCxnSpPr/>
          <p:nvPr/>
        </p:nvCxnSpPr>
        <p:spPr>
          <a:xfrm>
            <a:off x="8337560" y="7938244"/>
            <a:ext cx="385115" cy="0"/>
          </a:xfrm>
          <a:prstGeom prst="straightConnector1">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235" name="テキスト ボックス 234">
            <a:extLst>
              <a:ext uri="{FF2B5EF4-FFF2-40B4-BE49-F238E27FC236}">
                <a16:creationId xmlns:a16="http://schemas.microsoft.com/office/drawing/2014/main" id="{CA9562DD-3667-442F-8D4E-9F06B8416D35}"/>
              </a:ext>
            </a:extLst>
          </p:cNvPr>
          <p:cNvSpPr txBox="1"/>
          <p:nvPr/>
        </p:nvSpPr>
        <p:spPr>
          <a:xfrm>
            <a:off x="4478420" y="6857190"/>
            <a:ext cx="1853198" cy="1223412"/>
          </a:xfrm>
          <a:prstGeom prst="rect">
            <a:avLst/>
          </a:prstGeom>
          <a:noFill/>
        </p:spPr>
        <p:txBody>
          <a:bodyPr wrap="square" rtlCol="0">
            <a:spAutoFit/>
          </a:bodyPr>
          <a:lstStyle/>
          <a:p>
            <a:r>
              <a:rPr kumimoji="1" lang="en-US" altLang="ja-JP" sz="1050" dirty="0"/>
              <a:t>Program Counter</a:t>
            </a:r>
          </a:p>
          <a:p>
            <a:endParaRPr kumimoji="1" lang="en-US" altLang="ja-JP" sz="1050" dirty="0"/>
          </a:p>
          <a:p>
            <a:r>
              <a:rPr kumimoji="1" lang="en-US" altLang="ja-JP" sz="1050" dirty="0"/>
              <a:t>Stack Pointer</a:t>
            </a:r>
          </a:p>
          <a:p>
            <a:endParaRPr kumimoji="1" lang="en-US" altLang="ja-JP" sz="1050" dirty="0"/>
          </a:p>
          <a:p>
            <a:r>
              <a:rPr kumimoji="1" lang="en-US" altLang="ja-JP" sz="1050" dirty="0"/>
              <a:t>Link Register</a:t>
            </a:r>
          </a:p>
          <a:p>
            <a:endParaRPr kumimoji="1" lang="en-US" altLang="ja-JP" sz="1050" dirty="0"/>
          </a:p>
          <a:p>
            <a:r>
              <a:rPr kumimoji="1" lang="en-US" altLang="ja-JP" sz="1050" dirty="0"/>
              <a:t>Program Status Register</a:t>
            </a:r>
            <a:endParaRPr kumimoji="1" lang="ja-JP" altLang="en-US" sz="1050" dirty="0"/>
          </a:p>
        </p:txBody>
      </p:sp>
      <p:sp>
        <p:nvSpPr>
          <p:cNvPr id="236" name="テキスト ボックス 235">
            <a:extLst>
              <a:ext uri="{FF2B5EF4-FFF2-40B4-BE49-F238E27FC236}">
                <a16:creationId xmlns:a16="http://schemas.microsoft.com/office/drawing/2014/main" id="{7396B613-9F6A-420F-9E97-703E7019F717}"/>
              </a:ext>
            </a:extLst>
          </p:cNvPr>
          <p:cNvSpPr txBox="1"/>
          <p:nvPr/>
        </p:nvSpPr>
        <p:spPr>
          <a:xfrm>
            <a:off x="5963742" y="6889928"/>
            <a:ext cx="295897" cy="215444"/>
          </a:xfrm>
          <a:prstGeom prst="rect">
            <a:avLst/>
          </a:prstGeom>
          <a:solidFill>
            <a:srgbClr val="92D050"/>
          </a:solidFill>
          <a:ln w="6350">
            <a:solidFill>
              <a:schemeClr val="tx1"/>
            </a:solidFill>
          </a:ln>
        </p:spPr>
        <p:txBody>
          <a:bodyPr wrap="square" rtlCol="0">
            <a:spAutoFit/>
          </a:bodyPr>
          <a:lstStyle/>
          <a:p>
            <a:r>
              <a:rPr kumimoji="1" lang="en-US" altLang="ja-JP" sz="800" dirty="0"/>
              <a:t>PC</a:t>
            </a:r>
            <a:endParaRPr kumimoji="1" lang="ja-JP" altLang="en-US" sz="800" dirty="0"/>
          </a:p>
        </p:txBody>
      </p:sp>
      <p:sp>
        <p:nvSpPr>
          <p:cNvPr id="237" name="テキスト ボックス 236">
            <a:extLst>
              <a:ext uri="{FF2B5EF4-FFF2-40B4-BE49-F238E27FC236}">
                <a16:creationId xmlns:a16="http://schemas.microsoft.com/office/drawing/2014/main" id="{F0645E04-322C-4B2D-8391-CBF9B597FE7E}"/>
              </a:ext>
            </a:extLst>
          </p:cNvPr>
          <p:cNvSpPr txBox="1"/>
          <p:nvPr/>
        </p:nvSpPr>
        <p:spPr>
          <a:xfrm>
            <a:off x="5957299" y="7826054"/>
            <a:ext cx="339170" cy="215444"/>
          </a:xfrm>
          <a:prstGeom prst="rect">
            <a:avLst/>
          </a:prstGeom>
          <a:solidFill>
            <a:srgbClr val="92D050"/>
          </a:solidFill>
          <a:ln w="6350">
            <a:solidFill>
              <a:schemeClr val="tx1"/>
            </a:solidFill>
          </a:ln>
        </p:spPr>
        <p:txBody>
          <a:bodyPr wrap="square" rtlCol="0">
            <a:spAutoFit/>
          </a:bodyPr>
          <a:lstStyle/>
          <a:p>
            <a:r>
              <a:rPr kumimoji="1" lang="en-US" altLang="ja-JP" sz="800" dirty="0"/>
              <a:t>PSR</a:t>
            </a:r>
            <a:endParaRPr kumimoji="1" lang="ja-JP" altLang="en-US" sz="800" dirty="0"/>
          </a:p>
        </p:txBody>
      </p:sp>
      <p:sp>
        <p:nvSpPr>
          <p:cNvPr id="239" name="テキスト ボックス 238">
            <a:extLst>
              <a:ext uri="{FF2B5EF4-FFF2-40B4-BE49-F238E27FC236}">
                <a16:creationId xmlns:a16="http://schemas.microsoft.com/office/drawing/2014/main" id="{A689E025-89F5-4936-955C-604BC8AD2349}"/>
              </a:ext>
            </a:extLst>
          </p:cNvPr>
          <p:cNvSpPr txBox="1"/>
          <p:nvPr/>
        </p:nvSpPr>
        <p:spPr>
          <a:xfrm>
            <a:off x="5963742" y="7500401"/>
            <a:ext cx="295897" cy="215444"/>
          </a:xfrm>
          <a:prstGeom prst="rect">
            <a:avLst/>
          </a:prstGeom>
          <a:solidFill>
            <a:srgbClr val="92D050"/>
          </a:solidFill>
          <a:ln w="6350">
            <a:solidFill>
              <a:schemeClr val="tx1"/>
            </a:solidFill>
          </a:ln>
        </p:spPr>
        <p:txBody>
          <a:bodyPr wrap="square" rtlCol="0">
            <a:spAutoFit/>
          </a:bodyPr>
          <a:lstStyle/>
          <a:p>
            <a:r>
              <a:rPr kumimoji="1" lang="en-US" altLang="ja-JP" sz="800" dirty="0"/>
              <a:t>LR</a:t>
            </a:r>
            <a:endParaRPr kumimoji="1" lang="ja-JP" altLang="en-US" sz="800" dirty="0"/>
          </a:p>
        </p:txBody>
      </p:sp>
      <p:sp>
        <p:nvSpPr>
          <p:cNvPr id="240" name="テキスト ボックス 239">
            <a:extLst>
              <a:ext uri="{FF2B5EF4-FFF2-40B4-BE49-F238E27FC236}">
                <a16:creationId xmlns:a16="http://schemas.microsoft.com/office/drawing/2014/main" id="{407DF954-1243-487E-B63E-AC9F7502E207}"/>
              </a:ext>
            </a:extLst>
          </p:cNvPr>
          <p:cNvSpPr txBox="1"/>
          <p:nvPr/>
        </p:nvSpPr>
        <p:spPr>
          <a:xfrm>
            <a:off x="5963742" y="7191899"/>
            <a:ext cx="284696" cy="215444"/>
          </a:xfrm>
          <a:prstGeom prst="rect">
            <a:avLst/>
          </a:prstGeom>
          <a:solidFill>
            <a:srgbClr val="92D050"/>
          </a:solidFill>
          <a:ln w="6350">
            <a:solidFill>
              <a:schemeClr val="tx1"/>
            </a:solidFill>
          </a:ln>
        </p:spPr>
        <p:txBody>
          <a:bodyPr wrap="square" rtlCol="0">
            <a:spAutoFit/>
          </a:bodyPr>
          <a:lstStyle/>
          <a:p>
            <a:r>
              <a:rPr kumimoji="1" lang="en-US" altLang="ja-JP" sz="800" dirty="0"/>
              <a:t>SP</a:t>
            </a:r>
          </a:p>
        </p:txBody>
      </p:sp>
      <p:sp>
        <p:nvSpPr>
          <p:cNvPr id="260" name="フローチャート: 手作業 259">
            <a:extLst>
              <a:ext uri="{FF2B5EF4-FFF2-40B4-BE49-F238E27FC236}">
                <a16:creationId xmlns:a16="http://schemas.microsoft.com/office/drawing/2014/main" id="{3CBC077F-D208-42E8-8BD5-7449ED6889E7}"/>
              </a:ext>
            </a:extLst>
          </p:cNvPr>
          <p:cNvSpPr/>
          <p:nvPr/>
        </p:nvSpPr>
        <p:spPr>
          <a:xfrm>
            <a:off x="8470330" y="5373735"/>
            <a:ext cx="482520" cy="141022"/>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sp>
        <p:nvSpPr>
          <p:cNvPr id="23" name="テキスト ボックス 22">
            <a:extLst>
              <a:ext uri="{FF2B5EF4-FFF2-40B4-BE49-F238E27FC236}">
                <a16:creationId xmlns:a16="http://schemas.microsoft.com/office/drawing/2014/main" id="{30BBD48F-8D28-4456-847E-4FC7831D493F}"/>
              </a:ext>
            </a:extLst>
          </p:cNvPr>
          <p:cNvSpPr txBox="1"/>
          <p:nvPr/>
        </p:nvSpPr>
        <p:spPr>
          <a:xfrm>
            <a:off x="8584449" y="5375344"/>
            <a:ext cx="95479" cy="123111"/>
          </a:xfrm>
          <a:prstGeom prst="rect">
            <a:avLst/>
          </a:prstGeom>
          <a:noFill/>
        </p:spPr>
        <p:txBody>
          <a:bodyPr wrap="square" lIns="0" tIns="0" rIns="0" bIns="0" rtlCol="0">
            <a:spAutoFit/>
          </a:bodyPr>
          <a:lstStyle/>
          <a:p>
            <a:pPr algn="ctr"/>
            <a:r>
              <a:rPr kumimoji="1" lang="en-US" altLang="ja-JP" sz="800" dirty="0"/>
              <a:t>0</a:t>
            </a:r>
            <a:endParaRPr kumimoji="1" lang="ja-JP" altLang="en-US" sz="800" dirty="0"/>
          </a:p>
        </p:txBody>
      </p:sp>
      <p:cxnSp>
        <p:nvCxnSpPr>
          <p:cNvPr id="42" name="コネクタ: カギ線 41">
            <a:extLst>
              <a:ext uri="{FF2B5EF4-FFF2-40B4-BE49-F238E27FC236}">
                <a16:creationId xmlns:a16="http://schemas.microsoft.com/office/drawing/2014/main" id="{336ADEAF-A0A1-481C-AF25-0109F2AFFA74}"/>
              </a:ext>
            </a:extLst>
          </p:cNvPr>
          <p:cNvCxnSpPr>
            <a:stCxn id="256" idx="2"/>
            <a:endCxn id="23" idx="0"/>
          </p:cNvCxnSpPr>
          <p:nvPr/>
        </p:nvCxnSpPr>
        <p:spPr>
          <a:xfrm>
            <a:off x="8405712" y="4748250"/>
            <a:ext cx="226477" cy="627094"/>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44" name="コネクタ: カギ線 43">
            <a:extLst>
              <a:ext uri="{FF2B5EF4-FFF2-40B4-BE49-F238E27FC236}">
                <a16:creationId xmlns:a16="http://schemas.microsoft.com/office/drawing/2014/main" id="{F95AE11F-C021-4F2E-A482-5ADBA770BE99}"/>
              </a:ext>
            </a:extLst>
          </p:cNvPr>
          <p:cNvCxnSpPr>
            <a:cxnSpLocks/>
          </p:cNvCxnSpPr>
          <p:nvPr/>
        </p:nvCxnSpPr>
        <p:spPr>
          <a:xfrm rot="5400000">
            <a:off x="8300807" y="4596174"/>
            <a:ext cx="1294441" cy="272285"/>
          </a:xfrm>
          <a:prstGeom prst="bentConnector3">
            <a:avLst>
              <a:gd name="adj1" fmla="val -626"/>
            </a:avLst>
          </a:prstGeom>
          <a:ln w="19050">
            <a:tailEnd type="triangle"/>
          </a:ln>
        </p:spPr>
        <p:style>
          <a:lnRef idx="1">
            <a:schemeClr val="dk1"/>
          </a:lnRef>
          <a:fillRef idx="0">
            <a:schemeClr val="dk1"/>
          </a:fillRef>
          <a:effectRef idx="0">
            <a:schemeClr val="dk1"/>
          </a:effectRef>
          <a:fontRef idx="minor">
            <a:schemeClr val="tx1"/>
          </a:fontRef>
        </p:style>
      </p:cxnSp>
      <p:cxnSp>
        <p:nvCxnSpPr>
          <p:cNvPr id="51" name="コネクタ: カギ線 50">
            <a:extLst>
              <a:ext uri="{FF2B5EF4-FFF2-40B4-BE49-F238E27FC236}">
                <a16:creationId xmlns:a16="http://schemas.microsoft.com/office/drawing/2014/main" id="{DC87D9F3-3806-4D64-B43C-6EE87003CFF3}"/>
              </a:ext>
            </a:extLst>
          </p:cNvPr>
          <p:cNvCxnSpPr>
            <a:stCxn id="260" idx="2"/>
            <a:endCxn id="101" idx="1"/>
          </p:cNvCxnSpPr>
          <p:nvPr/>
        </p:nvCxnSpPr>
        <p:spPr>
          <a:xfrm rot="5400000" flipH="1">
            <a:off x="5614514" y="2417682"/>
            <a:ext cx="1917143" cy="4277008"/>
          </a:xfrm>
          <a:prstGeom prst="bentConnector4">
            <a:avLst>
              <a:gd name="adj1" fmla="val -37428"/>
              <a:gd name="adj2" fmla="val 103920"/>
            </a:avLst>
          </a:prstGeom>
          <a:ln w="19050">
            <a:tailEnd type="triangle"/>
          </a:ln>
        </p:spPr>
        <p:style>
          <a:lnRef idx="1">
            <a:schemeClr val="dk1"/>
          </a:lnRef>
          <a:fillRef idx="0">
            <a:schemeClr val="dk1"/>
          </a:fillRef>
          <a:effectRef idx="0">
            <a:schemeClr val="dk1"/>
          </a:effectRef>
          <a:fontRef idx="minor">
            <a:schemeClr val="tx1"/>
          </a:fontRef>
        </p:style>
      </p:cxnSp>
      <p:sp>
        <p:nvSpPr>
          <p:cNvPr id="331" name="テキスト ボックス 330">
            <a:extLst>
              <a:ext uri="{FF2B5EF4-FFF2-40B4-BE49-F238E27FC236}">
                <a16:creationId xmlns:a16="http://schemas.microsoft.com/office/drawing/2014/main" id="{EB9DDA2F-677D-4E69-8A4C-EA1D7FBB5C81}"/>
              </a:ext>
            </a:extLst>
          </p:cNvPr>
          <p:cNvSpPr txBox="1"/>
          <p:nvPr/>
        </p:nvSpPr>
        <p:spPr>
          <a:xfrm>
            <a:off x="8091360" y="5344926"/>
            <a:ext cx="308374" cy="215444"/>
          </a:xfrm>
          <a:prstGeom prst="rect">
            <a:avLst/>
          </a:prstGeom>
          <a:noFill/>
        </p:spPr>
        <p:txBody>
          <a:bodyPr wrap="square" rtlCol="0">
            <a:spAutoFit/>
          </a:bodyPr>
          <a:lstStyle/>
          <a:p>
            <a:r>
              <a:rPr kumimoji="1" lang="en-US" altLang="ja-JP" sz="800" dirty="0"/>
              <a:t>irq</a:t>
            </a:r>
            <a:endParaRPr kumimoji="1" lang="ja-JP" altLang="en-US" sz="800" dirty="0"/>
          </a:p>
        </p:txBody>
      </p:sp>
      <p:cxnSp>
        <p:nvCxnSpPr>
          <p:cNvPr id="332" name="直線矢印コネクタ 331">
            <a:extLst>
              <a:ext uri="{FF2B5EF4-FFF2-40B4-BE49-F238E27FC236}">
                <a16:creationId xmlns:a16="http://schemas.microsoft.com/office/drawing/2014/main" id="{12C78B17-3BB4-4250-BD83-A6B377C1D110}"/>
              </a:ext>
            </a:extLst>
          </p:cNvPr>
          <p:cNvCxnSpPr>
            <a:cxnSpLocks/>
          </p:cNvCxnSpPr>
          <p:nvPr/>
        </p:nvCxnSpPr>
        <p:spPr>
          <a:xfrm>
            <a:off x="8331064" y="5445428"/>
            <a:ext cx="184873" cy="0"/>
          </a:xfrm>
          <a:prstGeom prst="straightConnector1">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333" name="テキスト ボックス 332">
            <a:extLst>
              <a:ext uri="{FF2B5EF4-FFF2-40B4-BE49-F238E27FC236}">
                <a16:creationId xmlns:a16="http://schemas.microsoft.com/office/drawing/2014/main" id="{6875AF2D-9BC8-4117-AD6B-FC5A50365DB0}"/>
              </a:ext>
            </a:extLst>
          </p:cNvPr>
          <p:cNvSpPr txBox="1"/>
          <p:nvPr/>
        </p:nvSpPr>
        <p:spPr>
          <a:xfrm>
            <a:off x="8605817" y="3828894"/>
            <a:ext cx="456436" cy="246221"/>
          </a:xfrm>
          <a:prstGeom prst="rect">
            <a:avLst/>
          </a:prstGeom>
          <a:noFill/>
        </p:spPr>
        <p:txBody>
          <a:bodyPr wrap="square" lIns="0" tIns="0" rIns="0" bIns="0" rtlCol="0">
            <a:spAutoFit/>
          </a:bodyPr>
          <a:lstStyle/>
          <a:p>
            <a:r>
              <a:rPr kumimoji="1" lang="en-US" altLang="ja-JP" sz="800" dirty="0"/>
              <a:t>ir_addr1</a:t>
            </a:r>
          </a:p>
          <a:p>
            <a:r>
              <a:rPr kumimoji="1" lang="en-US" altLang="ja-JP" sz="800" dirty="0"/>
              <a:t>[15:0]</a:t>
            </a:r>
            <a:endParaRPr kumimoji="1" lang="ja-JP" altLang="en-US" sz="800" dirty="0"/>
          </a:p>
        </p:txBody>
      </p:sp>
      <p:sp>
        <p:nvSpPr>
          <p:cNvPr id="338" name="テキスト ボックス 337">
            <a:extLst>
              <a:ext uri="{FF2B5EF4-FFF2-40B4-BE49-F238E27FC236}">
                <a16:creationId xmlns:a16="http://schemas.microsoft.com/office/drawing/2014/main" id="{5B27A54D-9F7D-4E48-AED7-F37093BDF729}"/>
              </a:ext>
            </a:extLst>
          </p:cNvPr>
          <p:cNvSpPr txBox="1"/>
          <p:nvPr/>
        </p:nvSpPr>
        <p:spPr>
          <a:xfrm>
            <a:off x="8765766" y="5377854"/>
            <a:ext cx="95479" cy="123111"/>
          </a:xfrm>
          <a:prstGeom prst="rect">
            <a:avLst/>
          </a:prstGeom>
          <a:noFill/>
        </p:spPr>
        <p:txBody>
          <a:bodyPr wrap="square" lIns="0" tIns="0" rIns="0" bIns="0" rtlCol="0">
            <a:spAutoFit/>
          </a:bodyPr>
          <a:lstStyle/>
          <a:p>
            <a:pPr algn="ctr"/>
            <a:r>
              <a:rPr kumimoji="1" lang="en-US" altLang="ja-JP" sz="800" dirty="0"/>
              <a:t>1</a:t>
            </a:r>
            <a:endParaRPr kumimoji="1" lang="ja-JP" altLang="en-US" sz="800" dirty="0"/>
          </a:p>
        </p:txBody>
      </p:sp>
      <p:sp>
        <p:nvSpPr>
          <p:cNvPr id="243" name="テキスト ボックス 242">
            <a:extLst>
              <a:ext uri="{FF2B5EF4-FFF2-40B4-BE49-F238E27FC236}">
                <a16:creationId xmlns:a16="http://schemas.microsoft.com/office/drawing/2014/main" id="{F89FDF66-8BDB-488C-82FD-2430B6C94504}"/>
              </a:ext>
            </a:extLst>
          </p:cNvPr>
          <p:cNvSpPr txBox="1"/>
          <p:nvPr/>
        </p:nvSpPr>
        <p:spPr>
          <a:xfrm>
            <a:off x="2721841" y="7244763"/>
            <a:ext cx="1137689" cy="161583"/>
          </a:xfrm>
          <a:prstGeom prst="rect">
            <a:avLst/>
          </a:prstGeom>
          <a:noFill/>
        </p:spPr>
        <p:txBody>
          <a:bodyPr wrap="square" lIns="0" tIns="0" rIns="0" bIns="0" rtlCol="0">
            <a:spAutoFit/>
          </a:bodyPr>
          <a:lstStyle/>
          <a:p>
            <a:r>
              <a:rPr kumimoji="1" lang="en-US" altLang="ja-JP" sz="1050" dirty="0"/>
              <a:t>16bit Sign Extension</a:t>
            </a:r>
            <a:endParaRPr kumimoji="1" lang="ja-JP" altLang="en-US" sz="1050" dirty="0"/>
          </a:p>
        </p:txBody>
      </p:sp>
      <p:sp>
        <p:nvSpPr>
          <p:cNvPr id="244" name="フローチャート : 手操作入力 191">
            <a:extLst>
              <a:ext uri="{FF2B5EF4-FFF2-40B4-BE49-F238E27FC236}">
                <a16:creationId xmlns:a16="http://schemas.microsoft.com/office/drawing/2014/main" id="{5CE777F9-2345-46D9-B4C3-1910ED678586}"/>
              </a:ext>
            </a:extLst>
          </p:cNvPr>
          <p:cNvSpPr/>
          <p:nvPr/>
        </p:nvSpPr>
        <p:spPr>
          <a:xfrm>
            <a:off x="3985822" y="7220703"/>
            <a:ext cx="294594" cy="157836"/>
          </a:xfrm>
          <a:prstGeom prst="flowChartManualInpu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SEXT</a:t>
            </a:r>
            <a:endParaRPr kumimoji="1" lang="ja-JP" altLang="en-US" sz="800" dirty="0">
              <a:solidFill>
                <a:schemeClr val="tx1"/>
              </a:solidFill>
            </a:endParaRPr>
          </a:p>
        </p:txBody>
      </p:sp>
      <p:sp>
        <p:nvSpPr>
          <p:cNvPr id="246" name="テキスト ボックス 245">
            <a:extLst>
              <a:ext uri="{FF2B5EF4-FFF2-40B4-BE49-F238E27FC236}">
                <a16:creationId xmlns:a16="http://schemas.microsoft.com/office/drawing/2014/main" id="{59C155FD-6D49-417E-B526-373CC12058F9}"/>
              </a:ext>
            </a:extLst>
          </p:cNvPr>
          <p:cNvSpPr txBox="1"/>
          <p:nvPr/>
        </p:nvSpPr>
        <p:spPr>
          <a:xfrm>
            <a:off x="4398460" y="4016912"/>
            <a:ext cx="600739" cy="214911"/>
          </a:xfrm>
          <a:prstGeom prst="rect">
            <a:avLst/>
          </a:prstGeom>
          <a:noFill/>
        </p:spPr>
        <p:txBody>
          <a:bodyPr wrap="square" lIns="0" rIns="0" rtlCol="0">
            <a:spAutoFit/>
          </a:bodyPr>
          <a:lstStyle/>
          <a:p>
            <a:r>
              <a:rPr kumimoji="1" lang="en-US" altLang="ja-JP" sz="800" dirty="0"/>
              <a:t>op_in[15:11]</a:t>
            </a:r>
            <a:endParaRPr kumimoji="1" lang="ja-JP" altLang="en-US" sz="800" dirty="0"/>
          </a:p>
        </p:txBody>
      </p:sp>
      <p:cxnSp>
        <p:nvCxnSpPr>
          <p:cNvPr id="9" name="コネクタ: カギ線 8">
            <a:extLst>
              <a:ext uri="{FF2B5EF4-FFF2-40B4-BE49-F238E27FC236}">
                <a16:creationId xmlns:a16="http://schemas.microsoft.com/office/drawing/2014/main" id="{44C03AE6-5F99-4B51-AEBC-2D30DDFF4F3C}"/>
              </a:ext>
            </a:extLst>
          </p:cNvPr>
          <p:cNvCxnSpPr>
            <a:stCxn id="246" idx="3"/>
            <a:endCxn id="112" idx="3"/>
          </p:cNvCxnSpPr>
          <p:nvPr/>
        </p:nvCxnSpPr>
        <p:spPr>
          <a:xfrm>
            <a:off x="4999199" y="4124368"/>
            <a:ext cx="2524874" cy="383364"/>
          </a:xfrm>
          <a:prstGeom prst="bentConnector2">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247" name="フローチャート: 手作業 246">
            <a:extLst>
              <a:ext uri="{FF2B5EF4-FFF2-40B4-BE49-F238E27FC236}">
                <a16:creationId xmlns:a16="http://schemas.microsoft.com/office/drawing/2014/main" id="{35CF6BE4-10D5-40AB-8B05-AC3FA6A2E35A}"/>
              </a:ext>
            </a:extLst>
          </p:cNvPr>
          <p:cNvSpPr/>
          <p:nvPr/>
        </p:nvSpPr>
        <p:spPr>
          <a:xfrm rot="5400000">
            <a:off x="2704675" y="2904856"/>
            <a:ext cx="456101" cy="112684"/>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テキスト ボックス 247">
            <a:extLst>
              <a:ext uri="{FF2B5EF4-FFF2-40B4-BE49-F238E27FC236}">
                <a16:creationId xmlns:a16="http://schemas.microsoft.com/office/drawing/2014/main" id="{265FE0DD-9DA9-4336-BAFA-3C7AC4D44347}"/>
              </a:ext>
            </a:extLst>
          </p:cNvPr>
          <p:cNvSpPr txBox="1"/>
          <p:nvPr/>
        </p:nvSpPr>
        <p:spPr>
          <a:xfrm>
            <a:off x="2876716" y="2952838"/>
            <a:ext cx="93029" cy="215444"/>
          </a:xfrm>
          <a:prstGeom prst="rect">
            <a:avLst/>
          </a:prstGeom>
          <a:noFill/>
        </p:spPr>
        <p:txBody>
          <a:bodyPr wrap="square" rtlCol="0">
            <a:spAutoFit/>
          </a:bodyPr>
          <a:lstStyle/>
          <a:p>
            <a:r>
              <a:rPr kumimoji="1" lang="en-US" altLang="ja-JP" sz="800" dirty="0"/>
              <a:t>1</a:t>
            </a:r>
            <a:endParaRPr kumimoji="1" lang="ja-JP" altLang="en-US" sz="800" dirty="0"/>
          </a:p>
        </p:txBody>
      </p:sp>
      <p:sp>
        <p:nvSpPr>
          <p:cNvPr id="253" name="テキスト ボックス 252">
            <a:extLst>
              <a:ext uri="{FF2B5EF4-FFF2-40B4-BE49-F238E27FC236}">
                <a16:creationId xmlns:a16="http://schemas.microsoft.com/office/drawing/2014/main" id="{1805AB81-1912-49B4-9D3E-944BA30C1685}"/>
              </a:ext>
            </a:extLst>
          </p:cNvPr>
          <p:cNvSpPr txBox="1"/>
          <p:nvPr/>
        </p:nvSpPr>
        <p:spPr>
          <a:xfrm>
            <a:off x="2876716" y="2762157"/>
            <a:ext cx="89168" cy="215444"/>
          </a:xfrm>
          <a:prstGeom prst="rect">
            <a:avLst/>
          </a:prstGeom>
          <a:noFill/>
        </p:spPr>
        <p:txBody>
          <a:bodyPr wrap="square" rtlCol="0">
            <a:spAutoFit/>
          </a:bodyPr>
          <a:lstStyle/>
          <a:p>
            <a:r>
              <a:rPr kumimoji="1" lang="en-US" altLang="ja-JP" sz="800" dirty="0"/>
              <a:t>0</a:t>
            </a:r>
            <a:endParaRPr kumimoji="1" lang="ja-JP" altLang="en-US" sz="800" dirty="0"/>
          </a:p>
        </p:txBody>
      </p:sp>
      <p:sp>
        <p:nvSpPr>
          <p:cNvPr id="259" name="フローチャート: 手作業 258">
            <a:extLst>
              <a:ext uri="{FF2B5EF4-FFF2-40B4-BE49-F238E27FC236}">
                <a16:creationId xmlns:a16="http://schemas.microsoft.com/office/drawing/2014/main" id="{497BF0D5-D9C6-4140-B79B-FB516800ECFC}"/>
              </a:ext>
            </a:extLst>
          </p:cNvPr>
          <p:cNvSpPr/>
          <p:nvPr/>
        </p:nvSpPr>
        <p:spPr>
          <a:xfrm rot="5400000">
            <a:off x="3730221" y="2857880"/>
            <a:ext cx="456101" cy="112684"/>
          </a:xfrm>
          <a:prstGeom prst="flowChartManualOperati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テキスト ボックス 261">
            <a:extLst>
              <a:ext uri="{FF2B5EF4-FFF2-40B4-BE49-F238E27FC236}">
                <a16:creationId xmlns:a16="http://schemas.microsoft.com/office/drawing/2014/main" id="{8164980C-A21E-4645-8AB0-4EF0838E6B77}"/>
              </a:ext>
            </a:extLst>
          </p:cNvPr>
          <p:cNvSpPr txBox="1"/>
          <p:nvPr/>
        </p:nvSpPr>
        <p:spPr>
          <a:xfrm>
            <a:off x="3902262" y="2905862"/>
            <a:ext cx="93029" cy="215444"/>
          </a:xfrm>
          <a:prstGeom prst="rect">
            <a:avLst/>
          </a:prstGeom>
          <a:noFill/>
        </p:spPr>
        <p:txBody>
          <a:bodyPr wrap="square" rtlCol="0">
            <a:spAutoFit/>
          </a:bodyPr>
          <a:lstStyle/>
          <a:p>
            <a:r>
              <a:rPr kumimoji="1" lang="en-US" altLang="ja-JP" sz="800" dirty="0"/>
              <a:t>0</a:t>
            </a:r>
            <a:endParaRPr kumimoji="1" lang="ja-JP" altLang="en-US" sz="800" dirty="0"/>
          </a:p>
        </p:txBody>
      </p:sp>
      <p:sp>
        <p:nvSpPr>
          <p:cNvPr id="263" name="テキスト ボックス 262">
            <a:extLst>
              <a:ext uri="{FF2B5EF4-FFF2-40B4-BE49-F238E27FC236}">
                <a16:creationId xmlns:a16="http://schemas.microsoft.com/office/drawing/2014/main" id="{38039386-CD3F-43D0-BA7F-7272243B7DD6}"/>
              </a:ext>
            </a:extLst>
          </p:cNvPr>
          <p:cNvSpPr txBox="1"/>
          <p:nvPr/>
        </p:nvSpPr>
        <p:spPr>
          <a:xfrm>
            <a:off x="3902262" y="2715181"/>
            <a:ext cx="89168" cy="215444"/>
          </a:xfrm>
          <a:prstGeom prst="rect">
            <a:avLst/>
          </a:prstGeom>
          <a:noFill/>
        </p:spPr>
        <p:txBody>
          <a:bodyPr wrap="square" rtlCol="0">
            <a:spAutoFit/>
          </a:bodyPr>
          <a:lstStyle/>
          <a:p>
            <a:r>
              <a:rPr kumimoji="1" lang="en-US" altLang="ja-JP" sz="800" dirty="0"/>
              <a:t>1</a:t>
            </a:r>
            <a:endParaRPr kumimoji="1" lang="ja-JP" altLang="en-US" sz="800" dirty="0"/>
          </a:p>
        </p:txBody>
      </p:sp>
      <p:cxnSp>
        <p:nvCxnSpPr>
          <p:cNvPr id="273" name="直線矢印コネクタ 272">
            <a:extLst>
              <a:ext uri="{FF2B5EF4-FFF2-40B4-BE49-F238E27FC236}">
                <a16:creationId xmlns:a16="http://schemas.microsoft.com/office/drawing/2014/main" id="{62124280-0AAC-4FE3-8F1F-42637BF0FA95}"/>
              </a:ext>
            </a:extLst>
          </p:cNvPr>
          <p:cNvCxnSpPr>
            <a:cxnSpLocks/>
          </p:cNvCxnSpPr>
          <p:nvPr/>
        </p:nvCxnSpPr>
        <p:spPr>
          <a:xfrm flipH="1" flipV="1">
            <a:off x="3547855" y="2914222"/>
            <a:ext cx="358744"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76" name="コネクタ: カギ線 275">
            <a:extLst>
              <a:ext uri="{FF2B5EF4-FFF2-40B4-BE49-F238E27FC236}">
                <a16:creationId xmlns:a16="http://schemas.microsoft.com/office/drawing/2014/main" id="{4B3FE23E-43F6-4B67-B3E1-964B3A772C69}"/>
              </a:ext>
            </a:extLst>
          </p:cNvPr>
          <p:cNvCxnSpPr>
            <a:stCxn id="302" idx="0"/>
            <a:endCxn id="262" idx="3"/>
          </p:cNvCxnSpPr>
          <p:nvPr/>
        </p:nvCxnSpPr>
        <p:spPr>
          <a:xfrm rot="16200000" flipV="1">
            <a:off x="3901298" y="3107577"/>
            <a:ext cx="389478" cy="201491"/>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170" name="円/楕円 169"/>
          <p:cNvSpPr/>
          <p:nvPr/>
        </p:nvSpPr>
        <p:spPr>
          <a:xfrm>
            <a:off x="4109417" y="3135248"/>
            <a:ext cx="175135" cy="19068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800" dirty="0">
                <a:solidFill>
                  <a:schemeClr val="tx1"/>
                </a:solidFill>
              </a:rPr>
              <a:t>+1</a:t>
            </a:r>
            <a:endParaRPr kumimoji="1" lang="ja-JP" altLang="en-US" sz="800" dirty="0">
              <a:solidFill>
                <a:schemeClr val="tx1"/>
              </a:solidFill>
            </a:endParaRPr>
          </a:p>
        </p:txBody>
      </p:sp>
      <p:cxnSp>
        <p:nvCxnSpPr>
          <p:cNvPr id="284" name="コネクタ: カギ線 283">
            <a:extLst>
              <a:ext uri="{FF2B5EF4-FFF2-40B4-BE49-F238E27FC236}">
                <a16:creationId xmlns:a16="http://schemas.microsoft.com/office/drawing/2014/main" id="{F9C71494-228C-41D8-BBF7-1435F5ED6A30}"/>
              </a:ext>
            </a:extLst>
          </p:cNvPr>
          <p:cNvCxnSpPr>
            <a:endCxn id="192" idx="1"/>
          </p:cNvCxnSpPr>
          <p:nvPr/>
        </p:nvCxnSpPr>
        <p:spPr>
          <a:xfrm rot="16200000" flipH="1">
            <a:off x="4270476" y="2854789"/>
            <a:ext cx="436900" cy="157684"/>
          </a:xfrm>
          <a:prstGeom prst="bentConnector2">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340" name="テキスト ボックス 339">
            <a:extLst>
              <a:ext uri="{FF2B5EF4-FFF2-40B4-BE49-F238E27FC236}">
                <a16:creationId xmlns:a16="http://schemas.microsoft.com/office/drawing/2014/main" id="{3C03D639-D17F-4FA1-B17E-0D24496C5004}"/>
              </a:ext>
            </a:extLst>
          </p:cNvPr>
          <p:cNvSpPr txBox="1"/>
          <p:nvPr/>
        </p:nvSpPr>
        <p:spPr>
          <a:xfrm>
            <a:off x="4448588" y="2202917"/>
            <a:ext cx="550611" cy="123111"/>
          </a:xfrm>
          <a:prstGeom prst="rect">
            <a:avLst/>
          </a:prstGeom>
          <a:noFill/>
        </p:spPr>
        <p:txBody>
          <a:bodyPr wrap="square" lIns="0" tIns="0" rIns="0" bIns="0" rtlCol="0">
            <a:spAutoFit/>
          </a:bodyPr>
          <a:lstStyle/>
          <a:p>
            <a:r>
              <a:rPr kumimoji="1" lang="en-US" altLang="ja-JP" sz="800" dirty="0"/>
              <a:t>op_in[15:11]</a:t>
            </a:r>
            <a:endParaRPr kumimoji="1" lang="ja-JP" altLang="en-US" sz="800" dirty="0"/>
          </a:p>
        </p:txBody>
      </p:sp>
      <p:cxnSp>
        <p:nvCxnSpPr>
          <p:cNvPr id="34" name="直線矢印コネクタ 33">
            <a:extLst>
              <a:ext uri="{FF2B5EF4-FFF2-40B4-BE49-F238E27FC236}">
                <a16:creationId xmlns:a16="http://schemas.microsoft.com/office/drawing/2014/main" id="{73082C42-D6DD-4A32-ABD4-B35DB28CEA78}"/>
              </a:ext>
            </a:extLst>
          </p:cNvPr>
          <p:cNvCxnSpPr>
            <a:cxnSpLocks/>
            <a:stCxn id="340" idx="3"/>
          </p:cNvCxnSpPr>
          <p:nvPr/>
        </p:nvCxnSpPr>
        <p:spPr>
          <a:xfrm>
            <a:off x="4999199" y="2264473"/>
            <a:ext cx="243664" cy="0"/>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344" name="テキスト ボックス 343">
            <a:extLst>
              <a:ext uri="{FF2B5EF4-FFF2-40B4-BE49-F238E27FC236}">
                <a16:creationId xmlns:a16="http://schemas.microsoft.com/office/drawing/2014/main" id="{BF309365-7BFE-449C-AAE5-74245138BB16}"/>
              </a:ext>
            </a:extLst>
          </p:cNvPr>
          <p:cNvSpPr txBox="1"/>
          <p:nvPr/>
        </p:nvSpPr>
        <p:spPr>
          <a:xfrm>
            <a:off x="3729237" y="2335827"/>
            <a:ext cx="679798" cy="123111"/>
          </a:xfrm>
          <a:prstGeom prst="rect">
            <a:avLst/>
          </a:prstGeom>
          <a:noFill/>
        </p:spPr>
        <p:txBody>
          <a:bodyPr wrap="square" lIns="0" tIns="0" rIns="0" bIns="0" rtlCol="0">
            <a:spAutoFit/>
          </a:bodyPr>
          <a:lstStyle/>
          <a:p>
            <a:r>
              <a:rPr kumimoji="1" lang="en-US" altLang="ja-JP" sz="800" dirty="0"/>
              <a:t>ir_addr2[15:0]</a:t>
            </a:r>
            <a:endParaRPr kumimoji="1" lang="ja-JP" altLang="en-US" sz="800" dirty="0"/>
          </a:p>
        </p:txBody>
      </p:sp>
      <p:cxnSp>
        <p:nvCxnSpPr>
          <p:cNvPr id="62" name="コネクタ: カギ線 61">
            <a:extLst>
              <a:ext uri="{FF2B5EF4-FFF2-40B4-BE49-F238E27FC236}">
                <a16:creationId xmlns:a16="http://schemas.microsoft.com/office/drawing/2014/main" id="{84F97913-F3F4-40ED-BD97-A6F6D74E847B}"/>
              </a:ext>
            </a:extLst>
          </p:cNvPr>
          <p:cNvCxnSpPr>
            <a:endCxn id="263" idx="3"/>
          </p:cNvCxnSpPr>
          <p:nvPr/>
        </p:nvCxnSpPr>
        <p:spPr>
          <a:xfrm rot="5400000">
            <a:off x="3888874" y="2602360"/>
            <a:ext cx="323100" cy="117987"/>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66" name="コネクタ: カギ線 65">
            <a:extLst>
              <a:ext uri="{FF2B5EF4-FFF2-40B4-BE49-F238E27FC236}">
                <a16:creationId xmlns:a16="http://schemas.microsoft.com/office/drawing/2014/main" id="{4B3F278A-A3CF-4217-BC5A-FCFEEED9BECB}"/>
              </a:ext>
            </a:extLst>
          </p:cNvPr>
          <p:cNvCxnSpPr>
            <a:cxnSpLocks/>
          </p:cNvCxnSpPr>
          <p:nvPr/>
        </p:nvCxnSpPr>
        <p:spPr>
          <a:xfrm>
            <a:off x="3707216" y="2615858"/>
            <a:ext cx="245273" cy="114055"/>
          </a:xfrm>
          <a:prstGeom prst="bentConnector2">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346" name="テキスト ボックス 345">
            <a:extLst>
              <a:ext uri="{FF2B5EF4-FFF2-40B4-BE49-F238E27FC236}">
                <a16:creationId xmlns:a16="http://schemas.microsoft.com/office/drawing/2014/main" id="{C4FBE2BA-2C54-47D3-BF6F-9F14F95898E8}"/>
              </a:ext>
            </a:extLst>
          </p:cNvPr>
          <p:cNvSpPr txBox="1"/>
          <p:nvPr/>
        </p:nvSpPr>
        <p:spPr>
          <a:xfrm>
            <a:off x="3566724" y="2548041"/>
            <a:ext cx="164491" cy="123111"/>
          </a:xfrm>
          <a:prstGeom prst="rect">
            <a:avLst/>
          </a:prstGeom>
          <a:noFill/>
        </p:spPr>
        <p:txBody>
          <a:bodyPr wrap="square" lIns="0" tIns="0" rIns="0" bIns="0" rtlCol="0">
            <a:spAutoFit/>
          </a:bodyPr>
          <a:lstStyle/>
          <a:p>
            <a:r>
              <a:rPr kumimoji="1" lang="en-US" altLang="ja-JP" sz="800" dirty="0"/>
              <a:t>irq</a:t>
            </a:r>
            <a:endParaRPr kumimoji="1" lang="ja-JP" altLang="en-US" sz="800" dirty="0"/>
          </a:p>
        </p:txBody>
      </p:sp>
      <p:sp>
        <p:nvSpPr>
          <p:cNvPr id="350" name="正方形/長方形 349">
            <a:extLst>
              <a:ext uri="{FF2B5EF4-FFF2-40B4-BE49-F238E27FC236}">
                <a16:creationId xmlns:a16="http://schemas.microsoft.com/office/drawing/2014/main" id="{9CF98064-B1FE-41F0-AF61-0F659CA593E1}"/>
              </a:ext>
            </a:extLst>
          </p:cNvPr>
          <p:cNvSpPr/>
          <p:nvPr/>
        </p:nvSpPr>
        <p:spPr>
          <a:xfrm>
            <a:off x="3720590" y="2891362"/>
            <a:ext cx="457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3" name="コネクタ: カギ線 72">
            <a:extLst>
              <a:ext uri="{FF2B5EF4-FFF2-40B4-BE49-F238E27FC236}">
                <a16:creationId xmlns:a16="http://schemas.microsoft.com/office/drawing/2014/main" id="{A9500C38-8863-40AB-8E32-2288A4CBED69}"/>
              </a:ext>
            </a:extLst>
          </p:cNvPr>
          <p:cNvCxnSpPr>
            <a:cxnSpLocks/>
          </p:cNvCxnSpPr>
          <p:nvPr/>
        </p:nvCxnSpPr>
        <p:spPr>
          <a:xfrm rot="10800000" flipV="1">
            <a:off x="2178504" y="2942840"/>
            <a:ext cx="1556741" cy="282836"/>
          </a:xfrm>
          <a:prstGeom prst="bentConnector3">
            <a:avLst>
              <a:gd name="adj1" fmla="val -569"/>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29696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正方形/長方形 76"/>
          <p:cNvSpPr/>
          <p:nvPr/>
        </p:nvSpPr>
        <p:spPr>
          <a:xfrm>
            <a:off x="334483" y="927100"/>
            <a:ext cx="8418991" cy="549247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bpredictor</a:t>
            </a:r>
            <a:endParaRPr kumimoji="1" lang="ja-JP" altLang="en-US" sz="1050" u="sng" dirty="0">
              <a:solidFill>
                <a:schemeClr val="tx1"/>
              </a:solidFill>
            </a:endParaRPr>
          </a:p>
        </p:txBody>
      </p:sp>
      <p:sp>
        <p:nvSpPr>
          <p:cNvPr id="2" name="タイトル 1"/>
          <p:cNvSpPr>
            <a:spLocks noGrp="1"/>
          </p:cNvSpPr>
          <p:nvPr>
            <p:ph type="title"/>
          </p:nvPr>
        </p:nvSpPr>
        <p:spPr/>
        <p:txBody>
          <a:bodyPr/>
          <a:lstStyle/>
          <a:p>
            <a:r>
              <a:rPr lang="ja-JP" altLang="en-US" dirty="0"/>
              <a:t>分岐予測制御ブロック </a:t>
            </a:r>
            <a:r>
              <a:rPr lang="en-US" altLang="ja-JP" dirty="0"/>
              <a:t>bpredictor</a:t>
            </a:r>
            <a:endParaRPr kumimoji="1" lang="ja-JP" altLang="en-US" dirty="0"/>
          </a:p>
        </p:txBody>
      </p:sp>
      <p:sp>
        <p:nvSpPr>
          <p:cNvPr id="78" name="テキスト ボックス 77"/>
          <p:cNvSpPr txBox="1"/>
          <p:nvPr/>
        </p:nvSpPr>
        <p:spPr>
          <a:xfrm>
            <a:off x="118447" y="2839892"/>
            <a:ext cx="857780" cy="215444"/>
          </a:xfrm>
          <a:prstGeom prst="rect">
            <a:avLst/>
          </a:prstGeom>
          <a:noFill/>
        </p:spPr>
        <p:txBody>
          <a:bodyPr wrap="square" rtlCol="0">
            <a:spAutoFit/>
          </a:bodyPr>
          <a:lstStyle/>
          <a:p>
            <a:r>
              <a:rPr kumimoji="1" lang="en-US" altLang="ja-JP" sz="800" dirty="0"/>
              <a:t>op_addr[15:0]</a:t>
            </a:r>
            <a:endParaRPr kumimoji="1" lang="ja-JP" altLang="en-US" sz="800" dirty="0"/>
          </a:p>
        </p:txBody>
      </p:sp>
      <p:sp>
        <p:nvSpPr>
          <p:cNvPr id="84" name="テキスト ボックス 83"/>
          <p:cNvSpPr txBox="1"/>
          <p:nvPr/>
        </p:nvSpPr>
        <p:spPr>
          <a:xfrm>
            <a:off x="177822" y="2571557"/>
            <a:ext cx="739023" cy="215444"/>
          </a:xfrm>
          <a:prstGeom prst="rect">
            <a:avLst/>
          </a:prstGeom>
          <a:noFill/>
        </p:spPr>
        <p:txBody>
          <a:bodyPr wrap="square" rtlCol="0">
            <a:spAutoFit/>
          </a:bodyPr>
          <a:lstStyle/>
          <a:p>
            <a:r>
              <a:rPr kumimoji="1" lang="en-US" altLang="ja-JP" sz="800" dirty="0"/>
              <a:t>op_in[15:11]</a:t>
            </a:r>
            <a:endParaRPr kumimoji="1" lang="ja-JP" altLang="en-US" sz="800" dirty="0"/>
          </a:p>
        </p:txBody>
      </p:sp>
      <p:sp>
        <p:nvSpPr>
          <p:cNvPr id="159" name="テキスト ボックス 158"/>
          <p:cNvSpPr txBox="1"/>
          <p:nvPr/>
        </p:nvSpPr>
        <p:spPr>
          <a:xfrm>
            <a:off x="1023586" y="2694842"/>
            <a:ext cx="1190625" cy="514738"/>
          </a:xfrm>
          <a:prstGeom prst="rect">
            <a:avLst/>
          </a:prstGeom>
          <a:solidFill>
            <a:srgbClr val="FFC000"/>
          </a:solidFill>
          <a:ln w="6350">
            <a:solidFill>
              <a:schemeClr val="tx1"/>
            </a:solidFill>
          </a:ln>
        </p:spPr>
        <p:txBody>
          <a:bodyPr wrap="square" lIns="36000" tIns="72000" rIns="36000" bIns="72000" rtlCol="0">
            <a:spAutoFit/>
          </a:bodyPr>
          <a:lstStyle/>
          <a:p>
            <a:pPr algn="ctr"/>
            <a:r>
              <a:rPr kumimoji="1" lang="en-US" altLang="ja-JP" sz="800" dirty="0"/>
              <a:t>op_in[15:11] == BEQ  &amp;&amp; </a:t>
            </a:r>
          </a:p>
          <a:p>
            <a:pPr algn="ctr"/>
            <a:r>
              <a:rPr kumimoji="1" lang="en-US" altLang="ja-JP" sz="800" dirty="0"/>
              <a:t>opaddr[15] ==1’b1 ?</a:t>
            </a:r>
          </a:p>
          <a:p>
            <a:pPr algn="ctr"/>
            <a:r>
              <a:rPr kumimoji="1" lang="en-US" altLang="ja-JP" sz="800" dirty="0"/>
              <a:t> 1:0   </a:t>
            </a:r>
            <a:endParaRPr kumimoji="1" lang="ja-JP" altLang="en-US" sz="800" dirty="0"/>
          </a:p>
        </p:txBody>
      </p:sp>
      <p:cxnSp>
        <p:nvCxnSpPr>
          <p:cNvPr id="81" name="直線矢印コネクタ 80"/>
          <p:cNvCxnSpPr/>
          <p:nvPr/>
        </p:nvCxnSpPr>
        <p:spPr>
          <a:xfrm>
            <a:off x="334484" y="2812897"/>
            <a:ext cx="689102" cy="4792"/>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260" name="フローチャート : 論理積ゲート 259"/>
          <p:cNvSpPr/>
          <p:nvPr/>
        </p:nvSpPr>
        <p:spPr>
          <a:xfrm>
            <a:off x="3984943" y="4760330"/>
            <a:ext cx="190005" cy="172469"/>
          </a:xfrm>
          <a:prstGeom prst="flowChartDelay">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フローチャート : 論理積ゲート 260"/>
          <p:cNvSpPr/>
          <p:nvPr/>
        </p:nvSpPr>
        <p:spPr>
          <a:xfrm>
            <a:off x="3984943" y="5155917"/>
            <a:ext cx="190005" cy="172469"/>
          </a:xfrm>
          <a:prstGeom prst="flowChartDelay">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9" name="円/楕円 218"/>
          <p:cNvSpPr/>
          <p:nvPr/>
        </p:nvSpPr>
        <p:spPr>
          <a:xfrm>
            <a:off x="3937180" y="4768338"/>
            <a:ext cx="45719" cy="4571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円/楕円 261"/>
          <p:cNvSpPr/>
          <p:nvPr/>
        </p:nvSpPr>
        <p:spPr>
          <a:xfrm>
            <a:off x="3939224" y="5187632"/>
            <a:ext cx="45719" cy="4571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21" name="直線コネクタ 220"/>
          <p:cNvCxnSpPr>
            <a:endCxn id="262" idx="2"/>
          </p:cNvCxnSpPr>
          <p:nvPr/>
        </p:nvCxnSpPr>
        <p:spPr>
          <a:xfrm>
            <a:off x="3633286" y="5210492"/>
            <a:ext cx="305938" cy="0"/>
          </a:xfrm>
          <a:prstGeom prst="line">
            <a:avLst/>
          </a:prstGeom>
          <a:ln w="3175">
            <a:prstDash val="solid"/>
          </a:ln>
        </p:spPr>
        <p:style>
          <a:lnRef idx="1">
            <a:schemeClr val="dk1"/>
          </a:lnRef>
          <a:fillRef idx="0">
            <a:schemeClr val="dk1"/>
          </a:fillRef>
          <a:effectRef idx="0">
            <a:schemeClr val="dk1"/>
          </a:effectRef>
          <a:fontRef idx="minor">
            <a:schemeClr val="tx1"/>
          </a:fontRef>
        </p:style>
      </p:cxnSp>
      <p:cxnSp>
        <p:nvCxnSpPr>
          <p:cNvPr id="270" name="カギ線コネクタ 269"/>
          <p:cNvCxnSpPr/>
          <p:nvPr/>
        </p:nvCxnSpPr>
        <p:spPr>
          <a:xfrm flipV="1">
            <a:off x="3610426" y="4886177"/>
            <a:ext cx="372473" cy="324316"/>
          </a:xfrm>
          <a:prstGeom prst="bentConnector3">
            <a:avLst>
              <a:gd name="adj1" fmla="val 26133"/>
            </a:avLst>
          </a:prstGeom>
          <a:ln w="3175">
            <a:prstDash val="solid"/>
          </a:ln>
        </p:spPr>
        <p:style>
          <a:lnRef idx="1">
            <a:schemeClr val="dk1"/>
          </a:lnRef>
          <a:fillRef idx="0">
            <a:schemeClr val="dk1"/>
          </a:fillRef>
          <a:effectRef idx="0">
            <a:schemeClr val="dk1"/>
          </a:effectRef>
          <a:fontRef idx="minor">
            <a:schemeClr val="tx1"/>
          </a:fontRef>
        </p:style>
      </p:cxnSp>
      <p:sp>
        <p:nvSpPr>
          <p:cNvPr id="289" name="正方形/長方形 288"/>
          <p:cNvSpPr/>
          <p:nvPr/>
        </p:nvSpPr>
        <p:spPr>
          <a:xfrm>
            <a:off x="3687572" y="5189628"/>
            <a:ext cx="457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テキスト ボックス 207"/>
          <p:cNvSpPr txBox="1"/>
          <p:nvPr/>
        </p:nvSpPr>
        <p:spPr>
          <a:xfrm>
            <a:off x="1718773" y="6250666"/>
            <a:ext cx="939304" cy="215444"/>
          </a:xfrm>
          <a:prstGeom prst="rect">
            <a:avLst/>
          </a:prstGeom>
          <a:noFill/>
        </p:spPr>
        <p:txBody>
          <a:bodyPr wrap="square" rtlCol="0">
            <a:spAutoFit/>
          </a:bodyPr>
          <a:lstStyle/>
          <a:p>
            <a:r>
              <a:rPr kumimoji="1" lang="en-US" altLang="ja-JP" sz="800" dirty="0"/>
              <a:t>predict_branch</a:t>
            </a:r>
            <a:endParaRPr kumimoji="1" lang="ja-JP" altLang="en-US" sz="800" dirty="0"/>
          </a:p>
        </p:txBody>
      </p:sp>
      <p:cxnSp>
        <p:nvCxnSpPr>
          <p:cNvPr id="220" name="直線矢印コネクタ 219"/>
          <p:cNvCxnSpPr/>
          <p:nvPr/>
        </p:nvCxnSpPr>
        <p:spPr>
          <a:xfrm>
            <a:off x="334484" y="3047061"/>
            <a:ext cx="689102" cy="4792"/>
          </a:xfrm>
          <a:prstGeom prst="straightConnector1">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222" name="テキスト ボックス 221"/>
          <p:cNvSpPr txBox="1"/>
          <p:nvPr/>
        </p:nvSpPr>
        <p:spPr>
          <a:xfrm>
            <a:off x="1023586" y="3458452"/>
            <a:ext cx="1190625" cy="514738"/>
          </a:xfrm>
          <a:prstGeom prst="rect">
            <a:avLst/>
          </a:prstGeom>
          <a:solidFill>
            <a:srgbClr val="FFC000"/>
          </a:solidFill>
          <a:ln w="6350">
            <a:solidFill>
              <a:schemeClr val="tx1"/>
            </a:solidFill>
          </a:ln>
        </p:spPr>
        <p:txBody>
          <a:bodyPr wrap="square" lIns="36000" tIns="72000" rIns="36000" bIns="72000" rtlCol="0">
            <a:spAutoFit/>
          </a:bodyPr>
          <a:lstStyle/>
          <a:p>
            <a:pPr algn="ctr"/>
            <a:r>
              <a:rPr kumimoji="1" lang="en-US" altLang="ja-JP" sz="800" dirty="0"/>
              <a:t>op_in[15:11] == BNE  &amp;&amp; </a:t>
            </a:r>
          </a:p>
          <a:p>
            <a:pPr algn="ctr"/>
            <a:r>
              <a:rPr kumimoji="1" lang="en-US" altLang="ja-JP" sz="800" dirty="0"/>
              <a:t>opaddr[15] ==1’b1 ?</a:t>
            </a:r>
          </a:p>
          <a:p>
            <a:pPr algn="ctr"/>
            <a:r>
              <a:rPr kumimoji="1" lang="en-US" altLang="ja-JP" sz="800" dirty="0"/>
              <a:t> 1:0   </a:t>
            </a:r>
            <a:endParaRPr kumimoji="1" lang="ja-JP" altLang="en-US" sz="800" dirty="0"/>
          </a:p>
        </p:txBody>
      </p:sp>
      <p:sp>
        <p:nvSpPr>
          <p:cNvPr id="225" name="テキスト ボックス 224"/>
          <p:cNvSpPr txBox="1"/>
          <p:nvPr/>
        </p:nvSpPr>
        <p:spPr>
          <a:xfrm>
            <a:off x="1023585" y="4961924"/>
            <a:ext cx="1190625" cy="514738"/>
          </a:xfrm>
          <a:prstGeom prst="rect">
            <a:avLst/>
          </a:prstGeom>
          <a:solidFill>
            <a:srgbClr val="FFC000"/>
          </a:solidFill>
          <a:ln w="6350">
            <a:solidFill>
              <a:schemeClr val="tx1"/>
            </a:solidFill>
          </a:ln>
        </p:spPr>
        <p:txBody>
          <a:bodyPr wrap="square" lIns="36000" tIns="72000" rIns="36000" bIns="72000" rtlCol="0">
            <a:spAutoFit/>
          </a:bodyPr>
          <a:lstStyle/>
          <a:p>
            <a:pPr algn="ctr"/>
            <a:r>
              <a:rPr kumimoji="1" lang="en-US" altLang="ja-JP" sz="800" dirty="0"/>
              <a:t>op_in[15:11] == BLE  &amp;&amp; </a:t>
            </a:r>
          </a:p>
          <a:p>
            <a:pPr algn="ctr"/>
            <a:r>
              <a:rPr kumimoji="1" lang="en-US" altLang="ja-JP" sz="800" dirty="0"/>
              <a:t>opaddr[15] ==1’b1 ?</a:t>
            </a:r>
          </a:p>
          <a:p>
            <a:pPr algn="ctr"/>
            <a:r>
              <a:rPr kumimoji="1" lang="en-US" altLang="ja-JP" sz="800" dirty="0"/>
              <a:t> 1:0   </a:t>
            </a:r>
            <a:endParaRPr kumimoji="1" lang="ja-JP" altLang="en-US" sz="800" dirty="0"/>
          </a:p>
        </p:txBody>
      </p:sp>
      <p:sp>
        <p:nvSpPr>
          <p:cNvPr id="228" name="テキスト ボックス 227"/>
          <p:cNvSpPr txBox="1"/>
          <p:nvPr/>
        </p:nvSpPr>
        <p:spPr>
          <a:xfrm>
            <a:off x="1023586" y="4229563"/>
            <a:ext cx="1190625" cy="514738"/>
          </a:xfrm>
          <a:prstGeom prst="rect">
            <a:avLst/>
          </a:prstGeom>
          <a:solidFill>
            <a:srgbClr val="FFC000"/>
          </a:solidFill>
          <a:ln w="6350">
            <a:solidFill>
              <a:schemeClr val="tx1"/>
            </a:solidFill>
          </a:ln>
        </p:spPr>
        <p:txBody>
          <a:bodyPr wrap="square" lIns="36000" tIns="72000" rIns="36000" bIns="72000" rtlCol="0">
            <a:spAutoFit/>
          </a:bodyPr>
          <a:lstStyle/>
          <a:p>
            <a:pPr algn="ctr"/>
            <a:r>
              <a:rPr kumimoji="1" lang="en-US" altLang="ja-JP" sz="800" dirty="0"/>
              <a:t>op_in[15:11] == BLT  &amp;&amp; </a:t>
            </a:r>
          </a:p>
          <a:p>
            <a:pPr algn="ctr"/>
            <a:r>
              <a:rPr kumimoji="1" lang="en-US" altLang="ja-JP" sz="800" dirty="0"/>
              <a:t>opaddr[15] ==1’b1 ?</a:t>
            </a:r>
          </a:p>
          <a:p>
            <a:pPr algn="ctr"/>
            <a:r>
              <a:rPr kumimoji="1" lang="en-US" altLang="ja-JP" sz="800" dirty="0"/>
              <a:t> 1:0   </a:t>
            </a:r>
            <a:endParaRPr kumimoji="1" lang="ja-JP" altLang="en-US" sz="800" dirty="0"/>
          </a:p>
        </p:txBody>
      </p:sp>
      <p:cxnSp>
        <p:nvCxnSpPr>
          <p:cNvPr id="20" name="カギ線コネクタ 19"/>
          <p:cNvCxnSpPr/>
          <p:nvPr/>
        </p:nvCxnSpPr>
        <p:spPr>
          <a:xfrm rot="16200000" flipH="1">
            <a:off x="395700" y="2959671"/>
            <a:ext cx="779522" cy="476248"/>
          </a:xfrm>
          <a:prstGeom prst="bentConnector3">
            <a:avLst>
              <a:gd name="adj1" fmla="val 100098"/>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232" name="カギ線コネクタ 231"/>
          <p:cNvCxnSpPr/>
          <p:nvPr/>
        </p:nvCxnSpPr>
        <p:spPr>
          <a:xfrm rot="16200000" flipH="1">
            <a:off x="453430" y="3272666"/>
            <a:ext cx="795760" cy="344550"/>
          </a:xfrm>
          <a:prstGeom prst="bentConnector3">
            <a:avLst>
              <a:gd name="adj1" fmla="val 100273"/>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234" name="正方形/長方形 233"/>
          <p:cNvSpPr/>
          <p:nvPr/>
        </p:nvSpPr>
        <p:spPr>
          <a:xfrm>
            <a:off x="524477" y="2790037"/>
            <a:ext cx="45719"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5" name="正方形/長方形 234"/>
          <p:cNvSpPr/>
          <p:nvPr/>
        </p:nvSpPr>
        <p:spPr>
          <a:xfrm>
            <a:off x="657191" y="3024201"/>
            <a:ext cx="45719"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6" name="正方形/長方形 235"/>
          <p:cNvSpPr/>
          <p:nvPr/>
        </p:nvSpPr>
        <p:spPr>
          <a:xfrm>
            <a:off x="524475" y="3564696"/>
            <a:ext cx="45719"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7" name="正方形/長方形 236"/>
          <p:cNvSpPr/>
          <p:nvPr/>
        </p:nvSpPr>
        <p:spPr>
          <a:xfrm>
            <a:off x="656175" y="3819961"/>
            <a:ext cx="45719"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44" name="カギ線コネクタ 243"/>
          <p:cNvCxnSpPr>
            <a:stCxn id="236" idx="2"/>
          </p:cNvCxnSpPr>
          <p:nvPr/>
        </p:nvCxnSpPr>
        <p:spPr>
          <a:xfrm rot="16200000" flipH="1">
            <a:off x="396840" y="3760910"/>
            <a:ext cx="777241" cy="476250"/>
          </a:xfrm>
          <a:prstGeom prst="bentConnector3">
            <a:avLst>
              <a:gd name="adj1" fmla="val 99837"/>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249" name="カギ線コネクタ 248"/>
          <p:cNvCxnSpPr>
            <a:stCxn id="237" idx="2"/>
          </p:cNvCxnSpPr>
          <p:nvPr/>
        </p:nvCxnSpPr>
        <p:spPr>
          <a:xfrm rot="16200000" flipH="1">
            <a:off x="476022" y="4068693"/>
            <a:ext cx="750576" cy="344550"/>
          </a:xfrm>
          <a:prstGeom prst="bentConnector3">
            <a:avLst>
              <a:gd name="adj1" fmla="val 99915"/>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sp>
        <p:nvSpPr>
          <p:cNvPr id="288" name="正方形/長方形 287"/>
          <p:cNvSpPr/>
          <p:nvPr/>
        </p:nvSpPr>
        <p:spPr>
          <a:xfrm>
            <a:off x="524477" y="4367967"/>
            <a:ext cx="45719"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5" name="正方形/長方形 294"/>
          <p:cNvSpPr/>
          <p:nvPr/>
        </p:nvSpPr>
        <p:spPr>
          <a:xfrm>
            <a:off x="654015" y="4593396"/>
            <a:ext cx="45719"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3" name="カギ線コネクタ 32"/>
          <p:cNvCxnSpPr>
            <a:stCxn id="295" idx="2"/>
          </p:cNvCxnSpPr>
          <p:nvPr/>
        </p:nvCxnSpPr>
        <p:spPr>
          <a:xfrm rot="16200000" flipH="1">
            <a:off x="487010" y="4828980"/>
            <a:ext cx="726441" cy="346710"/>
          </a:xfrm>
          <a:prstGeom prst="bentConnector3">
            <a:avLst>
              <a:gd name="adj1" fmla="val 99825"/>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39" name="カギ線コネクタ 38"/>
          <p:cNvCxnSpPr>
            <a:stCxn id="288" idx="2"/>
          </p:cNvCxnSpPr>
          <p:nvPr/>
        </p:nvCxnSpPr>
        <p:spPr>
          <a:xfrm rot="16200000" flipH="1">
            <a:off x="454783" y="4506240"/>
            <a:ext cx="661357" cy="476248"/>
          </a:xfrm>
          <a:prstGeom prst="bentConnector3">
            <a:avLst>
              <a:gd name="adj1" fmla="val 99928"/>
            </a:avLst>
          </a:prstGeom>
          <a:ln w="19050">
            <a:solidFill>
              <a:srgbClr val="C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48" name="カギ線コネクタ 47"/>
          <p:cNvCxnSpPr>
            <a:stCxn id="225" idx="3"/>
          </p:cNvCxnSpPr>
          <p:nvPr/>
        </p:nvCxnSpPr>
        <p:spPr>
          <a:xfrm>
            <a:off x="2214210" y="5219293"/>
            <a:ext cx="212727" cy="774776"/>
          </a:xfrm>
          <a:prstGeom prst="bentConnector2">
            <a:avLst/>
          </a:prstGeom>
          <a:ln w="12700"/>
        </p:spPr>
        <p:style>
          <a:lnRef idx="1">
            <a:schemeClr val="dk1"/>
          </a:lnRef>
          <a:fillRef idx="0">
            <a:schemeClr val="dk1"/>
          </a:fillRef>
          <a:effectRef idx="0">
            <a:schemeClr val="dk1"/>
          </a:effectRef>
          <a:fontRef idx="minor">
            <a:schemeClr val="tx1"/>
          </a:fontRef>
        </p:style>
      </p:cxnSp>
      <p:cxnSp>
        <p:nvCxnSpPr>
          <p:cNvPr id="51" name="カギ線コネクタ 50"/>
          <p:cNvCxnSpPr>
            <a:stCxn id="228" idx="3"/>
          </p:cNvCxnSpPr>
          <p:nvPr/>
        </p:nvCxnSpPr>
        <p:spPr>
          <a:xfrm>
            <a:off x="2214211" y="4486932"/>
            <a:ext cx="288925" cy="1507137"/>
          </a:xfrm>
          <a:prstGeom prst="bentConnector2">
            <a:avLst/>
          </a:prstGeom>
          <a:ln w="12700"/>
        </p:spPr>
        <p:style>
          <a:lnRef idx="1">
            <a:schemeClr val="dk1"/>
          </a:lnRef>
          <a:fillRef idx="0">
            <a:schemeClr val="dk1"/>
          </a:fillRef>
          <a:effectRef idx="0">
            <a:schemeClr val="dk1"/>
          </a:effectRef>
          <a:fontRef idx="minor">
            <a:schemeClr val="tx1"/>
          </a:fontRef>
        </p:style>
      </p:cxnSp>
      <p:cxnSp>
        <p:nvCxnSpPr>
          <p:cNvPr id="54" name="カギ線コネクタ 53"/>
          <p:cNvCxnSpPr>
            <a:stCxn id="222" idx="3"/>
          </p:cNvCxnSpPr>
          <p:nvPr/>
        </p:nvCxnSpPr>
        <p:spPr>
          <a:xfrm>
            <a:off x="2214211" y="3715821"/>
            <a:ext cx="384175" cy="2278248"/>
          </a:xfrm>
          <a:prstGeom prst="bentConnector2">
            <a:avLst/>
          </a:prstGeom>
          <a:ln w="12700"/>
        </p:spPr>
        <p:style>
          <a:lnRef idx="1">
            <a:schemeClr val="dk1"/>
          </a:lnRef>
          <a:fillRef idx="0">
            <a:schemeClr val="dk1"/>
          </a:fillRef>
          <a:effectRef idx="0">
            <a:schemeClr val="dk1"/>
          </a:effectRef>
          <a:fontRef idx="minor">
            <a:schemeClr val="tx1"/>
          </a:fontRef>
        </p:style>
      </p:cxnSp>
      <p:cxnSp>
        <p:nvCxnSpPr>
          <p:cNvPr id="56" name="カギ線コネクタ 55"/>
          <p:cNvCxnSpPr/>
          <p:nvPr/>
        </p:nvCxnSpPr>
        <p:spPr>
          <a:xfrm rot="16200000" flipH="1">
            <a:off x="928976" y="4242107"/>
            <a:ext cx="3037197" cy="466726"/>
          </a:xfrm>
          <a:prstGeom prst="bentConnector3">
            <a:avLst>
              <a:gd name="adj1" fmla="val -21"/>
            </a:avLst>
          </a:prstGeom>
          <a:ln w="12700"/>
        </p:spPr>
        <p:style>
          <a:lnRef idx="1">
            <a:schemeClr val="dk1"/>
          </a:lnRef>
          <a:fillRef idx="0">
            <a:schemeClr val="dk1"/>
          </a:fillRef>
          <a:effectRef idx="0">
            <a:schemeClr val="dk1"/>
          </a:effectRef>
          <a:fontRef idx="minor">
            <a:schemeClr val="tx1"/>
          </a:fontRef>
        </p:style>
      </p:cxnSp>
      <p:sp>
        <p:nvSpPr>
          <p:cNvPr id="253" name="月 252"/>
          <p:cNvSpPr/>
          <p:nvPr/>
        </p:nvSpPr>
        <p:spPr>
          <a:xfrm rot="16200000">
            <a:off x="2379331" y="5890658"/>
            <a:ext cx="359263" cy="400579"/>
          </a:xfrm>
          <a:prstGeom prst="moon">
            <a:avLst>
              <a:gd name="adj" fmla="val 80335"/>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9" name="直線コネクタ 58"/>
          <p:cNvCxnSpPr>
            <a:stCxn id="253" idx="1"/>
          </p:cNvCxnSpPr>
          <p:nvPr/>
        </p:nvCxnSpPr>
        <p:spPr>
          <a:xfrm flipH="1">
            <a:off x="2558962" y="6270579"/>
            <a:ext cx="1" cy="148990"/>
          </a:xfrm>
          <a:prstGeom prst="line">
            <a:avLst/>
          </a:prstGeom>
          <a:ln w="12700"/>
        </p:spPr>
        <p:style>
          <a:lnRef idx="1">
            <a:schemeClr val="dk1"/>
          </a:lnRef>
          <a:fillRef idx="0">
            <a:schemeClr val="dk1"/>
          </a:fillRef>
          <a:effectRef idx="0">
            <a:schemeClr val="dk1"/>
          </a:effectRef>
          <a:fontRef idx="minor">
            <a:schemeClr val="tx1"/>
          </a:fontRef>
        </p:style>
      </p:cxnSp>
      <p:sp>
        <p:nvSpPr>
          <p:cNvPr id="298" name="正方形/長方形 297"/>
          <p:cNvSpPr/>
          <p:nvPr/>
        </p:nvSpPr>
        <p:spPr>
          <a:xfrm>
            <a:off x="3322771" y="2771281"/>
            <a:ext cx="287655" cy="379491"/>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800" dirty="0">
                <a:solidFill>
                  <a:schemeClr val="tx1"/>
                </a:solidFill>
              </a:rPr>
              <a:t>FF</a:t>
            </a:r>
            <a:endParaRPr kumimoji="1" lang="ja-JP" altLang="en-US" sz="800" dirty="0">
              <a:solidFill>
                <a:schemeClr val="tx1"/>
              </a:solidFill>
            </a:endParaRPr>
          </a:p>
        </p:txBody>
      </p:sp>
      <p:sp>
        <p:nvSpPr>
          <p:cNvPr id="304" name="二等辺三角形 303"/>
          <p:cNvSpPr/>
          <p:nvPr/>
        </p:nvSpPr>
        <p:spPr>
          <a:xfrm rot="5400000">
            <a:off x="3313132" y="2979271"/>
            <a:ext cx="127000" cy="10772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0" name="正方形/長方形 309"/>
          <p:cNvSpPr/>
          <p:nvPr/>
        </p:nvSpPr>
        <p:spPr>
          <a:xfrm>
            <a:off x="2658077" y="2938167"/>
            <a:ext cx="457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5" name="直線コネクタ 64"/>
          <p:cNvCxnSpPr>
            <a:stCxn id="310" idx="3"/>
            <a:endCxn id="298" idx="1"/>
          </p:cNvCxnSpPr>
          <p:nvPr/>
        </p:nvCxnSpPr>
        <p:spPr>
          <a:xfrm>
            <a:off x="2703796" y="2961027"/>
            <a:ext cx="618975" cy="0"/>
          </a:xfrm>
          <a:prstGeom prst="line">
            <a:avLst/>
          </a:prstGeom>
          <a:ln w="12700"/>
        </p:spPr>
        <p:style>
          <a:lnRef idx="1">
            <a:schemeClr val="dk1"/>
          </a:lnRef>
          <a:fillRef idx="0">
            <a:schemeClr val="dk1"/>
          </a:fillRef>
          <a:effectRef idx="0">
            <a:schemeClr val="dk1"/>
          </a:effectRef>
          <a:fontRef idx="minor">
            <a:schemeClr val="tx1"/>
          </a:fontRef>
        </p:style>
      </p:cxnSp>
      <p:sp>
        <p:nvSpPr>
          <p:cNvPr id="306" name="正方形/長方形 305"/>
          <p:cNvSpPr/>
          <p:nvPr/>
        </p:nvSpPr>
        <p:spPr>
          <a:xfrm>
            <a:off x="2939636" y="2771281"/>
            <a:ext cx="287655" cy="379491"/>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800" dirty="0">
                <a:solidFill>
                  <a:schemeClr val="tx1"/>
                </a:solidFill>
              </a:rPr>
              <a:t>FF</a:t>
            </a:r>
            <a:endParaRPr kumimoji="1" lang="ja-JP" altLang="en-US" sz="800" dirty="0">
              <a:solidFill>
                <a:schemeClr val="tx1"/>
              </a:solidFill>
            </a:endParaRPr>
          </a:p>
        </p:txBody>
      </p:sp>
      <p:sp>
        <p:nvSpPr>
          <p:cNvPr id="308" name="二等辺三角形 307"/>
          <p:cNvSpPr/>
          <p:nvPr/>
        </p:nvSpPr>
        <p:spPr>
          <a:xfrm rot="5400000">
            <a:off x="2929997" y="2979271"/>
            <a:ext cx="127000" cy="10772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2" name="正方形/長方形 311"/>
          <p:cNvSpPr/>
          <p:nvPr/>
        </p:nvSpPr>
        <p:spPr>
          <a:xfrm>
            <a:off x="3322771" y="3521090"/>
            <a:ext cx="287655" cy="379491"/>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800" dirty="0">
                <a:solidFill>
                  <a:schemeClr val="tx1"/>
                </a:solidFill>
              </a:rPr>
              <a:t>FF</a:t>
            </a:r>
            <a:endParaRPr kumimoji="1" lang="ja-JP" altLang="en-US" sz="800" dirty="0">
              <a:solidFill>
                <a:schemeClr val="tx1"/>
              </a:solidFill>
            </a:endParaRPr>
          </a:p>
        </p:txBody>
      </p:sp>
      <p:sp>
        <p:nvSpPr>
          <p:cNvPr id="313" name="二等辺三角形 312"/>
          <p:cNvSpPr/>
          <p:nvPr/>
        </p:nvSpPr>
        <p:spPr>
          <a:xfrm rot="5400000">
            <a:off x="3313132" y="3729080"/>
            <a:ext cx="127000" cy="10772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9" name="正方形/長方形 318"/>
          <p:cNvSpPr/>
          <p:nvPr/>
        </p:nvSpPr>
        <p:spPr>
          <a:xfrm>
            <a:off x="2575527" y="3687977"/>
            <a:ext cx="457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2" name="正方形/長方形 321"/>
          <p:cNvSpPr/>
          <p:nvPr/>
        </p:nvSpPr>
        <p:spPr>
          <a:xfrm>
            <a:off x="2480277" y="4464072"/>
            <a:ext cx="457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4" name="正方形/長方形 323"/>
          <p:cNvSpPr/>
          <p:nvPr/>
        </p:nvSpPr>
        <p:spPr>
          <a:xfrm>
            <a:off x="2406299" y="5196433"/>
            <a:ext cx="457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1" name="直線コネクタ 70"/>
          <p:cNvCxnSpPr>
            <a:stCxn id="319" idx="3"/>
            <a:endCxn id="312" idx="1"/>
          </p:cNvCxnSpPr>
          <p:nvPr/>
        </p:nvCxnSpPr>
        <p:spPr>
          <a:xfrm flipV="1">
            <a:off x="2621246" y="3710836"/>
            <a:ext cx="701525" cy="1"/>
          </a:xfrm>
          <a:prstGeom prst="line">
            <a:avLst/>
          </a:prstGeom>
          <a:ln w="12700"/>
        </p:spPr>
        <p:style>
          <a:lnRef idx="1">
            <a:schemeClr val="dk1"/>
          </a:lnRef>
          <a:fillRef idx="0">
            <a:schemeClr val="dk1"/>
          </a:fillRef>
          <a:effectRef idx="0">
            <a:schemeClr val="dk1"/>
          </a:effectRef>
          <a:fontRef idx="minor">
            <a:schemeClr val="tx1"/>
          </a:fontRef>
        </p:style>
      </p:cxnSp>
      <p:sp>
        <p:nvSpPr>
          <p:cNvPr id="314" name="正方形/長方形 313"/>
          <p:cNvSpPr/>
          <p:nvPr/>
        </p:nvSpPr>
        <p:spPr>
          <a:xfrm>
            <a:off x="2939636" y="3521090"/>
            <a:ext cx="287655" cy="379491"/>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800" dirty="0">
                <a:solidFill>
                  <a:schemeClr val="tx1"/>
                </a:solidFill>
              </a:rPr>
              <a:t>FF</a:t>
            </a:r>
            <a:endParaRPr kumimoji="1" lang="ja-JP" altLang="en-US" sz="800" dirty="0">
              <a:solidFill>
                <a:schemeClr val="tx1"/>
              </a:solidFill>
            </a:endParaRPr>
          </a:p>
        </p:txBody>
      </p:sp>
      <p:sp>
        <p:nvSpPr>
          <p:cNvPr id="318" name="二等辺三角形 317"/>
          <p:cNvSpPr/>
          <p:nvPr/>
        </p:nvSpPr>
        <p:spPr>
          <a:xfrm rot="5400000">
            <a:off x="2929997" y="3729080"/>
            <a:ext cx="127000" cy="10772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1" name="正方形/長方形 330"/>
          <p:cNvSpPr/>
          <p:nvPr/>
        </p:nvSpPr>
        <p:spPr>
          <a:xfrm>
            <a:off x="3322770" y="4297186"/>
            <a:ext cx="287655" cy="379491"/>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800" dirty="0">
                <a:solidFill>
                  <a:schemeClr val="tx1"/>
                </a:solidFill>
              </a:rPr>
              <a:t>FF</a:t>
            </a:r>
            <a:endParaRPr kumimoji="1" lang="ja-JP" altLang="en-US" sz="800" dirty="0">
              <a:solidFill>
                <a:schemeClr val="tx1"/>
              </a:solidFill>
            </a:endParaRPr>
          </a:p>
        </p:txBody>
      </p:sp>
      <p:sp>
        <p:nvSpPr>
          <p:cNvPr id="332" name="二等辺三角形 331"/>
          <p:cNvSpPr/>
          <p:nvPr/>
        </p:nvSpPr>
        <p:spPr>
          <a:xfrm rot="5400000">
            <a:off x="3313131" y="4505176"/>
            <a:ext cx="127000" cy="10772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33" name="直線コネクタ 332"/>
          <p:cNvCxnSpPr>
            <a:stCxn id="322" idx="3"/>
            <a:endCxn id="331" idx="1"/>
          </p:cNvCxnSpPr>
          <p:nvPr/>
        </p:nvCxnSpPr>
        <p:spPr>
          <a:xfrm>
            <a:off x="2525996" y="4486932"/>
            <a:ext cx="796774" cy="0"/>
          </a:xfrm>
          <a:prstGeom prst="line">
            <a:avLst/>
          </a:prstGeom>
          <a:ln w="12700"/>
        </p:spPr>
        <p:style>
          <a:lnRef idx="1">
            <a:schemeClr val="dk1"/>
          </a:lnRef>
          <a:fillRef idx="0">
            <a:schemeClr val="dk1"/>
          </a:fillRef>
          <a:effectRef idx="0">
            <a:schemeClr val="dk1"/>
          </a:effectRef>
          <a:fontRef idx="minor">
            <a:schemeClr val="tx1"/>
          </a:fontRef>
        </p:style>
      </p:cxnSp>
      <p:sp>
        <p:nvSpPr>
          <p:cNvPr id="338" name="正方形/長方形 337"/>
          <p:cNvSpPr/>
          <p:nvPr/>
        </p:nvSpPr>
        <p:spPr>
          <a:xfrm>
            <a:off x="2939635" y="4297186"/>
            <a:ext cx="287655" cy="379491"/>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800" dirty="0">
                <a:solidFill>
                  <a:schemeClr val="tx1"/>
                </a:solidFill>
              </a:rPr>
              <a:t>FF</a:t>
            </a:r>
            <a:endParaRPr kumimoji="1" lang="ja-JP" altLang="en-US" sz="800" dirty="0">
              <a:solidFill>
                <a:schemeClr val="tx1"/>
              </a:solidFill>
            </a:endParaRPr>
          </a:p>
        </p:txBody>
      </p:sp>
      <p:sp>
        <p:nvSpPr>
          <p:cNvPr id="339" name="二等辺三角形 338"/>
          <p:cNvSpPr/>
          <p:nvPr/>
        </p:nvSpPr>
        <p:spPr>
          <a:xfrm rot="5400000">
            <a:off x="2929996" y="4505176"/>
            <a:ext cx="127000" cy="10772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0" name="正方形/長方形 339"/>
          <p:cNvSpPr/>
          <p:nvPr/>
        </p:nvSpPr>
        <p:spPr>
          <a:xfrm>
            <a:off x="3322769" y="5029547"/>
            <a:ext cx="287655" cy="379491"/>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800" dirty="0">
                <a:solidFill>
                  <a:schemeClr val="tx1"/>
                </a:solidFill>
              </a:rPr>
              <a:t>FF</a:t>
            </a:r>
            <a:endParaRPr kumimoji="1" lang="ja-JP" altLang="en-US" sz="800" dirty="0">
              <a:solidFill>
                <a:schemeClr val="tx1"/>
              </a:solidFill>
            </a:endParaRPr>
          </a:p>
        </p:txBody>
      </p:sp>
      <p:sp>
        <p:nvSpPr>
          <p:cNvPr id="342" name="二等辺三角形 341"/>
          <p:cNvSpPr/>
          <p:nvPr/>
        </p:nvSpPr>
        <p:spPr>
          <a:xfrm rot="5400000">
            <a:off x="3313130" y="5237537"/>
            <a:ext cx="127000" cy="10772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43" name="直線コネクタ 342"/>
          <p:cNvCxnSpPr>
            <a:stCxn id="324" idx="3"/>
            <a:endCxn id="340" idx="1"/>
          </p:cNvCxnSpPr>
          <p:nvPr/>
        </p:nvCxnSpPr>
        <p:spPr>
          <a:xfrm>
            <a:off x="2452018" y="5219293"/>
            <a:ext cx="870751" cy="0"/>
          </a:xfrm>
          <a:prstGeom prst="line">
            <a:avLst/>
          </a:prstGeom>
          <a:ln w="12700"/>
        </p:spPr>
        <p:style>
          <a:lnRef idx="1">
            <a:schemeClr val="dk1"/>
          </a:lnRef>
          <a:fillRef idx="0">
            <a:schemeClr val="dk1"/>
          </a:fillRef>
          <a:effectRef idx="0">
            <a:schemeClr val="dk1"/>
          </a:effectRef>
          <a:fontRef idx="minor">
            <a:schemeClr val="tx1"/>
          </a:fontRef>
        </p:style>
      </p:cxnSp>
      <p:sp>
        <p:nvSpPr>
          <p:cNvPr id="344" name="正方形/長方形 343"/>
          <p:cNvSpPr/>
          <p:nvPr/>
        </p:nvSpPr>
        <p:spPr>
          <a:xfrm>
            <a:off x="2939634" y="5029547"/>
            <a:ext cx="287655" cy="379491"/>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800" dirty="0">
                <a:solidFill>
                  <a:schemeClr val="tx1"/>
                </a:solidFill>
              </a:rPr>
              <a:t>FF</a:t>
            </a:r>
            <a:endParaRPr kumimoji="1" lang="ja-JP" altLang="en-US" sz="800" dirty="0">
              <a:solidFill>
                <a:schemeClr val="tx1"/>
              </a:solidFill>
            </a:endParaRPr>
          </a:p>
        </p:txBody>
      </p:sp>
      <p:sp>
        <p:nvSpPr>
          <p:cNvPr id="345" name="二等辺三角形 344"/>
          <p:cNvSpPr/>
          <p:nvPr/>
        </p:nvSpPr>
        <p:spPr>
          <a:xfrm rot="5400000">
            <a:off x="2929995" y="5237537"/>
            <a:ext cx="127000" cy="10772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6" name="正方形/長方形 355"/>
          <p:cNvSpPr/>
          <p:nvPr/>
        </p:nvSpPr>
        <p:spPr>
          <a:xfrm>
            <a:off x="3322771" y="1891879"/>
            <a:ext cx="287655" cy="379491"/>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800" dirty="0">
                <a:solidFill>
                  <a:schemeClr val="tx1"/>
                </a:solidFill>
              </a:rPr>
              <a:t>FF</a:t>
            </a:r>
            <a:endParaRPr kumimoji="1" lang="ja-JP" altLang="en-US" sz="800" dirty="0">
              <a:solidFill>
                <a:schemeClr val="tx1"/>
              </a:solidFill>
            </a:endParaRPr>
          </a:p>
        </p:txBody>
      </p:sp>
      <p:sp>
        <p:nvSpPr>
          <p:cNvPr id="357" name="二等辺三角形 356"/>
          <p:cNvSpPr/>
          <p:nvPr/>
        </p:nvSpPr>
        <p:spPr>
          <a:xfrm rot="5400000">
            <a:off x="3313132" y="2099869"/>
            <a:ext cx="127000" cy="10772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19" name="カギ線コネクタ 118"/>
          <p:cNvCxnSpPr>
            <a:stCxn id="234" idx="0"/>
            <a:endCxn id="356" idx="1"/>
          </p:cNvCxnSpPr>
          <p:nvPr/>
        </p:nvCxnSpPr>
        <p:spPr>
          <a:xfrm rot="5400000" flipH="1" flipV="1">
            <a:off x="1580848" y="1048114"/>
            <a:ext cx="708412" cy="2775434"/>
          </a:xfrm>
          <a:prstGeom prst="bentConnector2">
            <a:avLst/>
          </a:prstGeom>
          <a:ln w="19050">
            <a:solidFill>
              <a:srgbClr val="C00000"/>
            </a:solidFill>
            <a:prstDash val="sysDash"/>
          </a:ln>
        </p:spPr>
        <p:style>
          <a:lnRef idx="1">
            <a:schemeClr val="dk1"/>
          </a:lnRef>
          <a:fillRef idx="0">
            <a:schemeClr val="dk1"/>
          </a:fillRef>
          <a:effectRef idx="0">
            <a:schemeClr val="dk1"/>
          </a:effectRef>
          <a:fontRef idx="minor">
            <a:schemeClr val="tx1"/>
          </a:fontRef>
        </p:style>
      </p:cxnSp>
      <p:sp>
        <p:nvSpPr>
          <p:cNvPr id="358" name="正方形/長方形 357"/>
          <p:cNvSpPr/>
          <p:nvPr/>
        </p:nvSpPr>
        <p:spPr>
          <a:xfrm>
            <a:off x="2939636" y="1891879"/>
            <a:ext cx="287655" cy="379491"/>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800" dirty="0">
                <a:solidFill>
                  <a:schemeClr val="tx1"/>
                </a:solidFill>
              </a:rPr>
              <a:t>FF</a:t>
            </a:r>
            <a:endParaRPr kumimoji="1" lang="ja-JP" altLang="en-US" sz="800" dirty="0">
              <a:solidFill>
                <a:schemeClr val="tx1"/>
              </a:solidFill>
            </a:endParaRPr>
          </a:p>
        </p:txBody>
      </p:sp>
      <p:sp>
        <p:nvSpPr>
          <p:cNvPr id="359" name="二等辺三角形 358"/>
          <p:cNvSpPr/>
          <p:nvPr/>
        </p:nvSpPr>
        <p:spPr>
          <a:xfrm rot="5400000">
            <a:off x="2929997" y="2099869"/>
            <a:ext cx="127000" cy="10772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0" name="フローチャート : 論理積ゲート 359"/>
          <p:cNvSpPr/>
          <p:nvPr/>
        </p:nvSpPr>
        <p:spPr>
          <a:xfrm>
            <a:off x="4318608" y="4046128"/>
            <a:ext cx="190005" cy="172469"/>
          </a:xfrm>
          <a:prstGeom prst="flowChartDelay">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1" name="フローチャート : 論理積ゲート 360"/>
          <p:cNvSpPr/>
          <p:nvPr/>
        </p:nvSpPr>
        <p:spPr>
          <a:xfrm>
            <a:off x="4318608" y="4441715"/>
            <a:ext cx="190005" cy="172469"/>
          </a:xfrm>
          <a:prstGeom prst="flowChartDelay">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2" name="円/楕円 361"/>
          <p:cNvSpPr/>
          <p:nvPr/>
        </p:nvSpPr>
        <p:spPr>
          <a:xfrm>
            <a:off x="4270845" y="4054136"/>
            <a:ext cx="45719" cy="4571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3" name="円/楕円 362"/>
          <p:cNvSpPr/>
          <p:nvPr/>
        </p:nvSpPr>
        <p:spPr>
          <a:xfrm>
            <a:off x="4272889" y="4473430"/>
            <a:ext cx="45719" cy="4571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64" name="直線コネクタ 363"/>
          <p:cNvCxnSpPr>
            <a:stCxn id="331" idx="3"/>
            <a:endCxn id="363" idx="2"/>
          </p:cNvCxnSpPr>
          <p:nvPr/>
        </p:nvCxnSpPr>
        <p:spPr>
          <a:xfrm>
            <a:off x="3610425" y="4486932"/>
            <a:ext cx="662464" cy="9358"/>
          </a:xfrm>
          <a:prstGeom prst="line">
            <a:avLst/>
          </a:prstGeom>
          <a:ln w="3175">
            <a:prstDash val="solid"/>
          </a:ln>
        </p:spPr>
        <p:style>
          <a:lnRef idx="1">
            <a:schemeClr val="dk1"/>
          </a:lnRef>
          <a:fillRef idx="0">
            <a:schemeClr val="dk1"/>
          </a:fillRef>
          <a:effectRef idx="0">
            <a:schemeClr val="dk1"/>
          </a:effectRef>
          <a:fontRef idx="minor">
            <a:schemeClr val="tx1"/>
          </a:fontRef>
        </p:style>
      </p:cxnSp>
      <p:cxnSp>
        <p:nvCxnSpPr>
          <p:cNvPr id="365" name="カギ線コネクタ 364"/>
          <p:cNvCxnSpPr>
            <a:stCxn id="331" idx="3"/>
            <a:endCxn id="360" idx="1"/>
          </p:cNvCxnSpPr>
          <p:nvPr/>
        </p:nvCxnSpPr>
        <p:spPr>
          <a:xfrm flipV="1">
            <a:off x="3610425" y="4132363"/>
            <a:ext cx="708183" cy="354569"/>
          </a:xfrm>
          <a:prstGeom prst="bentConnector3">
            <a:avLst/>
          </a:prstGeom>
          <a:ln w="3175">
            <a:prstDash val="solid"/>
          </a:ln>
        </p:spPr>
        <p:style>
          <a:lnRef idx="1">
            <a:schemeClr val="dk1"/>
          </a:lnRef>
          <a:fillRef idx="0">
            <a:schemeClr val="dk1"/>
          </a:fillRef>
          <a:effectRef idx="0">
            <a:schemeClr val="dk1"/>
          </a:effectRef>
          <a:fontRef idx="minor">
            <a:schemeClr val="tx1"/>
          </a:fontRef>
        </p:style>
      </p:cxnSp>
      <p:sp>
        <p:nvSpPr>
          <p:cNvPr id="366" name="正方形/長方形 365"/>
          <p:cNvSpPr/>
          <p:nvPr/>
        </p:nvSpPr>
        <p:spPr>
          <a:xfrm>
            <a:off x="3939224" y="4471446"/>
            <a:ext cx="457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7" name="フローチャート : 論理積ゲート 366"/>
          <p:cNvSpPr/>
          <p:nvPr/>
        </p:nvSpPr>
        <p:spPr>
          <a:xfrm>
            <a:off x="4660995" y="3265163"/>
            <a:ext cx="190005" cy="172469"/>
          </a:xfrm>
          <a:prstGeom prst="flowChartDelay">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8" name="フローチャート : 論理積ゲート 367"/>
          <p:cNvSpPr/>
          <p:nvPr/>
        </p:nvSpPr>
        <p:spPr>
          <a:xfrm>
            <a:off x="4660995" y="3660750"/>
            <a:ext cx="190005" cy="172469"/>
          </a:xfrm>
          <a:prstGeom prst="flowChartDelay">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9" name="円/楕円 368"/>
          <p:cNvSpPr/>
          <p:nvPr/>
        </p:nvSpPr>
        <p:spPr>
          <a:xfrm>
            <a:off x="4613232" y="3273171"/>
            <a:ext cx="45719" cy="4571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0" name="円/楕円 369"/>
          <p:cNvSpPr/>
          <p:nvPr/>
        </p:nvSpPr>
        <p:spPr>
          <a:xfrm>
            <a:off x="4615276" y="3692465"/>
            <a:ext cx="45719" cy="4571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71" name="直線コネクタ 370"/>
          <p:cNvCxnSpPr>
            <a:stCxn id="312" idx="3"/>
            <a:endCxn id="370" idx="2"/>
          </p:cNvCxnSpPr>
          <p:nvPr/>
        </p:nvCxnSpPr>
        <p:spPr>
          <a:xfrm>
            <a:off x="3610426" y="3710836"/>
            <a:ext cx="1004850" cy="4489"/>
          </a:xfrm>
          <a:prstGeom prst="line">
            <a:avLst/>
          </a:prstGeom>
          <a:ln w="3175">
            <a:prstDash val="solid"/>
          </a:ln>
        </p:spPr>
        <p:style>
          <a:lnRef idx="1">
            <a:schemeClr val="dk1"/>
          </a:lnRef>
          <a:fillRef idx="0">
            <a:schemeClr val="dk1"/>
          </a:fillRef>
          <a:effectRef idx="0">
            <a:schemeClr val="dk1"/>
          </a:effectRef>
          <a:fontRef idx="minor">
            <a:schemeClr val="tx1"/>
          </a:fontRef>
        </p:style>
      </p:cxnSp>
      <p:cxnSp>
        <p:nvCxnSpPr>
          <p:cNvPr id="372" name="カギ線コネクタ 371"/>
          <p:cNvCxnSpPr>
            <a:stCxn id="312" idx="3"/>
            <a:endCxn id="367" idx="1"/>
          </p:cNvCxnSpPr>
          <p:nvPr/>
        </p:nvCxnSpPr>
        <p:spPr>
          <a:xfrm flipV="1">
            <a:off x="3610426" y="3351398"/>
            <a:ext cx="1050569" cy="359438"/>
          </a:xfrm>
          <a:prstGeom prst="bentConnector3">
            <a:avLst>
              <a:gd name="adj1" fmla="val 65111"/>
            </a:avLst>
          </a:prstGeom>
          <a:ln w="3175">
            <a:prstDash val="solid"/>
          </a:ln>
        </p:spPr>
        <p:style>
          <a:lnRef idx="1">
            <a:schemeClr val="dk1"/>
          </a:lnRef>
          <a:fillRef idx="0">
            <a:schemeClr val="dk1"/>
          </a:fillRef>
          <a:effectRef idx="0">
            <a:schemeClr val="dk1"/>
          </a:effectRef>
          <a:fontRef idx="minor">
            <a:schemeClr val="tx1"/>
          </a:fontRef>
        </p:style>
      </p:cxnSp>
      <p:sp>
        <p:nvSpPr>
          <p:cNvPr id="373" name="正方形/長方形 372"/>
          <p:cNvSpPr/>
          <p:nvPr/>
        </p:nvSpPr>
        <p:spPr>
          <a:xfrm>
            <a:off x="4272889" y="3696580"/>
            <a:ext cx="457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4" name="フローチャート : 論理積ゲート 373"/>
          <p:cNvSpPr/>
          <p:nvPr/>
        </p:nvSpPr>
        <p:spPr>
          <a:xfrm>
            <a:off x="4986376" y="2542953"/>
            <a:ext cx="190005" cy="172469"/>
          </a:xfrm>
          <a:prstGeom prst="flowChartDelay">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5" name="フローチャート : 論理積ゲート 374"/>
          <p:cNvSpPr/>
          <p:nvPr/>
        </p:nvSpPr>
        <p:spPr>
          <a:xfrm>
            <a:off x="4986376" y="2915899"/>
            <a:ext cx="190005" cy="172469"/>
          </a:xfrm>
          <a:prstGeom prst="flowChartDelay">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6" name="円/楕円 375"/>
          <p:cNvSpPr/>
          <p:nvPr/>
        </p:nvSpPr>
        <p:spPr>
          <a:xfrm>
            <a:off x="4938613" y="2550961"/>
            <a:ext cx="45719" cy="4571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7" name="円/楕円 376"/>
          <p:cNvSpPr/>
          <p:nvPr/>
        </p:nvSpPr>
        <p:spPr>
          <a:xfrm>
            <a:off x="4940657" y="2947614"/>
            <a:ext cx="45719" cy="4571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78" name="直線コネクタ 377"/>
          <p:cNvCxnSpPr>
            <a:stCxn id="298" idx="3"/>
            <a:endCxn id="377" idx="2"/>
          </p:cNvCxnSpPr>
          <p:nvPr/>
        </p:nvCxnSpPr>
        <p:spPr>
          <a:xfrm>
            <a:off x="3610426" y="2961027"/>
            <a:ext cx="1330231" cy="9447"/>
          </a:xfrm>
          <a:prstGeom prst="line">
            <a:avLst/>
          </a:prstGeom>
          <a:ln w="3175">
            <a:prstDash val="solid"/>
          </a:ln>
        </p:spPr>
        <p:style>
          <a:lnRef idx="1">
            <a:schemeClr val="dk1"/>
          </a:lnRef>
          <a:fillRef idx="0">
            <a:schemeClr val="dk1"/>
          </a:fillRef>
          <a:effectRef idx="0">
            <a:schemeClr val="dk1"/>
          </a:effectRef>
          <a:fontRef idx="minor">
            <a:schemeClr val="tx1"/>
          </a:fontRef>
        </p:style>
      </p:cxnSp>
      <p:cxnSp>
        <p:nvCxnSpPr>
          <p:cNvPr id="379" name="カギ線コネクタ 378"/>
          <p:cNvCxnSpPr>
            <a:stCxn id="298" idx="3"/>
            <a:endCxn id="374" idx="1"/>
          </p:cNvCxnSpPr>
          <p:nvPr/>
        </p:nvCxnSpPr>
        <p:spPr>
          <a:xfrm flipV="1">
            <a:off x="3610426" y="2629188"/>
            <a:ext cx="1375950" cy="331839"/>
          </a:xfrm>
          <a:prstGeom prst="bentConnector3">
            <a:avLst>
              <a:gd name="adj1" fmla="val 73998"/>
            </a:avLst>
          </a:prstGeom>
          <a:ln w="3175">
            <a:prstDash val="solid"/>
          </a:ln>
        </p:spPr>
        <p:style>
          <a:lnRef idx="1">
            <a:schemeClr val="dk1"/>
          </a:lnRef>
          <a:fillRef idx="0">
            <a:schemeClr val="dk1"/>
          </a:fillRef>
          <a:effectRef idx="0">
            <a:schemeClr val="dk1"/>
          </a:effectRef>
          <a:fontRef idx="minor">
            <a:schemeClr val="tx1"/>
          </a:fontRef>
        </p:style>
      </p:cxnSp>
      <p:sp>
        <p:nvSpPr>
          <p:cNvPr id="380" name="正方形/長方形 379"/>
          <p:cNvSpPr/>
          <p:nvPr/>
        </p:nvSpPr>
        <p:spPr>
          <a:xfrm>
            <a:off x="4613231" y="2947614"/>
            <a:ext cx="457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1" name="正方形/長方形 380"/>
          <p:cNvSpPr/>
          <p:nvPr/>
        </p:nvSpPr>
        <p:spPr>
          <a:xfrm>
            <a:off x="3808643" y="4771751"/>
            <a:ext cx="457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49" name="カギ線コネクタ 148"/>
          <p:cNvCxnSpPr>
            <a:stCxn id="381" idx="2"/>
          </p:cNvCxnSpPr>
          <p:nvPr/>
        </p:nvCxnSpPr>
        <p:spPr>
          <a:xfrm rot="16200000" flipH="1">
            <a:off x="3670350" y="4978623"/>
            <a:ext cx="475746" cy="153440"/>
          </a:xfrm>
          <a:prstGeom prst="bentConnector3">
            <a:avLst>
              <a:gd name="adj1" fmla="val 99386"/>
            </a:avLst>
          </a:prstGeom>
          <a:ln w="12700"/>
        </p:spPr>
        <p:style>
          <a:lnRef idx="1">
            <a:schemeClr val="dk1"/>
          </a:lnRef>
          <a:fillRef idx="0">
            <a:schemeClr val="dk1"/>
          </a:fillRef>
          <a:effectRef idx="0">
            <a:schemeClr val="dk1"/>
          </a:effectRef>
          <a:fontRef idx="minor">
            <a:schemeClr val="tx1"/>
          </a:fontRef>
        </p:style>
      </p:cxnSp>
      <p:sp>
        <p:nvSpPr>
          <p:cNvPr id="382" name="正方形/長方形 381"/>
          <p:cNvSpPr/>
          <p:nvPr/>
        </p:nvSpPr>
        <p:spPr>
          <a:xfrm>
            <a:off x="4138899" y="4054137"/>
            <a:ext cx="457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83" name="カギ線コネクタ 382"/>
          <p:cNvCxnSpPr>
            <a:stCxn id="382" idx="2"/>
          </p:cNvCxnSpPr>
          <p:nvPr/>
        </p:nvCxnSpPr>
        <p:spPr>
          <a:xfrm rot="16200000" flipH="1">
            <a:off x="4000606" y="4261009"/>
            <a:ext cx="475746" cy="153440"/>
          </a:xfrm>
          <a:prstGeom prst="bentConnector3">
            <a:avLst>
              <a:gd name="adj1" fmla="val 99386"/>
            </a:avLst>
          </a:prstGeom>
          <a:ln w="12700"/>
        </p:spPr>
        <p:style>
          <a:lnRef idx="1">
            <a:schemeClr val="dk1"/>
          </a:lnRef>
          <a:fillRef idx="0">
            <a:schemeClr val="dk1"/>
          </a:fillRef>
          <a:effectRef idx="0">
            <a:schemeClr val="dk1"/>
          </a:effectRef>
          <a:fontRef idx="minor">
            <a:schemeClr val="tx1"/>
          </a:fontRef>
        </p:style>
      </p:cxnSp>
      <p:sp>
        <p:nvSpPr>
          <p:cNvPr id="384" name="正方形/長方形 383"/>
          <p:cNvSpPr/>
          <p:nvPr/>
        </p:nvSpPr>
        <p:spPr>
          <a:xfrm>
            <a:off x="4474908" y="3273173"/>
            <a:ext cx="457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85" name="カギ線コネクタ 384"/>
          <p:cNvCxnSpPr>
            <a:stCxn id="384" idx="2"/>
          </p:cNvCxnSpPr>
          <p:nvPr/>
        </p:nvCxnSpPr>
        <p:spPr>
          <a:xfrm rot="16200000" flipH="1">
            <a:off x="4336615" y="3480045"/>
            <a:ext cx="475746" cy="153440"/>
          </a:xfrm>
          <a:prstGeom prst="bentConnector3">
            <a:avLst>
              <a:gd name="adj1" fmla="val 99386"/>
            </a:avLst>
          </a:prstGeom>
          <a:ln w="12700"/>
        </p:spPr>
        <p:style>
          <a:lnRef idx="1">
            <a:schemeClr val="dk1"/>
          </a:lnRef>
          <a:fillRef idx="0">
            <a:schemeClr val="dk1"/>
          </a:fillRef>
          <a:effectRef idx="0">
            <a:schemeClr val="dk1"/>
          </a:effectRef>
          <a:fontRef idx="minor">
            <a:schemeClr val="tx1"/>
          </a:fontRef>
        </p:style>
      </p:cxnSp>
      <p:sp>
        <p:nvSpPr>
          <p:cNvPr id="386" name="正方形/長方形 385"/>
          <p:cNvSpPr/>
          <p:nvPr/>
        </p:nvSpPr>
        <p:spPr>
          <a:xfrm>
            <a:off x="4808032" y="2548698"/>
            <a:ext cx="457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87" name="カギ線コネクタ 386"/>
          <p:cNvCxnSpPr>
            <a:stCxn id="386" idx="2"/>
          </p:cNvCxnSpPr>
          <p:nvPr/>
        </p:nvCxnSpPr>
        <p:spPr>
          <a:xfrm rot="16200000" flipH="1">
            <a:off x="4669739" y="2755570"/>
            <a:ext cx="475746" cy="153440"/>
          </a:xfrm>
          <a:prstGeom prst="bentConnector3">
            <a:avLst>
              <a:gd name="adj1" fmla="val 99386"/>
            </a:avLst>
          </a:prstGeom>
          <a:ln w="12700"/>
        </p:spPr>
        <p:style>
          <a:lnRef idx="1">
            <a:schemeClr val="dk1"/>
          </a:lnRef>
          <a:fillRef idx="0">
            <a:schemeClr val="dk1"/>
          </a:fillRef>
          <a:effectRef idx="0">
            <a:schemeClr val="dk1"/>
          </a:effectRef>
          <a:fontRef idx="minor">
            <a:schemeClr val="tx1"/>
          </a:fontRef>
        </p:style>
      </p:cxnSp>
      <p:sp>
        <p:nvSpPr>
          <p:cNvPr id="388" name="テキスト ボックス 387"/>
          <p:cNvSpPr txBox="1"/>
          <p:nvPr/>
        </p:nvSpPr>
        <p:spPr>
          <a:xfrm>
            <a:off x="5176381" y="2016894"/>
            <a:ext cx="504364" cy="123111"/>
          </a:xfrm>
          <a:prstGeom prst="rect">
            <a:avLst/>
          </a:prstGeom>
          <a:solidFill>
            <a:srgbClr val="FFC000"/>
          </a:solidFill>
          <a:ln w="6350">
            <a:solidFill>
              <a:schemeClr val="tx1"/>
            </a:solidFill>
          </a:ln>
        </p:spPr>
        <p:txBody>
          <a:bodyPr wrap="square" lIns="36000" tIns="0" rIns="36000" bIns="0" rtlCol="0">
            <a:spAutoFit/>
          </a:bodyPr>
          <a:lstStyle/>
          <a:p>
            <a:pPr algn="ctr"/>
            <a:r>
              <a:rPr kumimoji="1" lang="en-US" altLang="ja-JP" sz="800" dirty="0"/>
              <a:t>BLE ? 1:0   </a:t>
            </a:r>
            <a:endParaRPr kumimoji="1" lang="ja-JP" altLang="en-US" sz="800" dirty="0"/>
          </a:p>
        </p:txBody>
      </p:sp>
      <p:sp>
        <p:nvSpPr>
          <p:cNvPr id="389" name="テキスト ボックス 388"/>
          <p:cNvSpPr txBox="1"/>
          <p:nvPr/>
        </p:nvSpPr>
        <p:spPr>
          <a:xfrm>
            <a:off x="5297876" y="6237352"/>
            <a:ext cx="769591" cy="215444"/>
          </a:xfrm>
          <a:prstGeom prst="rect">
            <a:avLst/>
          </a:prstGeom>
          <a:noFill/>
        </p:spPr>
        <p:txBody>
          <a:bodyPr wrap="square" rtlCol="0">
            <a:spAutoFit/>
          </a:bodyPr>
          <a:lstStyle/>
          <a:p>
            <a:r>
              <a:rPr kumimoji="1" lang="en-US" altLang="ja-JP" sz="800" dirty="0"/>
              <a:t>is_branch</a:t>
            </a:r>
            <a:endParaRPr kumimoji="1" lang="ja-JP" altLang="en-US" sz="800" dirty="0"/>
          </a:p>
        </p:txBody>
      </p:sp>
      <p:sp>
        <p:nvSpPr>
          <p:cNvPr id="392" name="テキスト ボックス 391"/>
          <p:cNvSpPr txBox="1"/>
          <p:nvPr/>
        </p:nvSpPr>
        <p:spPr>
          <a:xfrm>
            <a:off x="6946885" y="6237352"/>
            <a:ext cx="745343" cy="215444"/>
          </a:xfrm>
          <a:prstGeom prst="rect">
            <a:avLst/>
          </a:prstGeom>
          <a:noFill/>
        </p:spPr>
        <p:txBody>
          <a:bodyPr wrap="square" rtlCol="0">
            <a:spAutoFit/>
          </a:bodyPr>
          <a:lstStyle/>
          <a:p>
            <a:r>
              <a:rPr kumimoji="1" lang="en-US" altLang="ja-JP" sz="800" dirty="0"/>
              <a:t>n_is_branch</a:t>
            </a:r>
            <a:endParaRPr kumimoji="1" lang="ja-JP" altLang="en-US" sz="800" dirty="0"/>
          </a:p>
        </p:txBody>
      </p:sp>
      <p:sp>
        <p:nvSpPr>
          <p:cNvPr id="399" name="テキスト ボックス 398"/>
          <p:cNvSpPr txBox="1"/>
          <p:nvPr/>
        </p:nvSpPr>
        <p:spPr>
          <a:xfrm>
            <a:off x="5585965" y="2140634"/>
            <a:ext cx="504364" cy="123111"/>
          </a:xfrm>
          <a:prstGeom prst="rect">
            <a:avLst/>
          </a:prstGeom>
          <a:solidFill>
            <a:srgbClr val="FFC000"/>
          </a:solidFill>
          <a:ln w="6350">
            <a:solidFill>
              <a:schemeClr val="tx1"/>
            </a:solidFill>
          </a:ln>
        </p:spPr>
        <p:txBody>
          <a:bodyPr wrap="square" lIns="36000" tIns="0" rIns="36000" bIns="0" rtlCol="0">
            <a:spAutoFit/>
          </a:bodyPr>
          <a:lstStyle/>
          <a:p>
            <a:pPr algn="ctr"/>
            <a:r>
              <a:rPr kumimoji="1" lang="en-US" altLang="ja-JP" sz="800" dirty="0"/>
              <a:t>BLT? 1:0   </a:t>
            </a:r>
            <a:endParaRPr kumimoji="1" lang="ja-JP" altLang="en-US" sz="800" dirty="0"/>
          </a:p>
        </p:txBody>
      </p:sp>
      <p:cxnSp>
        <p:nvCxnSpPr>
          <p:cNvPr id="164" name="直線コネクタ 163"/>
          <p:cNvCxnSpPr>
            <a:stCxn id="356" idx="3"/>
            <a:endCxn id="388" idx="1"/>
          </p:cNvCxnSpPr>
          <p:nvPr/>
        </p:nvCxnSpPr>
        <p:spPr>
          <a:xfrm flipV="1">
            <a:off x="3610426" y="2078450"/>
            <a:ext cx="1565955" cy="3175"/>
          </a:xfrm>
          <a:prstGeom prst="line">
            <a:avLst/>
          </a:prstGeom>
          <a:ln w="19050"/>
        </p:spPr>
        <p:style>
          <a:lnRef idx="1">
            <a:schemeClr val="dk1"/>
          </a:lnRef>
          <a:fillRef idx="0">
            <a:schemeClr val="dk1"/>
          </a:fillRef>
          <a:effectRef idx="0">
            <a:schemeClr val="dk1"/>
          </a:effectRef>
          <a:fontRef idx="minor">
            <a:schemeClr val="tx1"/>
          </a:fontRef>
        </p:style>
      </p:cxnSp>
      <p:sp>
        <p:nvSpPr>
          <p:cNvPr id="400" name="テキスト ボックス 399"/>
          <p:cNvSpPr txBox="1"/>
          <p:nvPr/>
        </p:nvSpPr>
        <p:spPr>
          <a:xfrm>
            <a:off x="5985430" y="2268539"/>
            <a:ext cx="504364" cy="123111"/>
          </a:xfrm>
          <a:prstGeom prst="rect">
            <a:avLst/>
          </a:prstGeom>
          <a:solidFill>
            <a:srgbClr val="FFC000"/>
          </a:solidFill>
          <a:ln w="6350">
            <a:solidFill>
              <a:schemeClr val="tx1"/>
            </a:solidFill>
          </a:ln>
        </p:spPr>
        <p:txBody>
          <a:bodyPr wrap="square" lIns="36000" tIns="0" rIns="36000" bIns="0" rtlCol="0">
            <a:spAutoFit/>
          </a:bodyPr>
          <a:lstStyle/>
          <a:p>
            <a:pPr algn="ctr"/>
            <a:r>
              <a:rPr kumimoji="1" lang="en-US" altLang="ja-JP" sz="800" dirty="0"/>
              <a:t>BNE? 1:0   </a:t>
            </a:r>
            <a:endParaRPr kumimoji="1" lang="ja-JP" altLang="en-US" sz="800" dirty="0"/>
          </a:p>
        </p:txBody>
      </p:sp>
      <p:sp>
        <p:nvSpPr>
          <p:cNvPr id="401" name="テキスト ボックス 400"/>
          <p:cNvSpPr txBox="1"/>
          <p:nvPr/>
        </p:nvSpPr>
        <p:spPr>
          <a:xfrm>
            <a:off x="6388663" y="2394481"/>
            <a:ext cx="504364" cy="123111"/>
          </a:xfrm>
          <a:prstGeom prst="rect">
            <a:avLst/>
          </a:prstGeom>
          <a:solidFill>
            <a:srgbClr val="FFC000"/>
          </a:solidFill>
          <a:ln w="6350">
            <a:solidFill>
              <a:schemeClr val="tx1"/>
            </a:solidFill>
          </a:ln>
        </p:spPr>
        <p:txBody>
          <a:bodyPr wrap="square" lIns="36000" tIns="0" rIns="36000" bIns="0" rtlCol="0">
            <a:spAutoFit/>
          </a:bodyPr>
          <a:lstStyle/>
          <a:p>
            <a:pPr algn="ctr"/>
            <a:r>
              <a:rPr kumimoji="1" lang="en-US" altLang="ja-JP" sz="800" dirty="0"/>
              <a:t>BEQ? 1:0   </a:t>
            </a:r>
            <a:endParaRPr kumimoji="1" lang="ja-JP" altLang="en-US" sz="800" dirty="0"/>
          </a:p>
        </p:txBody>
      </p:sp>
      <p:cxnSp>
        <p:nvCxnSpPr>
          <p:cNvPr id="428" name="直線コネクタ 427"/>
          <p:cNvCxnSpPr>
            <a:stCxn id="388" idx="2"/>
          </p:cNvCxnSpPr>
          <p:nvPr/>
        </p:nvCxnSpPr>
        <p:spPr>
          <a:xfrm>
            <a:off x="5428563" y="2140005"/>
            <a:ext cx="0" cy="3336657"/>
          </a:xfrm>
          <a:prstGeom prst="line">
            <a:avLst/>
          </a:prstGeom>
          <a:ln w="12700"/>
        </p:spPr>
        <p:style>
          <a:lnRef idx="1">
            <a:schemeClr val="dk1"/>
          </a:lnRef>
          <a:fillRef idx="0">
            <a:schemeClr val="dk1"/>
          </a:fillRef>
          <a:effectRef idx="0">
            <a:schemeClr val="dk1"/>
          </a:effectRef>
          <a:fontRef idx="minor">
            <a:schemeClr val="tx1"/>
          </a:fontRef>
        </p:style>
      </p:cxnSp>
      <p:cxnSp>
        <p:nvCxnSpPr>
          <p:cNvPr id="434" name="カギ線コネクタ 433"/>
          <p:cNvCxnSpPr/>
          <p:nvPr/>
        </p:nvCxnSpPr>
        <p:spPr>
          <a:xfrm rot="10800000">
            <a:off x="4174947" y="5232199"/>
            <a:ext cx="1149836" cy="230741"/>
          </a:xfrm>
          <a:prstGeom prst="bentConnector3">
            <a:avLst>
              <a:gd name="adj1" fmla="val -807"/>
            </a:avLst>
          </a:prstGeom>
          <a:ln w="12700"/>
        </p:spPr>
        <p:style>
          <a:lnRef idx="1">
            <a:schemeClr val="dk1"/>
          </a:lnRef>
          <a:fillRef idx="0">
            <a:schemeClr val="dk1"/>
          </a:fillRef>
          <a:effectRef idx="0">
            <a:schemeClr val="dk1"/>
          </a:effectRef>
          <a:fontRef idx="minor">
            <a:schemeClr val="tx1"/>
          </a:fontRef>
        </p:style>
      </p:cxnSp>
      <p:cxnSp>
        <p:nvCxnSpPr>
          <p:cNvPr id="439" name="直線コネクタ 438"/>
          <p:cNvCxnSpPr/>
          <p:nvPr/>
        </p:nvCxnSpPr>
        <p:spPr>
          <a:xfrm>
            <a:off x="5838147" y="2263745"/>
            <a:ext cx="0" cy="3215465"/>
          </a:xfrm>
          <a:prstGeom prst="line">
            <a:avLst/>
          </a:prstGeom>
          <a:ln w="12700"/>
        </p:spPr>
        <p:style>
          <a:lnRef idx="1">
            <a:schemeClr val="dk1"/>
          </a:lnRef>
          <a:fillRef idx="0">
            <a:schemeClr val="dk1"/>
          </a:fillRef>
          <a:effectRef idx="0">
            <a:schemeClr val="dk1"/>
          </a:effectRef>
          <a:fontRef idx="minor">
            <a:schemeClr val="tx1"/>
          </a:fontRef>
        </p:style>
      </p:cxnSp>
      <p:cxnSp>
        <p:nvCxnSpPr>
          <p:cNvPr id="453" name="カギ線コネクタ 452"/>
          <p:cNvCxnSpPr>
            <a:stCxn id="369" idx="2"/>
          </p:cNvCxnSpPr>
          <p:nvPr/>
        </p:nvCxnSpPr>
        <p:spPr>
          <a:xfrm rot="10800000">
            <a:off x="4293704" y="927101"/>
            <a:ext cx="319528" cy="2368931"/>
          </a:xfrm>
          <a:prstGeom prst="bentConnector2">
            <a:avLst/>
          </a:prstGeom>
          <a:ln w="12700"/>
        </p:spPr>
        <p:style>
          <a:lnRef idx="1">
            <a:schemeClr val="dk1"/>
          </a:lnRef>
          <a:fillRef idx="0">
            <a:schemeClr val="dk1"/>
          </a:fillRef>
          <a:effectRef idx="0">
            <a:schemeClr val="dk1"/>
          </a:effectRef>
          <a:fontRef idx="minor">
            <a:schemeClr val="tx1"/>
          </a:fontRef>
        </p:style>
      </p:cxnSp>
      <p:cxnSp>
        <p:nvCxnSpPr>
          <p:cNvPr id="456" name="カギ線コネクタ 455"/>
          <p:cNvCxnSpPr>
            <a:stCxn id="356" idx="3"/>
            <a:endCxn id="399" idx="1"/>
          </p:cNvCxnSpPr>
          <p:nvPr/>
        </p:nvCxnSpPr>
        <p:spPr>
          <a:xfrm>
            <a:off x="3610426" y="2081625"/>
            <a:ext cx="1975539" cy="120565"/>
          </a:xfrm>
          <a:prstGeom prst="bentConnector3">
            <a:avLst>
              <a:gd name="adj1" fmla="val 70057"/>
            </a:avLst>
          </a:prstGeom>
          <a:ln w="19050"/>
        </p:spPr>
        <p:style>
          <a:lnRef idx="1">
            <a:schemeClr val="dk1"/>
          </a:lnRef>
          <a:fillRef idx="0">
            <a:schemeClr val="dk1"/>
          </a:fillRef>
          <a:effectRef idx="0">
            <a:schemeClr val="dk1"/>
          </a:effectRef>
          <a:fontRef idx="minor">
            <a:schemeClr val="tx1"/>
          </a:fontRef>
        </p:style>
      </p:cxnSp>
      <p:cxnSp>
        <p:nvCxnSpPr>
          <p:cNvPr id="459" name="カギ線コネクタ 458"/>
          <p:cNvCxnSpPr>
            <a:stCxn id="356" idx="3"/>
            <a:endCxn id="400" idx="1"/>
          </p:cNvCxnSpPr>
          <p:nvPr/>
        </p:nvCxnSpPr>
        <p:spPr>
          <a:xfrm>
            <a:off x="3610426" y="2081625"/>
            <a:ext cx="2375004" cy="248470"/>
          </a:xfrm>
          <a:prstGeom prst="bentConnector3">
            <a:avLst>
              <a:gd name="adj1" fmla="val 58422"/>
            </a:avLst>
          </a:prstGeom>
          <a:ln w="19050"/>
        </p:spPr>
        <p:style>
          <a:lnRef idx="1">
            <a:schemeClr val="dk1"/>
          </a:lnRef>
          <a:fillRef idx="0">
            <a:schemeClr val="dk1"/>
          </a:fillRef>
          <a:effectRef idx="0">
            <a:schemeClr val="dk1"/>
          </a:effectRef>
          <a:fontRef idx="minor">
            <a:schemeClr val="tx1"/>
          </a:fontRef>
        </p:style>
      </p:cxnSp>
      <p:cxnSp>
        <p:nvCxnSpPr>
          <p:cNvPr id="462" name="カギ線コネクタ 461"/>
          <p:cNvCxnSpPr>
            <a:stCxn id="356" idx="3"/>
            <a:endCxn id="401" idx="1"/>
          </p:cNvCxnSpPr>
          <p:nvPr/>
        </p:nvCxnSpPr>
        <p:spPr>
          <a:xfrm>
            <a:off x="3610426" y="2081625"/>
            <a:ext cx="2778237" cy="374412"/>
          </a:xfrm>
          <a:prstGeom prst="bentConnector3">
            <a:avLst>
              <a:gd name="adj1" fmla="val 50000"/>
            </a:avLst>
          </a:prstGeom>
          <a:ln w="19050"/>
        </p:spPr>
        <p:style>
          <a:lnRef idx="1">
            <a:schemeClr val="dk1"/>
          </a:lnRef>
          <a:fillRef idx="0">
            <a:schemeClr val="dk1"/>
          </a:fillRef>
          <a:effectRef idx="0">
            <a:schemeClr val="dk1"/>
          </a:effectRef>
          <a:fontRef idx="minor">
            <a:schemeClr val="tx1"/>
          </a:fontRef>
        </p:style>
      </p:cxnSp>
      <p:sp>
        <p:nvSpPr>
          <p:cNvPr id="464" name="正方形/長方形 463"/>
          <p:cNvSpPr/>
          <p:nvPr/>
        </p:nvSpPr>
        <p:spPr>
          <a:xfrm>
            <a:off x="4983635" y="2053924"/>
            <a:ext cx="457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5" name="正方形/長方形 464"/>
          <p:cNvSpPr/>
          <p:nvPr/>
        </p:nvSpPr>
        <p:spPr>
          <a:xfrm>
            <a:off x="4983634" y="2171511"/>
            <a:ext cx="457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6" name="正方形/長方形 465"/>
          <p:cNvSpPr/>
          <p:nvPr/>
        </p:nvSpPr>
        <p:spPr>
          <a:xfrm>
            <a:off x="4983633" y="2299892"/>
            <a:ext cx="457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90" name="カギ線コネクタ 489"/>
          <p:cNvCxnSpPr>
            <a:endCxn id="361" idx="3"/>
          </p:cNvCxnSpPr>
          <p:nvPr/>
        </p:nvCxnSpPr>
        <p:spPr>
          <a:xfrm rot="10800000">
            <a:off x="4508613" y="4527951"/>
            <a:ext cx="1226350" cy="943245"/>
          </a:xfrm>
          <a:prstGeom prst="bentConnector3">
            <a:avLst>
              <a:gd name="adj1" fmla="val -1129"/>
            </a:avLst>
          </a:prstGeom>
          <a:ln w="12700"/>
        </p:spPr>
        <p:style>
          <a:lnRef idx="1">
            <a:schemeClr val="dk1"/>
          </a:lnRef>
          <a:fillRef idx="0">
            <a:schemeClr val="dk1"/>
          </a:fillRef>
          <a:effectRef idx="0">
            <a:schemeClr val="dk1"/>
          </a:effectRef>
          <a:fontRef idx="minor">
            <a:schemeClr val="tx1"/>
          </a:fontRef>
        </p:style>
      </p:cxnSp>
      <p:cxnSp>
        <p:nvCxnSpPr>
          <p:cNvPr id="511" name="直線コネクタ 510"/>
          <p:cNvCxnSpPr/>
          <p:nvPr/>
        </p:nvCxnSpPr>
        <p:spPr>
          <a:xfrm>
            <a:off x="6235369" y="2391302"/>
            <a:ext cx="0" cy="3087908"/>
          </a:xfrm>
          <a:prstGeom prst="line">
            <a:avLst/>
          </a:prstGeom>
          <a:ln w="12700"/>
        </p:spPr>
        <p:style>
          <a:lnRef idx="1">
            <a:schemeClr val="dk1"/>
          </a:lnRef>
          <a:fillRef idx="0">
            <a:schemeClr val="dk1"/>
          </a:fillRef>
          <a:effectRef idx="0">
            <a:schemeClr val="dk1"/>
          </a:effectRef>
          <a:fontRef idx="minor">
            <a:schemeClr val="tx1"/>
          </a:fontRef>
        </p:style>
      </p:cxnSp>
      <p:cxnSp>
        <p:nvCxnSpPr>
          <p:cNvPr id="514" name="直線コネクタ 513"/>
          <p:cNvCxnSpPr/>
          <p:nvPr/>
        </p:nvCxnSpPr>
        <p:spPr>
          <a:xfrm>
            <a:off x="6640845" y="2517592"/>
            <a:ext cx="0" cy="2981791"/>
          </a:xfrm>
          <a:prstGeom prst="line">
            <a:avLst/>
          </a:prstGeom>
          <a:ln w="12700"/>
        </p:spPr>
        <p:style>
          <a:lnRef idx="1">
            <a:schemeClr val="dk1"/>
          </a:lnRef>
          <a:fillRef idx="0">
            <a:schemeClr val="dk1"/>
          </a:fillRef>
          <a:effectRef idx="0">
            <a:schemeClr val="dk1"/>
          </a:effectRef>
          <a:fontRef idx="minor">
            <a:schemeClr val="tx1"/>
          </a:fontRef>
        </p:style>
      </p:cxnSp>
      <p:cxnSp>
        <p:nvCxnSpPr>
          <p:cNvPr id="521" name="カギ線コネクタ 520"/>
          <p:cNvCxnSpPr>
            <a:stCxn id="368" idx="3"/>
          </p:cNvCxnSpPr>
          <p:nvPr/>
        </p:nvCxnSpPr>
        <p:spPr>
          <a:xfrm>
            <a:off x="4851000" y="3746985"/>
            <a:ext cx="1275140" cy="1729677"/>
          </a:xfrm>
          <a:prstGeom prst="bentConnector2">
            <a:avLst/>
          </a:prstGeom>
          <a:ln w="12700"/>
        </p:spPr>
        <p:style>
          <a:lnRef idx="1">
            <a:schemeClr val="dk1"/>
          </a:lnRef>
          <a:fillRef idx="0">
            <a:schemeClr val="dk1"/>
          </a:fillRef>
          <a:effectRef idx="0">
            <a:schemeClr val="dk1"/>
          </a:effectRef>
          <a:fontRef idx="minor">
            <a:schemeClr val="tx1"/>
          </a:fontRef>
        </p:style>
      </p:cxnSp>
      <p:cxnSp>
        <p:nvCxnSpPr>
          <p:cNvPr id="523" name="カギ線コネクタ 522"/>
          <p:cNvCxnSpPr>
            <a:stCxn id="375" idx="3"/>
          </p:cNvCxnSpPr>
          <p:nvPr/>
        </p:nvCxnSpPr>
        <p:spPr>
          <a:xfrm>
            <a:off x="5176381" y="3002134"/>
            <a:ext cx="1362509" cy="2497249"/>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527" name="フローチャート : 論理積ゲート 526"/>
          <p:cNvSpPr/>
          <p:nvPr/>
        </p:nvSpPr>
        <p:spPr>
          <a:xfrm rot="5400000">
            <a:off x="6081561" y="5413148"/>
            <a:ext cx="190005" cy="172469"/>
          </a:xfrm>
          <a:prstGeom prst="flowChartDelay">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8" name="フローチャート : 論理積ゲート 527"/>
          <p:cNvSpPr/>
          <p:nvPr/>
        </p:nvSpPr>
        <p:spPr>
          <a:xfrm rot="5400000">
            <a:off x="6510465" y="5413149"/>
            <a:ext cx="190005" cy="172469"/>
          </a:xfrm>
          <a:prstGeom prst="flowChartDelay">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6" name="フローチャート : 論理積ゲート 425"/>
          <p:cNvSpPr/>
          <p:nvPr/>
        </p:nvSpPr>
        <p:spPr>
          <a:xfrm rot="5400000">
            <a:off x="5289108" y="5413149"/>
            <a:ext cx="190005" cy="172469"/>
          </a:xfrm>
          <a:prstGeom prst="flowChartDelay">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7" name="フローチャート : 論理積ゲート 436"/>
          <p:cNvSpPr/>
          <p:nvPr/>
        </p:nvSpPr>
        <p:spPr>
          <a:xfrm rot="5400000">
            <a:off x="5691150" y="5413149"/>
            <a:ext cx="190005" cy="172469"/>
          </a:xfrm>
          <a:prstGeom prst="flowChartDelay">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38" name="カギ線コネクタ 537"/>
          <p:cNvCxnSpPr>
            <a:stCxn id="260" idx="3"/>
          </p:cNvCxnSpPr>
          <p:nvPr/>
        </p:nvCxnSpPr>
        <p:spPr>
          <a:xfrm>
            <a:off x="4174948" y="4846565"/>
            <a:ext cx="2894542" cy="652818"/>
          </a:xfrm>
          <a:prstGeom prst="bentConnector3">
            <a:avLst>
              <a:gd name="adj1" fmla="val 100018"/>
            </a:avLst>
          </a:prstGeom>
          <a:ln w="12700"/>
        </p:spPr>
        <p:style>
          <a:lnRef idx="1">
            <a:schemeClr val="dk1"/>
          </a:lnRef>
          <a:fillRef idx="0">
            <a:schemeClr val="dk1"/>
          </a:fillRef>
          <a:effectRef idx="0">
            <a:schemeClr val="dk1"/>
          </a:effectRef>
          <a:fontRef idx="minor">
            <a:schemeClr val="tx1"/>
          </a:fontRef>
        </p:style>
      </p:cxnSp>
      <p:sp>
        <p:nvSpPr>
          <p:cNvPr id="546" name="正方形/長方形 545"/>
          <p:cNvSpPr/>
          <p:nvPr/>
        </p:nvSpPr>
        <p:spPr>
          <a:xfrm>
            <a:off x="5405703" y="5024309"/>
            <a:ext cx="457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48" name="カギ線コネクタ 547"/>
          <p:cNvCxnSpPr>
            <a:stCxn id="546" idx="3"/>
            <a:endCxn id="567" idx="2"/>
          </p:cNvCxnSpPr>
          <p:nvPr/>
        </p:nvCxnSpPr>
        <p:spPr>
          <a:xfrm>
            <a:off x="5451422" y="5047169"/>
            <a:ext cx="1484217" cy="439887"/>
          </a:xfrm>
          <a:prstGeom prst="bentConnector3">
            <a:avLst>
              <a:gd name="adj1" fmla="val 102880"/>
            </a:avLst>
          </a:prstGeom>
          <a:ln w="12700"/>
        </p:spPr>
        <p:style>
          <a:lnRef idx="1">
            <a:schemeClr val="dk1"/>
          </a:lnRef>
          <a:fillRef idx="0">
            <a:schemeClr val="dk1"/>
          </a:fillRef>
          <a:effectRef idx="0">
            <a:schemeClr val="dk1"/>
          </a:effectRef>
          <a:fontRef idx="minor">
            <a:schemeClr val="tx1"/>
          </a:fontRef>
        </p:style>
      </p:cxnSp>
      <p:sp>
        <p:nvSpPr>
          <p:cNvPr id="550" name="正方形/長方形 549"/>
          <p:cNvSpPr/>
          <p:nvPr/>
        </p:nvSpPr>
        <p:spPr>
          <a:xfrm>
            <a:off x="5815287" y="4291969"/>
            <a:ext cx="457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1" name="正方形/長方形 550"/>
          <p:cNvSpPr/>
          <p:nvPr/>
        </p:nvSpPr>
        <p:spPr>
          <a:xfrm>
            <a:off x="6214752" y="3475371"/>
            <a:ext cx="457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2" name="正方形/長方形 551"/>
          <p:cNvSpPr/>
          <p:nvPr/>
        </p:nvSpPr>
        <p:spPr>
          <a:xfrm>
            <a:off x="6617985" y="2744318"/>
            <a:ext cx="457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54" name="カギ線コネクタ 553"/>
          <p:cNvCxnSpPr>
            <a:stCxn id="360" idx="3"/>
            <a:endCxn id="568" idx="0"/>
          </p:cNvCxnSpPr>
          <p:nvPr/>
        </p:nvCxnSpPr>
        <p:spPr>
          <a:xfrm>
            <a:off x="4508613" y="4132363"/>
            <a:ext cx="3015702" cy="1349628"/>
          </a:xfrm>
          <a:prstGeom prst="bentConnector3">
            <a:avLst>
              <a:gd name="adj1" fmla="val 98522"/>
            </a:avLst>
          </a:prstGeom>
          <a:ln w="12700"/>
        </p:spPr>
        <p:style>
          <a:lnRef idx="1">
            <a:schemeClr val="dk1"/>
          </a:lnRef>
          <a:fillRef idx="0">
            <a:schemeClr val="dk1"/>
          </a:fillRef>
          <a:effectRef idx="0">
            <a:schemeClr val="dk1"/>
          </a:effectRef>
          <a:fontRef idx="minor">
            <a:schemeClr val="tx1"/>
          </a:fontRef>
        </p:style>
      </p:cxnSp>
      <p:cxnSp>
        <p:nvCxnSpPr>
          <p:cNvPr id="561" name="カギ線コネクタ 560"/>
          <p:cNvCxnSpPr>
            <a:stCxn id="550" idx="3"/>
            <a:endCxn id="568" idx="2"/>
          </p:cNvCxnSpPr>
          <p:nvPr/>
        </p:nvCxnSpPr>
        <p:spPr>
          <a:xfrm>
            <a:off x="5861006" y="4314829"/>
            <a:ext cx="1490840" cy="1167162"/>
          </a:xfrm>
          <a:prstGeom prst="bentConnector3">
            <a:avLst>
              <a:gd name="adj1" fmla="val 103157"/>
            </a:avLst>
          </a:prstGeom>
          <a:ln w="12700"/>
        </p:spPr>
        <p:style>
          <a:lnRef idx="1">
            <a:schemeClr val="dk1"/>
          </a:lnRef>
          <a:fillRef idx="0">
            <a:schemeClr val="dk1"/>
          </a:fillRef>
          <a:effectRef idx="0">
            <a:schemeClr val="dk1"/>
          </a:effectRef>
          <a:fontRef idx="minor">
            <a:schemeClr val="tx1"/>
          </a:fontRef>
        </p:style>
      </p:cxnSp>
      <p:cxnSp>
        <p:nvCxnSpPr>
          <p:cNvPr id="564" name="カギ線コネクタ 563"/>
          <p:cNvCxnSpPr>
            <a:stCxn id="367" idx="3"/>
          </p:cNvCxnSpPr>
          <p:nvPr/>
        </p:nvCxnSpPr>
        <p:spPr>
          <a:xfrm>
            <a:off x="4851000" y="3351398"/>
            <a:ext cx="3008690" cy="2111543"/>
          </a:xfrm>
          <a:prstGeom prst="bentConnector3">
            <a:avLst>
              <a:gd name="adj1" fmla="val 101160"/>
            </a:avLst>
          </a:prstGeom>
          <a:ln w="12700"/>
        </p:spPr>
        <p:style>
          <a:lnRef idx="1">
            <a:schemeClr val="dk1"/>
          </a:lnRef>
          <a:fillRef idx="0">
            <a:schemeClr val="dk1"/>
          </a:fillRef>
          <a:effectRef idx="0">
            <a:schemeClr val="dk1"/>
          </a:effectRef>
          <a:fontRef idx="minor">
            <a:schemeClr val="tx1"/>
          </a:fontRef>
        </p:style>
      </p:cxnSp>
      <p:sp>
        <p:nvSpPr>
          <p:cNvPr id="567" name="フローチャート : 論理積ゲート 566"/>
          <p:cNvSpPr/>
          <p:nvPr/>
        </p:nvSpPr>
        <p:spPr>
          <a:xfrm rot="5400000">
            <a:off x="6926871" y="5400821"/>
            <a:ext cx="190005" cy="172469"/>
          </a:xfrm>
          <a:prstGeom prst="flowChartDelay">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8" name="フローチャート : 論理積ゲート 567"/>
          <p:cNvSpPr/>
          <p:nvPr/>
        </p:nvSpPr>
        <p:spPr>
          <a:xfrm rot="5400000">
            <a:off x="7343078" y="5395756"/>
            <a:ext cx="190005" cy="172469"/>
          </a:xfrm>
          <a:prstGeom prst="flowChartDelay">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73" name="カギ線コネクタ 572"/>
          <p:cNvCxnSpPr>
            <a:stCxn id="551" idx="3"/>
            <a:endCxn id="594" idx="2"/>
          </p:cNvCxnSpPr>
          <p:nvPr/>
        </p:nvCxnSpPr>
        <p:spPr>
          <a:xfrm>
            <a:off x="6260471" y="3498231"/>
            <a:ext cx="1509993" cy="1981307"/>
          </a:xfrm>
          <a:prstGeom prst="bentConnector3">
            <a:avLst>
              <a:gd name="adj1" fmla="val 102482"/>
            </a:avLst>
          </a:prstGeom>
          <a:ln w="12700"/>
        </p:spPr>
        <p:style>
          <a:lnRef idx="1">
            <a:schemeClr val="dk1"/>
          </a:lnRef>
          <a:fillRef idx="0">
            <a:schemeClr val="dk1"/>
          </a:fillRef>
          <a:effectRef idx="0">
            <a:schemeClr val="dk1"/>
          </a:effectRef>
          <a:fontRef idx="minor">
            <a:schemeClr val="tx1"/>
          </a:fontRef>
        </p:style>
      </p:cxnSp>
      <p:cxnSp>
        <p:nvCxnSpPr>
          <p:cNvPr id="590" name="カギ線コネクタ 589"/>
          <p:cNvCxnSpPr>
            <a:stCxn id="552" idx="3"/>
            <a:endCxn id="595" idx="2"/>
          </p:cNvCxnSpPr>
          <p:nvPr/>
        </p:nvCxnSpPr>
        <p:spPr>
          <a:xfrm>
            <a:off x="6663704" y="2767178"/>
            <a:ext cx="1522967" cy="2707295"/>
          </a:xfrm>
          <a:prstGeom prst="bentConnector3">
            <a:avLst>
              <a:gd name="adj1" fmla="val 101535"/>
            </a:avLst>
          </a:prstGeom>
          <a:ln w="12700"/>
        </p:spPr>
        <p:style>
          <a:lnRef idx="1">
            <a:schemeClr val="dk1"/>
          </a:lnRef>
          <a:fillRef idx="0">
            <a:schemeClr val="dk1"/>
          </a:fillRef>
          <a:effectRef idx="0">
            <a:schemeClr val="dk1"/>
          </a:effectRef>
          <a:fontRef idx="minor">
            <a:schemeClr val="tx1"/>
          </a:fontRef>
        </p:style>
      </p:cxnSp>
      <p:cxnSp>
        <p:nvCxnSpPr>
          <p:cNvPr id="592" name="カギ線コネクタ 591"/>
          <p:cNvCxnSpPr>
            <a:stCxn id="374" idx="3"/>
            <a:endCxn id="595" idx="0"/>
          </p:cNvCxnSpPr>
          <p:nvPr/>
        </p:nvCxnSpPr>
        <p:spPr>
          <a:xfrm>
            <a:off x="5176381" y="2629188"/>
            <a:ext cx="3182759" cy="2845285"/>
          </a:xfrm>
          <a:prstGeom prst="bentConnector3">
            <a:avLst>
              <a:gd name="adj1" fmla="val 98839"/>
            </a:avLst>
          </a:prstGeom>
          <a:ln w="12700"/>
        </p:spPr>
        <p:style>
          <a:lnRef idx="1">
            <a:schemeClr val="dk1"/>
          </a:lnRef>
          <a:fillRef idx="0">
            <a:schemeClr val="dk1"/>
          </a:fillRef>
          <a:effectRef idx="0">
            <a:schemeClr val="dk1"/>
          </a:effectRef>
          <a:fontRef idx="minor">
            <a:schemeClr val="tx1"/>
          </a:fontRef>
        </p:style>
      </p:cxnSp>
      <p:sp>
        <p:nvSpPr>
          <p:cNvPr id="594" name="フローチャート : 論理積ゲート 593"/>
          <p:cNvSpPr/>
          <p:nvPr/>
        </p:nvSpPr>
        <p:spPr>
          <a:xfrm rot="5400000">
            <a:off x="7761696" y="5393303"/>
            <a:ext cx="190005" cy="172469"/>
          </a:xfrm>
          <a:prstGeom prst="flowChartDelay">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5" name="フローチャート : 論理積ゲート 594"/>
          <p:cNvSpPr/>
          <p:nvPr/>
        </p:nvSpPr>
        <p:spPr>
          <a:xfrm rot="5400000">
            <a:off x="8177903" y="5388238"/>
            <a:ext cx="190005" cy="172469"/>
          </a:xfrm>
          <a:prstGeom prst="flowChartDelay">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0" name="スライド番号プレースホルダー 3"/>
          <p:cNvSpPr>
            <a:spLocks noGrp="1"/>
          </p:cNvSpPr>
          <p:nvPr>
            <p:ph type="sldNum" sz="quarter" idx="12"/>
          </p:nvPr>
        </p:nvSpPr>
        <p:spPr>
          <a:xfrm>
            <a:off x="7086600" y="6563360"/>
            <a:ext cx="2057400" cy="294640"/>
          </a:xfrm>
        </p:spPr>
        <p:txBody>
          <a:bodyPr/>
          <a:lstStyle/>
          <a:p>
            <a:fld id="{62668789-62FB-4EEF-AD27-C48D0269F50B}" type="slidenum">
              <a:rPr kumimoji="1" lang="ja-JP" altLang="en-US" smtClean="0"/>
              <a:pPr/>
              <a:t>34</a:t>
            </a:fld>
            <a:endParaRPr kumimoji="1" lang="ja-JP" altLang="en-US" dirty="0"/>
          </a:p>
        </p:txBody>
      </p:sp>
      <p:cxnSp>
        <p:nvCxnSpPr>
          <p:cNvPr id="614" name="カギ線コネクタ 613"/>
          <p:cNvCxnSpPr>
            <a:stCxn id="437" idx="3"/>
          </p:cNvCxnSpPr>
          <p:nvPr/>
        </p:nvCxnSpPr>
        <p:spPr>
          <a:xfrm rot="16200000" flipH="1">
            <a:off x="5589612" y="5790925"/>
            <a:ext cx="537833" cy="144753"/>
          </a:xfrm>
          <a:prstGeom prst="bentConnector3">
            <a:avLst>
              <a:gd name="adj1" fmla="val 15015"/>
            </a:avLst>
          </a:prstGeom>
          <a:ln w="12700"/>
        </p:spPr>
        <p:style>
          <a:lnRef idx="1">
            <a:schemeClr val="dk1"/>
          </a:lnRef>
          <a:fillRef idx="0">
            <a:schemeClr val="dk1"/>
          </a:fillRef>
          <a:effectRef idx="0">
            <a:schemeClr val="dk1"/>
          </a:effectRef>
          <a:fontRef idx="minor">
            <a:schemeClr val="tx1"/>
          </a:fontRef>
        </p:style>
      </p:cxnSp>
      <p:cxnSp>
        <p:nvCxnSpPr>
          <p:cNvPr id="621" name="カギ線コネクタ 620"/>
          <p:cNvCxnSpPr>
            <a:stCxn id="527" idx="3"/>
          </p:cNvCxnSpPr>
          <p:nvPr/>
        </p:nvCxnSpPr>
        <p:spPr>
          <a:xfrm rot="5400000">
            <a:off x="5827597" y="5783253"/>
            <a:ext cx="537834" cy="160099"/>
          </a:xfrm>
          <a:prstGeom prst="bentConnector3">
            <a:avLst>
              <a:gd name="adj1" fmla="val 13598"/>
            </a:avLst>
          </a:prstGeom>
          <a:ln w="12700"/>
        </p:spPr>
        <p:style>
          <a:lnRef idx="1">
            <a:schemeClr val="dk1"/>
          </a:lnRef>
          <a:fillRef idx="0">
            <a:schemeClr val="dk1"/>
          </a:fillRef>
          <a:effectRef idx="0">
            <a:schemeClr val="dk1"/>
          </a:effectRef>
          <a:fontRef idx="minor">
            <a:schemeClr val="tx1"/>
          </a:fontRef>
        </p:style>
      </p:cxnSp>
      <p:cxnSp>
        <p:nvCxnSpPr>
          <p:cNvPr id="630" name="カギ線コネクタ 629"/>
          <p:cNvCxnSpPr>
            <a:stCxn id="426" idx="3"/>
          </p:cNvCxnSpPr>
          <p:nvPr/>
        </p:nvCxnSpPr>
        <p:spPr>
          <a:xfrm rot="16200000" flipH="1">
            <a:off x="5359332" y="5619163"/>
            <a:ext cx="537832" cy="488277"/>
          </a:xfrm>
          <a:prstGeom prst="bentConnector3">
            <a:avLst>
              <a:gd name="adj1" fmla="val 41523"/>
            </a:avLst>
          </a:prstGeom>
          <a:ln w="12700"/>
        </p:spPr>
        <p:style>
          <a:lnRef idx="1">
            <a:schemeClr val="dk1"/>
          </a:lnRef>
          <a:fillRef idx="0">
            <a:schemeClr val="dk1"/>
          </a:fillRef>
          <a:effectRef idx="0">
            <a:schemeClr val="dk1"/>
          </a:effectRef>
          <a:fontRef idx="minor">
            <a:schemeClr val="tx1"/>
          </a:fontRef>
        </p:style>
      </p:cxnSp>
      <p:cxnSp>
        <p:nvCxnSpPr>
          <p:cNvPr id="633" name="カギ線コネクタ 632"/>
          <p:cNvCxnSpPr>
            <a:stCxn id="528" idx="3"/>
          </p:cNvCxnSpPr>
          <p:nvPr/>
        </p:nvCxnSpPr>
        <p:spPr>
          <a:xfrm rot="5400000">
            <a:off x="6078982" y="5605733"/>
            <a:ext cx="537832" cy="515138"/>
          </a:xfrm>
          <a:prstGeom prst="bentConnector3">
            <a:avLst>
              <a:gd name="adj1" fmla="val 41789"/>
            </a:avLst>
          </a:prstGeom>
          <a:ln w="12700"/>
        </p:spPr>
        <p:style>
          <a:lnRef idx="1">
            <a:schemeClr val="dk1"/>
          </a:lnRef>
          <a:fillRef idx="0">
            <a:schemeClr val="dk1"/>
          </a:fillRef>
          <a:effectRef idx="0">
            <a:schemeClr val="dk1"/>
          </a:effectRef>
          <a:fontRef idx="minor">
            <a:schemeClr val="tx1"/>
          </a:fontRef>
        </p:style>
      </p:cxnSp>
      <p:cxnSp>
        <p:nvCxnSpPr>
          <p:cNvPr id="636" name="カギ線コネクタ 635"/>
          <p:cNvCxnSpPr>
            <a:stCxn id="568" idx="3"/>
          </p:cNvCxnSpPr>
          <p:nvPr/>
        </p:nvCxnSpPr>
        <p:spPr>
          <a:xfrm rot="16200000" flipH="1">
            <a:off x="7264518" y="5750554"/>
            <a:ext cx="513954" cy="166831"/>
          </a:xfrm>
          <a:prstGeom prst="bentConnector3">
            <a:avLst>
              <a:gd name="adj1" fmla="val 16634"/>
            </a:avLst>
          </a:prstGeom>
          <a:ln w="12700"/>
        </p:spPr>
        <p:style>
          <a:lnRef idx="1">
            <a:schemeClr val="dk1"/>
          </a:lnRef>
          <a:fillRef idx="0">
            <a:schemeClr val="dk1"/>
          </a:fillRef>
          <a:effectRef idx="0">
            <a:schemeClr val="dk1"/>
          </a:effectRef>
          <a:fontRef idx="minor">
            <a:schemeClr val="tx1"/>
          </a:fontRef>
        </p:style>
      </p:cxnSp>
      <p:cxnSp>
        <p:nvCxnSpPr>
          <p:cNvPr id="638" name="カギ線コネクタ 637"/>
          <p:cNvCxnSpPr>
            <a:stCxn id="594" idx="3"/>
          </p:cNvCxnSpPr>
          <p:nvPr/>
        </p:nvCxnSpPr>
        <p:spPr>
          <a:xfrm rot="5400000">
            <a:off x="7517869" y="5752117"/>
            <a:ext cx="516407" cy="161252"/>
          </a:xfrm>
          <a:prstGeom prst="bentConnector3">
            <a:avLst>
              <a:gd name="adj1" fmla="val 16791"/>
            </a:avLst>
          </a:prstGeom>
          <a:ln w="12700"/>
        </p:spPr>
        <p:style>
          <a:lnRef idx="1">
            <a:schemeClr val="dk1"/>
          </a:lnRef>
          <a:fillRef idx="0">
            <a:schemeClr val="dk1"/>
          </a:fillRef>
          <a:effectRef idx="0">
            <a:schemeClr val="dk1"/>
          </a:effectRef>
          <a:fontRef idx="minor">
            <a:schemeClr val="tx1"/>
          </a:fontRef>
        </p:style>
      </p:cxnSp>
      <p:cxnSp>
        <p:nvCxnSpPr>
          <p:cNvPr id="640" name="カギ線コネクタ 639"/>
          <p:cNvCxnSpPr>
            <a:stCxn id="567" idx="3"/>
          </p:cNvCxnSpPr>
          <p:nvPr/>
        </p:nvCxnSpPr>
        <p:spPr>
          <a:xfrm rot="16200000" flipH="1">
            <a:off x="7018650" y="5585281"/>
            <a:ext cx="508889" cy="502442"/>
          </a:xfrm>
          <a:prstGeom prst="bentConnector3">
            <a:avLst>
              <a:gd name="adj1" fmla="val 43640"/>
            </a:avLst>
          </a:prstGeom>
          <a:ln w="12700"/>
        </p:spPr>
        <p:style>
          <a:lnRef idx="1">
            <a:schemeClr val="dk1"/>
          </a:lnRef>
          <a:fillRef idx="0">
            <a:schemeClr val="dk1"/>
          </a:fillRef>
          <a:effectRef idx="0">
            <a:schemeClr val="dk1"/>
          </a:effectRef>
          <a:fontRef idx="minor">
            <a:schemeClr val="tx1"/>
          </a:fontRef>
        </p:style>
      </p:cxnSp>
      <p:cxnSp>
        <p:nvCxnSpPr>
          <p:cNvPr id="643" name="カギ線コネクタ 642"/>
          <p:cNvCxnSpPr>
            <a:stCxn id="595" idx="3"/>
          </p:cNvCxnSpPr>
          <p:nvPr/>
        </p:nvCxnSpPr>
        <p:spPr>
          <a:xfrm rot="5400000">
            <a:off x="7763753" y="5581795"/>
            <a:ext cx="521472" cy="496833"/>
          </a:xfrm>
          <a:prstGeom prst="bentConnector3">
            <a:avLst>
              <a:gd name="adj1" fmla="val 44342"/>
            </a:avLst>
          </a:prstGeom>
          <a:ln w="12700"/>
        </p:spPr>
        <p:style>
          <a:lnRef idx="1">
            <a:schemeClr val="dk1"/>
          </a:lnRef>
          <a:fillRef idx="0">
            <a:schemeClr val="dk1"/>
          </a:fillRef>
          <a:effectRef idx="0">
            <a:schemeClr val="dk1"/>
          </a:effectRef>
          <a:fontRef idx="minor">
            <a:schemeClr val="tx1"/>
          </a:fontRef>
        </p:style>
      </p:cxnSp>
      <p:sp>
        <p:nvSpPr>
          <p:cNvPr id="390" name="月 389"/>
          <p:cNvSpPr/>
          <p:nvPr/>
        </p:nvSpPr>
        <p:spPr>
          <a:xfrm rot="16200000">
            <a:off x="5813609" y="5890658"/>
            <a:ext cx="359263" cy="400579"/>
          </a:xfrm>
          <a:prstGeom prst="moon">
            <a:avLst>
              <a:gd name="adj" fmla="val 80335"/>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3" name="月 392"/>
          <p:cNvSpPr/>
          <p:nvPr/>
        </p:nvSpPr>
        <p:spPr>
          <a:xfrm rot="16200000">
            <a:off x="7458738" y="5890657"/>
            <a:ext cx="359263" cy="400579"/>
          </a:xfrm>
          <a:prstGeom prst="moon">
            <a:avLst>
              <a:gd name="adj" fmla="val 80335"/>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64" name="直線コネクタ 663"/>
          <p:cNvCxnSpPr/>
          <p:nvPr/>
        </p:nvCxnSpPr>
        <p:spPr>
          <a:xfrm flipH="1">
            <a:off x="5987585" y="6270579"/>
            <a:ext cx="1" cy="148990"/>
          </a:xfrm>
          <a:prstGeom prst="line">
            <a:avLst/>
          </a:prstGeom>
          <a:ln w="12700"/>
        </p:spPr>
        <p:style>
          <a:lnRef idx="1">
            <a:schemeClr val="dk1"/>
          </a:lnRef>
          <a:fillRef idx="0">
            <a:schemeClr val="dk1"/>
          </a:fillRef>
          <a:effectRef idx="0">
            <a:schemeClr val="dk1"/>
          </a:effectRef>
          <a:fontRef idx="minor">
            <a:schemeClr val="tx1"/>
          </a:fontRef>
        </p:style>
      </p:cxnSp>
      <p:cxnSp>
        <p:nvCxnSpPr>
          <p:cNvPr id="665" name="直線コネクタ 664"/>
          <p:cNvCxnSpPr/>
          <p:nvPr/>
        </p:nvCxnSpPr>
        <p:spPr>
          <a:xfrm flipH="1">
            <a:off x="7638370" y="6265705"/>
            <a:ext cx="1" cy="148990"/>
          </a:xfrm>
          <a:prstGeom prst="line">
            <a:avLst/>
          </a:prstGeom>
          <a:ln w="12700"/>
        </p:spPr>
        <p:style>
          <a:lnRef idx="1">
            <a:schemeClr val="dk1"/>
          </a:lnRef>
          <a:fillRef idx="0">
            <a:schemeClr val="dk1"/>
          </a:fillRef>
          <a:effectRef idx="0">
            <a:schemeClr val="dk1"/>
          </a:effectRef>
          <a:fontRef idx="minor">
            <a:schemeClr val="tx1"/>
          </a:fontRef>
        </p:style>
      </p:cxnSp>
      <p:sp>
        <p:nvSpPr>
          <p:cNvPr id="667" name="テキスト ボックス 666"/>
          <p:cNvSpPr txBox="1"/>
          <p:nvPr/>
        </p:nvSpPr>
        <p:spPr>
          <a:xfrm>
            <a:off x="4237906" y="895805"/>
            <a:ext cx="342387" cy="215444"/>
          </a:xfrm>
          <a:prstGeom prst="rect">
            <a:avLst/>
          </a:prstGeom>
          <a:noFill/>
        </p:spPr>
        <p:txBody>
          <a:bodyPr wrap="square" rtlCol="0">
            <a:spAutoFit/>
          </a:bodyPr>
          <a:lstStyle/>
          <a:p>
            <a:r>
              <a:rPr kumimoji="1" lang="en-US" altLang="ja-JP" sz="800" dirty="0"/>
              <a:t>NZ</a:t>
            </a:r>
            <a:endParaRPr kumimoji="1" lang="ja-JP" altLang="en-US" sz="800" dirty="0"/>
          </a:p>
        </p:txBody>
      </p:sp>
      <p:sp>
        <p:nvSpPr>
          <p:cNvPr id="674" name="アーチ 673"/>
          <p:cNvSpPr/>
          <p:nvPr/>
        </p:nvSpPr>
        <p:spPr>
          <a:xfrm rot="5400000">
            <a:off x="2914750" y="1603338"/>
            <a:ext cx="173462" cy="58172"/>
          </a:xfrm>
          <a:prstGeom prst="blockArc">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cxnSp>
        <p:nvCxnSpPr>
          <p:cNvPr id="678" name="カギ線コネクタ 677"/>
          <p:cNvCxnSpPr/>
          <p:nvPr/>
        </p:nvCxnSpPr>
        <p:spPr>
          <a:xfrm rot="16200000" flipH="1">
            <a:off x="2331530" y="954243"/>
            <a:ext cx="742971" cy="688682"/>
          </a:xfrm>
          <a:prstGeom prst="bentConnector3">
            <a:avLst>
              <a:gd name="adj1" fmla="val 99229"/>
            </a:avLst>
          </a:prstGeom>
          <a:ln w="12700"/>
        </p:spPr>
        <p:style>
          <a:lnRef idx="1">
            <a:schemeClr val="dk1"/>
          </a:lnRef>
          <a:fillRef idx="0">
            <a:schemeClr val="dk1"/>
          </a:fillRef>
          <a:effectRef idx="0">
            <a:schemeClr val="dk1"/>
          </a:effectRef>
          <a:fontRef idx="minor">
            <a:schemeClr val="tx1"/>
          </a:fontRef>
        </p:style>
      </p:cxnSp>
      <p:cxnSp>
        <p:nvCxnSpPr>
          <p:cNvPr id="684" name="カギ線コネクタ 683"/>
          <p:cNvCxnSpPr/>
          <p:nvPr/>
        </p:nvCxnSpPr>
        <p:spPr>
          <a:xfrm rot="16200000" flipH="1">
            <a:off x="2587077" y="1109442"/>
            <a:ext cx="642622" cy="277940"/>
          </a:xfrm>
          <a:prstGeom prst="bentConnector3">
            <a:avLst>
              <a:gd name="adj1" fmla="val 100988"/>
            </a:avLst>
          </a:prstGeom>
          <a:ln w="12700"/>
        </p:spPr>
        <p:style>
          <a:lnRef idx="1">
            <a:schemeClr val="dk1"/>
          </a:lnRef>
          <a:fillRef idx="0">
            <a:schemeClr val="dk1"/>
          </a:fillRef>
          <a:effectRef idx="0">
            <a:schemeClr val="dk1"/>
          </a:effectRef>
          <a:fontRef idx="minor">
            <a:schemeClr val="tx1"/>
          </a:fontRef>
        </p:style>
      </p:cxnSp>
      <p:sp>
        <p:nvSpPr>
          <p:cNvPr id="669" name="月 668"/>
          <p:cNvSpPr/>
          <p:nvPr/>
        </p:nvSpPr>
        <p:spPr>
          <a:xfrm rot="10800000">
            <a:off x="3033855" y="1532279"/>
            <a:ext cx="179631" cy="200290"/>
          </a:xfrm>
          <a:prstGeom prst="moon">
            <a:avLst>
              <a:gd name="adj" fmla="val 80335"/>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88" name="カギ線コネクタ 687"/>
          <p:cNvCxnSpPr/>
          <p:nvPr/>
        </p:nvCxnSpPr>
        <p:spPr>
          <a:xfrm rot="16200000" flipH="1">
            <a:off x="3120843" y="1033547"/>
            <a:ext cx="371483" cy="158590"/>
          </a:xfrm>
          <a:prstGeom prst="bentConnector3">
            <a:avLst>
              <a:gd name="adj1" fmla="val 97862"/>
            </a:avLst>
          </a:prstGeom>
          <a:ln w="12700"/>
        </p:spPr>
        <p:style>
          <a:lnRef idx="1">
            <a:schemeClr val="dk1"/>
          </a:lnRef>
          <a:fillRef idx="0">
            <a:schemeClr val="dk1"/>
          </a:fillRef>
          <a:effectRef idx="0">
            <a:schemeClr val="dk1"/>
          </a:effectRef>
          <a:fontRef idx="minor">
            <a:schemeClr val="tx1"/>
          </a:fontRef>
        </p:style>
      </p:cxnSp>
      <p:sp>
        <p:nvSpPr>
          <p:cNvPr id="696" name="正方形/長方形 695"/>
          <p:cNvSpPr/>
          <p:nvPr/>
        </p:nvSpPr>
        <p:spPr>
          <a:xfrm>
            <a:off x="3204431" y="1096824"/>
            <a:ext cx="457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00" name="カギ線コネクタ 699"/>
          <p:cNvCxnSpPr>
            <a:stCxn id="696" idx="3"/>
            <a:endCxn id="376" idx="2"/>
          </p:cNvCxnSpPr>
          <p:nvPr/>
        </p:nvCxnSpPr>
        <p:spPr>
          <a:xfrm>
            <a:off x="3250150" y="1119684"/>
            <a:ext cx="1688463" cy="1454137"/>
          </a:xfrm>
          <a:prstGeom prst="bentConnector3">
            <a:avLst>
              <a:gd name="adj1" fmla="val 82155"/>
            </a:avLst>
          </a:prstGeom>
          <a:ln w="12700"/>
        </p:spPr>
        <p:style>
          <a:lnRef idx="1">
            <a:schemeClr val="dk1"/>
          </a:lnRef>
          <a:fillRef idx="0">
            <a:schemeClr val="dk1"/>
          </a:fillRef>
          <a:effectRef idx="0">
            <a:schemeClr val="dk1"/>
          </a:effectRef>
          <a:fontRef idx="minor">
            <a:schemeClr val="tx1"/>
          </a:fontRef>
        </p:style>
      </p:cxnSp>
      <p:sp>
        <p:nvSpPr>
          <p:cNvPr id="705" name="テキスト ボックス 704"/>
          <p:cNvSpPr txBox="1"/>
          <p:nvPr/>
        </p:nvSpPr>
        <p:spPr>
          <a:xfrm>
            <a:off x="3214686" y="895805"/>
            <a:ext cx="342387" cy="215444"/>
          </a:xfrm>
          <a:prstGeom prst="rect">
            <a:avLst/>
          </a:prstGeom>
          <a:noFill/>
        </p:spPr>
        <p:txBody>
          <a:bodyPr wrap="square" rtlCol="0">
            <a:spAutoFit/>
          </a:bodyPr>
          <a:lstStyle/>
          <a:p>
            <a:r>
              <a:rPr kumimoji="1" lang="en-US" altLang="ja-JP" sz="800" dirty="0"/>
              <a:t>Z</a:t>
            </a:r>
            <a:endParaRPr kumimoji="1" lang="ja-JP" altLang="en-US" sz="800" dirty="0"/>
          </a:p>
        </p:txBody>
      </p:sp>
      <p:sp>
        <p:nvSpPr>
          <p:cNvPr id="706" name="テキスト ボックス 705"/>
          <p:cNvSpPr txBox="1"/>
          <p:nvPr/>
        </p:nvSpPr>
        <p:spPr>
          <a:xfrm>
            <a:off x="2338462" y="886004"/>
            <a:ext cx="282697" cy="215444"/>
          </a:xfrm>
          <a:prstGeom prst="rect">
            <a:avLst/>
          </a:prstGeom>
          <a:noFill/>
        </p:spPr>
        <p:txBody>
          <a:bodyPr wrap="square" rtlCol="0">
            <a:spAutoFit/>
          </a:bodyPr>
          <a:lstStyle/>
          <a:p>
            <a:r>
              <a:rPr kumimoji="1" lang="en-US" altLang="ja-JP" sz="800" dirty="0"/>
              <a:t>N</a:t>
            </a:r>
            <a:endParaRPr kumimoji="1" lang="ja-JP" altLang="en-US" sz="800" dirty="0"/>
          </a:p>
        </p:txBody>
      </p:sp>
      <p:sp>
        <p:nvSpPr>
          <p:cNvPr id="707" name="テキスト ボックス 706"/>
          <p:cNvSpPr txBox="1"/>
          <p:nvPr/>
        </p:nvSpPr>
        <p:spPr>
          <a:xfrm>
            <a:off x="2769418" y="895805"/>
            <a:ext cx="282697" cy="215444"/>
          </a:xfrm>
          <a:prstGeom prst="rect">
            <a:avLst/>
          </a:prstGeom>
          <a:noFill/>
        </p:spPr>
        <p:txBody>
          <a:bodyPr wrap="square" rtlCol="0">
            <a:spAutoFit/>
          </a:bodyPr>
          <a:lstStyle/>
          <a:p>
            <a:r>
              <a:rPr kumimoji="1" lang="en-US" altLang="ja-JP" sz="800" dirty="0"/>
              <a:t>V</a:t>
            </a:r>
            <a:endParaRPr kumimoji="1" lang="ja-JP" altLang="en-US" sz="800" dirty="0"/>
          </a:p>
        </p:txBody>
      </p:sp>
      <p:cxnSp>
        <p:nvCxnSpPr>
          <p:cNvPr id="717" name="カギ線コネクタ 716"/>
          <p:cNvCxnSpPr>
            <a:stCxn id="669" idx="1"/>
          </p:cNvCxnSpPr>
          <p:nvPr/>
        </p:nvCxnSpPr>
        <p:spPr>
          <a:xfrm flipV="1">
            <a:off x="3213486" y="1398729"/>
            <a:ext cx="198468" cy="233695"/>
          </a:xfrm>
          <a:prstGeom prst="bentConnector3">
            <a:avLst/>
          </a:prstGeom>
          <a:ln w="12700"/>
        </p:spPr>
        <p:style>
          <a:lnRef idx="1">
            <a:schemeClr val="dk1"/>
          </a:lnRef>
          <a:fillRef idx="0">
            <a:schemeClr val="dk1"/>
          </a:fillRef>
          <a:effectRef idx="0">
            <a:schemeClr val="dk1"/>
          </a:effectRef>
          <a:fontRef idx="minor">
            <a:schemeClr val="tx1"/>
          </a:fontRef>
        </p:style>
      </p:cxnSp>
      <p:sp>
        <p:nvSpPr>
          <p:cNvPr id="719" name="月 718"/>
          <p:cNvSpPr/>
          <p:nvPr/>
        </p:nvSpPr>
        <p:spPr>
          <a:xfrm rot="10800000">
            <a:off x="3376630" y="1248411"/>
            <a:ext cx="179631" cy="200290"/>
          </a:xfrm>
          <a:prstGeom prst="moon">
            <a:avLst>
              <a:gd name="adj" fmla="val 80335"/>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21" name="カギ線コネクタ 720"/>
          <p:cNvCxnSpPr>
            <a:stCxn id="719" idx="1"/>
            <a:endCxn id="219" idx="2"/>
          </p:cNvCxnSpPr>
          <p:nvPr/>
        </p:nvCxnSpPr>
        <p:spPr>
          <a:xfrm>
            <a:off x="3556261" y="1348556"/>
            <a:ext cx="380919" cy="3442642"/>
          </a:xfrm>
          <a:prstGeom prst="bentConnector3">
            <a:avLst>
              <a:gd name="adj1" fmla="val 41665"/>
            </a:avLst>
          </a:prstGeom>
          <a:ln w="12700"/>
        </p:spPr>
        <p:style>
          <a:lnRef idx="1">
            <a:schemeClr val="dk1"/>
          </a:lnRef>
          <a:fillRef idx="0">
            <a:schemeClr val="dk1"/>
          </a:fillRef>
          <a:effectRef idx="0">
            <a:schemeClr val="dk1"/>
          </a:effectRef>
          <a:fontRef idx="minor">
            <a:schemeClr val="tx1"/>
          </a:fontRef>
        </p:style>
      </p:cxnSp>
      <p:sp>
        <p:nvSpPr>
          <p:cNvPr id="723" name="正方形/長方形 722"/>
          <p:cNvSpPr/>
          <p:nvPr/>
        </p:nvSpPr>
        <p:spPr>
          <a:xfrm>
            <a:off x="3289860" y="1609564"/>
            <a:ext cx="457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25" name="カギ線コネクタ 724"/>
          <p:cNvCxnSpPr>
            <a:stCxn id="723" idx="3"/>
            <a:endCxn id="362" idx="2"/>
          </p:cNvCxnSpPr>
          <p:nvPr/>
        </p:nvCxnSpPr>
        <p:spPr>
          <a:xfrm>
            <a:off x="3335579" y="1632424"/>
            <a:ext cx="935266" cy="2444572"/>
          </a:xfrm>
          <a:prstGeom prst="bentConnector3">
            <a:avLst>
              <a:gd name="adj1" fmla="val 67925"/>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302732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A03445E6-444D-4BC2-B733-121970183D99}"/>
              </a:ext>
            </a:extLst>
          </p:cNvPr>
          <p:cNvSpPr/>
          <p:nvPr/>
        </p:nvSpPr>
        <p:spPr>
          <a:xfrm>
            <a:off x="198827" y="946299"/>
            <a:ext cx="8753787" cy="536342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u="sng" dirty="0">
                <a:solidFill>
                  <a:schemeClr val="tx1"/>
                </a:solidFill>
              </a:rPr>
              <a:t>tb_top(</a:t>
            </a:r>
            <a:r>
              <a:rPr kumimoji="1" lang="ja-JP" altLang="en-US" sz="1200" u="sng" dirty="0">
                <a:solidFill>
                  <a:schemeClr val="tx1"/>
                </a:solidFill>
              </a:rPr>
              <a:t>テストベンチ</a:t>
            </a:r>
            <a:r>
              <a:rPr kumimoji="1" lang="en-US" altLang="ja-JP" sz="1200" u="sng" dirty="0">
                <a:solidFill>
                  <a:schemeClr val="tx1"/>
                </a:solidFill>
              </a:rPr>
              <a:t>)</a:t>
            </a:r>
            <a:endParaRPr kumimoji="1" lang="ja-JP" altLang="en-US" sz="1200" u="sng" dirty="0"/>
          </a:p>
        </p:txBody>
      </p:sp>
      <p:sp>
        <p:nvSpPr>
          <p:cNvPr id="5" name="正方形/長方形 4">
            <a:extLst>
              <a:ext uri="{FF2B5EF4-FFF2-40B4-BE49-F238E27FC236}">
                <a16:creationId xmlns:a16="http://schemas.microsoft.com/office/drawing/2014/main" id="{0122A143-074A-4268-ABFA-A22506D8D7D8}"/>
              </a:ext>
            </a:extLst>
          </p:cNvPr>
          <p:cNvSpPr/>
          <p:nvPr/>
        </p:nvSpPr>
        <p:spPr>
          <a:xfrm>
            <a:off x="474132" y="1425668"/>
            <a:ext cx="8223301" cy="461106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u="sng" dirty="0">
                <a:solidFill>
                  <a:schemeClr val="tx1"/>
                </a:solidFill>
              </a:rPr>
              <a:t>top</a:t>
            </a:r>
          </a:p>
          <a:p>
            <a:endParaRPr kumimoji="1" lang="en-US" altLang="ja-JP" dirty="0">
              <a:solidFill>
                <a:schemeClr val="tx1"/>
              </a:solidFill>
            </a:endParaRPr>
          </a:p>
          <a:p>
            <a:endParaRPr kumimoji="1" lang="en-US" altLang="ja-JP" dirty="0">
              <a:solidFill>
                <a:schemeClr val="tx1"/>
              </a:solidFill>
            </a:endParaRPr>
          </a:p>
          <a:p>
            <a:pPr algn="r"/>
            <a:endParaRPr kumimoji="1" lang="en-US" altLang="ja-JP" dirty="0">
              <a:solidFill>
                <a:schemeClr val="tx1"/>
              </a:solidFill>
            </a:endParaRPr>
          </a:p>
          <a:p>
            <a:endParaRPr kumimoji="1" lang="ja-JP" altLang="en-US" dirty="0">
              <a:solidFill>
                <a:schemeClr val="tx1"/>
              </a:solidFill>
            </a:endParaRPr>
          </a:p>
        </p:txBody>
      </p:sp>
      <p:sp>
        <p:nvSpPr>
          <p:cNvPr id="33" name="正方形/長方形 32">
            <a:extLst>
              <a:ext uri="{FF2B5EF4-FFF2-40B4-BE49-F238E27FC236}">
                <a16:creationId xmlns:a16="http://schemas.microsoft.com/office/drawing/2014/main" id="{0122A143-074A-4268-ABFA-A22506D8D7D8}"/>
              </a:ext>
            </a:extLst>
          </p:cNvPr>
          <p:cNvSpPr/>
          <p:nvPr/>
        </p:nvSpPr>
        <p:spPr>
          <a:xfrm>
            <a:off x="1767485" y="1679944"/>
            <a:ext cx="5749733" cy="4091128"/>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t"/>
          <a:lstStyle/>
          <a:p>
            <a:r>
              <a:rPr kumimoji="1" lang="en-US" altLang="ja-JP" sz="1200" u="sng" dirty="0">
                <a:solidFill>
                  <a:schemeClr val="tx1"/>
                </a:solidFill>
              </a:rPr>
              <a:t>cpu16</a:t>
            </a:r>
          </a:p>
          <a:p>
            <a:endParaRPr kumimoji="1" lang="en-US" altLang="ja-JP" dirty="0">
              <a:solidFill>
                <a:schemeClr val="tx1"/>
              </a:solidFill>
            </a:endParaRPr>
          </a:p>
          <a:p>
            <a:endParaRPr kumimoji="1" lang="en-US" altLang="ja-JP" dirty="0">
              <a:solidFill>
                <a:schemeClr val="tx1"/>
              </a:solidFill>
            </a:endParaRPr>
          </a:p>
          <a:p>
            <a:pPr algn="r"/>
            <a:endParaRPr kumimoji="1" lang="en-US" altLang="ja-JP" dirty="0">
              <a:solidFill>
                <a:schemeClr val="tx1"/>
              </a:solidFill>
            </a:endParaRPr>
          </a:p>
          <a:p>
            <a:endParaRPr kumimoji="1" lang="ja-JP" altLang="en-US" dirty="0">
              <a:solidFill>
                <a:schemeClr val="tx1"/>
              </a:solidFill>
            </a:endParaRPr>
          </a:p>
        </p:txBody>
      </p:sp>
      <p:sp>
        <p:nvSpPr>
          <p:cNvPr id="47" name="正方形/長方形 46"/>
          <p:cNvSpPr/>
          <p:nvPr/>
        </p:nvSpPr>
        <p:spPr>
          <a:xfrm>
            <a:off x="3252812" y="2843344"/>
            <a:ext cx="880533" cy="288502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decode</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cxnSp>
        <p:nvCxnSpPr>
          <p:cNvPr id="351" name="カギ線コネクタ 350"/>
          <p:cNvCxnSpPr/>
          <p:nvPr/>
        </p:nvCxnSpPr>
        <p:spPr>
          <a:xfrm rot="16200000" flipH="1">
            <a:off x="4502205" y="1929793"/>
            <a:ext cx="1703086" cy="4983013"/>
          </a:xfrm>
          <a:prstGeom prst="bentConnector2">
            <a:avLst/>
          </a:prstGeom>
          <a:ln w="19050">
            <a:solidFill>
              <a:srgbClr val="FF0000"/>
            </a:solidFill>
            <a:tailEnd type="arrow"/>
          </a:ln>
        </p:spPr>
        <p:style>
          <a:lnRef idx="1">
            <a:schemeClr val="dk1"/>
          </a:lnRef>
          <a:fillRef idx="0">
            <a:schemeClr val="dk1"/>
          </a:fillRef>
          <a:effectRef idx="0">
            <a:schemeClr val="dk1"/>
          </a:effectRef>
          <a:fontRef idx="minor">
            <a:schemeClr val="tx1"/>
          </a:fontRef>
        </p:style>
      </p:cxnSp>
      <p:sp>
        <p:nvSpPr>
          <p:cNvPr id="118" name="正方形/長方形 117"/>
          <p:cNvSpPr/>
          <p:nvPr/>
        </p:nvSpPr>
        <p:spPr>
          <a:xfrm>
            <a:off x="4764796" y="2843344"/>
            <a:ext cx="880533" cy="288502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exec</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sp>
        <p:nvSpPr>
          <p:cNvPr id="121" name="フローチャート: 手作業 120"/>
          <p:cNvSpPr/>
          <p:nvPr/>
        </p:nvSpPr>
        <p:spPr>
          <a:xfrm rot="16200000">
            <a:off x="4273597" y="4365335"/>
            <a:ext cx="2352758" cy="227463"/>
          </a:xfrm>
          <a:prstGeom prst="flowChartManualOpe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p:cNvSpPr/>
          <p:nvPr/>
        </p:nvSpPr>
        <p:spPr>
          <a:xfrm>
            <a:off x="6250394" y="3230688"/>
            <a:ext cx="824432" cy="1292503"/>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reg_slice</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sp>
        <p:nvSpPr>
          <p:cNvPr id="2" name="タイトル 1">
            <a:extLst>
              <a:ext uri="{FF2B5EF4-FFF2-40B4-BE49-F238E27FC236}">
                <a16:creationId xmlns:a16="http://schemas.microsoft.com/office/drawing/2014/main" id="{EAD621A3-F279-4D81-B5D0-419A2F2D9A85}"/>
              </a:ext>
            </a:extLst>
          </p:cNvPr>
          <p:cNvSpPr>
            <a:spLocks noGrp="1"/>
          </p:cNvSpPr>
          <p:nvPr>
            <p:ph type="title"/>
          </p:nvPr>
        </p:nvSpPr>
        <p:spPr/>
        <p:txBody>
          <a:bodyPr>
            <a:normAutofit/>
          </a:bodyPr>
          <a:lstStyle/>
          <a:p>
            <a:r>
              <a:rPr lang="en-US" altLang="ja-JP" dirty="0"/>
              <a:t>16</a:t>
            </a:r>
            <a:r>
              <a:rPr lang="ja-JP" altLang="en-US" dirty="0"/>
              <a:t>ビット</a:t>
            </a:r>
            <a:r>
              <a:rPr lang="en-US" altLang="ja-JP" dirty="0"/>
              <a:t>CPU</a:t>
            </a:r>
            <a:r>
              <a:rPr lang="ja-JP" altLang="en-US" dirty="0"/>
              <a:t> の設計試作</a:t>
            </a:r>
            <a:r>
              <a:rPr lang="en-US" altLang="ja-JP" dirty="0"/>
              <a:t>XXX</a:t>
            </a:r>
            <a:endParaRPr kumimoji="1" lang="ja-JP" altLang="en-US" dirty="0"/>
          </a:p>
        </p:txBody>
      </p:sp>
      <p:sp>
        <p:nvSpPr>
          <p:cNvPr id="4" name="スライド番号プレースホルダー 3">
            <a:extLst>
              <a:ext uri="{FF2B5EF4-FFF2-40B4-BE49-F238E27FC236}">
                <a16:creationId xmlns:a16="http://schemas.microsoft.com/office/drawing/2014/main" id="{3D867E40-826E-4E13-BD41-3671ACBAB171}"/>
              </a:ext>
            </a:extLst>
          </p:cNvPr>
          <p:cNvSpPr>
            <a:spLocks noGrp="1"/>
          </p:cNvSpPr>
          <p:nvPr>
            <p:ph type="sldNum" sz="quarter" idx="12"/>
          </p:nvPr>
        </p:nvSpPr>
        <p:spPr/>
        <p:txBody>
          <a:bodyPr/>
          <a:lstStyle/>
          <a:p>
            <a:fld id="{62668789-62FB-4EEF-AD27-C48D0269F50B}" type="slidenum">
              <a:rPr kumimoji="1" lang="ja-JP" altLang="en-US" smtClean="0"/>
              <a:pPr/>
              <a:t>35</a:t>
            </a:fld>
            <a:endParaRPr kumimoji="1" lang="ja-JP" altLang="en-US" dirty="0"/>
          </a:p>
        </p:txBody>
      </p:sp>
      <p:sp>
        <p:nvSpPr>
          <p:cNvPr id="35" name="正方形/長方形 34"/>
          <p:cNvSpPr/>
          <p:nvPr/>
        </p:nvSpPr>
        <p:spPr>
          <a:xfrm>
            <a:off x="651934" y="1998921"/>
            <a:ext cx="711200" cy="367374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ROM</a:t>
            </a:r>
          </a:p>
          <a:p>
            <a:endParaRPr kumimoji="1" lang="en-US" altLang="ja-JP" sz="800" u="sng" dirty="0">
              <a:solidFill>
                <a:schemeClr val="tx1"/>
              </a:solidFill>
            </a:endParaRPr>
          </a:p>
          <a:p>
            <a:r>
              <a:rPr kumimoji="1" lang="en-US" altLang="ja-JP" sz="800" u="sng" dirty="0">
                <a:solidFill>
                  <a:schemeClr val="tx1"/>
                </a:solidFill>
              </a:rPr>
              <a:t>//0</a:t>
            </a:r>
            <a:r>
              <a:rPr kumimoji="1" lang="ja-JP" altLang="en-US" sz="800" u="sng" dirty="0">
                <a:solidFill>
                  <a:schemeClr val="tx1"/>
                </a:solidFill>
              </a:rPr>
              <a:t>番地</a:t>
            </a:r>
            <a:endParaRPr kumimoji="1" lang="en-US" altLang="ja-JP" sz="800" u="sng" dirty="0">
              <a:solidFill>
                <a:schemeClr val="tx1"/>
              </a:solidFill>
            </a:endParaRPr>
          </a:p>
          <a:p>
            <a:r>
              <a:rPr kumimoji="1" lang="en-US" altLang="ja-JP" sz="800" dirty="0">
                <a:solidFill>
                  <a:schemeClr val="tx1"/>
                </a:solidFill>
              </a:rPr>
              <a:t>4AFF</a:t>
            </a:r>
          </a:p>
          <a:p>
            <a:r>
              <a:rPr kumimoji="1" lang="en-US" altLang="ja-JP" sz="800" dirty="0">
                <a:solidFill>
                  <a:schemeClr val="tx1"/>
                </a:solidFill>
              </a:rPr>
              <a:t>4BEE</a:t>
            </a:r>
          </a:p>
          <a:p>
            <a:r>
              <a:rPr kumimoji="1" lang="en-US" altLang="ja-JP" sz="800" dirty="0">
                <a:solidFill>
                  <a:schemeClr val="tx1"/>
                </a:solidFill>
              </a:rPr>
              <a:t>3A2A</a:t>
            </a:r>
            <a:endParaRPr kumimoji="1" lang="en-US" altLang="ja-JP" sz="800" u="sng" dirty="0">
              <a:solidFill>
                <a:schemeClr val="tx1"/>
              </a:solidFill>
            </a:endParaRPr>
          </a:p>
          <a:p>
            <a:r>
              <a:rPr kumimoji="1" lang="en-US" altLang="ja-JP" sz="800" b="1" dirty="0">
                <a:solidFill>
                  <a:schemeClr val="tx1"/>
                </a:solidFill>
              </a:rPr>
              <a:t>:</a:t>
            </a:r>
          </a:p>
          <a:p>
            <a:r>
              <a:rPr kumimoji="1" lang="en-US" altLang="ja-JP" sz="800" b="1" dirty="0">
                <a:solidFill>
                  <a:schemeClr val="tx1"/>
                </a:solidFill>
              </a:rPr>
              <a:t>:</a:t>
            </a: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r>
              <a:rPr kumimoji="1" lang="en-US" altLang="ja-JP" sz="800" b="1" dirty="0">
                <a:solidFill>
                  <a:schemeClr val="tx1"/>
                </a:solidFill>
              </a:rPr>
              <a:t>:</a:t>
            </a:r>
          </a:p>
          <a:p>
            <a:r>
              <a:rPr kumimoji="1" lang="en-US" altLang="ja-JP" sz="800" dirty="0">
                <a:solidFill>
                  <a:schemeClr val="tx1"/>
                </a:solidFill>
              </a:rPr>
              <a:t>//255</a:t>
            </a:r>
            <a:r>
              <a:rPr kumimoji="1" lang="ja-JP" altLang="en-US" sz="800" dirty="0">
                <a:solidFill>
                  <a:schemeClr val="tx1"/>
                </a:solidFill>
              </a:rPr>
              <a:t>番地</a:t>
            </a:r>
            <a:endParaRPr kumimoji="1" lang="en-US" altLang="ja-JP" sz="800" dirty="0">
              <a:solidFill>
                <a:schemeClr val="tx1"/>
              </a:solidFill>
            </a:endParaRPr>
          </a:p>
          <a:p>
            <a:endParaRPr kumimoji="1" lang="en-US" altLang="ja-JP" sz="800" dirty="0">
              <a:solidFill>
                <a:schemeClr val="tx1"/>
              </a:solidFill>
            </a:endParaRPr>
          </a:p>
        </p:txBody>
      </p:sp>
      <p:cxnSp>
        <p:nvCxnSpPr>
          <p:cNvPr id="60" name="直線コネクタ 59"/>
          <p:cNvCxnSpPr/>
          <p:nvPr/>
        </p:nvCxnSpPr>
        <p:spPr>
          <a:xfrm>
            <a:off x="1456825" y="3240046"/>
            <a:ext cx="110065" cy="125046"/>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sp>
        <p:nvSpPr>
          <p:cNvPr id="68" name="テキスト ボックス 67"/>
          <p:cNvSpPr txBox="1"/>
          <p:nvPr/>
        </p:nvSpPr>
        <p:spPr>
          <a:xfrm>
            <a:off x="1298150" y="3326769"/>
            <a:ext cx="571593" cy="215444"/>
          </a:xfrm>
          <a:prstGeom prst="rect">
            <a:avLst/>
          </a:prstGeom>
          <a:noFill/>
        </p:spPr>
        <p:txBody>
          <a:bodyPr wrap="square" rtlCol="0">
            <a:spAutoFit/>
          </a:bodyPr>
          <a:lstStyle/>
          <a:p>
            <a:r>
              <a:rPr kumimoji="1" lang="en-US" altLang="ja-JP" sz="800" dirty="0"/>
              <a:t>op[15:0]</a:t>
            </a:r>
            <a:endParaRPr kumimoji="1" lang="ja-JP" altLang="en-US" sz="800" dirty="0"/>
          </a:p>
        </p:txBody>
      </p:sp>
      <p:sp>
        <p:nvSpPr>
          <p:cNvPr id="82" name="正方形/長方形 81"/>
          <p:cNvSpPr/>
          <p:nvPr/>
        </p:nvSpPr>
        <p:spPr>
          <a:xfrm>
            <a:off x="7845254" y="2005530"/>
            <a:ext cx="711200" cy="366713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RAM</a:t>
            </a:r>
          </a:p>
          <a:p>
            <a:endParaRPr kumimoji="1" lang="en-US" altLang="ja-JP" sz="800" u="sng" dirty="0">
              <a:solidFill>
                <a:schemeClr val="tx1"/>
              </a:solidFill>
            </a:endParaRPr>
          </a:p>
          <a:p>
            <a:r>
              <a:rPr kumimoji="1" lang="en-US" altLang="ja-JP" sz="800" u="sng" dirty="0">
                <a:solidFill>
                  <a:schemeClr val="tx1"/>
                </a:solidFill>
              </a:rPr>
              <a:t>//0</a:t>
            </a:r>
            <a:r>
              <a:rPr kumimoji="1" lang="ja-JP" altLang="en-US" sz="800" u="sng" dirty="0">
                <a:solidFill>
                  <a:schemeClr val="tx1"/>
                </a:solidFill>
              </a:rPr>
              <a:t>番地</a:t>
            </a:r>
            <a:endParaRPr kumimoji="1" lang="en-US" altLang="ja-JP" sz="800" u="sng" dirty="0">
              <a:solidFill>
                <a:schemeClr val="tx1"/>
              </a:solidFill>
            </a:endParaRPr>
          </a:p>
          <a:p>
            <a:r>
              <a:rPr kumimoji="1" lang="en-US" altLang="ja-JP" sz="800" dirty="0">
                <a:solidFill>
                  <a:schemeClr val="tx1"/>
                </a:solidFill>
              </a:rPr>
              <a:t>3CAA</a:t>
            </a:r>
          </a:p>
          <a:p>
            <a:r>
              <a:rPr kumimoji="1" lang="en-US" altLang="ja-JP" sz="800" dirty="0">
                <a:solidFill>
                  <a:schemeClr val="tx1"/>
                </a:solidFill>
              </a:rPr>
              <a:t>03FF</a:t>
            </a:r>
          </a:p>
          <a:p>
            <a:r>
              <a:rPr kumimoji="1" lang="en-US" altLang="ja-JP" sz="800" dirty="0">
                <a:solidFill>
                  <a:schemeClr val="tx1"/>
                </a:solidFill>
              </a:rPr>
              <a:t>35FF</a:t>
            </a:r>
            <a:endParaRPr kumimoji="1" lang="en-US" altLang="ja-JP" sz="800" u="sng" dirty="0">
              <a:solidFill>
                <a:schemeClr val="tx1"/>
              </a:solidFill>
            </a:endParaRPr>
          </a:p>
          <a:p>
            <a:r>
              <a:rPr kumimoji="1" lang="en-US" altLang="ja-JP" sz="800" b="1" dirty="0">
                <a:solidFill>
                  <a:schemeClr val="tx1"/>
                </a:solidFill>
              </a:rPr>
              <a:t>:</a:t>
            </a:r>
          </a:p>
          <a:p>
            <a:r>
              <a:rPr kumimoji="1" lang="en-US" altLang="ja-JP" sz="800" b="1" dirty="0">
                <a:solidFill>
                  <a:schemeClr val="tx1"/>
                </a:solidFill>
              </a:rPr>
              <a:t>:</a:t>
            </a: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r>
              <a:rPr kumimoji="1" lang="en-US" altLang="ja-JP" sz="800" b="1" dirty="0">
                <a:solidFill>
                  <a:schemeClr val="tx1"/>
                </a:solidFill>
              </a:rPr>
              <a:t>:</a:t>
            </a:r>
            <a:endParaRPr kumimoji="1" lang="en-US" altLang="ja-JP" sz="800" dirty="0">
              <a:solidFill>
                <a:schemeClr val="tx1"/>
              </a:solidFill>
            </a:endParaRPr>
          </a:p>
          <a:p>
            <a:r>
              <a:rPr kumimoji="1" lang="en-US" altLang="ja-JP" sz="800" dirty="0">
                <a:solidFill>
                  <a:schemeClr val="tx1"/>
                </a:solidFill>
              </a:rPr>
              <a:t>//255</a:t>
            </a:r>
            <a:r>
              <a:rPr kumimoji="1" lang="ja-JP" altLang="en-US" sz="800" dirty="0">
                <a:solidFill>
                  <a:schemeClr val="tx1"/>
                </a:solidFill>
              </a:rPr>
              <a:t>番地</a:t>
            </a:r>
            <a:endParaRPr kumimoji="1" lang="en-US" altLang="ja-JP" sz="800" dirty="0">
              <a:solidFill>
                <a:schemeClr val="tx1"/>
              </a:solidFill>
            </a:endParaRPr>
          </a:p>
        </p:txBody>
      </p:sp>
      <p:sp>
        <p:nvSpPr>
          <p:cNvPr id="117" name="テキスト ボックス 116"/>
          <p:cNvSpPr txBox="1"/>
          <p:nvPr/>
        </p:nvSpPr>
        <p:spPr>
          <a:xfrm>
            <a:off x="4203655" y="1499541"/>
            <a:ext cx="552442" cy="215444"/>
          </a:xfrm>
          <a:prstGeom prst="rect">
            <a:avLst/>
          </a:prstGeom>
          <a:noFill/>
        </p:spPr>
        <p:txBody>
          <a:bodyPr wrap="square" rtlCol="0">
            <a:spAutoFit/>
          </a:bodyPr>
          <a:lstStyle/>
          <a:p>
            <a:r>
              <a:rPr kumimoji="1" lang="en-US" altLang="ja-JP" sz="800" dirty="0"/>
              <a:t>clk</a:t>
            </a:r>
            <a:endParaRPr kumimoji="1" lang="ja-JP" altLang="en-US" sz="800" dirty="0"/>
          </a:p>
        </p:txBody>
      </p:sp>
      <p:cxnSp>
        <p:nvCxnSpPr>
          <p:cNvPr id="155" name="直線矢印コネクタ 154"/>
          <p:cNvCxnSpPr/>
          <p:nvPr/>
        </p:nvCxnSpPr>
        <p:spPr>
          <a:xfrm>
            <a:off x="8414175" y="1456790"/>
            <a:ext cx="0" cy="548740"/>
          </a:xfrm>
          <a:prstGeom prst="straightConnector1">
            <a:avLst/>
          </a:prstGeom>
          <a:ln w="6350">
            <a:tailEnd type="arrow"/>
          </a:ln>
        </p:spPr>
        <p:style>
          <a:lnRef idx="1">
            <a:schemeClr val="dk1"/>
          </a:lnRef>
          <a:fillRef idx="0">
            <a:schemeClr val="dk1"/>
          </a:fillRef>
          <a:effectRef idx="0">
            <a:schemeClr val="dk1"/>
          </a:effectRef>
          <a:fontRef idx="minor">
            <a:schemeClr val="tx1"/>
          </a:fontRef>
        </p:style>
      </p:cxnSp>
      <p:sp>
        <p:nvSpPr>
          <p:cNvPr id="158" name="正方形/長方形 157"/>
          <p:cNvSpPr/>
          <p:nvPr/>
        </p:nvSpPr>
        <p:spPr>
          <a:xfrm>
            <a:off x="4203655" y="1395120"/>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p:cNvSpPr/>
          <p:nvPr/>
        </p:nvSpPr>
        <p:spPr>
          <a:xfrm>
            <a:off x="8385116" y="1395070"/>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1" name="直線矢印コネクタ 160"/>
          <p:cNvCxnSpPr>
            <a:stCxn id="162" idx="2"/>
            <a:endCxn id="35" idx="0"/>
          </p:cNvCxnSpPr>
          <p:nvPr/>
        </p:nvCxnSpPr>
        <p:spPr>
          <a:xfrm>
            <a:off x="1007532" y="1463768"/>
            <a:ext cx="2" cy="535153"/>
          </a:xfrm>
          <a:prstGeom prst="straightConnector1">
            <a:avLst/>
          </a:prstGeom>
          <a:ln w="6350">
            <a:tailEnd type="arrow"/>
          </a:ln>
        </p:spPr>
        <p:style>
          <a:lnRef idx="1">
            <a:schemeClr val="dk1"/>
          </a:lnRef>
          <a:fillRef idx="0">
            <a:schemeClr val="dk1"/>
          </a:fillRef>
          <a:effectRef idx="0">
            <a:schemeClr val="dk1"/>
          </a:effectRef>
          <a:fontRef idx="minor">
            <a:schemeClr val="tx1"/>
          </a:fontRef>
        </p:style>
      </p:cxnSp>
      <p:sp>
        <p:nvSpPr>
          <p:cNvPr id="162" name="正方形/長方形 161"/>
          <p:cNvSpPr/>
          <p:nvPr/>
        </p:nvSpPr>
        <p:spPr>
          <a:xfrm>
            <a:off x="984672" y="1418049"/>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テキスト ボックス 163"/>
          <p:cNvSpPr txBox="1"/>
          <p:nvPr/>
        </p:nvSpPr>
        <p:spPr>
          <a:xfrm>
            <a:off x="8360914" y="1783477"/>
            <a:ext cx="415882" cy="215444"/>
          </a:xfrm>
          <a:prstGeom prst="rect">
            <a:avLst/>
          </a:prstGeom>
          <a:noFill/>
        </p:spPr>
        <p:txBody>
          <a:bodyPr wrap="square" rtlCol="0">
            <a:spAutoFit/>
          </a:bodyPr>
          <a:lstStyle/>
          <a:p>
            <a:r>
              <a:rPr kumimoji="1" lang="en-US" altLang="ja-JP" sz="800" dirty="0"/>
              <a:t>cen</a:t>
            </a:r>
            <a:endParaRPr kumimoji="1" lang="ja-JP" altLang="en-US" sz="800" dirty="0"/>
          </a:p>
        </p:txBody>
      </p:sp>
      <p:sp>
        <p:nvSpPr>
          <p:cNvPr id="165" name="テキスト ボックス 164"/>
          <p:cNvSpPr txBox="1"/>
          <p:nvPr/>
        </p:nvSpPr>
        <p:spPr>
          <a:xfrm>
            <a:off x="710114" y="1790086"/>
            <a:ext cx="415882" cy="215444"/>
          </a:xfrm>
          <a:prstGeom prst="rect">
            <a:avLst/>
          </a:prstGeom>
          <a:noFill/>
        </p:spPr>
        <p:txBody>
          <a:bodyPr wrap="square" rtlCol="0">
            <a:spAutoFit/>
          </a:bodyPr>
          <a:lstStyle/>
          <a:p>
            <a:r>
              <a:rPr kumimoji="1" lang="en-US" altLang="ja-JP" sz="800" dirty="0"/>
              <a:t>cen</a:t>
            </a:r>
            <a:endParaRPr kumimoji="1" lang="ja-JP" altLang="en-US" sz="800" dirty="0"/>
          </a:p>
        </p:txBody>
      </p:sp>
      <p:sp>
        <p:nvSpPr>
          <p:cNvPr id="174" name="下矢印 173"/>
          <p:cNvSpPr/>
          <p:nvPr/>
        </p:nvSpPr>
        <p:spPr>
          <a:xfrm>
            <a:off x="958203" y="1262695"/>
            <a:ext cx="111135" cy="14393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下矢印 174"/>
          <p:cNvSpPr/>
          <p:nvPr/>
        </p:nvSpPr>
        <p:spPr>
          <a:xfrm>
            <a:off x="4170947" y="1219012"/>
            <a:ext cx="111135" cy="14393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下矢印 176"/>
          <p:cNvSpPr/>
          <p:nvPr/>
        </p:nvSpPr>
        <p:spPr>
          <a:xfrm>
            <a:off x="8352407" y="1229338"/>
            <a:ext cx="111135" cy="14393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6462104" y="3687315"/>
            <a:ext cx="307674" cy="60693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p:cNvSpPr/>
          <p:nvPr/>
        </p:nvSpPr>
        <p:spPr>
          <a:xfrm>
            <a:off x="6500031" y="3721699"/>
            <a:ext cx="307674" cy="60693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p:cNvSpPr/>
          <p:nvPr/>
        </p:nvSpPr>
        <p:spPr>
          <a:xfrm>
            <a:off x="6537102" y="3765273"/>
            <a:ext cx="307674" cy="60693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フローチャート : 抜出し 144"/>
          <p:cNvSpPr/>
          <p:nvPr/>
        </p:nvSpPr>
        <p:spPr>
          <a:xfrm rot="5400000">
            <a:off x="6515155" y="4195595"/>
            <a:ext cx="100337" cy="56444"/>
          </a:xfrm>
          <a:prstGeom prst="flowChartExtra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テキスト ボックス 109"/>
          <p:cNvSpPr txBox="1"/>
          <p:nvPr/>
        </p:nvSpPr>
        <p:spPr>
          <a:xfrm>
            <a:off x="6263935" y="3484206"/>
            <a:ext cx="881091" cy="215444"/>
          </a:xfrm>
          <a:prstGeom prst="rect">
            <a:avLst/>
          </a:prstGeom>
          <a:noFill/>
        </p:spPr>
        <p:txBody>
          <a:bodyPr wrap="square" rtlCol="0">
            <a:spAutoFit/>
          </a:bodyPr>
          <a:lstStyle/>
          <a:p>
            <a:r>
              <a:rPr kumimoji="1" lang="en-US" altLang="ja-JP" sz="800" dirty="0"/>
              <a:t>8</a:t>
            </a:r>
            <a:r>
              <a:rPr kumimoji="1" lang="ja-JP" altLang="en-US" sz="800" dirty="0"/>
              <a:t>個のレジスタ</a:t>
            </a:r>
          </a:p>
        </p:txBody>
      </p:sp>
      <p:sp>
        <p:nvSpPr>
          <p:cNvPr id="6" name="フローチャート: 手作業 5"/>
          <p:cNvSpPr/>
          <p:nvPr/>
        </p:nvSpPr>
        <p:spPr>
          <a:xfrm rot="16200000">
            <a:off x="4579318" y="4124854"/>
            <a:ext cx="796554" cy="227464"/>
          </a:xfrm>
          <a:prstGeom prst="flowChartManualOpe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テキスト ボックス 80"/>
          <p:cNvSpPr txBox="1"/>
          <p:nvPr/>
        </p:nvSpPr>
        <p:spPr>
          <a:xfrm>
            <a:off x="4792952" y="4334206"/>
            <a:ext cx="369285" cy="215444"/>
          </a:xfrm>
          <a:prstGeom prst="rect">
            <a:avLst/>
          </a:prstGeom>
          <a:noFill/>
        </p:spPr>
        <p:txBody>
          <a:bodyPr wrap="square" rtlCol="0">
            <a:spAutoFit/>
          </a:bodyPr>
          <a:lstStyle/>
          <a:p>
            <a:r>
              <a:rPr kumimoji="1" lang="en-US" altLang="ja-JP" sz="800" dirty="0"/>
              <a:t>ALU</a:t>
            </a:r>
            <a:endParaRPr kumimoji="1" lang="ja-JP" altLang="en-US" sz="800" dirty="0"/>
          </a:p>
        </p:txBody>
      </p:sp>
      <p:sp>
        <p:nvSpPr>
          <p:cNvPr id="46" name="二等辺三角形 45"/>
          <p:cNvSpPr/>
          <p:nvPr/>
        </p:nvSpPr>
        <p:spPr>
          <a:xfrm rot="5400000">
            <a:off x="4770715" y="4181721"/>
            <a:ext cx="300023" cy="11373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9" name="直線コネクタ 48"/>
          <p:cNvCxnSpPr>
            <a:stCxn id="46" idx="2"/>
            <a:endCxn id="46" idx="4"/>
          </p:cNvCxnSpPr>
          <p:nvPr/>
        </p:nvCxnSpPr>
        <p:spPr>
          <a:xfrm>
            <a:off x="4863861" y="4088576"/>
            <a:ext cx="0" cy="300023"/>
          </a:xfrm>
          <a:prstGeom prst="line">
            <a:avLst/>
          </a:prstGeom>
          <a:ln w="9525">
            <a:solidFill>
              <a:schemeClr val="accent6">
                <a:lumMod val="40000"/>
                <a:lumOff val="60000"/>
              </a:schemeClr>
            </a:solidFill>
          </a:ln>
        </p:spPr>
        <p:style>
          <a:lnRef idx="1">
            <a:schemeClr val="dk1"/>
          </a:lnRef>
          <a:fillRef idx="0">
            <a:schemeClr val="dk1"/>
          </a:fillRef>
          <a:effectRef idx="0">
            <a:schemeClr val="dk1"/>
          </a:effectRef>
          <a:fontRef idx="minor">
            <a:schemeClr val="tx1"/>
          </a:fontRef>
        </p:style>
      </p:cxnSp>
      <p:sp>
        <p:nvSpPr>
          <p:cNvPr id="153" name="テキスト ボックス 152"/>
          <p:cNvSpPr txBox="1"/>
          <p:nvPr/>
        </p:nvSpPr>
        <p:spPr>
          <a:xfrm>
            <a:off x="4764796" y="5388393"/>
            <a:ext cx="596191" cy="338554"/>
          </a:xfrm>
          <a:prstGeom prst="rect">
            <a:avLst/>
          </a:prstGeom>
          <a:noFill/>
        </p:spPr>
        <p:txBody>
          <a:bodyPr wrap="square" rtlCol="0">
            <a:spAutoFit/>
          </a:bodyPr>
          <a:lstStyle/>
          <a:p>
            <a:r>
              <a:rPr kumimoji="1" lang="en-US" altLang="ja-JP" sz="800" dirty="0"/>
              <a:t>RAM_IN</a:t>
            </a:r>
          </a:p>
          <a:p>
            <a:r>
              <a:rPr kumimoji="1" lang="en-US" altLang="ja-JP" sz="800" dirty="0"/>
              <a:t>[15:0]</a:t>
            </a:r>
            <a:endParaRPr kumimoji="1" lang="ja-JP" altLang="en-US" sz="800" dirty="0"/>
          </a:p>
        </p:txBody>
      </p:sp>
      <p:sp>
        <p:nvSpPr>
          <p:cNvPr id="156" name="正方形/長方形 155"/>
          <p:cNvSpPr/>
          <p:nvPr/>
        </p:nvSpPr>
        <p:spPr>
          <a:xfrm>
            <a:off x="2039035" y="2843344"/>
            <a:ext cx="518397" cy="288502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fetch</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cxnSp>
        <p:nvCxnSpPr>
          <p:cNvPr id="143" name="直線矢印コネクタ 142"/>
          <p:cNvCxnSpPr/>
          <p:nvPr/>
        </p:nvCxnSpPr>
        <p:spPr>
          <a:xfrm>
            <a:off x="4008989" y="3953085"/>
            <a:ext cx="854871" cy="72"/>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80" name="直線矢印コネクタ 179"/>
          <p:cNvCxnSpPr/>
          <p:nvPr/>
        </p:nvCxnSpPr>
        <p:spPr>
          <a:xfrm>
            <a:off x="4008989" y="4518858"/>
            <a:ext cx="854874"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47" name="直線矢印コネクタ 146"/>
          <p:cNvCxnSpPr>
            <a:stCxn id="6" idx="2"/>
          </p:cNvCxnSpPr>
          <p:nvPr/>
        </p:nvCxnSpPr>
        <p:spPr>
          <a:xfrm flipV="1">
            <a:off x="5091327" y="4238585"/>
            <a:ext cx="244914" cy="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02" name="直線矢印コネクタ 201"/>
          <p:cNvCxnSpPr/>
          <p:nvPr/>
        </p:nvCxnSpPr>
        <p:spPr>
          <a:xfrm>
            <a:off x="5563708" y="3953085"/>
            <a:ext cx="686685"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07" name="直線矢印コネクタ 206"/>
          <p:cNvCxnSpPr/>
          <p:nvPr/>
        </p:nvCxnSpPr>
        <p:spPr>
          <a:xfrm>
            <a:off x="5563707" y="4218821"/>
            <a:ext cx="686685"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08" name="直線コネクタ 207"/>
          <p:cNvCxnSpPr/>
          <p:nvPr/>
        </p:nvCxnSpPr>
        <p:spPr>
          <a:xfrm>
            <a:off x="5590296" y="3892527"/>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09" name="直線コネクタ 208"/>
          <p:cNvCxnSpPr/>
          <p:nvPr/>
        </p:nvCxnSpPr>
        <p:spPr>
          <a:xfrm>
            <a:off x="5593619" y="4173648"/>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10" name="直線コネクタ 209"/>
          <p:cNvCxnSpPr/>
          <p:nvPr/>
        </p:nvCxnSpPr>
        <p:spPr>
          <a:xfrm>
            <a:off x="5593456" y="4720115"/>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13" name="カギ線コネクタ 212"/>
          <p:cNvCxnSpPr>
            <a:stCxn id="199" idx="3"/>
            <a:endCxn id="69" idx="1"/>
          </p:cNvCxnSpPr>
          <p:nvPr/>
        </p:nvCxnSpPr>
        <p:spPr>
          <a:xfrm flipH="1">
            <a:off x="3252812" y="3876940"/>
            <a:ext cx="3822014" cy="19188"/>
          </a:xfrm>
          <a:prstGeom prst="bentConnector5">
            <a:avLst>
              <a:gd name="adj1" fmla="val -5981"/>
              <a:gd name="adj2" fmla="val -6464155"/>
              <a:gd name="adj3" fmla="val 105981"/>
            </a:avLst>
          </a:prstGeom>
          <a:ln w="19050">
            <a:tailEnd type="arrow"/>
          </a:ln>
        </p:spPr>
        <p:style>
          <a:lnRef idx="1">
            <a:schemeClr val="dk1"/>
          </a:lnRef>
          <a:fillRef idx="0">
            <a:schemeClr val="dk1"/>
          </a:fillRef>
          <a:effectRef idx="0">
            <a:schemeClr val="dk1"/>
          </a:effectRef>
          <a:fontRef idx="minor">
            <a:schemeClr val="tx1"/>
          </a:fontRef>
        </p:style>
      </p:cxnSp>
      <p:sp>
        <p:nvSpPr>
          <p:cNvPr id="217" name="フローチャート: 手作業 216"/>
          <p:cNvSpPr/>
          <p:nvPr/>
        </p:nvSpPr>
        <p:spPr>
          <a:xfrm rot="16200000">
            <a:off x="3224713" y="4123701"/>
            <a:ext cx="1252640" cy="315910"/>
          </a:xfrm>
          <a:prstGeom prst="flowChartManualOpe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9" name="テキスト ボックス 218"/>
          <p:cNvSpPr txBox="1"/>
          <p:nvPr/>
        </p:nvSpPr>
        <p:spPr>
          <a:xfrm>
            <a:off x="5589403" y="5059995"/>
            <a:ext cx="719494" cy="215444"/>
          </a:xfrm>
          <a:prstGeom prst="rect">
            <a:avLst/>
          </a:prstGeom>
          <a:noFill/>
        </p:spPr>
        <p:txBody>
          <a:bodyPr wrap="square" rtlCol="0">
            <a:spAutoFit/>
          </a:bodyPr>
          <a:lstStyle/>
          <a:p>
            <a:r>
              <a:rPr kumimoji="1" lang="en-US" altLang="ja-JP" sz="800" dirty="0"/>
              <a:t>ram_wen</a:t>
            </a:r>
            <a:endParaRPr kumimoji="1" lang="ja-JP" altLang="en-US" sz="800" dirty="0"/>
          </a:p>
        </p:txBody>
      </p:sp>
      <p:sp>
        <p:nvSpPr>
          <p:cNvPr id="220" name="テキスト ボックス 219"/>
          <p:cNvSpPr txBox="1"/>
          <p:nvPr/>
        </p:nvSpPr>
        <p:spPr>
          <a:xfrm>
            <a:off x="5589404" y="4769742"/>
            <a:ext cx="1073206" cy="215444"/>
          </a:xfrm>
          <a:prstGeom prst="rect">
            <a:avLst/>
          </a:prstGeom>
          <a:noFill/>
        </p:spPr>
        <p:txBody>
          <a:bodyPr wrap="square" rtlCol="0">
            <a:spAutoFit/>
          </a:bodyPr>
          <a:lstStyle/>
          <a:p>
            <a:r>
              <a:rPr kumimoji="1" lang="en-US" altLang="ja-JP" sz="800" dirty="0"/>
              <a:t>ram_data[15:0]</a:t>
            </a:r>
            <a:endParaRPr kumimoji="1" lang="ja-JP" altLang="en-US" sz="800" dirty="0"/>
          </a:p>
        </p:txBody>
      </p:sp>
      <p:sp>
        <p:nvSpPr>
          <p:cNvPr id="221" name="テキスト ボックス 220"/>
          <p:cNvSpPr txBox="1"/>
          <p:nvPr/>
        </p:nvSpPr>
        <p:spPr>
          <a:xfrm>
            <a:off x="5590296" y="3933292"/>
            <a:ext cx="851115" cy="215444"/>
          </a:xfrm>
          <a:prstGeom prst="rect">
            <a:avLst/>
          </a:prstGeom>
          <a:noFill/>
        </p:spPr>
        <p:txBody>
          <a:bodyPr wrap="square" rtlCol="0">
            <a:spAutoFit/>
          </a:bodyPr>
          <a:lstStyle/>
          <a:p>
            <a:r>
              <a:rPr kumimoji="1" lang="en-US" altLang="ja-JP" sz="800" dirty="0"/>
              <a:t>reg_data[15:0]</a:t>
            </a:r>
            <a:endParaRPr kumimoji="1" lang="ja-JP" altLang="en-US" sz="800" dirty="0"/>
          </a:p>
        </p:txBody>
      </p:sp>
      <p:sp>
        <p:nvSpPr>
          <p:cNvPr id="222" name="テキスト ボックス 221"/>
          <p:cNvSpPr txBox="1"/>
          <p:nvPr/>
        </p:nvSpPr>
        <p:spPr>
          <a:xfrm>
            <a:off x="5589404" y="4220907"/>
            <a:ext cx="851115" cy="215444"/>
          </a:xfrm>
          <a:prstGeom prst="rect">
            <a:avLst/>
          </a:prstGeom>
          <a:noFill/>
        </p:spPr>
        <p:txBody>
          <a:bodyPr wrap="square" rtlCol="0">
            <a:spAutoFit/>
          </a:bodyPr>
          <a:lstStyle/>
          <a:p>
            <a:r>
              <a:rPr kumimoji="1" lang="en-US" altLang="ja-JP" sz="800" dirty="0"/>
              <a:t>reg_sel[2:0]</a:t>
            </a:r>
            <a:endParaRPr kumimoji="1" lang="ja-JP" altLang="en-US" sz="800" dirty="0"/>
          </a:p>
        </p:txBody>
      </p:sp>
      <p:cxnSp>
        <p:nvCxnSpPr>
          <p:cNvPr id="238" name="カギ線コネクタ 237"/>
          <p:cNvCxnSpPr/>
          <p:nvPr/>
        </p:nvCxnSpPr>
        <p:spPr>
          <a:xfrm>
            <a:off x="4498601" y="3953085"/>
            <a:ext cx="837643" cy="782256"/>
          </a:xfrm>
          <a:prstGeom prst="bentConnector3">
            <a:avLst>
              <a:gd name="adj1" fmla="val 568"/>
            </a:avLst>
          </a:prstGeom>
          <a:ln w="19050">
            <a:tailEnd type="arrow"/>
          </a:ln>
        </p:spPr>
        <p:style>
          <a:lnRef idx="1">
            <a:schemeClr val="dk1"/>
          </a:lnRef>
          <a:fillRef idx="0">
            <a:schemeClr val="dk1"/>
          </a:fillRef>
          <a:effectRef idx="0">
            <a:schemeClr val="dk1"/>
          </a:effectRef>
          <a:fontRef idx="minor">
            <a:schemeClr val="tx1"/>
          </a:fontRef>
        </p:style>
      </p:cxnSp>
      <p:cxnSp>
        <p:nvCxnSpPr>
          <p:cNvPr id="242" name="カギ線コネクタ 241"/>
          <p:cNvCxnSpPr/>
          <p:nvPr/>
        </p:nvCxnSpPr>
        <p:spPr>
          <a:xfrm>
            <a:off x="4250142" y="4528141"/>
            <a:ext cx="1086102" cy="483202"/>
          </a:xfrm>
          <a:prstGeom prst="bentConnector3">
            <a:avLst>
              <a:gd name="adj1" fmla="val 756"/>
            </a:avLst>
          </a:prstGeom>
          <a:ln w="19050">
            <a:tailEnd type="arrow"/>
          </a:ln>
        </p:spPr>
        <p:style>
          <a:lnRef idx="1">
            <a:schemeClr val="dk1"/>
          </a:lnRef>
          <a:fillRef idx="0">
            <a:schemeClr val="dk1"/>
          </a:fillRef>
          <a:effectRef idx="0">
            <a:schemeClr val="dk1"/>
          </a:effectRef>
          <a:fontRef idx="minor">
            <a:schemeClr val="tx1"/>
          </a:fontRef>
        </p:style>
      </p:cxnSp>
      <p:sp>
        <p:nvSpPr>
          <p:cNvPr id="244" name="正方形/長方形 243"/>
          <p:cNvSpPr/>
          <p:nvPr/>
        </p:nvSpPr>
        <p:spPr>
          <a:xfrm>
            <a:off x="4486289" y="3933292"/>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6" name="正方形/長方形 245"/>
          <p:cNvSpPr/>
          <p:nvPr/>
        </p:nvSpPr>
        <p:spPr>
          <a:xfrm>
            <a:off x="4227282" y="4497754"/>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テキスト ボックス 258"/>
          <p:cNvSpPr txBox="1"/>
          <p:nvPr/>
        </p:nvSpPr>
        <p:spPr>
          <a:xfrm>
            <a:off x="3393264" y="4217757"/>
            <a:ext cx="212382" cy="461665"/>
          </a:xfrm>
          <a:prstGeom prst="rect">
            <a:avLst/>
          </a:prstGeom>
          <a:noFill/>
        </p:spPr>
        <p:txBody>
          <a:bodyPr wrap="square" rtlCol="0">
            <a:spAutoFit/>
          </a:bodyPr>
          <a:lstStyle/>
          <a:p>
            <a:r>
              <a:rPr kumimoji="1" lang="en-US" altLang="ja-JP" sz="1200" b="1" dirty="0"/>
              <a:t>:</a:t>
            </a:r>
          </a:p>
          <a:p>
            <a:r>
              <a:rPr kumimoji="1" lang="en-US" altLang="ja-JP" sz="1200" b="1" dirty="0"/>
              <a:t>:</a:t>
            </a:r>
            <a:endParaRPr kumimoji="1" lang="ja-JP" altLang="en-US" sz="1200" b="1" dirty="0"/>
          </a:p>
        </p:txBody>
      </p:sp>
      <p:cxnSp>
        <p:nvCxnSpPr>
          <p:cNvPr id="263" name="カギ線コネクタ 262"/>
          <p:cNvCxnSpPr>
            <a:stCxn id="199" idx="3"/>
            <a:endCxn id="251" idx="1"/>
          </p:cNvCxnSpPr>
          <p:nvPr/>
        </p:nvCxnSpPr>
        <p:spPr>
          <a:xfrm flipH="1">
            <a:off x="3252812" y="3876940"/>
            <a:ext cx="3822014" cy="234159"/>
          </a:xfrm>
          <a:prstGeom prst="bentConnector5">
            <a:avLst>
              <a:gd name="adj1" fmla="val -5981"/>
              <a:gd name="adj2" fmla="val -528977"/>
              <a:gd name="adj3" fmla="val 105981"/>
            </a:avLst>
          </a:prstGeom>
          <a:ln w="19050">
            <a:tailEnd type="arrow"/>
          </a:ln>
        </p:spPr>
        <p:style>
          <a:lnRef idx="1">
            <a:schemeClr val="dk1"/>
          </a:lnRef>
          <a:fillRef idx="0">
            <a:schemeClr val="dk1"/>
          </a:fillRef>
          <a:effectRef idx="0">
            <a:schemeClr val="dk1"/>
          </a:effectRef>
          <a:fontRef idx="minor">
            <a:schemeClr val="tx1"/>
          </a:fontRef>
        </p:style>
      </p:cxnSp>
      <p:cxnSp>
        <p:nvCxnSpPr>
          <p:cNvPr id="268" name="カギ線コネクタ 267"/>
          <p:cNvCxnSpPr>
            <a:stCxn id="199" idx="3"/>
            <a:endCxn id="258" idx="1"/>
          </p:cNvCxnSpPr>
          <p:nvPr/>
        </p:nvCxnSpPr>
        <p:spPr>
          <a:xfrm flipH="1">
            <a:off x="3252811" y="3876940"/>
            <a:ext cx="3822015" cy="799895"/>
          </a:xfrm>
          <a:prstGeom prst="bentConnector5">
            <a:avLst>
              <a:gd name="adj1" fmla="val -5981"/>
              <a:gd name="adj2" fmla="val -154362"/>
              <a:gd name="adj3" fmla="val 105981"/>
            </a:avLst>
          </a:prstGeom>
          <a:ln w="19050">
            <a:tailEnd type="arrow"/>
          </a:ln>
        </p:spPr>
        <p:style>
          <a:lnRef idx="1">
            <a:schemeClr val="dk1"/>
          </a:lnRef>
          <a:fillRef idx="0">
            <a:schemeClr val="dk1"/>
          </a:fillRef>
          <a:effectRef idx="0">
            <a:schemeClr val="dk1"/>
          </a:effectRef>
          <a:fontRef idx="minor">
            <a:schemeClr val="tx1"/>
          </a:fontRef>
        </p:style>
      </p:cxnSp>
      <p:sp>
        <p:nvSpPr>
          <p:cNvPr id="270" name="テキスト ボックス 269"/>
          <p:cNvSpPr txBox="1"/>
          <p:nvPr/>
        </p:nvSpPr>
        <p:spPr>
          <a:xfrm>
            <a:off x="3029122" y="4217757"/>
            <a:ext cx="212382" cy="461665"/>
          </a:xfrm>
          <a:prstGeom prst="rect">
            <a:avLst/>
          </a:prstGeom>
          <a:noFill/>
        </p:spPr>
        <p:txBody>
          <a:bodyPr wrap="square" rtlCol="0">
            <a:spAutoFit/>
          </a:bodyPr>
          <a:lstStyle/>
          <a:p>
            <a:r>
              <a:rPr kumimoji="1" lang="en-US" altLang="ja-JP" sz="1200" b="1" dirty="0"/>
              <a:t>:</a:t>
            </a:r>
          </a:p>
          <a:p>
            <a:r>
              <a:rPr kumimoji="1" lang="en-US" altLang="ja-JP" sz="1200" b="1" dirty="0"/>
              <a:t>:</a:t>
            </a:r>
            <a:endParaRPr kumimoji="1" lang="ja-JP" altLang="en-US" sz="1200" b="1" dirty="0"/>
          </a:p>
        </p:txBody>
      </p:sp>
      <p:sp>
        <p:nvSpPr>
          <p:cNvPr id="273" name="テキスト ボックス 272"/>
          <p:cNvSpPr txBox="1"/>
          <p:nvPr/>
        </p:nvSpPr>
        <p:spPr>
          <a:xfrm>
            <a:off x="3922520" y="3715143"/>
            <a:ext cx="719124" cy="215444"/>
          </a:xfrm>
          <a:prstGeom prst="rect">
            <a:avLst/>
          </a:prstGeom>
          <a:noFill/>
        </p:spPr>
        <p:txBody>
          <a:bodyPr wrap="square" rtlCol="0">
            <a:spAutoFit/>
          </a:bodyPr>
          <a:lstStyle/>
          <a:p>
            <a:r>
              <a:rPr kumimoji="1" lang="en-US" altLang="ja-JP" sz="800" dirty="0"/>
              <a:t>regA[15:0]</a:t>
            </a:r>
            <a:endParaRPr kumimoji="1" lang="ja-JP" altLang="en-US" sz="800" dirty="0"/>
          </a:p>
        </p:txBody>
      </p:sp>
      <p:sp>
        <p:nvSpPr>
          <p:cNvPr id="274" name="テキスト ボックス 273"/>
          <p:cNvSpPr txBox="1"/>
          <p:nvPr/>
        </p:nvSpPr>
        <p:spPr>
          <a:xfrm>
            <a:off x="3923227" y="4276887"/>
            <a:ext cx="719124" cy="215444"/>
          </a:xfrm>
          <a:prstGeom prst="rect">
            <a:avLst/>
          </a:prstGeom>
          <a:noFill/>
        </p:spPr>
        <p:txBody>
          <a:bodyPr wrap="square" rtlCol="0">
            <a:spAutoFit/>
          </a:bodyPr>
          <a:lstStyle/>
          <a:p>
            <a:r>
              <a:rPr kumimoji="1" lang="en-US" altLang="ja-JP" sz="800" dirty="0"/>
              <a:t>regB[15:0]</a:t>
            </a:r>
            <a:endParaRPr kumimoji="1" lang="ja-JP" altLang="en-US" sz="800" dirty="0"/>
          </a:p>
        </p:txBody>
      </p:sp>
      <p:cxnSp>
        <p:nvCxnSpPr>
          <p:cNvPr id="280" name="カギ線コネクタ 279"/>
          <p:cNvCxnSpPr>
            <a:endCxn id="121" idx="3"/>
          </p:cNvCxnSpPr>
          <p:nvPr/>
        </p:nvCxnSpPr>
        <p:spPr>
          <a:xfrm>
            <a:off x="2565026" y="3230688"/>
            <a:ext cx="2884951" cy="307276"/>
          </a:xfrm>
          <a:prstGeom prst="bentConnector2">
            <a:avLst/>
          </a:prstGeom>
          <a:ln w="1905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67" name="直線矢印コネクタ 66"/>
          <p:cNvCxnSpPr/>
          <p:nvPr/>
        </p:nvCxnSpPr>
        <p:spPr>
          <a:xfrm>
            <a:off x="1363135" y="3302689"/>
            <a:ext cx="675900" cy="0"/>
          </a:xfrm>
          <a:prstGeom prst="straightConnector1">
            <a:avLst/>
          </a:prstGeom>
          <a:ln w="1905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290" name="直線矢印コネクタ 289"/>
          <p:cNvCxnSpPr/>
          <p:nvPr/>
        </p:nvCxnSpPr>
        <p:spPr>
          <a:xfrm>
            <a:off x="2565026" y="3406739"/>
            <a:ext cx="2771215" cy="3968"/>
          </a:xfrm>
          <a:prstGeom prst="straightConnector1">
            <a:avLst/>
          </a:prstGeom>
          <a:ln w="1905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292" name="直線矢印コネクタ 291"/>
          <p:cNvCxnSpPr/>
          <p:nvPr/>
        </p:nvCxnSpPr>
        <p:spPr>
          <a:xfrm>
            <a:off x="2565026" y="3569755"/>
            <a:ext cx="2771218" cy="3235"/>
          </a:xfrm>
          <a:prstGeom prst="straightConnector1">
            <a:avLst/>
          </a:prstGeom>
          <a:ln w="1905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294" name="直線矢印コネクタ 293"/>
          <p:cNvCxnSpPr/>
          <p:nvPr/>
        </p:nvCxnSpPr>
        <p:spPr>
          <a:xfrm>
            <a:off x="3851033" y="3414676"/>
            <a:ext cx="0" cy="373730"/>
          </a:xfrm>
          <a:prstGeom prst="straightConnector1">
            <a:avLst/>
          </a:prstGeom>
          <a:ln w="1905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300" name="直線矢印コネクタ 299"/>
          <p:cNvCxnSpPr/>
          <p:nvPr/>
        </p:nvCxnSpPr>
        <p:spPr>
          <a:xfrm>
            <a:off x="4977593" y="3243976"/>
            <a:ext cx="0" cy="642558"/>
          </a:xfrm>
          <a:prstGeom prst="straightConnector1">
            <a:avLst/>
          </a:prstGeom>
          <a:ln w="19050">
            <a:solidFill>
              <a:srgbClr val="FF0000"/>
            </a:solidFill>
            <a:tailEnd type="arrow"/>
          </a:ln>
        </p:spPr>
        <p:style>
          <a:lnRef idx="1">
            <a:schemeClr val="dk1"/>
          </a:lnRef>
          <a:fillRef idx="0">
            <a:schemeClr val="dk1"/>
          </a:fillRef>
          <a:effectRef idx="0">
            <a:schemeClr val="dk1"/>
          </a:effectRef>
          <a:fontRef idx="minor">
            <a:schemeClr val="tx1"/>
          </a:fontRef>
        </p:style>
      </p:cxnSp>
      <p:sp>
        <p:nvSpPr>
          <p:cNvPr id="309" name="テキスト ボックス 308"/>
          <p:cNvSpPr txBox="1"/>
          <p:nvPr/>
        </p:nvSpPr>
        <p:spPr>
          <a:xfrm>
            <a:off x="2530906" y="3024602"/>
            <a:ext cx="662670" cy="215444"/>
          </a:xfrm>
          <a:prstGeom prst="rect">
            <a:avLst/>
          </a:prstGeom>
          <a:noFill/>
        </p:spPr>
        <p:txBody>
          <a:bodyPr wrap="square" rtlCol="0">
            <a:spAutoFit/>
          </a:bodyPr>
          <a:lstStyle/>
          <a:p>
            <a:r>
              <a:rPr kumimoji="1" lang="en-US" altLang="ja-JP" sz="800" dirty="0"/>
              <a:t>op[15:11]</a:t>
            </a:r>
            <a:endParaRPr kumimoji="1" lang="ja-JP" altLang="en-US" sz="800" dirty="0"/>
          </a:p>
        </p:txBody>
      </p:sp>
      <p:sp>
        <p:nvSpPr>
          <p:cNvPr id="310" name="テキスト ボックス 309"/>
          <p:cNvSpPr txBox="1"/>
          <p:nvPr/>
        </p:nvSpPr>
        <p:spPr>
          <a:xfrm>
            <a:off x="2530906" y="3219047"/>
            <a:ext cx="662670" cy="215444"/>
          </a:xfrm>
          <a:prstGeom prst="rect">
            <a:avLst/>
          </a:prstGeom>
          <a:noFill/>
        </p:spPr>
        <p:txBody>
          <a:bodyPr wrap="square" rtlCol="0">
            <a:spAutoFit/>
          </a:bodyPr>
          <a:lstStyle/>
          <a:p>
            <a:r>
              <a:rPr kumimoji="1" lang="en-US" altLang="ja-JP" sz="800" dirty="0"/>
              <a:t>op[10:5]</a:t>
            </a:r>
            <a:endParaRPr kumimoji="1" lang="ja-JP" altLang="en-US" sz="800" dirty="0"/>
          </a:p>
        </p:txBody>
      </p:sp>
      <p:sp>
        <p:nvSpPr>
          <p:cNvPr id="69" name="テキスト ボックス 68"/>
          <p:cNvSpPr txBox="1"/>
          <p:nvPr/>
        </p:nvSpPr>
        <p:spPr>
          <a:xfrm>
            <a:off x="3252812" y="3788406"/>
            <a:ext cx="596191" cy="215444"/>
          </a:xfrm>
          <a:prstGeom prst="rect">
            <a:avLst/>
          </a:prstGeom>
          <a:noFill/>
        </p:spPr>
        <p:txBody>
          <a:bodyPr wrap="square" rtlCol="0">
            <a:spAutoFit/>
          </a:bodyPr>
          <a:lstStyle/>
          <a:p>
            <a:r>
              <a:rPr kumimoji="1" lang="en-US" altLang="ja-JP" sz="800" dirty="0"/>
              <a:t>REG0</a:t>
            </a:r>
            <a:endParaRPr kumimoji="1" lang="ja-JP" altLang="en-US" sz="800" dirty="0"/>
          </a:p>
        </p:txBody>
      </p:sp>
      <p:sp>
        <p:nvSpPr>
          <p:cNvPr id="251" name="テキスト ボックス 250"/>
          <p:cNvSpPr txBox="1"/>
          <p:nvPr/>
        </p:nvSpPr>
        <p:spPr>
          <a:xfrm>
            <a:off x="3252812" y="4003377"/>
            <a:ext cx="596191" cy="215444"/>
          </a:xfrm>
          <a:prstGeom prst="rect">
            <a:avLst/>
          </a:prstGeom>
          <a:noFill/>
        </p:spPr>
        <p:txBody>
          <a:bodyPr wrap="square" rtlCol="0">
            <a:spAutoFit/>
          </a:bodyPr>
          <a:lstStyle/>
          <a:p>
            <a:r>
              <a:rPr kumimoji="1" lang="en-US" altLang="ja-JP" sz="800" dirty="0"/>
              <a:t>REG1</a:t>
            </a:r>
            <a:endParaRPr kumimoji="1" lang="ja-JP" altLang="en-US" sz="800" dirty="0"/>
          </a:p>
        </p:txBody>
      </p:sp>
      <p:sp>
        <p:nvSpPr>
          <p:cNvPr id="258" name="テキスト ボックス 257"/>
          <p:cNvSpPr txBox="1"/>
          <p:nvPr/>
        </p:nvSpPr>
        <p:spPr>
          <a:xfrm>
            <a:off x="3252811" y="4569113"/>
            <a:ext cx="596191" cy="215444"/>
          </a:xfrm>
          <a:prstGeom prst="rect">
            <a:avLst/>
          </a:prstGeom>
          <a:noFill/>
        </p:spPr>
        <p:txBody>
          <a:bodyPr wrap="square" rtlCol="0">
            <a:spAutoFit/>
          </a:bodyPr>
          <a:lstStyle/>
          <a:p>
            <a:r>
              <a:rPr kumimoji="1" lang="en-US" altLang="ja-JP" sz="800" dirty="0"/>
              <a:t>REG7</a:t>
            </a:r>
            <a:endParaRPr kumimoji="1" lang="ja-JP" altLang="en-US" sz="800" dirty="0"/>
          </a:p>
        </p:txBody>
      </p:sp>
      <p:sp>
        <p:nvSpPr>
          <p:cNvPr id="319" name="テキスト ボックス 318"/>
          <p:cNvSpPr txBox="1"/>
          <p:nvPr/>
        </p:nvSpPr>
        <p:spPr>
          <a:xfrm>
            <a:off x="2530906" y="3376484"/>
            <a:ext cx="662670" cy="215444"/>
          </a:xfrm>
          <a:prstGeom prst="rect">
            <a:avLst/>
          </a:prstGeom>
          <a:noFill/>
        </p:spPr>
        <p:txBody>
          <a:bodyPr wrap="square" rtlCol="0">
            <a:spAutoFit/>
          </a:bodyPr>
          <a:lstStyle/>
          <a:p>
            <a:r>
              <a:rPr kumimoji="1" lang="en-US" altLang="ja-JP" sz="800" dirty="0"/>
              <a:t>op[7:0]</a:t>
            </a:r>
            <a:endParaRPr kumimoji="1" lang="ja-JP" altLang="en-US" sz="800" dirty="0"/>
          </a:p>
        </p:txBody>
      </p:sp>
      <p:cxnSp>
        <p:nvCxnSpPr>
          <p:cNvPr id="321" name="直線コネクタ 320"/>
          <p:cNvCxnSpPr/>
          <p:nvPr/>
        </p:nvCxnSpPr>
        <p:spPr>
          <a:xfrm>
            <a:off x="2565026" y="3168165"/>
            <a:ext cx="110065" cy="125046"/>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cxnSp>
        <p:nvCxnSpPr>
          <p:cNvPr id="322" name="直線コネクタ 321"/>
          <p:cNvCxnSpPr/>
          <p:nvPr/>
        </p:nvCxnSpPr>
        <p:spPr>
          <a:xfrm>
            <a:off x="2557432" y="3338832"/>
            <a:ext cx="110065" cy="125046"/>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cxnSp>
        <p:nvCxnSpPr>
          <p:cNvPr id="324" name="直線コネクタ 323"/>
          <p:cNvCxnSpPr/>
          <p:nvPr/>
        </p:nvCxnSpPr>
        <p:spPr>
          <a:xfrm>
            <a:off x="2565026" y="3501164"/>
            <a:ext cx="110065" cy="125046"/>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cxnSp>
        <p:nvCxnSpPr>
          <p:cNvPr id="335" name="直線矢印コネクタ 334"/>
          <p:cNvCxnSpPr/>
          <p:nvPr/>
        </p:nvCxnSpPr>
        <p:spPr>
          <a:xfrm>
            <a:off x="5563708" y="4780673"/>
            <a:ext cx="2281546"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336" name="直線矢印コネクタ 335"/>
          <p:cNvCxnSpPr/>
          <p:nvPr/>
        </p:nvCxnSpPr>
        <p:spPr>
          <a:xfrm>
            <a:off x="5563708" y="5115181"/>
            <a:ext cx="2281546"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338" name="直線コネクタ 337"/>
          <p:cNvCxnSpPr/>
          <p:nvPr/>
        </p:nvCxnSpPr>
        <p:spPr>
          <a:xfrm>
            <a:off x="7123635" y="3812176"/>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339" name="テキスト ボックス 338"/>
          <p:cNvSpPr txBox="1"/>
          <p:nvPr/>
        </p:nvSpPr>
        <p:spPr>
          <a:xfrm>
            <a:off x="6807705" y="3891313"/>
            <a:ext cx="819410" cy="430887"/>
          </a:xfrm>
          <a:prstGeom prst="rect">
            <a:avLst/>
          </a:prstGeom>
          <a:noFill/>
        </p:spPr>
        <p:txBody>
          <a:bodyPr wrap="square" rtlCol="0">
            <a:spAutoFit/>
          </a:bodyPr>
          <a:lstStyle/>
          <a:p>
            <a:r>
              <a:rPr kumimoji="1" lang="en-US" altLang="ja-JP" sz="800" dirty="0"/>
              <a:t>reg_out[15:0]</a:t>
            </a:r>
          </a:p>
          <a:p>
            <a:r>
              <a:rPr kumimoji="1" lang="en-US" altLang="ja-JP" sz="1400" dirty="0"/>
              <a:t>×8</a:t>
            </a:r>
            <a:r>
              <a:rPr kumimoji="1" lang="ja-JP" altLang="en-US" sz="1400" dirty="0"/>
              <a:t>個</a:t>
            </a:r>
          </a:p>
        </p:txBody>
      </p:sp>
      <p:sp>
        <p:nvSpPr>
          <p:cNvPr id="41" name="テキスト ボックス 40"/>
          <p:cNvSpPr txBox="1"/>
          <p:nvPr/>
        </p:nvSpPr>
        <p:spPr>
          <a:xfrm>
            <a:off x="1710235" y="2099949"/>
            <a:ext cx="591795" cy="215444"/>
          </a:xfrm>
          <a:prstGeom prst="rect">
            <a:avLst/>
          </a:prstGeom>
          <a:noFill/>
        </p:spPr>
        <p:txBody>
          <a:bodyPr wrap="square" rtlCol="0">
            <a:spAutoFit/>
          </a:bodyPr>
          <a:lstStyle/>
          <a:p>
            <a:r>
              <a:rPr kumimoji="1" lang="en-US" altLang="ja-JP" sz="800" dirty="0"/>
              <a:t>o_pc[7:0]</a:t>
            </a:r>
            <a:endParaRPr kumimoji="1" lang="ja-JP" altLang="en-US" sz="800" dirty="0"/>
          </a:p>
        </p:txBody>
      </p:sp>
      <p:sp>
        <p:nvSpPr>
          <p:cNvPr id="366" name="二等辺三角形 365"/>
          <p:cNvSpPr/>
          <p:nvPr/>
        </p:nvSpPr>
        <p:spPr>
          <a:xfrm rot="10800000">
            <a:off x="3965691" y="2843346"/>
            <a:ext cx="104683" cy="7947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4" name="二等辺三角形 363"/>
          <p:cNvSpPr/>
          <p:nvPr/>
        </p:nvSpPr>
        <p:spPr>
          <a:xfrm rot="10800000">
            <a:off x="2388216" y="2843344"/>
            <a:ext cx="104683" cy="7947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8" name="二等辺三角形 367"/>
          <p:cNvSpPr/>
          <p:nvPr/>
        </p:nvSpPr>
        <p:spPr>
          <a:xfrm rot="10800000">
            <a:off x="5346349" y="2843344"/>
            <a:ext cx="104683" cy="7947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9" name="二等辺三角形 368"/>
          <p:cNvSpPr/>
          <p:nvPr/>
        </p:nvSpPr>
        <p:spPr>
          <a:xfrm rot="10800000">
            <a:off x="6844776" y="3229696"/>
            <a:ext cx="104683" cy="7947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82" name="直線コネクタ 381"/>
          <p:cNvCxnSpPr/>
          <p:nvPr/>
        </p:nvCxnSpPr>
        <p:spPr>
          <a:xfrm>
            <a:off x="3885831" y="2103850"/>
            <a:ext cx="0" cy="363688"/>
          </a:xfrm>
          <a:prstGeom prst="line">
            <a:avLst/>
          </a:prstGeom>
          <a:ln w="19050"/>
        </p:spPr>
        <p:style>
          <a:lnRef idx="1">
            <a:schemeClr val="dk1"/>
          </a:lnRef>
          <a:fillRef idx="0">
            <a:schemeClr val="dk1"/>
          </a:fillRef>
          <a:effectRef idx="0">
            <a:schemeClr val="dk1"/>
          </a:effectRef>
          <a:fontRef idx="minor">
            <a:schemeClr val="tx1"/>
          </a:fontRef>
        </p:style>
      </p:cxnSp>
      <p:cxnSp>
        <p:nvCxnSpPr>
          <p:cNvPr id="384" name="カギ線コネクタ 383"/>
          <p:cNvCxnSpPr>
            <a:endCxn id="364" idx="3"/>
          </p:cNvCxnSpPr>
          <p:nvPr/>
        </p:nvCxnSpPr>
        <p:spPr>
          <a:xfrm rot="10800000" flipV="1">
            <a:off x="2440557" y="2467538"/>
            <a:ext cx="1445274" cy="375806"/>
          </a:xfrm>
          <a:prstGeom prst="bentConnector2">
            <a:avLst/>
          </a:prstGeom>
          <a:ln w="19050">
            <a:tailEnd type="arrow"/>
          </a:ln>
        </p:spPr>
        <p:style>
          <a:lnRef idx="1">
            <a:schemeClr val="dk1"/>
          </a:lnRef>
          <a:fillRef idx="0">
            <a:schemeClr val="dk1"/>
          </a:fillRef>
          <a:effectRef idx="0">
            <a:schemeClr val="dk1"/>
          </a:effectRef>
          <a:fontRef idx="minor">
            <a:schemeClr val="tx1"/>
          </a:fontRef>
        </p:style>
      </p:cxnSp>
      <p:cxnSp>
        <p:nvCxnSpPr>
          <p:cNvPr id="387" name="直線コネクタ 386"/>
          <p:cNvCxnSpPr/>
          <p:nvPr/>
        </p:nvCxnSpPr>
        <p:spPr>
          <a:xfrm>
            <a:off x="4302923" y="2104498"/>
            <a:ext cx="0" cy="363688"/>
          </a:xfrm>
          <a:prstGeom prst="line">
            <a:avLst/>
          </a:prstGeom>
          <a:ln w="19050"/>
        </p:spPr>
        <p:style>
          <a:lnRef idx="1">
            <a:schemeClr val="dk1"/>
          </a:lnRef>
          <a:fillRef idx="0">
            <a:schemeClr val="dk1"/>
          </a:fillRef>
          <a:effectRef idx="0">
            <a:schemeClr val="dk1"/>
          </a:effectRef>
          <a:fontRef idx="minor">
            <a:schemeClr val="tx1"/>
          </a:fontRef>
        </p:style>
      </p:cxnSp>
      <p:cxnSp>
        <p:nvCxnSpPr>
          <p:cNvPr id="388" name="直線コネクタ 387"/>
          <p:cNvCxnSpPr/>
          <p:nvPr/>
        </p:nvCxnSpPr>
        <p:spPr>
          <a:xfrm>
            <a:off x="4882984" y="2104498"/>
            <a:ext cx="0" cy="363688"/>
          </a:xfrm>
          <a:prstGeom prst="line">
            <a:avLst/>
          </a:prstGeom>
          <a:ln w="19050"/>
        </p:spPr>
        <p:style>
          <a:lnRef idx="1">
            <a:schemeClr val="dk1"/>
          </a:lnRef>
          <a:fillRef idx="0">
            <a:schemeClr val="dk1"/>
          </a:fillRef>
          <a:effectRef idx="0">
            <a:schemeClr val="dk1"/>
          </a:effectRef>
          <a:fontRef idx="minor">
            <a:schemeClr val="tx1"/>
          </a:fontRef>
        </p:style>
      </p:cxnSp>
      <p:cxnSp>
        <p:nvCxnSpPr>
          <p:cNvPr id="389" name="直線コネクタ 388"/>
          <p:cNvCxnSpPr/>
          <p:nvPr/>
        </p:nvCxnSpPr>
        <p:spPr>
          <a:xfrm>
            <a:off x="5589404" y="2099949"/>
            <a:ext cx="0" cy="363688"/>
          </a:xfrm>
          <a:prstGeom prst="line">
            <a:avLst/>
          </a:prstGeom>
          <a:ln w="19050"/>
        </p:spPr>
        <p:style>
          <a:lnRef idx="1">
            <a:schemeClr val="dk1"/>
          </a:lnRef>
          <a:fillRef idx="0">
            <a:schemeClr val="dk1"/>
          </a:fillRef>
          <a:effectRef idx="0">
            <a:schemeClr val="dk1"/>
          </a:effectRef>
          <a:fontRef idx="minor">
            <a:schemeClr val="tx1"/>
          </a:fontRef>
        </p:style>
      </p:cxnSp>
      <p:sp>
        <p:nvSpPr>
          <p:cNvPr id="390" name="テキスト ボックス 389"/>
          <p:cNvSpPr txBox="1"/>
          <p:nvPr/>
        </p:nvSpPr>
        <p:spPr>
          <a:xfrm>
            <a:off x="3407149" y="2274639"/>
            <a:ext cx="482156" cy="215444"/>
          </a:xfrm>
          <a:prstGeom prst="rect">
            <a:avLst/>
          </a:prstGeom>
          <a:noFill/>
        </p:spPr>
        <p:txBody>
          <a:bodyPr wrap="square" rtlCol="0">
            <a:spAutoFit/>
          </a:bodyPr>
          <a:lstStyle/>
          <a:p>
            <a:r>
              <a:rPr kumimoji="1" lang="en-US" altLang="ja-JP" sz="800" dirty="0"/>
              <a:t>clk_fet</a:t>
            </a:r>
            <a:endParaRPr kumimoji="1" lang="ja-JP" altLang="en-US" sz="800" dirty="0"/>
          </a:p>
        </p:txBody>
      </p:sp>
      <p:cxnSp>
        <p:nvCxnSpPr>
          <p:cNvPr id="392" name="カギ線コネクタ 391"/>
          <p:cNvCxnSpPr/>
          <p:nvPr/>
        </p:nvCxnSpPr>
        <p:spPr>
          <a:xfrm rot="5400000">
            <a:off x="3976978" y="2517401"/>
            <a:ext cx="367000" cy="284891"/>
          </a:xfrm>
          <a:prstGeom prst="bentConnector3">
            <a:avLst>
              <a:gd name="adj1" fmla="val -443"/>
            </a:avLst>
          </a:prstGeom>
          <a:ln w="19050">
            <a:tailEnd type="arrow"/>
          </a:ln>
        </p:spPr>
        <p:style>
          <a:lnRef idx="1">
            <a:schemeClr val="dk1"/>
          </a:lnRef>
          <a:fillRef idx="0">
            <a:schemeClr val="dk1"/>
          </a:fillRef>
          <a:effectRef idx="0">
            <a:schemeClr val="dk1"/>
          </a:effectRef>
          <a:fontRef idx="minor">
            <a:schemeClr val="tx1"/>
          </a:fontRef>
        </p:style>
      </p:cxnSp>
      <p:sp>
        <p:nvSpPr>
          <p:cNvPr id="394" name="テキスト ボックス 393"/>
          <p:cNvSpPr txBox="1"/>
          <p:nvPr/>
        </p:nvSpPr>
        <p:spPr>
          <a:xfrm>
            <a:off x="4242344" y="2259182"/>
            <a:ext cx="533608" cy="215444"/>
          </a:xfrm>
          <a:prstGeom prst="rect">
            <a:avLst/>
          </a:prstGeom>
          <a:noFill/>
        </p:spPr>
        <p:txBody>
          <a:bodyPr wrap="square" rtlCol="0">
            <a:spAutoFit/>
          </a:bodyPr>
          <a:lstStyle/>
          <a:p>
            <a:r>
              <a:rPr kumimoji="1" lang="en-US" altLang="ja-JP" sz="800" dirty="0"/>
              <a:t>clk_dec</a:t>
            </a:r>
            <a:endParaRPr kumimoji="1" lang="ja-JP" altLang="en-US" sz="800" dirty="0"/>
          </a:p>
        </p:txBody>
      </p:sp>
      <p:sp>
        <p:nvSpPr>
          <p:cNvPr id="395" name="テキスト ボックス 394"/>
          <p:cNvSpPr txBox="1"/>
          <p:nvPr/>
        </p:nvSpPr>
        <p:spPr>
          <a:xfrm>
            <a:off x="4908448" y="2250196"/>
            <a:ext cx="533608" cy="215444"/>
          </a:xfrm>
          <a:prstGeom prst="rect">
            <a:avLst/>
          </a:prstGeom>
          <a:noFill/>
        </p:spPr>
        <p:txBody>
          <a:bodyPr wrap="square" rtlCol="0">
            <a:spAutoFit/>
          </a:bodyPr>
          <a:lstStyle/>
          <a:p>
            <a:r>
              <a:rPr kumimoji="1" lang="en-US" altLang="ja-JP" sz="800" dirty="0"/>
              <a:t>clk_exe</a:t>
            </a:r>
            <a:endParaRPr kumimoji="1" lang="ja-JP" altLang="en-US" sz="800" dirty="0"/>
          </a:p>
        </p:txBody>
      </p:sp>
      <p:cxnSp>
        <p:nvCxnSpPr>
          <p:cNvPr id="399" name="カギ線コネクタ 398"/>
          <p:cNvCxnSpPr/>
          <p:nvPr/>
        </p:nvCxnSpPr>
        <p:spPr>
          <a:xfrm>
            <a:off x="4882984" y="2467538"/>
            <a:ext cx="515706" cy="375806"/>
          </a:xfrm>
          <a:prstGeom prst="bentConnector3">
            <a:avLst>
              <a:gd name="adj1" fmla="val 100039"/>
            </a:avLst>
          </a:prstGeom>
          <a:ln w="19050">
            <a:tailEnd type="arrow"/>
          </a:ln>
        </p:spPr>
        <p:style>
          <a:lnRef idx="1">
            <a:schemeClr val="dk1"/>
          </a:lnRef>
          <a:fillRef idx="0">
            <a:schemeClr val="dk1"/>
          </a:fillRef>
          <a:effectRef idx="0">
            <a:schemeClr val="dk1"/>
          </a:effectRef>
          <a:fontRef idx="minor">
            <a:schemeClr val="tx1"/>
          </a:fontRef>
        </p:style>
      </p:cxnSp>
      <p:cxnSp>
        <p:nvCxnSpPr>
          <p:cNvPr id="402" name="カギ線コネクタ 401"/>
          <p:cNvCxnSpPr>
            <a:endCxn id="369" idx="3"/>
          </p:cNvCxnSpPr>
          <p:nvPr/>
        </p:nvCxnSpPr>
        <p:spPr>
          <a:xfrm>
            <a:off x="5587619" y="2463637"/>
            <a:ext cx="1309498" cy="766059"/>
          </a:xfrm>
          <a:prstGeom prst="bentConnector2">
            <a:avLst/>
          </a:prstGeom>
          <a:ln w="19050">
            <a:tailEnd type="arrow"/>
          </a:ln>
        </p:spPr>
        <p:style>
          <a:lnRef idx="1">
            <a:schemeClr val="dk1"/>
          </a:lnRef>
          <a:fillRef idx="0">
            <a:schemeClr val="dk1"/>
          </a:fillRef>
          <a:effectRef idx="0">
            <a:schemeClr val="dk1"/>
          </a:effectRef>
          <a:fontRef idx="minor">
            <a:schemeClr val="tx1"/>
          </a:fontRef>
        </p:style>
      </p:cxnSp>
      <p:sp>
        <p:nvSpPr>
          <p:cNvPr id="403" name="テキスト ボックス 402"/>
          <p:cNvSpPr txBox="1"/>
          <p:nvPr/>
        </p:nvSpPr>
        <p:spPr>
          <a:xfrm>
            <a:off x="5581573" y="2250196"/>
            <a:ext cx="533608" cy="215444"/>
          </a:xfrm>
          <a:prstGeom prst="rect">
            <a:avLst/>
          </a:prstGeom>
          <a:noFill/>
        </p:spPr>
        <p:txBody>
          <a:bodyPr wrap="square" rtlCol="0">
            <a:spAutoFit/>
          </a:bodyPr>
          <a:lstStyle/>
          <a:p>
            <a:r>
              <a:rPr kumimoji="1" lang="en-US" altLang="ja-JP" sz="800" dirty="0"/>
              <a:t>clk_reg</a:t>
            </a:r>
            <a:endParaRPr kumimoji="1" lang="ja-JP" altLang="en-US" sz="800" dirty="0"/>
          </a:p>
        </p:txBody>
      </p:sp>
      <p:sp>
        <p:nvSpPr>
          <p:cNvPr id="404" name="正方形/長方形 403"/>
          <p:cNvSpPr/>
          <p:nvPr/>
        </p:nvSpPr>
        <p:spPr>
          <a:xfrm>
            <a:off x="4943458" y="1399586"/>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5" name="下矢印 404"/>
          <p:cNvSpPr/>
          <p:nvPr/>
        </p:nvSpPr>
        <p:spPr>
          <a:xfrm>
            <a:off x="4910750" y="1223478"/>
            <a:ext cx="111135" cy="14393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6" name="テキスト ボックス 405"/>
          <p:cNvSpPr txBox="1"/>
          <p:nvPr/>
        </p:nvSpPr>
        <p:spPr>
          <a:xfrm>
            <a:off x="4928841" y="1499541"/>
            <a:ext cx="552442" cy="215444"/>
          </a:xfrm>
          <a:prstGeom prst="rect">
            <a:avLst/>
          </a:prstGeom>
          <a:noFill/>
        </p:spPr>
        <p:txBody>
          <a:bodyPr wrap="square" rtlCol="0">
            <a:spAutoFit/>
          </a:bodyPr>
          <a:lstStyle/>
          <a:p>
            <a:r>
              <a:rPr kumimoji="1" lang="en-US" altLang="ja-JP" sz="800" dirty="0"/>
              <a:t>reset_n</a:t>
            </a:r>
            <a:endParaRPr kumimoji="1" lang="ja-JP" altLang="en-US" sz="800" dirty="0"/>
          </a:p>
        </p:txBody>
      </p:sp>
      <p:cxnSp>
        <p:nvCxnSpPr>
          <p:cNvPr id="408" name="直線矢印コネクタ 407"/>
          <p:cNvCxnSpPr>
            <a:stCxn id="158" idx="2"/>
          </p:cNvCxnSpPr>
          <p:nvPr/>
        </p:nvCxnSpPr>
        <p:spPr>
          <a:xfrm>
            <a:off x="4226515" y="1440839"/>
            <a:ext cx="767" cy="290505"/>
          </a:xfrm>
          <a:prstGeom prst="straightConnector1">
            <a:avLst/>
          </a:prstGeom>
          <a:ln w="6350">
            <a:tailEnd type="arrow"/>
          </a:ln>
        </p:spPr>
        <p:style>
          <a:lnRef idx="1">
            <a:schemeClr val="dk1"/>
          </a:lnRef>
          <a:fillRef idx="0">
            <a:schemeClr val="dk1"/>
          </a:fillRef>
          <a:effectRef idx="0">
            <a:schemeClr val="dk1"/>
          </a:effectRef>
          <a:fontRef idx="minor">
            <a:schemeClr val="tx1"/>
          </a:fontRef>
        </p:style>
      </p:cxnSp>
      <p:cxnSp>
        <p:nvCxnSpPr>
          <p:cNvPr id="409" name="直線矢印コネクタ 408"/>
          <p:cNvCxnSpPr/>
          <p:nvPr/>
        </p:nvCxnSpPr>
        <p:spPr>
          <a:xfrm>
            <a:off x="4963013" y="1435492"/>
            <a:ext cx="767" cy="290505"/>
          </a:xfrm>
          <a:prstGeom prst="straightConnector1">
            <a:avLst/>
          </a:prstGeom>
          <a:ln w="6350">
            <a:tailEnd type="arrow"/>
          </a:ln>
        </p:spPr>
        <p:style>
          <a:lnRef idx="1">
            <a:schemeClr val="dk1"/>
          </a:lnRef>
          <a:fillRef idx="0">
            <a:schemeClr val="dk1"/>
          </a:fillRef>
          <a:effectRef idx="0">
            <a:schemeClr val="dk1"/>
          </a:effectRef>
          <a:fontRef idx="minor">
            <a:schemeClr val="tx1"/>
          </a:fontRef>
        </p:style>
      </p:cxnSp>
      <p:sp>
        <p:nvSpPr>
          <p:cNvPr id="410" name="円/楕円 409"/>
          <p:cNvSpPr/>
          <p:nvPr/>
        </p:nvSpPr>
        <p:spPr>
          <a:xfrm>
            <a:off x="2161105" y="2784143"/>
            <a:ext cx="64530" cy="59201"/>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3" name="円/楕円 412"/>
          <p:cNvSpPr/>
          <p:nvPr/>
        </p:nvSpPr>
        <p:spPr>
          <a:xfrm>
            <a:off x="3629415" y="2784143"/>
            <a:ext cx="64530" cy="59201"/>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14" name="直線コネクタ 413"/>
          <p:cNvCxnSpPr/>
          <p:nvPr/>
        </p:nvCxnSpPr>
        <p:spPr>
          <a:xfrm flipV="1">
            <a:off x="3661680" y="2691790"/>
            <a:ext cx="0" cy="92353"/>
          </a:xfrm>
          <a:prstGeom prst="line">
            <a:avLst/>
          </a:prstGeom>
          <a:ln w="6350"/>
        </p:spPr>
        <p:style>
          <a:lnRef idx="1">
            <a:schemeClr val="dk1"/>
          </a:lnRef>
          <a:fillRef idx="0">
            <a:schemeClr val="dk1"/>
          </a:fillRef>
          <a:effectRef idx="0">
            <a:schemeClr val="dk1"/>
          </a:effectRef>
          <a:fontRef idx="minor">
            <a:schemeClr val="tx1"/>
          </a:fontRef>
        </p:style>
      </p:cxnSp>
      <p:cxnSp>
        <p:nvCxnSpPr>
          <p:cNvPr id="412" name="直線コネクタ 411"/>
          <p:cNvCxnSpPr/>
          <p:nvPr/>
        </p:nvCxnSpPr>
        <p:spPr>
          <a:xfrm flipV="1">
            <a:off x="2193370" y="2691790"/>
            <a:ext cx="0" cy="92353"/>
          </a:xfrm>
          <a:prstGeom prst="line">
            <a:avLst/>
          </a:prstGeom>
          <a:ln w="6350"/>
        </p:spPr>
        <p:style>
          <a:lnRef idx="1">
            <a:schemeClr val="dk1"/>
          </a:lnRef>
          <a:fillRef idx="0">
            <a:schemeClr val="dk1"/>
          </a:fillRef>
          <a:effectRef idx="0">
            <a:schemeClr val="dk1"/>
          </a:effectRef>
          <a:fontRef idx="minor">
            <a:schemeClr val="tx1"/>
          </a:fontRef>
        </p:style>
      </p:cxnSp>
      <p:sp>
        <p:nvSpPr>
          <p:cNvPr id="418" name="円/楕円 417"/>
          <p:cNvSpPr/>
          <p:nvPr/>
        </p:nvSpPr>
        <p:spPr>
          <a:xfrm>
            <a:off x="5032078" y="2789900"/>
            <a:ext cx="64530" cy="59201"/>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19" name="直線コネクタ 418"/>
          <p:cNvCxnSpPr/>
          <p:nvPr/>
        </p:nvCxnSpPr>
        <p:spPr>
          <a:xfrm flipV="1">
            <a:off x="5064343" y="2697547"/>
            <a:ext cx="0" cy="92353"/>
          </a:xfrm>
          <a:prstGeom prst="line">
            <a:avLst/>
          </a:prstGeom>
          <a:ln w="6350"/>
        </p:spPr>
        <p:style>
          <a:lnRef idx="1">
            <a:schemeClr val="dk1"/>
          </a:lnRef>
          <a:fillRef idx="0">
            <a:schemeClr val="dk1"/>
          </a:fillRef>
          <a:effectRef idx="0">
            <a:schemeClr val="dk1"/>
          </a:effectRef>
          <a:fontRef idx="minor">
            <a:schemeClr val="tx1"/>
          </a:fontRef>
        </p:style>
      </p:cxnSp>
      <p:sp>
        <p:nvSpPr>
          <p:cNvPr id="420" name="円/楕円 419"/>
          <p:cNvSpPr/>
          <p:nvPr/>
        </p:nvSpPr>
        <p:spPr>
          <a:xfrm>
            <a:off x="6583676" y="3171953"/>
            <a:ext cx="64530" cy="59201"/>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21" name="直線コネクタ 420"/>
          <p:cNvCxnSpPr/>
          <p:nvPr/>
        </p:nvCxnSpPr>
        <p:spPr>
          <a:xfrm flipV="1">
            <a:off x="6615941" y="3079600"/>
            <a:ext cx="0" cy="92353"/>
          </a:xfrm>
          <a:prstGeom prst="line">
            <a:avLst/>
          </a:prstGeom>
          <a:ln w="6350"/>
        </p:spPr>
        <p:style>
          <a:lnRef idx="1">
            <a:schemeClr val="dk1"/>
          </a:lnRef>
          <a:fillRef idx="0">
            <a:schemeClr val="dk1"/>
          </a:fillRef>
          <a:effectRef idx="0">
            <a:schemeClr val="dk1"/>
          </a:effectRef>
          <a:fontRef idx="minor">
            <a:schemeClr val="tx1"/>
          </a:fontRef>
        </p:style>
      </p:cxnSp>
      <p:cxnSp>
        <p:nvCxnSpPr>
          <p:cNvPr id="423" name="直線矢印コネクタ 422"/>
          <p:cNvCxnSpPr/>
          <p:nvPr/>
        </p:nvCxnSpPr>
        <p:spPr>
          <a:xfrm>
            <a:off x="8028966" y="1456790"/>
            <a:ext cx="0" cy="548740"/>
          </a:xfrm>
          <a:prstGeom prst="straightConnector1">
            <a:avLst/>
          </a:prstGeom>
          <a:ln w="6350">
            <a:tailEnd type="arrow"/>
          </a:ln>
        </p:spPr>
        <p:style>
          <a:lnRef idx="1">
            <a:schemeClr val="dk1"/>
          </a:lnRef>
          <a:fillRef idx="0">
            <a:schemeClr val="dk1"/>
          </a:fillRef>
          <a:effectRef idx="0">
            <a:schemeClr val="dk1"/>
          </a:effectRef>
          <a:fontRef idx="minor">
            <a:schemeClr val="tx1"/>
          </a:fontRef>
        </p:style>
      </p:cxnSp>
      <p:sp>
        <p:nvSpPr>
          <p:cNvPr id="424" name="正方形/長方形 423"/>
          <p:cNvSpPr/>
          <p:nvPr/>
        </p:nvSpPr>
        <p:spPr>
          <a:xfrm>
            <a:off x="7999907" y="1395070"/>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5" name="下矢印 424"/>
          <p:cNvSpPr/>
          <p:nvPr/>
        </p:nvSpPr>
        <p:spPr>
          <a:xfrm>
            <a:off x="7967198" y="1229338"/>
            <a:ext cx="111135" cy="14393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6" name="テキスト ボックス 425"/>
          <p:cNvSpPr txBox="1"/>
          <p:nvPr/>
        </p:nvSpPr>
        <p:spPr>
          <a:xfrm>
            <a:off x="7517217" y="1790086"/>
            <a:ext cx="627557" cy="215444"/>
          </a:xfrm>
          <a:prstGeom prst="rect">
            <a:avLst/>
          </a:prstGeom>
          <a:noFill/>
        </p:spPr>
        <p:txBody>
          <a:bodyPr wrap="square" rtlCol="0">
            <a:spAutoFit/>
          </a:bodyPr>
          <a:lstStyle/>
          <a:p>
            <a:r>
              <a:rPr kumimoji="1" lang="en-US" altLang="ja-JP" sz="800" dirty="0"/>
              <a:t>ren=1’b1</a:t>
            </a:r>
            <a:endParaRPr kumimoji="1" lang="ja-JP" altLang="en-US" sz="800" dirty="0"/>
          </a:p>
        </p:txBody>
      </p:sp>
      <p:cxnSp>
        <p:nvCxnSpPr>
          <p:cNvPr id="428" name="直線矢印コネクタ 427"/>
          <p:cNvCxnSpPr/>
          <p:nvPr/>
        </p:nvCxnSpPr>
        <p:spPr>
          <a:xfrm>
            <a:off x="5563707" y="4448589"/>
            <a:ext cx="686685"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431" name="テキスト ボックス 430"/>
          <p:cNvSpPr txBox="1"/>
          <p:nvPr/>
        </p:nvSpPr>
        <p:spPr>
          <a:xfrm>
            <a:off x="5589403" y="4430507"/>
            <a:ext cx="851115" cy="215444"/>
          </a:xfrm>
          <a:prstGeom prst="rect">
            <a:avLst/>
          </a:prstGeom>
          <a:noFill/>
        </p:spPr>
        <p:txBody>
          <a:bodyPr wrap="square" rtlCol="0">
            <a:spAutoFit/>
          </a:bodyPr>
          <a:lstStyle/>
          <a:p>
            <a:r>
              <a:rPr kumimoji="1" lang="en-US" altLang="ja-JP" sz="800" dirty="0"/>
              <a:t>reg_wen</a:t>
            </a:r>
            <a:endParaRPr kumimoji="1" lang="ja-JP" altLang="en-US" sz="800" dirty="0"/>
          </a:p>
        </p:txBody>
      </p:sp>
      <p:sp>
        <p:nvSpPr>
          <p:cNvPr id="433" name="正方形/長方形 432"/>
          <p:cNvSpPr/>
          <p:nvPr/>
        </p:nvSpPr>
        <p:spPr>
          <a:xfrm>
            <a:off x="2839381" y="3537965"/>
            <a:ext cx="45719" cy="81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4" name="正方形/長方形 433"/>
          <p:cNvSpPr/>
          <p:nvPr/>
        </p:nvSpPr>
        <p:spPr>
          <a:xfrm>
            <a:off x="3828173" y="3360375"/>
            <a:ext cx="45719" cy="81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5" name="正方形/長方形 434"/>
          <p:cNvSpPr/>
          <p:nvPr/>
        </p:nvSpPr>
        <p:spPr>
          <a:xfrm>
            <a:off x="4954735" y="3199066"/>
            <a:ext cx="45719" cy="81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34" name="直線コネクタ 133"/>
          <p:cNvCxnSpPr/>
          <p:nvPr/>
        </p:nvCxnSpPr>
        <p:spPr>
          <a:xfrm>
            <a:off x="5587619" y="3768093"/>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138" name="テキスト ボックス 137"/>
          <p:cNvSpPr txBox="1"/>
          <p:nvPr/>
        </p:nvSpPr>
        <p:spPr>
          <a:xfrm>
            <a:off x="5584903" y="3617786"/>
            <a:ext cx="591795" cy="215444"/>
          </a:xfrm>
          <a:prstGeom prst="rect">
            <a:avLst/>
          </a:prstGeom>
          <a:noFill/>
        </p:spPr>
        <p:txBody>
          <a:bodyPr wrap="square" rtlCol="0">
            <a:spAutoFit/>
          </a:bodyPr>
          <a:lstStyle/>
          <a:p>
            <a:r>
              <a:rPr kumimoji="1" lang="en-US" altLang="ja-JP" sz="800" dirty="0"/>
              <a:t>pc[7:0]</a:t>
            </a:r>
            <a:endParaRPr kumimoji="1" lang="ja-JP" altLang="en-US" sz="800" dirty="0"/>
          </a:p>
        </p:txBody>
      </p:sp>
      <p:cxnSp>
        <p:nvCxnSpPr>
          <p:cNvPr id="15" name="カギ線コネクタ 14"/>
          <p:cNvCxnSpPr/>
          <p:nvPr/>
        </p:nvCxnSpPr>
        <p:spPr>
          <a:xfrm rot="10800000">
            <a:off x="1363136" y="2099950"/>
            <a:ext cx="4200573" cy="1733281"/>
          </a:xfrm>
          <a:prstGeom prst="bentConnector3">
            <a:avLst>
              <a:gd name="adj1" fmla="val -14086"/>
            </a:avLst>
          </a:prstGeom>
          <a:ln w="19050">
            <a:tailEnd type="arrow"/>
          </a:ln>
        </p:spPr>
        <p:style>
          <a:lnRef idx="1">
            <a:schemeClr val="dk1"/>
          </a:lnRef>
          <a:fillRef idx="0">
            <a:schemeClr val="dk1"/>
          </a:fillRef>
          <a:effectRef idx="0">
            <a:schemeClr val="dk1"/>
          </a:effectRef>
          <a:fontRef idx="minor">
            <a:schemeClr val="tx1"/>
          </a:fontRef>
        </p:style>
      </p:cxnSp>
      <p:sp>
        <p:nvSpPr>
          <p:cNvPr id="362" name="正方形/長方形 361"/>
          <p:cNvSpPr/>
          <p:nvPr/>
        </p:nvSpPr>
        <p:spPr>
          <a:xfrm>
            <a:off x="3767427" y="1790085"/>
            <a:ext cx="1988244" cy="417585"/>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clk_gen</a:t>
            </a:r>
          </a:p>
        </p:txBody>
      </p:sp>
      <p:cxnSp>
        <p:nvCxnSpPr>
          <p:cNvPr id="130" name="直線コネクタ 129"/>
          <p:cNvCxnSpPr/>
          <p:nvPr/>
        </p:nvCxnSpPr>
        <p:spPr>
          <a:xfrm>
            <a:off x="4078312" y="3891313"/>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31" name="直線コネクタ 130"/>
          <p:cNvCxnSpPr/>
          <p:nvPr/>
        </p:nvCxnSpPr>
        <p:spPr>
          <a:xfrm>
            <a:off x="4072233" y="4467583"/>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32" name="直線コネクタ 131"/>
          <p:cNvCxnSpPr/>
          <p:nvPr/>
        </p:nvCxnSpPr>
        <p:spPr>
          <a:xfrm flipH="1">
            <a:off x="8139059" y="5719637"/>
            <a:ext cx="123590" cy="11969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136" name="テキスト ボックス 135"/>
          <p:cNvSpPr txBox="1"/>
          <p:nvPr/>
        </p:nvSpPr>
        <p:spPr>
          <a:xfrm>
            <a:off x="7233700" y="5671761"/>
            <a:ext cx="891095" cy="215444"/>
          </a:xfrm>
          <a:prstGeom prst="rect">
            <a:avLst/>
          </a:prstGeom>
          <a:noFill/>
        </p:spPr>
        <p:txBody>
          <a:bodyPr wrap="square" rtlCol="0">
            <a:spAutoFit/>
          </a:bodyPr>
          <a:lstStyle/>
          <a:p>
            <a:r>
              <a:rPr kumimoji="1" lang="en-US" altLang="ja-JP" sz="800" dirty="0"/>
              <a:t>RAM_OUT[15:0]</a:t>
            </a:r>
            <a:endParaRPr kumimoji="1" lang="ja-JP" altLang="en-US" sz="800" dirty="0"/>
          </a:p>
        </p:txBody>
      </p:sp>
      <p:cxnSp>
        <p:nvCxnSpPr>
          <p:cNvPr id="139" name="直線コネクタ 138"/>
          <p:cNvCxnSpPr/>
          <p:nvPr/>
        </p:nvCxnSpPr>
        <p:spPr>
          <a:xfrm flipH="1">
            <a:off x="1622383" y="2040103"/>
            <a:ext cx="123590" cy="11969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8" name="カギ線コネクタ 27"/>
          <p:cNvCxnSpPr>
            <a:stCxn id="82" idx="2"/>
          </p:cNvCxnSpPr>
          <p:nvPr/>
        </p:nvCxnSpPr>
        <p:spPr>
          <a:xfrm rot="5400000" flipH="1">
            <a:off x="5584696" y="3056509"/>
            <a:ext cx="284274" cy="4948042"/>
          </a:xfrm>
          <a:prstGeom prst="bentConnector4">
            <a:avLst>
              <a:gd name="adj1" fmla="val -80415"/>
              <a:gd name="adj2" fmla="val 108071"/>
            </a:avLst>
          </a:prstGeom>
          <a:ln w="19050"/>
        </p:spPr>
        <p:style>
          <a:lnRef idx="1">
            <a:schemeClr val="dk1"/>
          </a:lnRef>
          <a:fillRef idx="0">
            <a:schemeClr val="dk1"/>
          </a:fillRef>
          <a:effectRef idx="0">
            <a:schemeClr val="dk1"/>
          </a:effectRef>
          <a:fontRef idx="minor">
            <a:schemeClr val="tx1"/>
          </a:fontRef>
        </p:style>
      </p:cxnSp>
      <p:cxnSp>
        <p:nvCxnSpPr>
          <p:cNvPr id="36" name="直線矢印コネクタ 35"/>
          <p:cNvCxnSpPr/>
          <p:nvPr/>
        </p:nvCxnSpPr>
        <p:spPr>
          <a:xfrm>
            <a:off x="4133345" y="5388393"/>
            <a:ext cx="1202896"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33" name="テキスト ボックス 132"/>
          <p:cNvSpPr txBox="1"/>
          <p:nvPr/>
        </p:nvSpPr>
        <p:spPr>
          <a:xfrm>
            <a:off x="4068850" y="5057399"/>
            <a:ext cx="795010" cy="215444"/>
          </a:xfrm>
          <a:prstGeom prst="rect">
            <a:avLst/>
          </a:prstGeom>
          <a:noFill/>
        </p:spPr>
        <p:txBody>
          <a:bodyPr wrap="square" rtlCol="0">
            <a:spAutoFit/>
          </a:bodyPr>
          <a:lstStyle/>
          <a:p>
            <a:r>
              <a:rPr kumimoji="1" lang="en-US" altLang="ja-JP" sz="800" dirty="0"/>
              <a:t>ram_addr[7:0]</a:t>
            </a:r>
            <a:endParaRPr kumimoji="1" lang="ja-JP" altLang="en-US" sz="800" dirty="0"/>
          </a:p>
        </p:txBody>
      </p:sp>
      <p:cxnSp>
        <p:nvCxnSpPr>
          <p:cNvPr id="135" name="直線コネクタ 134"/>
          <p:cNvCxnSpPr/>
          <p:nvPr/>
        </p:nvCxnSpPr>
        <p:spPr>
          <a:xfrm>
            <a:off x="4079827" y="5214532"/>
            <a:ext cx="102471" cy="116622"/>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202201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122A143-074A-4268-ABFA-A22506D8D7D8}"/>
              </a:ext>
            </a:extLst>
          </p:cNvPr>
          <p:cNvSpPr/>
          <p:nvPr/>
        </p:nvSpPr>
        <p:spPr>
          <a:xfrm>
            <a:off x="59296" y="1054842"/>
            <a:ext cx="9031364" cy="5422158"/>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u="sng" dirty="0">
                <a:solidFill>
                  <a:schemeClr val="tx1"/>
                </a:solidFill>
              </a:rPr>
              <a:t>top</a:t>
            </a:r>
          </a:p>
          <a:p>
            <a:endParaRPr kumimoji="1" lang="en-US" altLang="ja-JP" dirty="0">
              <a:solidFill>
                <a:schemeClr val="tx1"/>
              </a:solidFill>
            </a:endParaRPr>
          </a:p>
          <a:p>
            <a:endParaRPr kumimoji="1" lang="en-US" altLang="ja-JP" dirty="0">
              <a:solidFill>
                <a:schemeClr val="tx1"/>
              </a:solidFill>
            </a:endParaRPr>
          </a:p>
          <a:p>
            <a:pPr algn="r"/>
            <a:endParaRPr kumimoji="1" lang="en-US" altLang="ja-JP" dirty="0">
              <a:solidFill>
                <a:schemeClr val="tx1"/>
              </a:solidFill>
            </a:endParaRPr>
          </a:p>
          <a:p>
            <a:endParaRPr kumimoji="1" lang="ja-JP" altLang="en-US" dirty="0">
              <a:solidFill>
                <a:schemeClr val="tx1"/>
              </a:solidFill>
            </a:endParaRPr>
          </a:p>
        </p:txBody>
      </p:sp>
      <p:sp>
        <p:nvSpPr>
          <p:cNvPr id="33" name="正方形/長方形 32">
            <a:extLst>
              <a:ext uri="{FF2B5EF4-FFF2-40B4-BE49-F238E27FC236}">
                <a16:creationId xmlns:a16="http://schemas.microsoft.com/office/drawing/2014/main" id="{0122A143-074A-4268-ABFA-A22506D8D7D8}"/>
              </a:ext>
            </a:extLst>
          </p:cNvPr>
          <p:cNvSpPr/>
          <p:nvPr/>
        </p:nvSpPr>
        <p:spPr>
          <a:xfrm>
            <a:off x="1352649" y="1309118"/>
            <a:ext cx="6625491" cy="493166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t"/>
          <a:lstStyle/>
          <a:p>
            <a:r>
              <a:rPr kumimoji="1" lang="en-US" altLang="ja-JP" sz="1200" u="sng" dirty="0">
                <a:solidFill>
                  <a:schemeClr val="tx1"/>
                </a:solidFill>
              </a:rPr>
              <a:t>cpu16</a:t>
            </a:r>
          </a:p>
          <a:p>
            <a:endParaRPr kumimoji="1" lang="en-US" altLang="ja-JP" dirty="0">
              <a:solidFill>
                <a:schemeClr val="tx1"/>
              </a:solidFill>
            </a:endParaRPr>
          </a:p>
          <a:p>
            <a:endParaRPr kumimoji="1" lang="en-US" altLang="ja-JP" dirty="0">
              <a:solidFill>
                <a:schemeClr val="tx1"/>
              </a:solidFill>
            </a:endParaRPr>
          </a:p>
          <a:p>
            <a:pPr algn="r"/>
            <a:endParaRPr kumimoji="1" lang="en-US" altLang="ja-JP" dirty="0">
              <a:solidFill>
                <a:schemeClr val="tx1"/>
              </a:solidFill>
            </a:endParaRPr>
          </a:p>
          <a:p>
            <a:endParaRPr kumimoji="1" lang="ja-JP" altLang="en-US" dirty="0">
              <a:solidFill>
                <a:schemeClr val="tx1"/>
              </a:solidFill>
            </a:endParaRPr>
          </a:p>
        </p:txBody>
      </p:sp>
      <p:cxnSp>
        <p:nvCxnSpPr>
          <p:cNvPr id="108" name="カギ線コネクタ 107"/>
          <p:cNvCxnSpPr>
            <a:stCxn id="141" idx="2"/>
            <a:endCxn id="289" idx="1"/>
          </p:cNvCxnSpPr>
          <p:nvPr/>
        </p:nvCxnSpPr>
        <p:spPr>
          <a:xfrm rot="16200000" flipH="1">
            <a:off x="5438669" y="3571013"/>
            <a:ext cx="951207" cy="3661015"/>
          </a:xfrm>
          <a:prstGeom prst="bentConnector2">
            <a:avLst/>
          </a:prstGeom>
          <a:ln w="19050">
            <a:tailEnd type="arrow"/>
          </a:ln>
        </p:spPr>
        <p:style>
          <a:lnRef idx="1">
            <a:schemeClr val="dk1"/>
          </a:lnRef>
          <a:fillRef idx="0">
            <a:schemeClr val="dk1"/>
          </a:fillRef>
          <a:effectRef idx="0">
            <a:schemeClr val="dk1"/>
          </a:effectRef>
          <a:fontRef idx="minor">
            <a:schemeClr val="tx1"/>
          </a:fontRef>
        </p:style>
      </p:cxnSp>
      <p:sp>
        <p:nvSpPr>
          <p:cNvPr id="47" name="正方形/長方形 46"/>
          <p:cNvSpPr/>
          <p:nvPr/>
        </p:nvSpPr>
        <p:spPr>
          <a:xfrm>
            <a:off x="2837976" y="2989870"/>
            <a:ext cx="880533" cy="3182532"/>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decode</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sp>
        <p:nvSpPr>
          <p:cNvPr id="118" name="正方形/長方形 117"/>
          <p:cNvSpPr/>
          <p:nvPr/>
        </p:nvSpPr>
        <p:spPr>
          <a:xfrm>
            <a:off x="4349960" y="2989870"/>
            <a:ext cx="2380230" cy="3174912"/>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exec</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sp>
        <p:nvSpPr>
          <p:cNvPr id="121" name="フローチャート: 手作業 120"/>
          <p:cNvSpPr/>
          <p:nvPr/>
        </p:nvSpPr>
        <p:spPr>
          <a:xfrm rot="16200000">
            <a:off x="3736069" y="4651787"/>
            <a:ext cx="2598144" cy="227463"/>
          </a:xfrm>
          <a:prstGeom prst="flowChartManualOpe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p:cNvSpPr/>
          <p:nvPr/>
        </p:nvSpPr>
        <p:spPr>
          <a:xfrm>
            <a:off x="5835558" y="3394447"/>
            <a:ext cx="824432" cy="1292503"/>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reg_slice</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sp>
        <p:nvSpPr>
          <p:cNvPr id="2" name="タイトル 1">
            <a:extLst>
              <a:ext uri="{FF2B5EF4-FFF2-40B4-BE49-F238E27FC236}">
                <a16:creationId xmlns:a16="http://schemas.microsoft.com/office/drawing/2014/main" id="{EAD621A3-F279-4D81-B5D0-419A2F2D9A85}"/>
              </a:ext>
            </a:extLst>
          </p:cNvPr>
          <p:cNvSpPr>
            <a:spLocks noGrp="1"/>
          </p:cNvSpPr>
          <p:nvPr>
            <p:ph type="title"/>
          </p:nvPr>
        </p:nvSpPr>
        <p:spPr>
          <a:xfrm>
            <a:off x="0" y="32892"/>
            <a:ext cx="8952614" cy="696158"/>
          </a:xfrm>
        </p:spPr>
        <p:txBody>
          <a:bodyPr>
            <a:normAutofit/>
          </a:bodyPr>
          <a:lstStyle/>
          <a:p>
            <a:r>
              <a:rPr lang="en-US" altLang="ja-JP" dirty="0"/>
              <a:t>16</a:t>
            </a:r>
            <a:r>
              <a:rPr lang="ja-JP" altLang="en-US" dirty="0"/>
              <a:t>ビット</a:t>
            </a:r>
            <a:r>
              <a:rPr lang="en-US" altLang="ja-JP" dirty="0"/>
              <a:t>CPU</a:t>
            </a:r>
            <a:r>
              <a:rPr lang="ja-JP" altLang="en-US" dirty="0"/>
              <a:t> の設計試作</a:t>
            </a:r>
            <a:r>
              <a:rPr lang="en-US" altLang="ja-JP" dirty="0"/>
              <a:t>YYY</a:t>
            </a:r>
            <a:endParaRPr kumimoji="1" lang="ja-JP" altLang="en-US" dirty="0"/>
          </a:p>
        </p:txBody>
      </p:sp>
      <p:sp>
        <p:nvSpPr>
          <p:cNvPr id="4" name="スライド番号プレースホルダー 3">
            <a:extLst>
              <a:ext uri="{FF2B5EF4-FFF2-40B4-BE49-F238E27FC236}">
                <a16:creationId xmlns:a16="http://schemas.microsoft.com/office/drawing/2014/main" id="{3D867E40-826E-4E13-BD41-3671ACBAB171}"/>
              </a:ext>
            </a:extLst>
          </p:cNvPr>
          <p:cNvSpPr>
            <a:spLocks noGrp="1"/>
          </p:cNvSpPr>
          <p:nvPr>
            <p:ph type="sldNum" sz="quarter" idx="12"/>
          </p:nvPr>
        </p:nvSpPr>
        <p:spPr/>
        <p:txBody>
          <a:bodyPr/>
          <a:lstStyle/>
          <a:p>
            <a:fld id="{62668789-62FB-4EEF-AD27-C48D0269F50B}" type="slidenum">
              <a:rPr kumimoji="1" lang="ja-JP" altLang="en-US" smtClean="0"/>
              <a:pPr/>
              <a:t>36</a:t>
            </a:fld>
            <a:endParaRPr kumimoji="1" lang="ja-JP" altLang="en-US" dirty="0"/>
          </a:p>
        </p:txBody>
      </p:sp>
      <p:sp>
        <p:nvSpPr>
          <p:cNvPr id="35" name="正方形/長方形 34"/>
          <p:cNvSpPr/>
          <p:nvPr/>
        </p:nvSpPr>
        <p:spPr>
          <a:xfrm>
            <a:off x="237098" y="1628095"/>
            <a:ext cx="711200" cy="4376202"/>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ROM</a:t>
            </a:r>
          </a:p>
          <a:p>
            <a:endParaRPr kumimoji="1" lang="en-US" altLang="ja-JP" sz="800" u="sng" dirty="0">
              <a:solidFill>
                <a:schemeClr val="tx1"/>
              </a:solidFill>
            </a:endParaRPr>
          </a:p>
          <a:p>
            <a:r>
              <a:rPr kumimoji="1" lang="en-US" altLang="ja-JP" sz="800" u="sng" dirty="0">
                <a:solidFill>
                  <a:schemeClr val="tx1"/>
                </a:solidFill>
              </a:rPr>
              <a:t>#0</a:t>
            </a:r>
            <a:r>
              <a:rPr kumimoji="1" lang="ja-JP" altLang="en-US" sz="800" u="sng" dirty="0">
                <a:solidFill>
                  <a:schemeClr val="tx1"/>
                </a:solidFill>
              </a:rPr>
              <a:t>番地</a:t>
            </a:r>
            <a:endParaRPr kumimoji="1" lang="en-US" altLang="ja-JP" sz="800" u="sng" dirty="0">
              <a:solidFill>
                <a:schemeClr val="tx1"/>
              </a:solidFill>
            </a:endParaRPr>
          </a:p>
          <a:p>
            <a:r>
              <a:rPr kumimoji="1" lang="en-US" altLang="ja-JP" sz="800" dirty="0">
                <a:solidFill>
                  <a:schemeClr val="tx1"/>
                </a:solidFill>
              </a:rPr>
              <a:t>4AFF</a:t>
            </a:r>
          </a:p>
          <a:p>
            <a:r>
              <a:rPr kumimoji="1" lang="en-US" altLang="ja-JP" sz="800" dirty="0">
                <a:solidFill>
                  <a:schemeClr val="tx1"/>
                </a:solidFill>
              </a:rPr>
              <a:t>4BEE</a:t>
            </a:r>
          </a:p>
          <a:p>
            <a:r>
              <a:rPr kumimoji="1" lang="en-US" altLang="ja-JP" sz="800" dirty="0">
                <a:solidFill>
                  <a:schemeClr val="tx1"/>
                </a:solidFill>
              </a:rPr>
              <a:t>3A2A</a:t>
            </a:r>
            <a:endParaRPr kumimoji="1" lang="en-US" altLang="ja-JP" sz="800" u="sng" dirty="0">
              <a:solidFill>
                <a:schemeClr val="tx1"/>
              </a:solidFill>
            </a:endParaRPr>
          </a:p>
          <a:p>
            <a:r>
              <a:rPr kumimoji="1" lang="en-US" altLang="ja-JP" sz="800" b="1" dirty="0">
                <a:solidFill>
                  <a:schemeClr val="tx1"/>
                </a:solidFill>
              </a:rPr>
              <a:t>:</a:t>
            </a:r>
          </a:p>
          <a:p>
            <a:r>
              <a:rPr kumimoji="1" lang="en-US" altLang="ja-JP" sz="800" b="1" dirty="0">
                <a:solidFill>
                  <a:schemeClr val="tx1"/>
                </a:solidFill>
              </a:rPr>
              <a:t>:</a:t>
            </a: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r>
              <a:rPr kumimoji="1" lang="en-US" altLang="ja-JP" sz="800" b="1" dirty="0">
                <a:solidFill>
                  <a:schemeClr val="tx1"/>
                </a:solidFill>
              </a:rPr>
              <a:t>:</a:t>
            </a:r>
          </a:p>
          <a:p>
            <a:r>
              <a:rPr kumimoji="1" lang="en-US" altLang="ja-JP" sz="800" u="sng" dirty="0">
                <a:solidFill>
                  <a:schemeClr val="tx1"/>
                </a:solidFill>
              </a:rPr>
              <a:t>#65535</a:t>
            </a:r>
            <a:r>
              <a:rPr kumimoji="1" lang="ja-JP" altLang="en-US" sz="800" u="sng" dirty="0">
                <a:solidFill>
                  <a:schemeClr val="tx1"/>
                </a:solidFill>
              </a:rPr>
              <a:t>番地</a:t>
            </a:r>
            <a:endParaRPr kumimoji="1" lang="en-US" altLang="ja-JP" sz="800" u="sng" dirty="0">
              <a:solidFill>
                <a:schemeClr val="tx1"/>
              </a:solidFill>
            </a:endParaRPr>
          </a:p>
          <a:p>
            <a:endParaRPr kumimoji="1" lang="en-US" altLang="ja-JP" sz="800" dirty="0">
              <a:solidFill>
                <a:schemeClr val="tx1"/>
              </a:solidFill>
            </a:endParaRPr>
          </a:p>
        </p:txBody>
      </p:sp>
      <p:cxnSp>
        <p:nvCxnSpPr>
          <p:cNvPr id="60" name="直線コネクタ 59"/>
          <p:cNvCxnSpPr/>
          <p:nvPr/>
        </p:nvCxnSpPr>
        <p:spPr>
          <a:xfrm>
            <a:off x="1041989" y="3364516"/>
            <a:ext cx="110065" cy="125046"/>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sp>
        <p:nvSpPr>
          <p:cNvPr id="68" name="テキスト ボックス 67"/>
          <p:cNvSpPr txBox="1"/>
          <p:nvPr/>
        </p:nvSpPr>
        <p:spPr>
          <a:xfrm>
            <a:off x="883314" y="3451239"/>
            <a:ext cx="571593" cy="215444"/>
          </a:xfrm>
          <a:prstGeom prst="rect">
            <a:avLst/>
          </a:prstGeom>
          <a:noFill/>
        </p:spPr>
        <p:txBody>
          <a:bodyPr wrap="square" rtlCol="0">
            <a:spAutoFit/>
          </a:bodyPr>
          <a:lstStyle/>
          <a:p>
            <a:r>
              <a:rPr kumimoji="1" lang="en-US" altLang="ja-JP" sz="800" dirty="0"/>
              <a:t>op[15:0]</a:t>
            </a:r>
            <a:endParaRPr kumimoji="1" lang="ja-JP" altLang="en-US" sz="800" dirty="0"/>
          </a:p>
        </p:txBody>
      </p:sp>
      <p:sp>
        <p:nvSpPr>
          <p:cNvPr id="82" name="正方形/長方形 81"/>
          <p:cNvSpPr/>
          <p:nvPr/>
        </p:nvSpPr>
        <p:spPr>
          <a:xfrm>
            <a:off x="8223536" y="1635913"/>
            <a:ext cx="711200" cy="4375651"/>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RAM</a:t>
            </a:r>
          </a:p>
          <a:p>
            <a:endParaRPr kumimoji="1" lang="en-US" altLang="ja-JP" sz="800" u="sng" dirty="0">
              <a:solidFill>
                <a:schemeClr val="tx1"/>
              </a:solidFill>
            </a:endParaRPr>
          </a:p>
          <a:p>
            <a:r>
              <a:rPr kumimoji="1" lang="en-US" altLang="ja-JP" sz="800" u="sng" dirty="0">
                <a:solidFill>
                  <a:schemeClr val="tx1"/>
                </a:solidFill>
              </a:rPr>
              <a:t>#0</a:t>
            </a:r>
            <a:r>
              <a:rPr kumimoji="1" lang="ja-JP" altLang="en-US" sz="800" u="sng" dirty="0">
                <a:solidFill>
                  <a:schemeClr val="tx1"/>
                </a:solidFill>
              </a:rPr>
              <a:t>番地</a:t>
            </a:r>
            <a:endParaRPr kumimoji="1" lang="en-US" altLang="ja-JP" sz="800" u="sng" dirty="0">
              <a:solidFill>
                <a:schemeClr val="tx1"/>
              </a:solidFill>
            </a:endParaRPr>
          </a:p>
          <a:p>
            <a:r>
              <a:rPr kumimoji="1" lang="en-US" altLang="ja-JP" sz="800" dirty="0">
                <a:solidFill>
                  <a:schemeClr val="tx1"/>
                </a:solidFill>
              </a:rPr>
              <a:t>3CAA</a:t>
            </a:r>
          </a:p>
          <a:p>
            <a:r>
              <a:rPr kumimoji="1" lang="en-US" altLang="ja-JP" sz="800" dirty="0">
                <a:solidFill>
                  <a:schemeClr val="tx1"/>
                </a:solidFill>
              </a:rPr>
              <a:t>03FF</a:t>
            </a:r>
          </a:p>
          <a:p>
            <a:r>
              <a:rPr kumimoji="1" lang="en-US" altLang="ja-JP" sz="800" dirty="0">
                <a:solidFill>
                  <a:schemeClr val="tx1"/>
                </a:solidFill>
              </a:rPr>
              <a:t>35FF</a:t>
            </a:r>
            <a:endParaRPr kumimoji="1" lang="en-US" altLang="ja-JP" sz="800" u="sng" dirty="0">
              <a:solidFill>
                <a:schemeClr val="tx1"/>
              </a:solidFill>
            </a:endParaRPr>
          </a:p>
          <a:p>
            <a:r>
              <a:rPr kumimoji="1" lang="en-US" altLang="ja-JP" sz="800" b="1" dirty="0">
                <a:solidFill>
                  <a:schemeClr val="tx1"/>
                </a:solidFill>
              </a:rPr>
              <a:t>:</a:t>
            </a:r>
          </a:p>
          <a:p>
            <a:r>
              <a:rPr kumimoji="1" lang="en-US" altLang="ja-JP" sz="800" b="1" dirty="0">
                <a:solidFill>
                  <a:schemeClr val="tx1"/>
                </a:solidFill>
              </a:rPr>
              <a:t>:</a:t>
            </a: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r>
              <a:rPr kumimoji="1" lang="en-US" altLang="ja-JP" sz="800" b="1" dirty="0">
                <a:solidFill>
                  <a:schemeClr val="tx1"/>
                </a:solidFill>
              </a:rPr>
              <a:t>:</a:t>
            </a:r>
            <a:endParaRPr kumimoji="1" lang="en-US" altLang="ja-JP" sz="800" dirty="0">
              <a:solidFill>
                <a:schemeClr val="tx1"/>
              </a:solidFill>
            </a:endParaRPr>
          </a:p>
          <a:p>
            <a:r>
              <a:rPr kumimoji="1" lang="en-US" altLang="ja-JP" sz="800" u="sng" dirty="0">
                <a:solidFill>
                  <a:schemeClr val="tx1"/>
                </a:solidFill>
              </a:rPr>
              <a:t>#65535</a:t>
            </a:r>
            <a:r>
              <a:rPr kumimoji="1" lang="ja-JP" altLang="en-US" sz="800" u="sng" dirty="0">
                <a:solidFill>
                  <a:schemeClr val="tx1"/>
                </a:solidFill>
              </a:rPr>
              <a:t>番地</a:t>
            </a:r>
            <a:endParaRPr kumimoji="1" lang="en-US" altLang="ja-JP" sz="800" u="sng" dirty="0">
              <a:solidFill>
                <a:schemeClr val="tx1"/>
              </a:solidFill>
            </a:endParaRPr>
          </a:p>
        </p:txBody>
      </p:sp>
      <p:sp>
        <p:nvSpPr>
          <p:cNvPr id="117" name="テキスト ボックス 116"/>
          <p:cNvSpPr txBox="1"/>
          <p:nvPr/>
        </p:nvSpPr>
        <p:spPr>
          <a:xfrm>
            <a:off x="3788819" y="1128715"/>
            <a:ext cx="328353" cy="215444"/>
          </a:xfrm>
          <a:prstGeom prst="rect">
            <a:avLst/>
          </a:prstGeom>
          <a:noFill/>
        </p:spPr>
        <p:txBody>
          <a:bodyPr wrap="square" rtlCol="0">
            <a:spAutoFit/>
          </a:bodyPr>
          <a:lstStyle/>
          <a:p>
            <a:r>
              <a:rPr kumimoji="1" lang="en-US" altLang="ja-JP" sz="800" dirty="0"/>
              <a:t>clk</a:t>
            </a:r>
            <a:endParaRPr kumimoji="1" lang="ja-JP" altLang="en-US" sz="800" dirty="0"/>
          </a:p>
        </p:txBody>
      </p:sp>
      <p:cxnSp>
        <p:nvCxnSpPr>
          <p:cNvPr id="155" name="直線矢印コネクタ 154"/>
          <p:cNvCxnSpPr/>
          <p:nvPr/>
        </p:nvCxnSpPr>
        <p:spPr>
          <a:xfrm>
            <a:off x="8792457" y="1087173"/>
            <a:ext cx="0" cy="548740"/>
          </a:xfrm>
          <a:prstGeom prst="straightConnector1">
            <a:avLst/>
          </a:prstGeom>
          <a:ln w="6350">
            <a:tailEnd type="arrow"/>
          </a:ln>
        </p:spPr>
        <p:style>
          <a:lnRef idx="1">
            <a:schemeClr val="dk1"/>
          </a:lnRef>
          <a:fillRef idx="0">
            <a:schemeClr val="dk1"/>
          </a:fillRef>
          <a:effectRef idx="0">
            <a:schemeClr val="dk1"/>
          </a:effectRef>
          <a:fontRef idx="minor">
            <a:schemeClr val="tx1"/>
          </a:fontRef>
        </p:style>
      </p:cxnSp>
      <p:sp>
        <p:nvSpPr>
          <p:cNvPr id="158" name="正方形/長方形 157"/>
          <p:cNvSpPr/>
          <p:nvPr/>
        </p:nvSpPr>
        <p:spPr>
          <a:xfrm>
            <a:off x="3788819" y="1024294"/>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p:cNvSpPr/>
          <p:nvPr/>
        </p:nvSpPr>
        <p:spPr>
          <a:xfrm>
            <a:off x="8763398" y="1025453"/>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1" name="直線矢印コネクタ 160"/>
          <p:cNvCxnSpPr>
            <a:stCxn id="162" idx="2"/>
            <a:endCxn id="35" idx="0"/>
          </p:cNvCxnSpPr>
          <p:nvPr/>
        </p:nvCxnSpPr>
        <p:spPr>
          <a:xfrm>
            <a:off x="592696" y="1092942"/>
            <a:ext cx="2" cy="535153"/>
          </a:xfrm>
          <a:prstGeom prst="straightConnector1">
            <a:avLst/>
          </a:prstGeom>
          <a:ln w="6350">
            <a:tailEnd type="arrow"/>
          </a:ln>
        </p:spPr>
        <p:style>
          <a:lnRef idx="1">
            <a:schemeClr val="dk1"/>
          </a:lnRef>
          <a:fillRef idx="0">
            <a:schemeClr val="dk1"/>
          </a:fillRef>
          <a:effectRef idx="0">
            <a:schemeClr val="dk1"/>
          </a:effectRef>
          <a:fontRef idx="minor">
            <a:schemeClr val="tx1"/>
          </a:fontRef>
        </p:style>
      </p:cxnSp>
      <p:sp>
        <p:nvSpPr>
          <p:cNvPr id="162" name="正方形/長方形 161"/>
          <p:cNvSpPr/>
          <p:nvPr/>
        </p:nvSpPr>
        <p:spPr>
          <a:xfrm>
            <a:off x="569836" y="1047223"/>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テキスト ボックス 163"/>
          <p:cNvSpPr txBox="1"/>
          <p:nvPr/>
        </p:nvSpPr>
        <p:spPr>
          <a:xfrm>
            <a:off x="8739196" y="1413860"/>
            <a:ext cx="415882" cy="215444"/>
          </a:xfrm>
          <a:prstGeom prst="rect">
            <a:avLst/>
          </a:prstGeom>
          <a:noFill/>
        </p:spPr>
        <p:txBody>
          <a:bodyPr wrap="square" rtlCol="0">
            <a:spAutoFit/>
          </a:bodyPr>
          <a:lstStyle/>
          <a:p>
            <a:r>
              <a:rPr kumimoji="1" lang="en-US" altLang="ja-JP" sz="800" dirty="0"/>
              <a:t>cen</a:t>
            </a:r>
            <a:endParaRPr kumimoji="1" lang="ja-JP" altLang="en-US" sz="800" dirty="0"/>
          </a:p>
        </p:txBody>
      </p:sp>
      <p:sp>
        <p:nvSpPr>
          <p:cNvPr id="165" name="テキスト ボックス 164"/>
          <p:cNvSpPr txBox="1"/>
          <p:nvPr/>
        </p:nvSpPr>
        <p:spPr>
          <a:xfrm>
            <a:off x="295278" y="1419260"/>
            <a:ext cx="415882" cy="215444"/>
          </a:xfrm>
          <a:prstGeom prst="rect">
            <a:avLst/>
          </a:prstGeom>
          <a:noFill/>
        </p:spPr>
        <p:txBody>
          <a:bodyPr wrap="square" rtlCol="0">
            <a:spAutoFit/>
          </a:bodyPr>
          <a:lstStyle/>
          <a:p>
            <a:r>
              <a:rPr kumimoji="1" lang="en-US" altLang="ja-JP" sz="800" dirty="0"/>
              <a:t>cen</a:t>
            </a:r>
            <a:endParaRPr kumimoji="1" lang="ja-JP" altLang="en-US" sz="800" dirty="0"/>
          </a:p>
        </p:txBody>
      </p:sp>
      <p:sp>
        <p:nvSpPr>
          <p:cNvPr id="174" name="下矢印 173"/>
          <p:cNvSpPr/>
          <p:nvPr/>
        </p:nvSpPr>
        <p:spPr>
          <a:xfrm>
            <a:off x="543367" y="891869"/>
            <a:ext cx="111135" cy="14393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下矢印 174"/>
          <p:cNvSpPr/>
          <p:nvPr/>
        </p:nvSpPr>
        <p:spPr>
          <a:xfrm>
            <a:off x="3756111" y="848186"/>
            <a:ext cx="111135" cy="14393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下矢印 176"/>
          <p:cNvSpPr/>
          <p:nvPr/>
        </p:nvSpPr>
        <p:spPr>
          <a:xfrm>
            <a:off x="8730689" y="859721"/>
            <a:ext cx="111135" cy="14393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6047268" y="3851074"/>
            <a:ext cx="307674" cy="60693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p:cNvSpPr/>
          <p:nvPr/>
        </p:nvSpPr>
        <p:spPr>
          <a:xfrm>
            <a:off x="6085195" y="3885458"/>
            <a:ext cx="307674" cy="60693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p:cNvSpPr/>
          <p:nvPr/>
        </p:nvSpPr>
        <p:spPr>
          <a:xfrm>
            <a:off x="6122266" y="3929032"/>
            <a:ext cx="307674" cy="60693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フローチャート : 抜出し 144"/>
          <p:cNvSpPr/>
          <p:nvPr/>
        </p:nvSpPr>
        <p:spPr>
          <a:xfrm rot="5400000">
            <a:off x="6100319" y="4359354"/>
            <a:ext cx="100337" cy="56444"/>
          </a:xfrm>
          <a:prstGeom prst="flowChartExtra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テキスト ボックス 109"/>
          <p:cNvSpPr txBox="1"/>
          <p:nvPr/>
        </p:nvSpPr>
        <p:spPr>
          <a:xfrm>
            <a:off x="5849099" y="3647965"/>
            <a:ext cx="881091" cy="215444"/>
          </a:xfrm>
          <a:prstGeom prst="rect">
            <a:avLst/>
          </a:prstGeom>
          <a:noFill/>
        </p:spPr>
        <p:txBody>
          <a:bodyPr wrap="square" rtlCol="0">
            <a:spAutoFit/>
          </a:bodyPr>
          <a:lstStyle/>
          <a:p>
            <a:r>
              <a:rPr kumimoji="1" lang="en-US" altLang="ja-JP" sz="800" dirty="0"/>
              <a:t>8</a:t>
            </a:r>
            <a:r>
              <a:rPr kumimoji="1" lang="ja-JP" altLang="en-US" sz="800" dirty="0"/>
              <a:t>個のレジスタ</a:t>
            </a:r>
          </a:p>
        </p:txBody>
      </p:sp>
      <p:sp>
        <p:nvSpPr>
          <p:cNvPr id="6" name="フローチャート: 手作業 5"/>
          <p:cNvSpPr/>
          <p:nvPr/>
        </p:nvSpPr>
        <p:spPr>
          <a:xfrm rot="16200000">
            <a:off x="4164482" y="4288613"/>
            <a:ext cx="796554" cy="227464"/>
          </a:xfrm>
          <a:prstGeom prst="flowChartManualOpe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テキスト ボックス 80"/>
          <p:cNvSpPr txBox="1"/>
          <p:nvPr/>
        </p:nvSpPr>
        <p:spPr>
          <a:xfrm>
            <a:off x="4378116" y="4497965"/>
            <a:ext cx="369285" cy="215444"/>
          </a:xfrm>
          <a:prstGeom prst="rect">
            <a:avLst/>
          </a:prstGeom>
          <a:noFill/>
        </p:spPr>
        <p:txBody>
          <a:bodyPr wrap="square" rtlCol="0">
            <a:spAutoFit/>
          </a:bodyPr>
          <a:lstStyle/>
          <a:p>
            <a:r>
              <a:rPr kumimoji="1" lang="en-US" altLang="ja-JP" sz="800" dirty="0"/>
              <a:t>ALU</a:t>
            </a:r>
            <a:endParaRPr kumimoji="1" lang="ja-JP" altLang="en-US" sz="800" dirty="0"/>
          </a:p>
        </p:txBody>
      </p:sp>
      <p:sp>
        <p:nvSpPr>
          <p:cNvPr id="46" name="二等辺三角形 45"/>
          <p:cNvSpPr/>
          <p:nvPr/>
        </p:nvSpPr>
        <p:spPr>
          <a:xfrm rot="5400000">
            <a:off x="4355879" y="4345480"/>
            <a:ext cx="300023" cy="11373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9" name="直線コネクタ 48"/>
          <p:cNvCxnSpPr>
            <a:stCxn id="46" idx="2"/>
            <a:endCxn id="46" idx="4"/>
          </p:cNvCxnSpPr>
          <p:nvPr/>
        </p:nvCxnSpPr>
        <p:spPr>
          <a:xfrm>
            <a:off x="4449025" y="4252335"/>
            <a:ext cx="0" cy="300023"/>
          </a:xfrm>
          <a:prstGeom prst="line">
            <a:avLst/>
          </a:prstGeom>
          <a:ln w="9525">
            <a:solidFill>
              <a:schemeClr val="accent6">
                <a:lumMod val="40000"/>
                <a:lumOff val="60000"/>
              </a:schemeClr>
            </a:solidFill>
          </a:ln>
        </p:spPr>
        <p:style>
          <a:lnRef idx="1">
            <a:schemeClr val="dk1"/>
          </a:lnRef>
          <a:fillRef idx="0">
            <a:schemeClr val="dk1"/>
          </a:fillRef>
          <a:effectRef idx="0">
            <a:schemeClr val="dk1"/>
          </a:effectRef>
          <a:fontRef idx="minor">
            <a:schemeClr val="tx1"/>
          </a:fontRef>
        </p:style>
      </p:cxnSp>
      <p:sp>
        <p:nvSpPr>
          <p:cNvPr id="153" name="テキスト ボックス 152"/>
          <p:cNvSpPr txBox="1"/>
          <p:nvPr/>
        </p:nvSpPr>
        <p:spPr>
          <a:xfrm>
            <a:off x="4349960" y="5552152"/>
            <a:ext cx="596191" cy="338554"/>
          </a:xfrm>
          <a:prstGeom prst="rect">
            <a:avLst/>
          </a:prstGeom>
          <a:noFill/>
        </p:spPr>
        <p:txBody>
          <a:bodyPr wrap="square" rtlCol="0">
            <a:spAutoFit/>
          </a:bodyPr>
          <a:lstStyle/>
          <a:p>
            <a:r>
              <a:rPr kumimoji="1" lang="en-US" altLang="ja-JP" sz="800" dirty="0"/>
              <a:t>RAM_IN</a:t>
            </a:r>
          </a:p>
          <a:p>
            <a:r>
              <a:rPr kumimoji="1" lang="en-US" altLang="ja-JP" sz="800" dirty="0"/>
              <a:t>[15:0]</a:t>
            </a:r>
            <a:endParaRPr kumimoji="1" lang="ja-JP" altLang="en-US" sz="800" dirty="0"/>
          </a:p>
        </p:txBody>
      </p:sp>
      <p:sp>
        <p:nvSpPr>
          <p:cNvPr id="156" name="正方形/長方形 155"/>
          <p:cNvSpPr/>
          <p:nvPr/>
        </p:nvSpPr>
        <p:spPr>
          <a:xfrm>
            <a:off x="1624199" y="2989870"/>
            <a:ext cx="518397" cy="3189949"/>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fetch</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cxnSp>
        <p:nvCxnSpPr>
          <p:cNvPr id="143" name="直線矢印コネクタ 142"/>
          <p:cNvCxnSpPr/>
          <p:nvPr/>
        </p:nvCxnSpPr>
        <p:spPr>
          <a:xfrm>
            <a:off x="3594153" y="4116844"/>
            <a:ext cx="854871" cy="72"/>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80" name="直線矢印コネクタ 179"/>
          <p:cNvCxnSpPr/>
          <p:nvPr/>
        </p:nvCxnSpPr>
        <p:spPr>
          <a:xfrm>
            <a:off x="3594153" y="4682617"/>
            <a:ext cx="854874"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47" name="直線矢印コネクタ 146"/>
          <p:cNvCxnSpPr>
            <a:stCxn id="6" idx="2"/>
          </p:cNvCxnSpPr>
          <p:nvPr/>
        </p:nvCxnSpPr>
        <p:spPr>
          <a:xfrm flipV="1">
            <a:off x="4676491" y="4402344"/>
            <a:ext cx="244914" cy="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02" name="直線矢印コネクタ 201"/>
          <p:cNvCxnSpPr/>
          <p:nvPr/>
        </p:nvCxnSpPr>
        <p:spPr>
          <a:xfrm>
            <a:off x="5148872" y="4116844"/>
            <a:ext cx="686685"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07" name="直線矢印コネクタ 206"/>
          <p:cNvCxnSpPr/>
          <p:nvPr/>
        </p:nvCxnSpPr>
        <p:spPr>
          <a:xfrm>
            <a:off x="5148871" y="4382580"/>
            <a:ext cx="686685"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08" name="直線コネクタ 207"/>
          <p:cNvCxnSpPr/>
          <p:nvPr/>
        </p:nvCxnSpPr>
        <p:spPr>
          <a:xfrm>
            <a:off x="5175460" y="4056286"/>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09" name="直線コネクタ 208"/>
          <p:cNvCxnSpPr/>
          <p:nvPr/>
        </p:nvCxnSpPr>
        <p:spPr>
          <a:xfrm>
            <a:off x="5178783" y="4337407"/>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10" name="直線コネクタ 209"/>
          <p:cNvCxnSpPr/>
          <p:nvPr/>
        </p:nvCxnSpPr>
        <p:spPr>
          <a:xfrm>
            <a:off x="5178620" y="4883874"/>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13" name="カギ線コネクタ 212"/>
          <p:cNvCxnSpPr>
            <a:stCxn id="199" idx="3"/>
            <a:endCxn id="69" idx="1"/>
          </p:cNvCxnSpPr>
          <p:nvPr/>
        </p:nvCxnSpPr>
        <p:spPr>
          <a:xfrm flipH="1">
            <a:off x="2837976" y="4040699"/>
            <a:ext cx="3822014" cy="19188"/>
          </a:xfrm>
          <a:prstGeom prst="bentConnector5">
            <a:avLst>
              <a:gd name="adj1" fmla="val -5981"/>
              <a:gd name="adj2" fmla="val -6067031"/>
              <a:gd name="adj3" fmla="val 105981"/>
            </a:avLst>
          </a:prstGeom>
          <a:ln w="19050">
            <a:tailEnd type="arrow"/>
          </a:ln>
        </p:spPr>
        <p:style>
          <a:lnRef idx="1">
            <a:schemeClr val="dk1"/>
          </a:lnRef>
          <a:fillRef idx="0">
            <a:schemeClr val="dk1"/>
          </a:fillRef>
          <a:effectRef idx="0">
            <a:schemeClr val="dk1"/>
          </a:effectRef>
          <a:fontRef idx="minor">
            <a:schemeClr val="tx1"/>
          </a:fontRef>
        </p:style>
      </p:cxnSp>
      <p:sp>
        <p:nvSpPr>
          <p:cNvPr id="217" name="フローチャート: 手作業 216"/>
          <p:cNvSpPr/>
          <p:nvPr/>
        </p:nvSpPr>
        <p:spPr>
          <a:xfrm rot="16200000">
            <a:off x="2809877" y="4287460"/>
            <a:ext cx="1252640" cy="315910"/>
          </a:xfrm>
          <a:prstGeom prst="flowChartManualOpe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9" name="テキスト ボックス 218"/>
          <p:cNvSpPr txBox="1"/>
          <p:nvPr/>
        </p:nvSpPr>
        <p:spPr>
          <a:xfrm>
            <a:off x="5174566" y="5352577"/>
            <a:ext cx="719494" cy="215444"/>
          </a:xfrm>
          <a:prstGeom prst="rect">
            <a:avLst/>
          </a:prstGeom>
          <a:noFill/>
        </p:spPr>
        <p:txBody>
          <a:bodyPr wrap="square" rtlCol="0">
            <a:spAutoFit/>
          </a:bodyPr>
          <a:lstStyle/>
          <a:p>
            <a:r>
              <a:rPr kumimoji="1" lang="en-US" altLang="ja-JP" sz="800" dirty="0"/>
              <a:t>ram_ wen</a:t>
            </a:r>
            <a:endParaRPr kumimoji="1" lang="ja-JP" altLang="en-US" sz="800" dirty="0"/>
          </a:p>
        </p:txBody>
      </p:sp>
      <p:sp>
        <p:nvSpPr>
          <p:cNvPr id="220" name="テキスト ボックス 219"/>
          <p:cNvSpPr txBox="1"/>
          <p:nvPr/>
        </p:nvSpPr>
        <p:spPr>
          <a:xfrm>
            <a:off x="5174568" y="4933501"/>
            <a:ext cx="1004142" cy="215444"/>
          </a:xfrm>
          <a:prstGeom prst="rect">
            <a:avLst/>
          </a:prstGeom>
          <a:noFill/>
        </p:spPr>
        <p:txBody>
          <a:bodyPr wrap="square" rtlCol="0">
            <a:spAutoFit/>
          </a:bodyPr>
          <a:lstStyle/>
          <a:p>
            <a:r>
              <a:rPr kumimoji="1" lang="en-US" altLang="ja-JP" sz="800" dirty="0"/>
              <a:t>ram_data[15:0]</a:t>
            </a:r>
            <a:endParaRPr kumimoji="1" lang="ja-JP" altLang="en-US" sz="800" dirty="0"/>
          </a:p>
        </p:txBody>
      </p:sp>
      <p:sp>
        <p:nvSpPr>
          <p:cNvPr id="221" name="テキスト ボックス 220"/>
          <p:cNvSpPr txBox="1"/>
          <p:nvPr/>
        </p:nvSpPr>
        <p:spPr>
          <a:xfrm>
            <a:off x="5175460" y="4097051"/>
            <a:ext cx="851115" cy="215444"/>
          </a:xfrm>
          <a:prstGeom prst="rect">
            <a:avLst/>
          </a:prstGeom>
          <a:noFill/>
        </p:spPr>
        <p:txBody>
          <a:bodyPr wrap="square" rtlCol="0">
            <a:spAutoFit/>
          </a:bodyPr>
          <a:lstStyle/>
          <a:p>
            <a:r>
              <a:rPr kumimoji="1" lang="en-US" altLang="ja-JP" sz="800" dirty="0"/>
              <a:t>reg_data[15:0]</a:t>
            </a:r>
            <a:endParaRPr kumimoji="1" lang="ja-JP" altLang="en-US" sz="800" dirty="0"/>
          </a:p>
        </p:txBody>
      </p:sp>
      <p:sp>
        <p:nvSpPr>
          <p:cNvPr id="222" name="テキスト ボックス 221"/>
          <p:cNvSpPr txBox="1"/>
          <p:nvPr/>
        </p:nvSpPr>
        <p:spPr>
          <a:xfrm>
            <a:off x="5174568" y="4384666"/>
            <a:ext cx="851115" cy="215444"/>
          </a:xfrm>
          <a:prstGeom prst="rect">
            <a:avLst/>
          </a:prstGeom>
          <a:noFill/>
        </p:spPr>
        <p:txBody>
          <a:bodyPr wrap="square" rtlCol="0">
            <a:spAutoFit/>
          </a:bodyPr>
          <a:lstStyle/>
          <a:p>
            <a:r>
              <a:rPr kumimoji="1" lang="en-US" altLang="ja-JP" sz="800" dirty="0"/>
              <a:t>reg_sel[2:0]</a:t>
            </a:r>
            <a:endParaRPr kumimoji="1" lang="ja-JP" altLang="en-US" sz="800" dirty="0"/>
          </a:p>
        </p:txBody>
      </p:sp>
      <p:cxnSp>
        <p:nvCxnSpPr>
          <p:cNvPr id="238" name="カギ線コネクタ 237"/>
          <p:cNvCxnSpPr/>
          <p:nvPr/>
        </p:nvCxnSpPr>
        <p:spPr>
          <a:xfrm>
            <a:off x="4083765" y="4116844"/>
            <a:ext cx="837643" cy="782256"/>
          </a:xfrm>
          <a:prstGeom prst="bentConnector3">
            <a:avLst>
              <a:gd name="adj1" fmla="val 568"/>
            </a:avLst>
          </a:prstGeom>
          <a:ln w="19050">
            <a:tailEnd type="arrow"/>
          </a:ln>
        </p:spPr>
        <p:style>
          <a:lnRef idx="1">
            <a:schemeClr val="dk1"/>
          </a:lnRef>
          <a:fillRef idx="0">
            <a:schemeClr val="dk1"/>
          </a:fillRef>
          <a:effectRef idx="0">
            <a:schemeClr val="dk1"/>
          </a:effectRef>
          <a:fontRef idx="minor">
            <a:schemeClr val="tx1"/>
          </a:fontRef>
        </p:style>
      </p:cxnSp>
      <p:cxnSp>
        <p:nvCxnSpPr>
          <p:cNvPr id="242" name="カギ線コネクタ 241"/>
          <p:cNvCxnSpPr/>
          <p:nvPr/>
        </p:nvCxnSpPr>
        <p:spPr>
          <a:xfrm>
            <a:off x="3835306" y="4691900"/>
            <a:ext cx="1086102" cy="483202"/>
          </a:xfrm>
          <a:prstGeom prst="bentConnector3">
            <a:avLst>
              <a:gd name="adj1" fmla="val 756"/>
            </a:avLst>
          </a:prstGeom>
          <a:ln w="19050">
            <a:tailEnd type="arrow"/>
          </a:ln>
        </p:spPr>
        <p:style>
          <a:lnRef idx="1">
            <a:schemeClr val="dk1"/>
          </a:lnRef>
          <a:fillRef idx="0">
            <a:schemeClr val="dk1"/>
          </a:fillRef>
          <a:effectRef idx="0">
            <a:schemeClr val="dk1"/>
          </a:effectRef>
          <a:fontRef idx="minor">
            <a:schemeClr val="tx1"/>
          </a:fontRef>
        </p:style>
      </p:cxnSp>
      <p:sp>
        <p:nvSpPr>
          <p:cNvPr id="244" name="正方形/長方形 243"/>
          <p:cNvSpPr/>
          <p:nvPr/>
        </p:nvSpPr>
        <p:spPr>
          <a:xfrm>
            <a:off x="4071453" y="4097051"/>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6" name="正方形/長方形 245"/>
          <p:cNvSpPr/>
          <p:nvPr/>
        </p:nvSpPr>
        <p:spPr>
          <a:xfrm>
            <a:off x="3812446" y="4661513"/>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テキスト ボックス 258"/>
          <p:cNvSpPr txBox="1"/>
          <p:nvPr/>
        </p:nvSpPr>
        <p:spPr>
          <a:xfrm>
            <a:off x="2978428" y="4381516"/>
            <a:ext cx="212382" cy="461665"/>
          </a:xfrm>
          <a:prstGeom prst="rect">
            <a:avLst/>
          </a:prstGeom>
          <a:noFill/>
        </p:spPr>
        <p:txBody>
          <a:bodyPr wrap="square" rtlCol="0">
            <a:spAutoFit/>
          </a:bodyPr>
          <a:lstStyle/>
          <a:p>
            <a:r>
              <a:rPr kumimoji="1" lang="en-US" altLang="ja-JP" sz="1200" b="1" dirty="0"/>
              <a:t>:</a:t>
            </a:r>
          </a:p>
          <a:p>
            <a:r>
              <a:rPr kumimoji="1" lang="en-US" altLang="ja-JP" sz="1200" b="1" dirty="0"/>
              <a:t>:</a:t>
            </a:r>
            <a:endParaRPr kumimoji="1" lang="ja-JP" altLang="en-US" sz="1200" b="1" dirty="0"/>
          </a:p>
        </p:txBody>
      </p:sp>
      <p:cxnSp>
        <p:nvCxnSpPr>
          <p:cNvPr id="263" name="カギ線コネクタ 262"/>
          <p:cNvCxnSpPr>
            <a:stCxn id="199" idx="3"/>
            <a:endCxn id="251" idx="1"/>
          </p:cNvCxnSpPr>
          <p:nvPr/>
        </p:nvCxnSpPr>
        <p:spPr>
          <a:xfrm flipH="1">
            <a:off x="2837976" y="4040699"/>
            <a:ext cx="3822014" cy="234159"/>
          </a:xfrm>
          <a:prstGeom prst="bentConnector5">
            <a:avLst>
              <a:gd name="adj1" fmla="val -5981"/>
              <a:gd name="adj2" fmla="val -496434"/>
              <a:gd name="adj3" fmla="val 105981"/>
            </a:avLst>
          </a:prstGeom>
          <a:ln w="19050">
            <a:tailEnd type="arrow"/>
          </a:ln>
        </p:spPr>
        <p:style>
          <a:lnRef idx="1">
            <a:schemeClr val="dk1"/>
          </a:lnRef>
          <a:fillRef idx="0">
            <a:schemeClr val="dk1"/>
          </a:fillRef>
          <a:effectRef idx="0">
            <a:schemeClr val="dk1"/>
          </a:effectRef>
          <a:fontRef idx="minor">
            <a:schemeClr val="tx1"/>
          </a:fontRef>
        </p:style>
      </p:cxnSp>
      <p:cxnSp>
        <p:nvCxnSpPr>
          <p:cNvPr id="268" name="カギ線コネクタ 267"/>
          <p:cNvCxnSpPr>
            <a:stCxn id="199" idx="3"/>
            <a:endCxn id="258" idx="1"/>
          </p:cNvCxnSpPr>
          <p:nvPr/>
        </p:nvCxnSpPr>
        <p:spPr>
          <a:xfrm flipH="1">
            <a:off x="2837975" y="4040699"/>
            <a:ext cx="3822015" cy="799895"/>
          </a:xfrm>
          <a:prstGeom prst="bentConnector5">
            <a:avLst>
              <a:gd name="adj1" fmla="val -5981"/>
              <a:gd name="adj2" fmla="val -144836"/>
              <a:gd name="adj3" fmla="val 105981"/>
            </a:avLst>
          </a:prstGeom>
          <a:ln w="19050">
            <a:tailEnd type="arrow"/>
          </a:ln>
        </p:spPr>
        <p:style>
          <a:lnRef idx="1">
            <a:schemeClr val="dk1"/>
          </a:lnRef>
          <a:fillRef idx="0">
            <a:schemeClr val="dk1"/>
          </a:fillRef>
          <a:effectRef idx="0">
            <a:schemeClr val="dk1"/>
          </a:effectRef>
          <a:fontRef idx="minor">
            <a:schemeClr val="tx1"/>
          </a:fontRef>
        </p:style>
      </p:cxnSp>
      <p:sp>
        <p:nvSpPr>
          <p:cNvPr id="270" name="テキスト ボックス 269"/>
          <p:cNvSpPr txBox="1"/>
          <p:nvPr/>
        </p:nvSpPr>
        <p:spPr>
          <a:xfrm>
            <a:off x="2614286" y="4381516"/>
            <a:ext cx="212382" cy="461665"/>
          </a:xfrm>
          <a:prstGeom prst="rect">
            <a:avLst/>
          </a:prstGeom>
          <a:noFill/>
        </p:spPr>
        <p:txBody>
          <a:bodyPr wrap="square" rtlCol="0">
            <a:spAutoFit/>
          </a:bodyPr>
          <a:lstStyle/>
          <a:p>
            <a:r>
              <a:rPr kumimoji="1" lang="en-US" altLang="ja-JP" sz="1200" b="1" dirty="0"/>
              <a:t>:</a:t>
            </a:r>
          </a:p>
          <a:p>
            <a:r>
              <a:rPr kumimoji="1" lang="en-US" altLang="ja-JP" sz="1200" b="1" dirty="0"/>
              <a:t>:</a:t>
            </a:r>
            <a:endParaRPr kumimoji="1" lang="ja-JP" altLang="en-US" sz="1200" b="1" dirty="0"/>
          </a:p>
        </p:txBody>
      </p:sp>
      <p:sp>
        <p:nvSpPr>
          <p:cNvPr id="273" name="テキスト ボックス 272"/>
          <p:cNvSpPr txBox="1"/>
          <p:nvPr/>
        </p:nvSpPr>
        <p:spPr>
          <a:xfrm>
            <a:off x="3507684" y="3878902"/>
            <a:ext cx="719124" cy="215444"/>
          </a:xfrm>
          <a:prstGeom prst="rect">
            <a:avLst/>
          </a:prstGeom>
          <a:noFill/>
        </p:spPr>
        <p:txBody>
          <a:bodyPr wrap="square" rtlCol="0">
            <a:spAutoFit/>
          </a:bodyPr>
          <a:lstStyle/>
          <a:p>
            <a:r>
              <a:rPr kumimoji="1" lang="en-US" altLang="ja-JP" sz="800" dirty="0"/>
              <a:t>regA[15:0]</a:t>
            </a:r>
            <a:endParaRPr kumimoji="1" lang="ja-JP" altLang="en-US" sz="800" dirty="0"/>
          </a:p>
        </p:txBody>
      </p:sp>
      <p:sp>
        <p:nvSpPr>
          <p:cNvPr id="274" name="テキスト ボックス 273"/>
          <p:cNvSpPr txBox="1"/>
          <p:nvPr/>
        </p:nvSpPr>
        <p:spPr>
          <a:xfrm>
            <a:off x="3508391" y="4440646"/>
            <a:ext cx="719124" cy="215444"/>
          </a:xfrm>
          <a:prstGeom prst="rect">
            <a:avLst/>
          </a:prstGeom>
          <a:noFill/>
        </p:spPr>
        <p:txBody>
          <a:bodyPr wrap="square" rtlCol="0">
            <a:spAutoFit/>
          </a:bodyPr>
          <a:lstStyle/>
          <a:p>
            <a:r>
              <a:rPr kumimoji="1" lang="en-US" altLang="ja-JP" sz="800" dirty="0"/>
              <a:t>regB[15:0]</a:t>
            </a:r>
            <a:endParaRPr kumimoji="1" lang="ja-JP" altLang="en-US" sz="800" dirty="0"/>
          </a:p>
        </p:txBody>
      </p:sp>
      <p:cxnSp>
        <p:nvCxnSpPr>
          <p:cNvPr id="280" name="カギ線コネクタ 279"/>
          <p:cNvCxnSpPr>
            <a:endCxn id="121" idx="3"/>
          </p:cNvCxnSpPr>
          <p:nvPr/>
        </p:nvCxnSpPr>
        <p:spPr>
          <a:xfrm>
            <a:off x="2150190" y="3394447"/>
            <a:ext cx="2884952" cy="331814"/>
          </a:xfrm>
          <a:prstGeom prst="bentConnector2">
            <a:avLst/>
          </a:prstGeom>
          <a:ln w="1905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67" name="直線矢印コネクタ 66"/>
          <p:cNvCxnSpPr/>
          <p:nvPr/>
        </p:nvCxnSpPr>
        <p:spPr>
          <a:xfrm>
            <a:off x="948299" y="3427159"/>
            <a:ext cx="675900" cy="0"/>
          </a:xfrm>
          <a:prstGeom prst="straightConnector1">
            <a:avLst/>
          </a:prstGeom>
          <a:ln w="1905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290" name="直線矢印コネクタ 289"/>
          <p:cNvCxnSpPr/>
          <p:nvPr/>
        </p:nvCxnSpPr>
        <p:spPr>
          <a:xfrm>
            <a:off x="2150190" y="3570498"/>
            <a:ext cx="2771215" cy="3968"/>
          </a:xfrm>
          <a:prstGeom prst="straightConnector1">
            <a:avLst/>
          </a:prstGeom>
          <a:ln w="1905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292" name="直線矢印コネクタ 291"/>
          <p:cNvCxnSpPr/>
          <p:nvPr/>
        </p:nvCxnSpPr>
        <p:spPr>
          <a:xfrm>
            <a:off x="2150190" y="3733514"/>
            <a:ext cx="2771218" cy="3235"/>
          </a:xfrm>
          <a:prstGeom prst="straightConnector1">
            <a:avLst/>
          </a:prstGeom>
          <a:ln w="1905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294" name="直線矢印コネクタ 293"/>
          <p:cNvCxnSpPr/>
          <p:nvPr/>
        </p:nvCxnSpPr>
        <p:spPr>
          <a:xfrm>
            <a:off x="3436197" y="3578435"/>
            <a:ext cx="0" cy="373730"/>
          </a:xfrm>
          <a:prstGeom prst="straightConnector1">
            <a:avLst/>
          </a:prstGeom>
          <a:ln w="1905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300" name="直線矢印コネクタ 299"/>
          <p:cNvCxnSpPr/>
          <p:nvPr/>
        </p:nvCxnSpPr>
        <p:spPr>
          <a:xfrm>
            <a:off x="4562757" y="3407735"/>
            <a:ext cx="0" cy="642558"/>
          </a:xfrm>
          <a:prstGeom prst="straightConnector1">
            <a:avLst/>
          </a:prstGeom>
          <a:ln w="19050">
            <a:solidFill>
              <a:srgbClr val="FF0000"/>
            </a:solidFill>
            <a:tailEnd type="arrow"/>
          </a:ln>
        </p:spPr>
        <p:style>
          <a:lnRef idx="1">
            <a:schemeClr val="dk1"/>
          </a:lnRef>
          <a:fillRef idx="0">
            <a:schemeClr val="dk1"/>
          </a:fillRef>
          <a:effectRef idx="0">
            <a:schemeClr val="dk1"/>
          </a:effectRef>
          <a:fontRef idx="minor">
            <a:schemeClr val="tx1"/>
          </a:fontRef>
        </p:style>
      </p:cxnSp>
      <p:sp>
        <p:nvSpPr>
          <p:cNvPr id="309" name="テキスト ボックス 308"/>
          <p:cNvSpPr txBox="1"/>
          <p:nvPr/>
        </p:nvSpPr>
        <p:spPr>
          <a:xfrm>
            <a:off x="2116070" y="3188361"/>
            <a:ext cx="662670" cy="215444"/>
          </a:xfrm>
          <a:prstGeom prst="rect">
            <a:avLst/>
          </a:prstGeom>
          <a:noFill/>
        </p:spPr>
        <p:txBody>
          <a:bodyPr wrap="square" rtlCol="0">
            <a:spAutoFit/>
          </a:bodyPr>
          <a:lstStyle/>
          <a:p>
            <a:r>
              <a:rPr kumimoji="1" lang="en-US" altLang="ja-JP" sz="800" dirty="0"/>
              <a:t>op[15:11]</a:t>
            </a:r>
            <a:endParaRPr kumimoji="1" lang="ja-JP" altLang="en-US" sz="800" dirty="0"/>
          </a:p>
        </p:txBody>
      </p:sp>
      <p:sp>
        <p:nvSpPr>
          <p:cNvPr id="310" name="テキスト ボックス 309"/>
          <p:cNvSpPr txBox="1"/>
          <p:nvPr/>
        </p:nvSpPr>
        <p:spPr>
          <a:xfrm>
            <a:off x="2116070" y="3382806"/>
            <a:ext cx="662670" cy="215444"/>
          </a:xfrm>
          <a:prstGeom prst="rect">
            <a:avLst/>
          </a:prstGeom>
          <a:noFill/>
        </p:spPr>
        <p:txBody>
          <a:bodyPr wrap="square" rtlCol="0">
            <a:spAutoFit/>
          </a:bodyPr>
          <a:lstStyle/>
          <a:p>
            <a:r>
              <a:rPr kumimoji="1" lang="en-US" altLang="ja-JP" sz="800" dirty="0"/>
              <a:t>op[10:5]</a:t>
            </a:r>
            <a:endParaRPr kumimoji="1" lang="ja-JP" altLang="en-US" sz="800" dirty="0"/>
          </a:p>
        </p:txBody>
      </p:sp>
      <p:sp>
        <p:nvSpPr>
          <p:cNvPr id="69" name="テキスト ボックス 68"/>
          <p:cNvSpPr txBox="1"/>
          <p:nvPr/>
        </p:nvSpPr>
        <p:spPr>
          <a:xfrm>
            <a:off x="2837976" y="3952165"/>
            <a:ext cx="596191" cy="215444"/>
          </a:xfrm>
          <a:prstGeom prst="rect">
            <a:avLst/>
          </a:prstGeom>
          <a:noFill/>
        </p:spPr>
        <p:txBody>
          <a:bodyPr wrap="square" rtlCol="0">
            <a:spAutoFit/>
          </a:bodyPr>
          <a:lstStyle/>
          <a:p>
            <a:r>
              <a:rPr kumimoji="1" lang="en-US" altLang="ja-JP" sz="800" dirty="0"/>
              <a:t>REG0</a:t>
            </a:r>
            <a:endParaRPr kumimoji="1" lang="ja-JP" altLang="en-US" sz="800" dirty="0"/>
          </a:p>
        </p:txBody>
      </p:sp>
      <p:sp>
        <p:nvSpPr>
          <p:cNvPr id="251" name="テキスト ボックス 250"/>
          <p:cNvSpPr txBox="1"/>
          <p:nvPr/>
        </p:nvSpPr>
        <p:spPr>
          <a:xfrm>
            <a:off x="2837976" y="4167136"/>
            <a:ext cx="596191" cy="215444"/>
          </a:xfrm>
          <a:prstGeom prst="rect">
            <a:avLst/>
          </a:prstGeom>
          <a:noFill/>
        </p:spPr>
        <p:txBody>
          <a:bodyPr wrap="square" rtlCol="0">
            <a:spAutoFit/>
          </a:bodyPr>
          <a:lstStyle/>
          <a:p>
            <a:r>
              <a:rPr kumimoji="1" lang="en-US" altLang="ja-JP" sz="800" dirty="0"/>
              <a:t>REG1</a:t>
            </a:r>
            <a:endParaRPr kumimoji="1" lang="ja-JP" altLang="en-US" sz="800" dirty="0"/>
          </a:p>
        </p:txBody>
      </p:sp>
      <p:sp>
        <p:nvSpPr>
          <p:cNvPr id="258" name="テキスト ボックス 257"/>
          <p:cNvSpPr txBox="1"/>
          <p:nvPr/>
        </p:nvSpPr>
        <p:spPr>
          <a:xfrm>
            <a:off x="2837975" y="4732872"/>
            <a:ext cx="596191" cy="215444"/>
          </a:xfrm>
          <a:prstGeom prst="rect">
            <a:avLst/>
          </a:prstGeom>
          <a:noFill/>
        </p:spPr>
        <p:txBody>
          <a:bodyPr wrap="square" rtlCol="0">
            <a:spAutoFit/>
          </a:bodyPr>
          <a:lstStyle/>
          <a:p>
            <a:r>
              <a:rPr kumimoji="1" lang="en-US" altLang="ja-JP" sz="800" dirty="0"/>
              <a:t>REG7</a:t>
            </a:r>
            <a:endParaRPr kumimoji="1" lang="ja-JP" altLang="en-US" sz="800" dirty="0"/>
          </a:p>
        </p:txBody>
      </p:sp>
      <p:sp>
        <p:nvSpPr>
          <p:cNvPr id="319" name="テキスト ボックス 318"/>
          <p:cNvSpPr txBox="1"/>
          <p:nvPr/>
        </p:nvSpPr>
        <p:spPr>
          <a:xfrm>
            <a:off x="2116070" y="3540243"/>
            <a:ext cx="662670" cy="215444"/>
          </a:xfrm>
          <a:prstGeom prst="rect">
            <a:avLst/>
          </a:prstGeom>
          <a:noFill/>
        </p:spPr>
        <p:txBody>
          <a:bodyPr wrap="square" rtlCol="0">
            <a:spAutoFit/>
          </a:bodyPr>
          <a:lstStyle/>
          <a:p>
            <a:r>
              <a:rPr kumimoji="1" lang="en-US" altLang="ja-JP" sz="800" dirty="0"/>
              <a:t>op[7:0]</a:t>
            </a:r>
            <a:endParaRPr kumimoji="1" lang="ja-JP" altLang="en-US" sz="800" dirty="0"/>
          </a:p>
        </p:txBody>
      </p:sp>
      <p:cxnSp>
        <p:nvCxnSpPr>
          <p:cNvPr id="321" name="直線コネクタ 320"/>
          <p:cNvCxnSpPr/>
          <p:nvPr/>
        </p:nvCxnSpPr>
        <p:spPr>
          <a:xfrm>
            <a:off x="2150190" y="3331924"/>
            <a:ext cx="110065" cy="125046"/>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cxnSp>
        <p:nvCxnSpPr>
          <p:cNvPr id="322" name="直線コネクタ 321"/>
          <p:cNvCxnSpPr/>
          <p:nvPr/>
        </p:nvCxnSpPr>
        <p:spPr>
          <a:xfrm>
            <a:off x="2142596" y="3502591"/>
            <a:ext cx="110065" cy="125046"/>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cxnSp>
        <p:nvCxnSpPr>
          <p:cNvPr id="324" name="直線コネクタ 323"/>
          <p:cNvCxnSpPr/>
          <p:nvPr/>
        </p:nvCxnSpPr>
        <p:spPr>
          <a:xfrm>
            <a:off x="2150190" y="3664923"/>
            <a:ext cx="102471" cy="116622"/>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cxnSp>
        <p:nvCxnSpPr>
          <p:cNvPr id="335" name="直線矢印コネクタ 334"/>
          <p:cNvCxnSpPr/>
          <p:nvPr/>
        </p:nvCxnSpPr>
        <p:spPr>
          <a:xfrm flipV="1">
            <a:off x="5148872" y="4944432"/>
            <a:ext cx="1974239" cy="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336" name="直線矢印コネクタ 335"/>
          <p:cNvCxnSpPr/>
          <p:nvPr/>
        </p:nvCxnSpPr>
        <p:spPr>
          <a:xfrm>
            <a:off x="5148871" y="5407763"/>
            <a:ext cx="2281546" cy="0"/>
          </a:xfrm>
          <a:prstGeom prst="straightConnector1">
            <a:avLst/>
          </a:prstGeom>
          <a:ln w="9525">
            <a:tailEnd type="arrow"/>
          </a:ln>
        </p:spPr>
        <p:style>
          <a:lnRef idx="1">
            <a:schemeClr val="dk1"/>
          </a:lnRef>
          <a:fillRef idx="0">
            <a:schemeClr val="dk1"/>
          </a:fillRef>
          <a:effectRef idx="0">
            <a:schemeClr val="dk1"/>
          </a:effectRef>
          <a:fontRef idx="minor">
            <a:schemeClr val="tx1"/>
          </a:fontRef>
        </p:style>
      </p:cxnSp>
      <p:cxnSp>
        <p:nvCxnSpPr>
          <p:cNvPr id="338" name="直線コネクタ 337"/>
          <p:cNvCxnSpPr/>
          <p:nvPr/>
        </p:nvCxnSpPr>
        <p:spPr>
          <a:xfrm>
            <a:off x="6708799" y="3975935"/>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339" name="テキスト ボックス 338"/>
          <p:cNvSpPr txBox="1"/>
          <p:nvPr/>
        </p:nvSpPr>
        <p:spPr>
          <a:xfrm>
            <a:off x="6354942" y="4047093"/>
            <a:ext cx="819410" cy="430887"/>
          </a:xfrm>
          <a:prstGeom prst="rect">
            <a:avLst/>
          </a:prstGeom>
          <a:noFill/>
        </p:spPr>
        <p:txBody>
          <a:bodyPr wrap="square" rtlCol="0">
            <a:spAutoFit/>
          </a:bodyPr>
          <a:lstStyle/>
          <a:p>
            <a:r>
              <a:rPr kumimoji="1" lang="en-US" altLang="ja-JP" sz="800" dirty="0"/>
              <a:t>reg_out[15:0]</a:t>
            </a:r>
          </a:p>
          <a:p>
            <a:r>
              <a:rPr kumimoji="1" lang="en-US" altLang="ja-JP" sz="1400" dirty="0"/>
              <a:t>×8</a:t>
            </a:r>
            <a:r>
              <a:rPr kumimoji="1" lang="ja-JP" altLang="en-US" sz="1400" dirty="0"/>
              <a:t>個</a:t>
            </a:r>
          </a:p>
        </p:txBody>
      </p:sp>
      <p:sp>
        <p:nvSpPr>
          <p:cNvPr id="352" name="テキスト ボックス 351"/>
          <p:cNvSpPr txBox="1"/>
          <p:nvPr/>
        </p:nvSpPr>
        <p:spPr>
          <a:xfrm>
            <a:off x="6676925" y="5643705"/>
            <a:ext cx="892372" cy="215444"/>
          </a:xfrm>
          <a:prstGeom prst="rect">
            <a:avLst/>
          </a:prstGeom>
          <a:noFill/>
        </p:spPr>
        <p:txBody>
          <a:bodyPr wrap="square" rtlCol="0">
            <a:spAutoFit/>
          </a:bodyPr>
          <a:lstStyle/>
          <a:p>
            <a:r>
              <a:rPr kumimoji="1" lang="en-US" altLang="ja-JP" sz="800" dirty="0"/>
              <a:t>ram_addr[15:0]</a:t>
            </a:r>
            <a:endParaRPr kumimoji="1" lang="ja-JP" altLang="en-US" sz="800" dirty="0"/>
          </a:p>
        </p:txBody>
      </p:sp>
      <p:sp>
        <p:nvSpPr>
          <p:cNvPr id="41" name="テキスト ボックス 40"/>
          <p:cNvSpPr txBox="1"/>
          <p:nvPr/>
        </p:nvSpPr>
        <p:spPr>
          <a:xfrm>
            <a:off x="1295399" y="1521582"/>
            <a:ext cx="820671" cy="215444"/>
          </a:xfrm>
          <a:prstGeom prst="rect">
            <a:avLst/>
          </a:prstGeom>
          <a:noFill/>
        </p:spPr>
        <p:txBody>
          <a:bodyPr wrap="square" rtlCol="0">
            <a:spAutoFit/>
          </a:bodyPr>
          <a:lstStyle/>
          <a:p>
            <a:r>
              <a:rPr kumimoji="1" lang="en-US" altLang="ja-JP" sz="800" dirty="0"/>
              <a:t>o_pc[15:0]</a:t>
            </a:r>
            <a:endParaRPr kumimoji="1" lang="ja-JP" altLang="en-US" sz="800" dirty="0"/>
          </a:p>
        </p:txBody>
      </p:sp>
      <p:sp>
        <p:nvSpPr>
          <p:cNvPr id="364" name="二等辺三角形 363"/>
          <p:cNvSpPr/>
          <p:nvPr/>
        </p:nvSpPr>
        <p:spPr>
          <a:xfrm rot="5400000">
            <a:off x="1601925" y="5980500"/>
            <a:ext cx="106673" cy="621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4" name="正方形/長方形 403"/>
          <p:cNvSpPr/>
          <p:nvPr/>
        </p:nvSpPr>
        <p:spPr>
          <a:xfrm>
            <a:off x="4528622" y="1028760"/>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5" name="下矢印 404"/>
          <p:cNvSpPr/>
          <p:nvPr/>
        </p:nvSpPr>
        <p:spPr>
          <a:xfrm>
            <a:off x="4495914" y="852652"/>
            <a:ext cx="111135" cy="14393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6" name="テキスト ボックス 405"/>
          <p:cNvSpPr txBox="1"/>
          <p:nvPr/>
        </p:nvSpPr>
        <p:spPr>
          <a:xfrm>
            <a:off x="4514005" y="1128715"/>
            <a:ext cx="432146" cy="215444"/>
          </a:xfrm>
          <a:prstGeom prst="rect">
            <a:avLst/>
          </a:prstGeom>
          <a:noFill/>
        </p:spPr>
        <p:txBody>
          <a:bodyPr wrap="square" rtlCol="0">
            <a:spAutoFit/>
          </a:bodyPr>
          <a:lstStyle/>
          <a:p>
            <a:r>
              <a:rPr kumimoji="1" lang="en-US" altLang="ja-JP" sz="800" dirty="0"/>
              <a:t>rst_n</a:t>
            </a:r>
            <a:endParaRPr kumimoji="1" lang="ja-JP" altLang="en-US" sz="800" dirty="0"/>
          </a:p>
        </p:txBody>
      </p:sp>
      <p:cxnSp>
        <p:nvCxnSpPr>
          <p:cNvPr id="408" name="直線矢印コネクタ 407"/>
          <p:cNvCxnSpPr>
            <a:stCxn id="158" idx="2"/>
          </p:cNvCxnSpPr>
          <p:nvPr/>
        </p:nvCxnSpPr>
        <p:spPr>
          <a:xfrm>
            <a:off x="3811679" y="1070013"/>
            <a:ext cx="767" cy="290505"/>
          </a:xfrm>
          <a:prstGeom prst="straightConnector1">
            <a:avLst/>
          </a:prstGeom>
          <a:ln w="6350">
            <a:tailEnd type="arrow"/>
          </a:ln>
        </p:spPr>
        <p:style>
          <a:lnRef idx="1">
            <a:schemeClr val="dk1"/>
          </a:lnRef>
          <a:fillRef idx="0">
            <a:schemeClr val="dk1"/>
          </a:fillRef>
          <a:effectRef idx="0">
            <a:schemeClr val="dk1"/>
          </a:effectRef>
          <a:fontRef idx="minor">
            <a:schemeClr val="tx1"/>
          </a:fontRef>
        </p:style>
      </p:cxnSp>
      <p:cxnSp>
        <p:nvCxnSpPr>
          <p:cNvPr id="409" name="直線矢印コネクタ 408"/>
          <p:cNvCxnSpPr/>
          <p:nvPr/>
        </p:nvCxnSpPr>
        <p:spPr>
          <a:xfrm>
            <a:off x="4548177" y="1064666"/>
            <a:ext cx="767" cy="290505"/>
          </a:xfrm>
          <a:prstGeom prst="straightConnector1">
            <a:avLst/>
          </a:prstGeom>
          <a:ln w="6350">
            <a:tailEnd type="arrow"/>
          </a:ln>
        </p:spPr>
        <p:style>
          <a:lnRef idx="1">
            <a:schemeClr val="dk1"/>
          </a:lnRef>
          <a:fillRef idx="0">
            <a:schemeClr val="dk1"/>
          </a:fillRef>
          <a:effectRef idx="0">
            <a:schemeClr val="dk1"/>
          </a:effectRef>
          <a:fontRef idx="minor">
            <a:schemeClr val="tx1"/>
          </a:fontRef>
        </p:style>
      </p:cxnSp>
      <p:cxnSp>
        <p:nvCxnSpPr>
          <p:cNvPr id="412" name="直線コネクタ 411"/>
          <p:cNvCxnSpPr/>
          <p:nvPr/>
        </p:nvCxnSpPr>
        <p:spPr>
          <a:xfrm flipV="1">
            <a:off x="1883396" y="6185426"/>
            <a:ext cx="0" cy="92353"/>
          </a:xfrm>
          <a:prstGeom prst="line">
            <a:avLst/>
          </a:prstGeom>
          <a:ln w="6350"/>
        </p:spPr>
        <p:style>
          <a:lnRef idx="1">
            <a:schemeClr val="dk1"/>
          </a:lnRef>
          <a:fillRef idx="0">
            <a:schemeClr val="dk1"/>
          </a:fillRef>
          <a:effectRef idx="0">
            <a:schemeClr val="dk1"/>
          </a:effectRef>
          <a:fontRef idx="minor">
            <a:schemeClr val="tx1"/>
          </a:fontRef>
        </p:style>
      </p:cxnSp>
      <p:cxnSp>
        <p:nvCxnSpPr>
          <p:cNvPr id="423" name="直線矢印コネクタ 422"/>
          <p:cNvCxnSpPr/>
          <p:nvPr/>
        </p:nvCxnSpPr>
        <p:spPr>
          <a:xfrm>
            <a:off x="8407248" y="1087173"/>
            <a:ext cx="0" cy="548740"/>
          </a:xfrm>
          <a:prstGeom prst="straightConnector1">
            <a:avLst/>
          </a:prstGeom>
          <a:ln w="6350">
            <a:tailEnd type="arrow"/>
          </a:ln>
        </p:spPr>
        <p:style>
          <a:lnRef idx="1">
            <a:schemeClr val="dk1"/>
          </a:lnRef>
          <a:fillRef idx="0">
            <a:schemeClr val="dk1"/>
          </a:fillRef>
          <a:effectRef idx="0">
            <a:schemeClr val="dk1"/>
          </a:effectRef>
          <a:fontRef idx="minor">
            <a:schemeClr val="tx1"/>
          </a:fontRef>
        </p:style>
      </p:cxnSp>
      <p:sp>
        <p:nvSpPr>
          <p:cNvPr id="424" name="正方形/長方形 423"/>
          <p:cNvSpPr/>
          <p:nvPr/>
        </p:nvSpPr>
        <p:spPr>
          <a:xfrm>
            <a:off x="8378189" y="1025453"/>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5" name="下矢印 424"/>
          <p:cNvSpPr/>
          <p:nvPr/>
        </p:nvSpPr>
        <p:spPr>
          <a:xfrm>
            <a:off x="8345480" y="859721"/>
            <a:ext cx="111135" cy="14393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6" name="テキスト ボックス 425"/>
          <p:cNvSpPr txBox="1"/>
          <p:nvPr/>
        </p:nvSpPr>
        <p:spPr>
          <a:xfrm>
            <a:off x="7895499" y="1420469"/>
            <a:ext cx="627557" cy="215444"/>
          </a:xfrm>
          <a:prstGeom prst="rect">
            <a:avLst/>
          </a:prstGeom>
          <a:noFill/>
        </p:spPr>
        <p:txBody>
          <a:bodyPr wrap="square" rtlCol="0">
            <a:spAutoFit/>
          </a:bodyPr>
          <a:lstStyle/>
          <a:p>
            <a:r>
              <a:rPr kumimoji="1" lang="en-US" altLang="ja-JP" sz="800" dirty="0"/>
              <a:t>ren=1’b1</a:t>
            </a:r>
            <a:endParaRPr kumimoji="1" lang="ja-JP" altLang="en-US" sz="800" dirty="0"/>
          </a:p>
        </p:txBody>
      </p:sp>
      <p:cxnSp>
        <p:nvCxnSpPr>
          <p:cNvPr id="428" name="直線矢印コネクタ 427"/>
          <p:cNvCxnSpPr/>
          <p:nvPr/>
        </p:nvCxnSpPr>
        <p:spPr>
          <a:xfrm>
            <a:off x="5148871" y="4612348"/>
            <a:ext cx="686685" cy="0"/>
          </a:xfrm>
          <a:prstGeom prst="straightConnector1">
            <a:avLst/>
          </a:prstGeom>
          <a:ln w="9525">
            <a:tailEnd type="arrow"/>
          </a:ln>
        </p:spPr>
        <p:style>
          <a:lnRef idx="1">
            <a:schemeClr val="dk1"/>
          </a:lnRef>
          <a:fillRef idx="0">
            <a:schemeClr val="dk1"/>
          </a:fillRef>
          <a:effectRef idx="0">
            <a:schemeClr val="dk1"/>
          </a:effectRef>
          <a:fontRef idx="minor">
            <a:schemeClr val="tx1"/>
          </a:fontRef>
        </p:style>
      </p:cxnSp>
      <p:sp>
        <p:nvSpPr>
          <p:cNvPr id="431" name="テキスト ボックス 430"/>
          <p:cNvSpPr txBox="1"/>
          <p:nvPr/>
        </p:nvSpPr>
        <p:spPr>
          <a:xfrm>
            <a:off x="5174567" y="4594266"/>
            <a:ext cx="851115" cy="215444"/>
          </a:xfrm>
          <a:prstGeom prst="rect">
            <a:avLst/>
          </a:prstGeom>
          <a:noFill/>
        </p:spPr>
        <p:txBody>
          <a:bodyPr wrap="square" rtlCol="0">
            <a:spAutoFit/>
          </a:bodyPr>
          <a:lstStyle/>
          <a:p>
            <a:r>
              <a:rPr kumimoji="1" lang="en-US" altLang="ja-JP" sz="800" dirty="0"/>
              <a:t>reg_wen</a:t>
            </a:r>
            <a:endParaRPr kumimoji="1" lang="ja-JP" altLang="en-US" sz="800" dirty="0"/>
          </a:p>
        </p:txBody>
      </p:sp>
      <p:sp>
        <p:nvSpPr>
          <p:cNvPr id="434" name="正方形/長方形 433"/>
          <p:cNvSpPr/>
          <p:nvPr/>
        </p:nvSpPr>
        <p:spPr>
          <a:xfrm>
            <a:off x="3413337" y="3524134"/>
            <a:ext cx="45719" cy="81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5" name="正方形/長方形 434"/>
          <p:cNvSpPr/>
          <p:nvPr/>
        </p:nvSpPr>
        <p:spPr>
          <a:xfrm>
            <a:off x="4539899" y="3362825"/>
            <a:ext cx="45719" cy="81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34" name="直線コネクタ 133"/>
          <p:cNvCxnSpPr/>
          <p:nvPr/>
        </p:nvCxnSpPr>
        <p:spPr>
          <a:xfrm>
            <a:off x="5172783" y="3931852"/>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138" name="テキスト ボックス 137"/>
          <p:cNvSpPr txBox="1"/>
          <p:nvPr/>
        </p:nvSpPr>
        <p:spPr>
          <a:xfrm>
            <a:off x="5170067" y="3781545"/>
            <a:ext cx="591795" cy="215444"/>
          </a:xfrm>
          <a:prstGeom prst="rect">
            <a:avLst/>
          </a:prstGeom>
          <a:noFill/>
        </p:spPr>
        <p:txBody>
          <a:bodyPr wrap="square" rtlCol="0">
            <a:spAutoFit/>
          </a:bodyPr>
          <a:lstStyle/>
          <a:p>
            <a:r>
              <a:rPr kumimoji="1" lang="en-US" altLang="ja-JP" sz="800" dirty="0"/>
              <a:t>pc[15:0]</a:t>
            </a:r>
            <a:endParaRPr kumimoji="1" lang="ja-JP" altLang="en-US" sz="800" dirty="0"/>
          </a:p>
        </p:txBody>
      </p:sp>
      <p:cxnSp>
        <p:nvCxnSpPr>
          <p:cNvPr id="130" name="直線コネクタ 129"/>
          <p:cNvCxnSpPr/>
          <p:nvPr/>
        </p:nvCxnSpPr>
        <p:spPr>
          <a:xfrm>
            <a:off x="3663476" y="4055072"/>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31" name="直線コネクタ 130"/>
          <p:cNvCxnSpPr/>
          <p:nvPr/>
        </p:nvCxnSpPr>
        <p:spPr>
          <a:xfrm>
            <a:off x="3657397" y="4631342"/>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32" name="直線コネクタ 131"/>
          <p:cNvCxnSpPr/>
          <p:nvPr/>
        </p:nvCxnSpPr>
        <p:spPr>
          <a:xfrm flipH="1">
            <a:off x="8517341" y="6073791"/>
            <a:ext cx="123590" cy="11969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136" name="テキスト ボックス 135"/>
          <p:cNvSpPr txBox="1"/>
          <p:nvPr/>
        </p:nvSpPr>
        <p:spPr>
          <a:xfrm>
            <a:off x="8133588" y="6140794"/>
            <a:ext cx="891095" cy="215444"/>
          </a:xfrm>
          <a:prstGeom prst="rect">
            <a:avLst/>
          </a:prstGeom>
          <a:noFill/>
        </p:spPr>
        <p:txBody>
          <a:bodyPr wrap="square" rtlCol="0">
            <a:spAutoFit/>
          </a:bodyPr>
          <a:lstStyle/>
          <a:p>
            <a:r>
              <a:rPr kumimoji="1" lang="en-US" altLang="ja-JP" sz="800" dirty="0"/>
              <a:t>RAM_OUT[15:0]</a:t>
            </a:r>
            <a:endParaRPr kumimoji="1" lang="ja-JP" altLang="en-US" sz="800" dirty="0"/>
          </a:p>
        </p:txBody>
      </p:sp>
      <p:cxnSp>
        <p:nvCxnSpPr>
          <p:cNvPr id="139" name="直線コネクタ 138"/>
          <p:cNvCxnSpPr/>
          <p:nvPr/>
        </p:nvCxnSpPr>
        <p:spPr>
          <a:xfrm flipH="1">
            <a:off x="1207547" y="1669277"/>
            <a:ext cx="123590" cy="11969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36" name="直線矢印コネクタ 35"/>
          <p:cNvCxnSpPr/>
          <p:nvPr/>
        </p:nvCxnSpPr>
        <p:spPr>
          <a:xfrm>
            <a:off x="3718509" y="5552152"/>
            <a:ext cx="1202896"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26" name="直線矢印コネクタ 125"/>
          <p:cNvCxnSpPr/>
          <p:nvPr/>
        </p:nvCxnSpPr>
        <p:spPr>
          <a:xfrm>
            <a:off x="1449997" y="6011564"/>
            <a:ext cx="174201" cy="0"/>
          </a:xfrm>
          <a:prstGeom prst="straightConnector1">
            <a:avLst/>
          </a:prstGeom>
          <a:ln w="6350">
            <a:tailEnd type="arrow"/>
          </a:ln>
        </p:spPr>
        <p:style>
          <a:lnRef idx="1">
            <a:schemeClr val="dk1"/>
          </a:lnRef>
          <a:fillRef idx="0">
            <a:schemeClr val="dk1"/>
          </a:fillRef>
          <a:effectRef idx="0">
            <a:schemeClr val="dk1"/>
          </a:effectRef>
          <a:fontRef idx="minor">
            <a:schemeClr val="tx1"/>
          </a:fontRef>
        </p:style>
      </p:cxnSp>
      <p:sp>
        <p:nvSpPr>
          <p:cNvPr id="120" name="テキスト ボックス 119"/>
          <p:cNvSpPr txBox="1"/>
          <p:nvPr/>
        </p:nvSpPr>
        <p:spPr>
          <a:xfrm>
            <a:off x="5214607" y="3102407"/>
            <a:ext cx="295897" cy="230832"/>
          </a:xfrm>
          <a:prstGeom prst="rect">
            <a:avLst/>
          </a:prstGeom>
          <a:noFill/>
          <a:ln w="6350">
            <a:solidFill>
              <a:schemeClr val="tx1"/>
            </a:solidFill>
          </a:ln>
        </p:spPr>
        <p:txBody>
          <a:bodyPr wrap="square" rtlCol="0">
            <a:spAutoFit/>
          </a:bodyPr>
          <a:lstStyle/>
          <a:p>
            <a:r>
              <a:rPr kumimoji="1" lang="en-US" altLang="ja-JP" sz="900" dirty="0"/>
              <a:t>LR</a:t>
            </a:r>
            <a:endParaRPr kumimoji="1" lang="ja-JP" altLang="en-US" sz="900" dirty="0"/>
          </a:p>
        </p:txBody>
      </p:sp>
      <p:sp>
        <p:nvSpPr>
          <p:cNvPr id="122" name="テキスト ボックス 121"/>
          <p:cNvSpPr txBox="1"/>
          <p:nvPr/>
        </p:nvSpPr>
        <p:spPr>
          <a:xfrm>
            <a:off x="4822697" y="3102407"/>
            <a:ext cx="295897" cy="230832"/>
          </a:xfrm>
          <a:prstGeom prst="rect">
            <a:avLst/>
          </a:prstGeom>
          <a:noFill/>
          <a:ln w="6350">
            <a:solidFill>
              <a:schemeClr val="tx1"/>
            </a:solidFill>
          </a:ln>
        </p:spPr>
        <p:txBody>
          <a:bodyPr wrap="square" rtlCol="0">
            <a:spAutoFit/>
          </a:bodyPr>
          <a:lstStyle/>
          <a:p>
            <a:r>
              <a:rPr kumimoji="1" lang="en-US" altLang="ja-JP" sz="900" dirty="0"/>
              <a:t>SP</a:t>
            </a:r>
            <a:endParaRPr kumimoji="1" lang="ja-JP" altLang="en-US" sz="900" dirty="0"/>
          </a:p>
        </p:txBody>
      </p:sp>
      <p:sp>
        <p:nvSpPr>
          <p:cNvPr id="123" name="テキスト ボックス 122"/>
          <p:cNvSpPr txBox="1"/>
          <p:nvPr/>
        </p:nvSpPr>
        <p:spPr>
          <a:xfrm>
            <a:off x="5600705" y="3101006"/>
            <a:ext cx="295897" cy="215444"/>
          </a:xfrm>
          <a:prstGeom prst="rect">
            <a:avLst/>
          </a:prstGeom>
          <a:solidFill>
            <a:schemeClr val="accent6">
              <a:lumMod val="40000"/>
              <a:lumOff val="60000"/>
            </a:schemeClr>
          </a:solidFill>
          <a:ln w="6350">
            <a:solidFill>
              <a:schemeClr val="tx1"/>
            </a:solidFill>
          </a:ln>
        </p:spPr>
        <p:txBody>
          <a:bodyPr wrap="square" rtlCol="0">
            <a:spAutoFit/>
          </a:bodyPr>
          <a:lstStyle/>
          <a:p>
            <a:r>
              <a:rPr kumimoji="1" lang="en-US" altLang="ja-JP" sz="800" dirty="0"/>
              <a:t>PC</a:t>
            </a:r>
            <a:endParaRPr kumimoji="1" lang="ja-JP" altLang="en-US" sz="800" dirty="0"/>
          </a:p>
        </p:txBody>
      </p:sp>
      <p:sp>
        <p:nvSpPr>
          <p:cNvPr id="141" name="正方形/長方形 140"/>
          <p:cNvSpPr/>
          <p:nvPr/>
        </p:nvSpPr>
        <p:spPr>
          <a:xfrm>
            <a:off x="4060905" y="4872281"/>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二等辺三角形 132"/>
          <p:cNvSpPr/>
          <p:nvPr/>
        </p:nvSpPr>
        <p:spPr>
          <a:xfrm rot="5400000">
            <a:off x="2815702" y="5980190"/>
            <a:ext cx="106673" cy="621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46" name="直線矢印コネクタ 145"/>
          <p:cNvCxnSpPr/>
          <p:nvPr/>
        </p:nvCxnSpPr>
        <p:spPr>
          <a:xfrm>
            <a:off x="2663774" y="6011254"/>
            <a:ext cx="174201" cy="0"/>
          </a:xfrm>
          <a:prstGeom prst="straightConnector1">
            <a:avLst/>
          </a:prstGeom>
          <a:ln w="6350">
            <a:tailEnd type="arrow"/>
          </a:ln>
        </p:spPr>
        <p:style>
          <a:lnRef idx="1">
            <a:schemeClr val="dk1"/>
          </a:lnRef>
          <a:fillRef idx="0">
            <a:schemeClr val="dk1"/>
          </a:fillRef>
          <a:effectRef idx="0">
            <a:schemeClr val="dk1"/>
          </a:effectRef>
          <a:fontRef idx="minor">
            <a:schemeClr val="tx1"/>
          </a:fontRef>
        </p:style>
      </p:cxnSp>
      <p:sp>
        <p:nvSpPr>
          <p:cNvPr id="148" name="二等辺三角形 147"/>
          <p:cNvSpPr/>
          <p:nvPr/>
        </p:nvSpPr>
        <p:spPr>
          <a:xfrm rot="5400000">
            <a:off x="4327687" y="5980500"/>
            <a:ext cx="106673" cy="621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51" name="直線矢印コネクタ 150"/>
          <p:cNvCxnSpPr/>
          <p:nvPr/>
        </p:nvCxnSpPr>
        <p:spPr>
          <a:xfrm>
            <a:off x="4175759" y="6011564"/>
            <a:ext cx="174201" cy="0"/>
          </a:xfrm>
          <a:prstGeom prst="straightConnector1">
            <a:avLst/>
          </a:prstGeom>
          <a:ln w="6350">
            <a:tailEnd type="arrow"/>
          </a:ln>
        </p:spPr>
        <p:style>
          <a:lnRef idx="1">
            <a:schemeClr val="dk1"/>
          </a:lnRef>
          <a:fillRef idx="0">
            <a:schemeClr val="dk1"/>
          </a:fillRef>
          <a:effectRef idx="0">
            <a:schemeClr val="dk1"/>
          </a:effectRef>
          <a:fontRef idx="minor">
            <a:schemeClr val="tx1"/>
          </a:fontRef>
        </p:style>
      </p:cxnSp>
      <p:sp>
        <p:nvSpPr>
          <p:cNvPr id="410" name="円/楕円 409"/>
          <p:cNvSpPr/>
          <p:nvPr/>
        </p:nvSpPr>
        <p:spPr>
          <a:xfrm>
            <a:off x="1851131" y="6172402"/>
            <a:ext cx="64530" cy="59201"/>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8" name="直線コネクタ 167"/>
          <p:cNvCxnSpPr/>
          <p:nvPr/>
        </p:nvCxnSpPr>
        <p:spPr>
          <a:xfrm flipV="1">
            <a:off x="3239344" y="6177806"/>
            <a:ext cx="0" cy="92353"/>
          </a:xfrm>
          <a:prstGeom prst="line">
            <a:avLst/>
          </a:prstGeom>
          <a:ln w="6350"/>
        </p:spPr>
        <p:style>
          <a:lnRef idx="1">
            <a:schemeClr val="dk1"/>
          </a:lnRef>
          <a:fillRef idx="0">
            <a:schemeClr val="dk1"/>
          </a:fillRef>
          <a:effectRef idx="0">
            <a:schemeClr val="dk1"/>
          </a:effectRef>
          <a:fontRef idx="minor">
            <a:schemeClr val="tx1"/>
          </a:fontRef>
        </p:style>
      </p:cxnSp>
      <p:sp>
        <p:nvSpPr>
          <p:cNvPr id="169" name="円/楕円 168"/>
          <p:cNvSpPr/>
          <p:nvPr/>
        </p:nvSpPr>
        <p:spPr>
          <a:xfrm>
            <a:off x="3207079" y="6164782"/>
            <a:ext cx="64530" cy="59201"/>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70" name="直線コネクタ 169"/>
          <p:cNvCxnSpPr/>
          <p:nvPr/>
        </p:nvCxnSpPr>
        <p:spPr>
          <a:xfrm flipV="1">
            <a:off x="5599668" y="6178761"/>
            <a:ext cx="0" cy="92353"/>
          </a:xfrm>
          <a:prstGeom prst="line">
            <a:avLst/>
          </a:prstGeom>
          <a:ln w="6350"/>
        </p:spPr>
        <p:style>
          <a:lnRef idx="1">
            <a:schemeClr val="dk1"/>
          </a:lnRef>
          <a:fillRef idx="0">
            <a:schemeClr val="dk1"/>
          </a:fillRef>
          <a:effectRef idx="0">
            <a:schemeClr val="dk1"/>
          </a:effectRef>
          <a:fontRef idx="minor">
            <a:schemeClr val="tx1"/>
          </a:fontRef>
        </p:style>
      </p:cxnSp>
      <p:sp>
        <p:nvSpPr>
          <p:cNvPr id="171" name="円/楕円 170"/>
          <p:cNvSpPr/>
          <p:nvPr/>
        </p:nvSpPr>
        <p:spPr>
          <a:xfrm>
            <a:off x="5567403" y="6165737"/>
            <a:ext cx="64530" cy="59201"/>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9" name="直線矢印コネクタ 8"/>
          <p:cNvCxnSpPr/>
          <p:nvPr/>
        </p:nvCxnSpPr>
        <p:spPr>
          <a:xfrm flipH="1">
            <a:off x="948300" y="1729123"/>
            <a:ext cx="404349"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6" name="角丸四角形 15"/>
          <p:cNvSpPr/>
          <p:nvPr/>
        </p:nvSpPr>
        <p:spPr>
          <a:xfrm>
            <a:off x="4747400" y="1419260"/>
            <a:ext cx="1828659" cy="1193698"/>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stack_ctl</a:t>
            </a:r>
            <a:endParaRPr kumimoji="1" lang="ja-JP" altLang="en-US" sz="1050" u="sng" dirty="0">
              <a:solidFill>
                <a:schemeClr val="tx1"/>
              </a:solidFill>
            </a:endParaRPr>
          </a:p>
        </p:txBody>
      </p:sp>
      <p:cxnSp>
        <p:nvCxnSpPr>
          <p:cNvPr id="178" name="直線矢印コネクタ 177"/>
          <p:cNvCxnSpPr/>
          <p:nvPr/>
        </p:nvCxnSpPr>
        <p:spPr>
          <a:xfrm flipV="1">
            <a:off x="4970644" y="2610128"/>
            <a:ext cx="1" cy="492280"/>
          </a:xfrm>
          <a:prstGeom prst="straightConnector1">
            <a:avLst/>
          </a:prstGeom>
          <a:ln w="19050">
            <a:solidFill>
              <a:srgbClr val="00B0F0"/>
            </a:solidFill>
            <a:headEnd type="arrow"/>
            <a:tailEnd type="arrow"/>
          </a:ln>
        </p:spPr>
        <p:style>
          <a:lnRef idx="1">
            <a:schemeClr val="dk1"/>
          </a:lnRef>
          <a:fillRef idx="0">
            <a:schemeClr val="dk1"/>
          </a:fillRef>
          <a:effectRef idx="0">
            <a:schemeClr val="dk1"/>
          </a:effectRef>
          <a:fontRef idx="minor">
            <a:schemeClr val="tx1"/>
          </a:fontRef>
        </p:style>
      </p:cxnSp>
      <p:sp>
        <p:nvSpPr>
          <p:cNvPr id="179" name="正方形/長方形 178"/>
          <p:cNvSpPr/>
          <p:nvPr/>
        </p:nvSpPr>
        <p:spPr>
          <a:xfrm>
            <a:off x="2424545" y="5525333"/>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テキスト ボックス 180"/>
          <p:cNvSpPr txBox="1"/>
          <p:nvPr/>
        </p:nvSpPr>
        <p:spPr>
          <a:xfrm>
            <a:off x="6013785" y="3101006"/>
            <a:ext cx="348224" cy="215444"/>
          </a:xfrm>
          <a:prstGeom prst="rect">
            <a:avLst/>
          </a:prstGeom>
          <a:solidFill>
            <a:schemeClr val="accent6">
              <a:lumMod val="40000"/>
              <a:lumOff val="60000"/>
            </a:schemeClr>
          </a:solidFill>
          <a:ln w="6350">
            <a:solidFill>
              <a:schemeClr val="tx1"/>
            </a:solidFill>
          </a:ln>
        </p:spPr>
        <p:txBody>
          <a:bodyPr wrap="square" rtlCol="0">
            <a:spAutoFit/>
          </a:bodyPr>
          <a:lstStyle/>
          <a:p>
            <a:r>
              <a:rPr kumimoji="1" lang="en-US" altLang="ja-JP" sz="800" dirty="0"/>
              <a:t>PSR</a:t>
            </a:r>
            <a:endParaRPr kumimoji="1" lang="ja-JP" altLang="en-US" sz="800" dirty="0"/>
          </a:p>
        </p:txBody>
      </p:sp>
      <p:cxnSp>
        <p:nvCxnSpPr>
          <p:cNvPr id="54" name="カギ線コネクタ 53"/>
          <p:cNvCxnSpPr>
            <a:stCxn id="82" idx="2"/>
          </p:cNvCxnSpPr>
          <p:nvPr/>
        </p:nvCxnSpPr>
        <p:spPr>
          <a:xfrm rot="5400000" flipH="1">
            <a:off x="5478848" y="2911277"/>
            <a:ext cx="459413" cy="5741162"/>
          </a:xfrm>
          <a:prstGeom prst="bentConnector4">
            <a:avLst>
              <a:gd name="adj1" fmla="val -74639"/>
              <a:gd name="adj2" fmla="val 106718"/>
            </a:avLst>
          </a:prstGeom>
          <a:ln w="19050"/>
        </p:spPr>
        <p:style>
          <a:lnRef idx="1">
            <a:schemeClr val="dk1"/>
          </a:lnRef>
          <a:fillRef idx="0">
            <a:schemeClr val="dk1"/>
          </a:fillRef>
          <a:effectRef idx="0">
            <a:schemeClr val="dk1"/>
          </a:effectRef>
          <a:fontRef idx="minor">
            <a:schemeClr val="tx1"/>
          </a:fontRef>
        </p:style>
      </p:cxnSp>
      <p:cxnSp>
        <p:nvCxnSpPr>
          <p:cNvPr id="91" name="カギ線コネクタ 90"/>
          <p:cNvCxnSpPr>
            <a:stCxn id="179" idx="0"/>
            <a:endCxn id="16" idx="1"/>
          </p:cNvCxnSpPr>
          <p:nvPr/>
        </p:nvCxnSpPr>
        <p:spPr>
          <a:xfrm rot="5400000" flipH="1" flipV="1">
            <a:off x="1842790" y="2620724"/>
            <a:ext cx="3509224" cy="2299995"/>
          </a:xfrm>
          <a:prstGeom prst="bentConnector2">
            <a:avLst/>
          </a:prstGeom>
          <a:ln w="19050">
            <a:tailEnd type="arrow"/>
          </a:ln>
        </p:spPr>
        <p:style>
          <a:lnRef idx="1">
            <a:schemeClr val="dk1"/>
          </a:lnRef>
          <a:fillRef idx="0">
            <a:schemeClr val="dk1"/>
          </a:fillRef>
          <a:effectRef idx="0">
            <a:schemeClr val="dk1"/>
          </a:effectRef>
          <a:fontRef idx="minor">
            <a:schemeClr val="tx1"/>
          </a:fontRef>
        </p:style>
      </p:cxnSp>
      <p:sp>
        <p:nvSpPr>
          <p:cNvPr id="223" name="正方形/長方形 222"/>
          <p:cNvSpPr/>
          <p:nvPr/>
        </p:nvSpPr>
        <p:spPr>
          <a:xfrm>
            <a:off x="2695209" y="3350346"/>
            <a:ext cx="45719" cy="81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7" name="フローチャート: 手作業 226"/>
          <p:cNvSpPr/>
          <p:nvPr/>
        </p:nvSpPr>
        <p:spPr>
          <a:xfrm rot="16200000">
            <a:off x="6957257" y="4739199"/>
            <a:ext cx="482520" cy="141022"/>
          </a:xfrm>
          <a:prstGeom prst="flowChartManualOpe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sp>
        <p:nvSpPr>
          <p:cNvPr id="184" name="テキスト ボックス 183"/>
          <p:cNvSpPr txBox="1"/>
          <p:nvPr/>
        </p:nvSpPr>
        <p:spPr>
          <a:xfrm>
            <a:off x="5894259" y="2282266"/>
            <a:ext cx="676598" cy="215444"/>
          </a:xfrm>
          <a:prstGeom prst="rect">
            <a:avLst/>
          </a:prstGeom>
          <a:noFill/>
        </p:spPr>
        <p:txBody>
          <a:bodyPr wrap="square" rtlCol="0">
            <a:spAutoFit/>
          </a:bodyPr>
          <a:lstStyle/>
          <a:p>
            <a:r>
              <a:rPr kumimoji="1" lang="en-US" altLang="ja-JP" sz="800" dirty="0"/>
              <a:t>push[15:0]</a:t>
            </a:r>
            <a:endParaRPr kumimoji="1" lang="ja-JP" altLang="en-US" sz="800" dirty="0"/>
          </a:p>
        </p:txBody>
      </p:sp>
      <p:sp>
        <p:nvSpPr>
          <p:cNvPr id="211" name="テキスト ボックス 210"/>
          <p:cNvSpPr txBox="1"/>
          <p:nvPr/>
        </p:nvSpPr>
        <p:spPr>
          <a:xfrm>
            <a:off x="7114244" y="4594265"/>
            <a:ext cx="89168" cy="215444"/>
          </a:xfrm>
          <a:prstGeom prst="rect">
            <a:avLst/>
          </a:prstGeom>
          <a:noFill/>
        </p:spPr>
        <p:txBody>
          <a:bodyPr wrap="square" rtlCol="0">
            <a:spAutoFit/>
          </a:bodyPr>
          <a:lstStyle/>
          <a:p>
            <a:r>
              <a:rPr kumimoji="1" lang="en-US" altLang="ja-JP" sz="800" dirty="0"/>
              <a:t>1</a:t>
            </a:r>
            <a:endParaRPr kumimoji="1" lang="ja-JP" altLang="en-US" sz="800" dirty="0"/>
          </a:p>
        </p:txBody>
      </p:sp>
      <p:sp>
        <p:nvSpPr>
          <p:cNvPr id="269" name="テキスト ボックス 268"/>
          <p:cNvSpPr txBox="1"/>
          <p:nvPr/>
        </p:nvSpPr>
        <p:spPr>
          <a:xfrm>
            <a:off x="7114244" y="4784946"/>
            <a:ext cx="93029" cy="215444"/>
          </a:xfrm>
          <a:prstGeom prst="rect">
            <a:avLst/>
          </a:prstGeom>
          <a:noFill/>
        </p:spPr>
        <p:txBody>
          <a:bodyPr wrap="square" rtlCol="0">
            <a:spAutoFit/>
          </a:bodyPr>
          <a:lstStyle/>
          <a:p>
            <a:r>
              <a:rPr kumimoji="1" lang="en-US" altLang="ja-JP" sz="800" dirty="0"/>
              <a:t>0</a:t>
            </a:r>
            <a:endParaRPr kumimoji="1" lang="ja-JP" altLang="en-US" sz="800" dirty="0"/>
          </a:p>
        </p:txBody>
      </p:sp>
      <p:cxnSp>
        <p:nvCxnSpPr>
          <p:cNvPr id="214" name="カギ線コネクタ 213"/>
          <p:cNvCxnSpPr>
            <a:stCxn id="184" idx="3"/>
            <a:endCxn id="211" idx="1"/>
          </p:cNvCxnSpPr>
          <p:nvPr/>
        </p:nvCxnSpPr>
        <p:spPr>
          <a:xfrm>
            <a:off x="6570857" y="2389988"/>
            <a:ext cx="543387" cy="2311999"/>
          </a:xfrm>
          <a:prstGeom prst="bentConnector3">
            <a:avLst>
              <a:gd name="adj1" fmla="val 78046"/>
            </a:avLst>
          </a:prstGeom>
          <a:ln w="19050">
            <a:tailEnd type="arrow"/>
          </a:ln>
        </p:spPr>
        <p:style>
          <a:lnRef idx="1">
            <a:schemeClr val="dk1"/>
          </a:lnRef>
          <a:fillRef idx="0">
            <a:schemeClr val="dk1"/>
          </a:fillRef>
          <a:effectRef idx="0">
            <a:schemeClr val="dk1"/>
          </a:effectRef>
          <a:fontRef idx="minor">
            <a:schemeClr val="tx1"/>
          </a:fontRef>
        </p:style>
      </p:cxnSp>
      <p:sp>
        <p:nvSpPr>
          <p:cNvPr id="282" name="フローチャート: 手作業 281"/>
          <p:cNvSpPr/>
          <p:nvPr/>
        </p:nvSpPr>
        <p:spPr>
          <a:xfrm rot="16200000">
            <a:off x="7268792" y="5239160"/>
            <a:ext cx="482520" cy="141022"/>
          </a:xfrm>
          <a:prstGeom prst="flowChartManualOpe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sp>
        <p:nvSpPr>
          <p:cNvPr id="283" name="テキスト ボックス 282"/>
          <p:cNvSpPr txBox="1"/>
          <p:nvPr/>
        </p:nvSpPr>
        <p:spPr>
          <a:xfrm>
            <a:off x="7425779" y="5094226"/>
            <a:ext cx="89168" cy="215444"/>
          </a:xfrm>
          <a:prstGeom prst="rect">
            <a:avLst/>
          </a:prstGeom>
          <a:noFill/>
        </p:spPr>
        <p:txBody>
          <a:bodyPr wrap="square" rtlCol="0">
            <a:spAutoFit/>
          </a:bodyPr>
          <a:lstStyle/>
          <a:p>
            <a:r>
              <a:rPr kumimoji="1" lang="en-US" altLang="ja-JP" sz="800" dirty="0"/>
              <a:t>1</a:t>
            </a:r>
            <a:endParaRPr kumimoji="1" lang="ja-JP" altLang="en-US" sz="800" dirty="0"/>
          </a:p>
        </p:txBody>
      </p:sp>
      <p:sp>
        <p:nvSpPr>
          <p:cNvPr id="284" name="テキスト ボックス 283"/>
          <p:cNvSpPr txBox="1"/>
          <p:nvPr/>
        </p:nvSpPr>
        <p:spPr>
          <a:xfrm>
            <a:off x="7425779" y="5284907"/>
            <a:ext cx="93029" cy="215444"/>
          </a:xfrm>
          <a:prstGeom prst="rect">
            <a:avLst/>
          </a:prstGeom>
          <a:noFill/>
        </p:spPr>
        <p:txBody>
          <a:bodyPr wrap="square" rtlCol="0">
            <a:spAutoFit/>
          </a:bodyPr>
          <a:lstStyle/>
          <a:p>
            <a:r>
              <a:rPr kumimoji="1" lang="en-US" altLang="ja-JP" sz="800" dirty="0"/>
              <a:t>0</a:t>
            </a:r>
            <a:endParaRPr kumimoji="1" lang="ja-JP" altLang="en-US" sz="800" dirty="0"/>
          </a:p>
        </p:txBody>
      </p:sp>
      <p:sp>
        <p:nvSpPr>
          <p:cNvPr id="285" name="テキスト ボックス 284"/>
          <p:cNvSpPr txBox="1"/>
          <p:nvPr/>
        </p:nvSpPr>
        <p:spPr>
          <a:xfrm>
            <a:off x="6150487" y="2066822"/>
            <a:ext cx="435920" cy="215444"/>
          </a:xfrm>
          <a:prstGeom prst="rect">
            <a:avLst/>
          </a:prstGeom>
          <a:noFill/>
        </p:spPr>
        <p:txBody>
          <a:bodyPr wrap="square" rtlCol="0">
            <a:spAutoFit/>
          </a:bodyPr>
          <a:lstStyle/>
          <a:p>
            <a:r>
              <a:rPr kumimoji="1" lang="en-US" altLang="ja-JP" sz="800" dirty="0"/>
              <a:t>wen</a:t>
            </a:r>
            <a:endParaRPr kumimoji="1" lang="ja-JP" altLang="en-US" sz="800" dirty="0"/>
          </a:p>
        </p:txBody>
      </p:sp>
      <p:sp>
        <p:nvSpPr>
          <p:cNvPr id="286" name="テキスト ボックス 285"/>
          <p:cNvSpPr txBox="1"/>
          <p:nvPr/>
        </p:nvSpPr>
        <p:spPr>
          <a:xfrm>
            <a:off x="5900733" y="1859132"/>
            <a:ext cx="676598" cy="215444"/>
          </a:xfrm>
          <a:prstGeom prst="rect">
            <a:avLst/>
          </a:prstGeom>
          <a:noFill/>
        </p:spPr>
        <p:txBody>
          <a:bodyPr wrap="square" rtlCol="0">
            <a:spAutoFit/>
          </a:bodyPr>
          <a:lstStyle/>
          <a:p>
            <a:r>
              <a:rPr kumimoji="1" lang="en-US" altLang="ja-JP" sz="800" dirty="0"/>
              <a:t>addr[15:0]</a:t>
            </a:r>
            <a:endParaRPr kumimoji="1" lang="ja-JP" altLang="en-US" sz="800" dirty="0"/>
          </a:p>
        </p:txBody>
      </p:sp>
      <p:sp>
        <p:nvSpPr>
          <p:cNvPr id="287" name="フローチャート: 手作業 286"/>
          <p:cNvSpPr/>
          <p:nvPr/>
        </p:nvSpPr>
        <p:spPr>
          <a:xfrm rot="16200000">
            <a:off x="7587793" y="5723656"/>
            <a:ext cx="482520" cy="141022"/>
          </a:xfrm>
          <a:prstGeom prst="flowChartManualOpe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endParaRPr kumimoji="1" lang="en-US" altLang="ja-JP" sz="900" dirty="0">
              <a:solidFill>
                <a:schemeClr val="tx1"/>
              </a:solidFill>
            </a:endParaRPr>
          </a:p>
          <a:p>
            <a:endParaRPr kumimoji="1" lang="en-US" altLang="ja-JP" sz="900" dirty="0">
              <a:solidFill>
                <a:schemeClr val="tx1"/>
              </a:solidFill>
            </a:endParaRPr>
          </a:p>
          <a:p>
            <a:endParaRPr kumimoji="1" lang="ja-JP" altLang="en-US" sz="900" dirty="0">
              <a:solidFill>
                <a:schemeClr val="tx1"/>
              </a:solidFill>
            </a:endParaRPr>
          </a:p>
        </p:txBody>
      </p:sp>
      <p:sp>
        <p:nvSpPr>
          <p:cNvPr id="288" name="テキスト ボックス 287"/>
          <p:cNvSpPr txBox="1"/>
          <p:nvPr/>
        </p:nvSpPr>
        <p:spPr>
          <a:xfrm>
            <a:off x="7744780" y="5578722"/>
            <a:ext cx="89168" cy="215444"/>
          </a:xfrm>
          <a:prstGeom prst="rect">
            <a:avLst/>
          </a:prstGeom>
          <a:noFill/>
        </p:spPr>
        <p:txBody>
          <a:bodyPr wrap="square" rtlCol="0">
            <a:spAutoFit/>
          </a:bodyPr>
          <a:lstStyle/>
          <a:p>
            <a:r>
              <a:rPr kumimoji="1" lang="en-US" altLang="ja-JP" sz="800" dirty="0"/>
              <a:t>1</a:t>
            </a:r>
            <a:endParaRPr kumimoji="1" lang="ja-JP" altLang="en-US" sz="800" dirty="0"/>
          </a:p>
        </p:txBody>
      </p:sp>
      <p:sp>
        <p:nvSpPr>
          <p:cNvPr id="289" name="テキスト ボックス 288"/>
          <p:cNvSpPr txBox="1"/>
          <p:nvPr/>
        </p:nvSpPr>
        <p:spPr>
          <a:xfrm>
            <a:off x="7744780" y="5769403"/>
            <a:ext cx="93029" cy="215444"/>
          </a:xfrm>
          <a:prstGeom prst="rect">
            <a:avLst/>
          </a:prstGeom>
          <a:noFill/>
        </p:spPr>
        <p:txBody>
          <a:bodyPr wrap="square" rtlCol="0">
            <a:spAutoFit/>
          </a:bodyPr>
          <a:lstStyle/>
          <a:p>
            <a:r>
              <a:rPr kumimoji="1" lang="en-US" altLang="ja-JP" sz="800" dirty="0"/>
              <a:t>0</a:t>
            </a:r>
            <a:endParaRPr kumimoji="1" lang="ja-JP" altLang="en-US" sz="800" dirty="0"/>
          </a:p>
        </p:txBody>
      </p:sp>
      <p:cxnSp>
        <p:nvCxnSpPr>
          <p:cNvPr id="226" name="カギ線コネクタ 225"/>
          <p:cNvCxnSpPr>
            <a:stCxn id="285" idx="3"/>
            <a:endCxn id="283" idx="1"/>
          </p:cNvCxnSpPr>
          <p:nvPr/>
        </p:nvCxnSpPr>
        <p:spPr>
          <a:xfrm>
            <a:off x="6586407" y="2174544"/>
            <a:ext cx="839372" cy="3027404"/>
          </a:xfrm>
          <a:prstGeom prst="bentConnector3">
            <a:avLst>
              <a:gd name="adj1" fmla="val 87221"/>
            </a:avLst>
          </a:prstGeom>
          <a:ln w="6350">
            <a:tailEnd type="arrow"/>
          </a:ln>
        </p:spPr>
        <p:style>
          <a:lnRef idx="1">
            <a:schemeClr val="dk1"/>
          </a:lnRef>
          <a:fillRef idx="0">
            <a:schemeClr val="dk1"/>
          </a:fillRef>
          <a:effectRef idx="0">
            <a:schemeClr val="dk1"/>
          </a:effectRef>
          <a:fontRef idx="minor">
            <a:schemeClr val="tx1"/>
          </a:fontRef>
        </p:style>
      </p:cxnSp>
      <p:cxnSp>
        <p:nvCxnSpPr>
          <p:cNvPr id="237" name="カギ線コネクタ 236"/>
          <p:cNvCxnSpPr>
            <a:stCxn id="286" idx="3"/>
            <a:endCxn id="288" idx="1"/>
          </p:cNvCxnSpPr>
          <p:nvPr/>
        </p:nvCxnSpPr>
        <p:spPr>
          <a:xfrm>
            <a:off x="6577331" y="1966854"/>
            <a:ext cx="1167449" cy="3719590"/>
          </a:xfrm>
          <a:prstGeom prst="bentConnector3">
            <a:avLst>
              <a:gd name="adj1" fmla="val 89815"/>
            </a:avLst>
          </a:prstGeom>
          <a:ln w="19050">
            <a:tailEnd type="arrow"/>
          </a:ln>
        </p:spPr>
        <p:style>
          <a:lnRef idx="1">
            <a:schemeClr val="dk1"/>
          </a:lnRef>
          <a:fillRef idx="0">
            <a:schemeClr val="dk1"/>
          </a:fillRef>
          <a:effectRef idx="0">
            <a:schemeClr val="dk1"/>
          </a:effectRef>
          <a:fontRef idx="minor">
            <a:schemeClr val="tx1"/>
          </a:fontRef>
        </p:style>
      </p:cxnSp>
      <p:cxnSp>
        <p:nvCxnSpPr>
          <p:cNvPr id="243" name="カギ線コネクタ 242"/>
          <p:cNvCxnSpPr>
            <a:endCxn id="123" idx="2"/>
          </p:cNvCxnSpPr>
          <p:nvPr/>
        </p:nvCxnSpPr>
        <p:spPr>
          <a:xfrm rot="5400000" flipH="1" flipV="1">
            <a:off x="5108493" y="3356829"/>
            <a:ext cx="680539" cy="599783"/>
          </a:xfrm>
          <a:prstGeom prst="bentConnector3">
            <a:avLst>
              <a:gd name="adj1" fmla="val 733"/>
            </a:avLst>
          </a:prstGeom>
          <a:ln w="19050">
            <a:tailEnd type="arrow"/>
          </a:ln>
        </p:spPr>
        <p:style>
          <a:lnRef idx="1">
            <a:schemeClr val="dk1"/>
          </a:lnRef>
          <a:fillRef idx="0">
            <a:schemeClr val="dk1"/>
          </a:fillRef>
          <a:effectRef idx="0">
            <a:schemeClr val="dk1"/>
          </a:effectRef>
          <a:fontRef idx="minor">
            <a:schemeClr val="tx1"/>
          </a:fontRef>
        </p:style>
      </p:cxnSp>
      <p:cxnSp>
        <p:nvCxnSpPr>
          <p:cNvPr id="311" name="直線矢印コネクタ 310"/>
          <p:cNvCxnSpPr/>
          <p:nvPr/>
        </p:nvCxnSpPr>
        <p:spPr>
          <a:xfrm flipV="1">
            <a:off x="5362554" y="2612958"/>
            <a:ext cx="1" cy="492280"/>
          </a:xfrm>
          <a:prstGeom prst="straightConnector1">
            <a:avLst/>
          </a:prstGeom>
          <a:ln w="19050">
            <a:solidFill>
              <a:srgbClr val="00B0F0"/>
            </a:solidFill>
            <a:headEnd type="arrow"/>
            <a:tailEnd type="arrow"/>
          </a:ln>
        </p:spPr>
        <p:style>
          <a:lnRef idx="1">
            <a:schemeClr val="dk1"/>
          </a:lnRef>
          <a:fillRef idx="0">
            <a:schemeClr val="dk1"/>
          </a:fillRef>
          <a:effectRef idx="0">
            <a:schemeClr val="dk1"/>
          </a:effectRef>
          <a:fontRef idx="minor">
            <a:schemeClr val="tx1"/>
          </a:fontRef>
        </p:style>
      </p:cxnSp>
      <p:cxnSp>
        <p:nvCxnSpPr>
          <p:cNvPr id="312" name="直線矢印コネクタ 311"/>
          <p:cNvCxnSpPr/>
          <p:nvPr/>
        </p:nvCxnSpPr>
        <p:spPr>
          <a:xfrm flipV="1">
            <a:off x="5761861" y="2608726"/>
            <a:ext cx="1" cy="492280"/>
          </a:xfrm>
          <a:prstGeom prst="straightConnector1">
            <a:avLst/>
          </a:prstGeom>
          <a:ln w="19050">
            <a:solidFill>
              <a:srgbClr val="00B0F0"/>
            </a:solidFill>
            <a:headEnd type="arrow"/>
            <a:tailEnd type="arrow"/>
          </a:ln>
        </p:spPr>
        <p:style>
          <a:lnRef idx="1">
            <a:schemeClr val="dk1"/>
          </a:lnRef>
          <a:fillRef idx="0">
            <a:schemeClr val="dk1"/>
          </a:fillRef>
          <a:effectRef idx="0">
            <a:schemeClr val="dk1"/>
          </a:effectRef>
          <a:fontRef idx="minor">
            <a:schemeClr val="tx1"/>
          </a:fontRef>
        </p:style>
      </p:cxnSp>
      <p:cxnSp>
        <p:nvCxnSpPr>
          <p:cNvPr id="320" name="直線矢印コネクタ 319"/>
          <p:cNvCxnSpPr/>
          <p:nvPr/>
        </p:nvCxnSpPr>
        <p:spPr>
          <a:xfrm flipV="1">
            <a:off x="6108176" y="2603936"/>
            <a:ext cx="1" cy="492280"/>
          </a:xfrm>
          <a:prstGeom prst="straightConnector1">
            <a:avLst/>
          </a:prstGeom>
          <a:ln w="19050">
            <a:solidFill>
              <a:srgbClr val="00B0F0"/>
            </a:solidFill>
            <a:headEnd type="arrow"/>
            <a:tailEnd type="arrow"/>
          </a:ln>
        </p:spPr>
        <p:style>
          <a:lnRef idx="1">
            <a:schemeClr val="dk1"/>
          </a:lnRef>
          <a:fillRef idx="0">
            <a:schemeClr val="dk1"/>
          </a:fillRef>
          <a:effectRef idx="0">
            <a:schemeClr val="dk1"/>
          </a:effectRef>
          <a:fontRef idx="minor">
            <a:schemeClr val="tx1"/>
          </a:fontRef>
        </p:style>
      </p:cxnSp>
      <p:sp>
        <p:nvSpPr>
          <p:cNvPr id="323" name="テキスト ボックス 322"/>
          <p:cNvSpPr txBox="1"/>
          <p:nvPr/>
        </p:nvSpPr>
        <p:spPr>
          <a:xfrm>
            <a:off x="5894060" y="1635913"/>
            <a:ext cx="676598" cy="215444"/>
          </a:xfrm>
          <a:prstGeom prst="rect">
            <a:avLst/>
          </a:prstGeom>
          <a:noFill/>
        </p:spPr>
        <p:txBody>
          <a:bodyPr wrap="square" rtlCol="0">
            <a:spAutoFit/>
          </a:bodyPr>
          <a:lstStyle/>
          <a:p>
            <a:r>
              <a:rPr kumimoji="1" lang="en-US" altLang="ja-JP" sz="800" dirty="0"/>
              <a:t>push_en</a:t>
            </a:r>
            <a:endParaRPr kumimoji="1" lang="ja-JP" altLang="en-US" sz="800" dirty="0"/>
          </a:p>
        </p:txBody>
      </p:sp>
      <p:cxnSp>
        <p:nvCxnSpPr>
          <p:cNvPr id="295" name="カギ線コネクタ 294"/>
          <p:cNvCxnSpPr>
            <a:endCxn id="287" idx="3"/>
          </p:cNvCxnSpPr>
          <p:nvPr/>
        </p:nvCxnSpPr>
        <p:spPr>
          <a:xfrm rot="16200000" flipH="1">
            <a:off x="5267789" y="3039894"/>
            <a:ext cx="3864133" cy="1258395"/>
          </a:xfrm>
          <a:prstGeom prst="bentConnector3">
            <a:avLst>
              <a:gd name="adj1" fmla="val 306"/>
            </a:avLst>
          </a:prstGeom>
          <a:ln w="6350">
            <a:tailEnd type="arrow"/>
          </a:ln>
        </p:spPr>
        <p:style>
          <a:lnRef idx="1">
            <a:schemeClr val="dk1"/>
          </a:lnRef>
          <a:fillRef idx="0">
            <a:schemeClr val="dk1"/>
          </a:fillRef>
          <a:effectRef idx="0">
            <a:schemeClr val="dk1"/>
          </a:effectRef>
          <a:fontRef idx="minor">
            <a:schemeClr val="tx1"/>
          </a:fontRef>
        </p:style>
      </p:cxnSp>
      <p:cxnSp>
        <p:nvCxnSpPr>
          <p:cNvPr id="298" name="カギ線コネクタ 297"/>
          <p:cNvCxnSpPr>
            <a:stCxn id="323" idx="3"/>
            <a:endCxn id="227" idx="3"/>
          </p:cNvCxnSpPr>
          <p:nvPr/>
        </p:nvCxnSpPr>
        <p:spPr>
          <a:xfrm>
            <a:off x="6570658" y="1743635"/>
            <a:ext cx="627859" cy="2873067"/>
          </a:xfrm>
          <a:prstGeom prst="bentConnector2">
            <a:avLst/>
          </a:prstGeom>
          <a:ln w="6350">
            <a:tailEnd type="arrow"/>
          </a:ln>
        </p:spPr>
        <p:style>
          <a:lnRef idx="1">
            <a:schemeClr val="dk1"/>
          </a:lnRef>
          <a:fillRef idx="0">
            <a:schemeClr val="dk1"/>
          </a:fillRef>
          <a:effectRef idx="0">
            <a:schemeClr val="dk1"/>
          </a:effectRef>
          <a:fontRef idx="minor">
            <a:schemeClr val="tx1"/>
          </a:fontRef>
        </p:style>
      </p:cxnSp>
      <p:cxnSp>
        <p:nvCxnSpPr>
          <p:cNvPr id="301" name="カギ線コネクタ 300"/>
          <p:cNvCxnSpPr>
            <a:endCxn id="282" idx="3"/>
          </p:cNvCxnSpPr>
          <p:nvPr/>
        </p:nvCxnSpPr>
        <p:spPr>
          <a:xfrm rot="16200000" flipH="1">
            <a:off x="5358411" y="2965021"/>
            <a:ext cx="3379637" cy="923645"/>
          </a:xfrm>
          <a:prstGeom prst="bentConnector3">
            <a:avLst>
              <a:gd name="adj1" fmla="val 256"/>
            </a:avLst>
          </a:prstGeom>
          <a:ln w="6350">
            <a:tailEnd type="arrow"/>
          </a:ln>
        </p:spPr>
        <p:style>
          <a:lnRef idx="1">
            <a:schemeClr val="dk1"/>
          </a:lnRef>
          <a:fillRef idx="0">
            <a:schemeClr val="dk1"/>
          </a:fillRef>
          <a:effectRef idx="0">
            <a:schemeClr val="dk1"/>
          </a:effectRef>
          <a:fontRef idx="minor">
            <a:schemeClr val="tx1"/>
          </a:fontRef>
        </p:style>
      </p:cxnSp>
      <p:sp>
        <p:nvSpPr>
          <p:cNvPr id="340" name="正方形/長方形 339"/>
          <p:cNvSpPr/>
          <p:nvPr/>
        </p:nvSpPr>
        <p:spPr>
          <a:xfrm>
            <a:off x="7486913" y="1726508"/>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1" name="正方形/長方形 340"/>
          <p:cNvSpPr/>
          <p:nvPr/>
        </p:nvSpPr>
        <p:spPr>
          <a:xfrm>
            <a:off x="7180552" y="1726508"/>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05" name="直線矢印コネクタ 304"/>
          <p:cNvCxnSpPr>
            <a:stCxn id="227" idx="2"/>
          </p:cNvCxnSpPr>
          <p:nvPr/>
        </p:nvCxnSpPr>
        <p:spPr>
          <a:xfrm>
            <a:off x="7269028" y="4809710"/>
            <a:ext cx="95450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343" name="直線矢印コネクタ 342"/>
          <p:cNvCxnSpPr/>
          <p:nvPr/>
        </p:nvCxnSpPr>
        <p:spPr>
          <a:xfrm>
            <a:off x="7580563" y="5309670"/>
            <a:ext cx="642973" cy="0"/>
          </a:xfrm>
          <a:prstGeom prst="straightConnector1">
            <a:avLst/>
          </a:prstGeom>
          <a:ln w="6350">
            <a:tailEnd type="arrow"/>
          </a:ln>
        </p:spPr>
        <p:style>
          <a:lnRef idx="1">
            <a:schemeClr val="dk1"/>
          </a:lnRef>
          <a:fillRef idx="0">
            <a:schemeClr val="dk1"/>
          </a:fillRef>
          <a:effectRef idx="0">
            <a:schemeClr val="dk1"/>
          </a:effectRef>
          <a:fontRef idx="minor">
            <a:schemeClr val="tx1"/>
          </a:fontRef>
        </p:style>
      </p:cxnSp>
      <p:cxnSp>
        <p:nvCxnSpPr>
          <p:cNvPr id="308" name="直線矢印コネクタ 307"/>
          <p:cNvCxnSpPr>
            <a:stCxn id="287" idx="2"/>
          </p:cNvCxnSpPr>
          <p:nvPr/>
        </p:nvCxnSpPr>
        <p:spPr>
          <a:xfrm flipV="1">
            <a:off x="7899564" y="5794166"/>
            <a:ext cx="323972" cy="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350" name="テキスト ボックス 349"/>
          <p:cNvSpPr txBox="1"/>
          <p:nvPr/>
        </p:nvSpPr>
        <p:spPr>
          <a:xfrm>
            <a:off x="4730078" y="1908387"/>
            <a:ext cx="676598" cy="215444"/>
          </a:xfrm>
          <a:prstGeom prst="rect">
            <a:avLst/>
          </a:prstGeom>
          <a:noFill/>
        </p:spPr>
        <p:txBody>
          <a:bodyPr wrap="square" rtlCol="0">
            <a:spAutoFit/>
          </a:bodyPr>
          <a:lstStyle/>
          <a:p>
            <a:r>
              <a:rPr kumimoji="1" lang="en-US" altLang="ja-JP" sz="800" dirty="0"/>
              <a:t>pop[15:0]</a:t>
            </a:r>
            <a:endParaRPr kumimoji="1" lang="ja-JP" altLang="en-US" sz="800" dirty="0"/>
          </a:p>
        </p:txBody>
      </p:sp>
      <p:sp>
        <p:nvSpPr>
          <p:cNvPr id="351" name="テキスト ボックス 350"/>
          <p:cNvSpPr txBox="1"/>
          <p:nvPr/>
        </p:nvSpPr>
        <p:spPr>
          <a:xfrm>
            <a:off x="4748983" y="2174544"/>
            <a:ext cx="652600" cy="215444"/>
          </a:xfrm>
          <a:prstGeom prst="rect">
            <a:avLst/>
          </a:prstGeom>
          <a:noFill/>
        </p:spPr>
        <p:txBody>
          <a:bodyPr wrap="square" rtlCol="0">
            <a:spAutoFit/>
          </a:bodyPr>
          <a:lstStyle/>
          <a:p>
            <a:r>
              <a:rPr kumimoji="1" lang="en-US" altLang="ja-JP" sz="800" dirty="0"/>
              <a:t>op_in[4:0]</a:t>
            </a:r>
            <a:endParaRPr kumimoji="1" lang="ja-JP" altLang="en-US" sz="800" dirty="0"/>
          </a:p>
        </p:txBody>
      </p:sp>
      <p:cxnSp>
        <p:nvCxnSpPr>
          <p:cNvPr id="325" name="カギ線コネクタ 324"/>
          <p:cNvCxnSpPr>
            <a:stCxn id="223" idx="0"/>
            <a:endCxn id="351" idx="1"/>
          </p:cNvCxnSpPr>
          <p:nvPr/>
        </p:nvCxnSpPr>
        <p:spPr>
          <a:xfrm rot="5400000" flipH="1" flipV="1">
            <a:off x="3199486" y="1800849"/>
            <a:ext cx="1068080" cy="2030914"/>
          </a:xfrm>
          <a:prstGeom prst="bentConnector2">
            <a:avLst/>
          </a:prstGeom>
          <a:ln w="19050">
            <a:solidFill>
              <a:srgbClr val="FF0000"/>
            </a:solidFill>
            <a:tailEnd type="arrow"/>
          </a:ln>
        </p:spPr>
        <p:style>
          <a:lnRef idx="1">
            <a:schemeClr val="dk1"/>
          </a:lnRef>
          <a:fillRef idx="0">
            <a:schemeClr val="dk1"/>
          </a:fillRef>
          <a:effectRef idx="0">
            <a:schemeClr val="dk1"/>
          </a:effectRef>
          <a:fontRef idx="minor">
            <a:schemeClr val="tx1"/>
          </a:fontRef>
        </p:style>
      </p:cxnSp>
      <p:sp>
        <p:nvSpPr>
          <p:cNvPr id="357" name="二等辺三角形 356"/>
          <p:cNvSpPr/>
          <p:nvPr/>
        </p:nvSpPr>
        <p:spPr>
          <a:xfrm rot="10800000">
            <a:off x="6131338" y="1414485"/>
            <a:ext cx="104683" cy="7947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8" name="円/楕円 357"/>
          <p:cNvSpPr/>
          <p:nvPr/>
        </p:nvSpPr>
        <p:spPr>
          <a:xfrm>
            <a:off x="5904227" y="1355284"/>
            <a:ext cx="64530" cy="59201"/>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9" name="直線コネクタ 358"/>
          <p:cNvCxnSpPr/>
          <p:nvPr/>
        </p:nvCxnSpPr>
        <p:spPr>
          <a:xfrm flipV="1">
            <a:off x="5936492" y="1262931"/>
            <a:ext cx="0" cy="92353"/>
          </a:xfrm>
          <a:prstGeom prst="line">
            <a:avLst/>
          </a:prstGeom>
          <a:ln w="6350"/>
        </p:spPr>
        <p:style>
          <a:lnRef idx="1">
            <a:schemeClr val="dk1"/>
          </a:lnRef>
          <a:fillRef idx="0">
            <a:schemeClr val="dk1"/>
          </a:fillRef>
          <a:effectRef idx="0">
            <a:schemeClr val="dk1"/>
          </a:effectRef>
          <a:fontRef idx="minor">
            <a:schemeClr val="tx1"/>
          </a:fontRef>
        </p:style>
      </p:cxnSp>
      <p:cxnSp>
        <p:nvCxnSpPr>
          <p:cNvPr id="360" name="直線矢印コネクタ 359"/>
          <p:cNvCxnSpPr/>
          <p:nvPr/>
        </p:nvCxnSpPr>
        <p:spPr>
          <a:xfrm>
            <a:off x="6184446" y="1245000"/>
            <a:ext cx="0" cy="175242"/>
          </a:xfrm>
          <a:prstGeom prst="straightConnector1">
            <a:avLst/>
          </a:prstGeom>
          <a:ln w="6350">
            <a:tailEnd type="arrow"/>
          </a:ln>
        </p:spPr>
        <p:style>
          <a:lnRef idx="1">
            <a:schemeClr val="dk1"/>
          </a:lnRef>
          <a:fillRef idx="0">
            <a:schemeClr val="dk1"/>
          </a:fillRef>
          <a:effectRef idx="0">
            <a:schemeClr val="dk1"/>
          </a:effectRef>
          <a:fontRef idx="minor">
            <a:schemeClr val="tx1"/>
          </a:fontRef>
        </p:style>
      </p:cxnSp>
      <p:cxnSp>
        <p:nvCxnSpPr>
          <p:cNvPr id="7" name="直線矢印コネクタ 6"/>
          <p:cNvCxnSpPr/>
          <p:nvPr/>
        </p:nvCxnSpPr>
        <p:spPr>
          <a:xfrm flipV="1">
            <a:off x="6354942" y="2610128"/>
            <a:ext cx="0" cy="255162"/>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92675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16</a:t>
            </a:r>
            <a:r>
              <a:rPr lang="ja-JP" altLang="en-US" dirty="0"/>
              <a:t>ビット</a:t>
            </a:r>
            <a:r>
              <a:rPr lang="en-US" altLang="ja-JP" dirty="0"/>
              <a:t>CPU</a:t>
            </a:r>
            <a:r>
              <a:rPr lang="ja-JP" altLang="en-US" dirty="0"/>
              <a:t> の設計試作</a:t>
            </a:r>
            <a:r>
              <a:rPr lang="en-US" altLang="ja-JP" dirty="0"/>
              <a:t>1</a:t>
            </a:r>
            <a:endParaRPr kumimoji="1" lang="ja-JP" altLang="en-US" dirty="0"/>
          </a:p>
        </p:txBody>
      </p:sp>
      <p:sp>
        <p:nvSpPr>
          <p:cNvPr id="3" name="コンテンツ プレースホルダー 2"/>
          <p:cNvSpPr>
            <a:spLocks noGrp="1"/>
          </p:cNvSpPr>
          <p:nvPr>
            <p:ph idx="1"/>
          </p:nvPr>
        </p:nvSpPr>
        <p:spPr>
          <a:xfrm>
            <a:off x="-1" y="825206"/>
            <a:ext cx="9143999" cy="2841919"/>
          </a:xfrm>
        </p:spPr>
        <p:txBody>
          <a:bodyPr>
            <a:normAutofit/>
          </a:bodyPr>
          <a:lstStyle/>
          <a:p>
            <a:r>
              <a:rPr lang="ja-JP" altLang="en-US" dirty="0"/>
              <a:t>ブロック図ルール</a:t>
            </a:r>
            <a:endParaRPr lang="en-US" altLang="ja-JP" dirty="0"/>
          </a:p>
          <a:p>
            <a:pPr marL="457200" lvl="1" indent="0">
              <a:buNone/>
            </a:pPr>
            <a:r>
              <a:rPr lang="ja-JP" altLang="en-US" dirty="0"/>
              <a:t>①ブロックの前面に表示された</a:t>
            </a:r>
            <a:r>
              <a:rPr lang="en-US" altLang="ja-JP" dirty="0"/>
              <a:t>”</a:t>
            </a:r>
            <a:r>
              <a:rPr lang="ja-JP" altLang="en-US" dirty="0"/>
              <a:t>→</a:t>
            </a:r>
            <a:r>
              <a:rPr lang="en-US" altLang="ja-JP" dirty="0"/>
              <a:t>”</a:t>
            </a:r>
            <a:r>
              <a:rPr lang="ja-JP" altLang="en-US" dirty="0"/>
              <a:t>はブロック入出力があることを示す</a:t>
            </a:r>
            <a:endParaRPr lang="en-US" altLang="ja-JP" dirty="0"/>
          </a:p>
          <a:p>
            <a:pPr marL="457200" lvl="1" indent="0">
              <a:buNone/>
            </a:pPr>
            <a:r>
              <a:rPr lang="ja-JP" altLang="en-US" dirty="0"/>
              <a:t>②クロック信号入力がある場合は出力信号はすべてクロック同期する</a:t>
            </a:r>
            <a:endParaRPr lang="en-US" altLang="ja-JP" dirty="0"/>
          </a:p>
          <a:p>
            <a:pPr marL="457200" lvl="1" indent="0">
              <a:buNone/>
            </a:pPr>
            <a:r>
              <a:rPr lang="ja-JP" altLang="en-US" dirty="0"/>
              <a:t>③リセット・トリガがある場合は出力信号はすべてリセットされる</a:t>
            </a:r>
            <a:endParaRPr lang="en-US" altLang="ja-JP" dirty="0"/>
          </a:p>
          <a:p>
            <a:pPr marL="457200" lvl="1" indent="0">
              <a:buNone/>
            </a:pPr>
            <a:r>
              <a:rPr lang="ja-JP" altLang="en-US" dirty="0"/>
              <a:t>④ブロック境界に </a:t>
            </a:r>
            <a:r>
              <a:rPr lang="en-US" altLang="ja-JP" dirty="0"/>
              <a:t>”</a:t>
            </a:r>
            <a:r>
              <a:rPr lang="ja-JP" altLang="en-US" dirty="0"/>
              <a:t>→</a:t>
            </a:r>
            <a:r>
              <a:rPr lang="en-US" altLang="ja-JP" dirty="0"/>
              <a:t>”</a:t>
            </a:r>
            <a:r>
              <a:rPr lang="ja-JP" altLang="en-US" dirty="0"/>
              <a:t> の終端がある信号はブロック入力を示す</a:t>
            </a:r>
            <a:endParaRPr lang="en-US" altLang="ja-JP" dirty="0"/>
          </a:p>
          <a:p>
            <a:pPr marL="457200" lvl="1" indent="0">
              <a:buNone/>
            </a:pPr>
            <a:r>
              <a:rPr lang="ja-JP" altLang="en-US" dirty="0"/>
              <a:t>⑤ブロック境界に </a:t>
            </a:r>
            <a:r>
              <a:rPr lang="en-US" altLang="ja-JP" dirty="0"/>
              <a:t>”</a:t>
            </a:r>
            <a:r>
              <a:rPr lang="ja-JP" altLang="en-US" dirty="0"/>
              <a:t>→</a:t>
            </a:r>
            <a:r>
              <a:rPr lang="en-US" altLang="ja-JP" dirty="0"/>
              <a:t>” </a:t>
            </a:r>
            <a:r>
              <a:rPr lang="ja-JP" altLang="en-US" dirty="0"/>
              <a:t>の始端がある信号はブロック出力を示す</a:t>
            </a:r>
            <a:endParaRPr lang="en-US" altLang="ja-JP" dirty="0"/>
          </a:p>
          <a:p>
            <a:pPr marL="457200" lvl="1" indent="0">
              <a:buNone/>
            </a:pPr>
            <a:r>
              <a:rPr lang="ja-JP" altLang="en-US" dirty="0"/>
              <a:t>⑥ブロックの後面に隠れている</a:t>
            </a:r>
            <a:r>
              <a:rPr lang="en-US" altLang="ja-JP" dirty="0"/>
              <a:t>”</a:t>
            </a:r>
            <a:r>
              <a:rPr lang="ja-JP" altLang="en-US" dirty="0"/>
              <a:t>→</a:t>
            </a:r>
            <a:r>
              <a:rPr lang="en-US" altLang="ja-JP" dirty="0"/>
              <a:t>”</a:t>
            </a:r>
            <a:r>
              <a:rPr lang="ja-JP" altLang="en-US" dirty="0"/>
              <a:t>はブロックをスルーする</a:t>
            </a:r>
            <a:endParaRPr lang="en-US" altLang="ja-JP" dirty="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62668789-62FB-4EEF-AD27-C48D0269F50B}" type="slidenum">
              <a:rPr kumimoji="1" lang="ja-JP" altLang="en-US" smtClean="0"/>
              <a:pPr/>
              <a:t>3</a:t>
            </a:fld>
            <a:endParaRPr kumimoji="1" lang="ja-JP" altLang="en-US" dirty="0"/>
          </a:p>
        </p:txBody>
      </p:sp>
      <p:cxnSp>
        <p:nvCxnSpPr>
          <p:cNvPr id="16" name="直線矢印コネクタ 15"/>
          <p:cNvCxnSpPr/>
          <p:nvPr/>
        </p:nvCxnSpPr>
        <p:spPr>
          <a:xfrm>
            <a:off x="1779090" y="5860612"/>
            <a:ext cx="1143000"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7" name="テキスト ボックス 16"/>
          <p:cNvSpPr txBox="1"/>
          <p:nvPr/>
        </p:nvSpPr>
        <p:spPr>
          <a:xfrm>
            <a:off x="2922090" y="4206864"/>
            <a:ext cx="1171575" cy="577081"/>
          </a:xfrm>
          <a:prstGeom prst="rect">
            <a:avLst/>
          </a:prstGeom>
          <a:noFill/>
        </p:spPr>
        <p:txBody>
          <a:bodyPr wrap="square" rtlCol="0">
            <a:spAutoFit/>
          </a:bodyPr>
          <a:lstStyle/>
          <a:p>
            <a:r>
              <a:rPr kumimoji="1" lang="ja-JP" altLang="en-US" sz="1050" dirty="0"/>
              <a:t>入出力あり</a:t>
            </a:r>
            <a:endParaRPr kumimoji="1" lang="en-US" altLang="ja-JP" sz="1050" dirty="0"/>
          </a:p>
          <a:p>
            <a:r>
              <a:rPr kumimoji="1" lang="ja-JP" altLang="en-US" sz="1050" dirty="0"/>
              <a:t>クロック同期</a:t>
            </a:r>
            <a:endParaRPr kumimoji="1" lang="en-US" altLang="ja-JP" sz="1050" dirty="0"/>
          </a:p>
          <a:p>
            <a:r>
              <a:rPr kumimoji="1" lang="ja-JP" altLang="en-US" sz="1050" dirty="0"/>
              <a:t>非同期リセット</a:t>
            </a:r>
          </a:p>
        </p:txBody>
      </p:sp>
      <p:sp>
        <p:nvSpPr>
          <p:cNvPr id="18" name="テキスト ボックス 17"/>
          <p:cNvSpPr txBox="1"/>
          <p:nvPr/>
        </p:nvSpPr>
        <p:spPr>
          <a:xfrm>
            <a:off x="2922089" y="5652863"/>
            <a:ext cx="1347195" cy="415498"/>
          </a:xfrm>
          <a:prstGeom prst="rect">
            <a:avLst/>
          </a:prstGeom>
          <a:noFill/>
        </p:spPr>
        <p:txBody>
          <a:bodyPr wrap="square" rtlCol="0">
            <a:spAutoFit/>
          </a:bodyPr>
          <a:lstStyle/>
          <a:p>
            <a:r>
              <a:rPr kumimoji="1" lang="ja-JP" altLang="en-US" sz="1050" dirty="0"/>
              <a:t>入出力なし</a:t>
            </a:r>
            <a:endParaRPr kumimoji="1" lang="en-US" altLang="ja-JP" sz="1050" dirty="0"/>
          </a:p>
          <a:p>
            <a:r>
              <a:rPr kumimoji="1" lang="ja-JP" altLang="en-US" sz="1050" dirty="0"/>
              <a:t>ブロックをスルー</a:t>
            </a:r>
            <a:endParaRPr kumimoji="1" lang="en-US" altLang="ja-JP" sz="1050" dirty="0"/>
          </a:p>
        </p:txBody>
      </p:sp>
      <p:sp>
        <p:nvSpPr>
          <p:cNvPr id="5" name="正方形/長方形 4"/>
          <p:cNvSpPr/>
          <p:nvPr/>
        </p:nvSpPr>
        <p:spPr>
          <a:xfrm>
            <a:off x="2039035" y="4057557"/>
            <a:ext cx="589865" cy="2228943"/>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block</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sp>
        <p:nvSpPr>
          <p:cNvPr id="6" name="二等辺三角形 5"/>
          <p:cNvSpPr/>
          <p:nvPr/>
        </p:nvSpPr>
        <p:spPr>
          <a:xfrm rot="10800000">
            <a:off x="2388216" y="4057557"/>
            <a:ext cx="104683" cy="7947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円/楕円 6"/>
          <p:cNvSpPr/>
          <p:nvPr/>
        </p:nvSpPr>
        <p:spPr>
          <a:xfrm>
            <a:off x="2161105" y="3998356"/>
            <a:ext cx="64530" cy="59201"/>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8" name="直線コネクタ 7"/>
          <p:cNvCxnSpPr/>
          <p:nvPr/>
        </p:nvCxnSpPr>
        <p:spPr>
          <a:xfrm flipV="1">
            <a:off x="2193370" y="3906003"/>
            <a:ext cx="0" cy="92353"/>
          </a:xfrm>
          <a:prstGeom prst="line">
            <a:avLst/>
          </a:prstGeom>
          <a:ln w="6350"/>
        </p:spPr>
        <p:style>
          <a:lnRef idx="1">
            <a:schemeClr val="dk1"/>
          </a:lnRef>
          <a:fillRef idx="0">
            <a:schemeClr val="dk1"/>
          </a:fillRef>
          <a:effectRef idx="0">
            <a:schemeClr val="dk1"/>
          </a:effectRef>
          <a:fontRef idx="minor">
            <a:schemeClr val="tx1"/>
          </a:fontRef>
        </p:style>
      </p:cxnSp>
      <p:cxnSp>
        <p:nvCxnSpPr>
          <p:cNvPr id="10" name="直線矢印コネクタ 9"/>
          <p:cNvCxnSpPr/>
          <p:nvPr/>
        </p:nvCxnSpPr>
        <p:spPr>
          <a:xfrm>
            <a:off x="1779090" y="4414613"/>
            <a:ext cx="1143000"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0" name="直線矢印コネクタ 19"/>
          <p:cNvCxnSpPr/>
          <p:nvPr/>
        </p:nvCxnSpPr>
        <p:spPr>
          <a:xfrm>
            <a:off x="1779090" y="5143355"/>
            <a:ext cx="259945"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3" name="直線矢印コネクタ 22"/>
          <p:cNvCxnSpPr/>
          <p:nvPr/>
        </p:nvCxnSpPr>
        <p:spPr>
          <a:xfrm>
            <a:off x="2628900" y="5152735"/>
            <a:ext cx="293190"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24" name="テキスト ボックス 23"/>
          <p:cNvSpPr txBox="1"/>
          <p:nvPr/>
        </p:nvSpPr>
        <p:spPr>
          <a:xfrm>
            <a:off x="2922089" y="4895110"/>
            <a:ext cx="1171575" cy="577081"/>
          </a:xfrm>
          <a:prstGeom prst="rect">
            <a:avLst/>
          </a:prstGeom>
          <a:noFill/>
        </p:spPr>
        <p:txBody>
          <a:bodyPr wrap="square" rtlCol="0">
            <a:spAutoFit/>
          </a:bodyPr>
          <a:lstStyle/>
          <a:p>
            <a:r>
              <a:rPr kumimoji="1" lang="ja-JP" altLang="en-US" sz="1050" dirty="0"/>
              <a:t>出力あり</a:t>
            </a:r>
            <a:endParaRPr kumimoji="1" lang="en-US" altLang="ja-JP" sz="1050" dirty="0"/>
          </a:p>
          <a:p>
            <a:r>
              <a:rPr kumimoji="1" lang="ja-JP" altLang="en-US" sz="1050" dirty="0"/>
              <a:t>クロック同期</a:t>
            </a:r>
            <a:endParaRPr kumimoji="1" lang="en-US" altLang="ja-JP" sz="1050" dirty="0"/>
          </a:p>
          <a:p>
            <a:r>
              <a:rPr kumimoji="1" lang="ja-JP" altLang="en-US" sz="1050" dirty="0"/>
              <a:t>非同期リセット</a:t>
            </a:r>
          </a:p>
        </p:txBody>
      </p:sp>
      <p:sp>
        <p:nvSpPr>
          <p:cNvPr id="25" name="テキスト ボックス 24"/>
          <p:cNvSpPr txBox="1"/>
          <p:nvPr/>
        </p:nvSpPr>
        <p:spPr>
          <a:xfrm>
            <a:off x="1116402" y="5016397"/>
            <a:ext cx="792660" cy="253916"/>
          </a:xfrm>
          <a:prstGeom prst="rect">
            <a:avLst/>
          </a:prstGeom>
          <a:noFill/>
        </p:spPr>
        <p:txBody>
          <a:bodyPr wrap="square" rtlCol="0">
            <a:spAutoFit/>
          </a:bodyPr>
          <a:lstStyle/>
          <a:p>
            <a:r>
              <a:rPr kumimoji="1" lang="ja-JP" altLang="en-US" sz="1050" dirty="0"/>
              <a:t>入力あり</a:t>
            </a:r>
          </a:p>
        </p:txBody>
      </p:sp>
    </p:spTree>
    <p:extLst>
      <p:ext uri="{BB962C8B-B14F-4D97-AF65-F5344CB8AC3E}">
        <p14:creationId xmlns:p14="http://schemas.microsoft.com/office/powerpoint/2010/main" val="126448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16</a:t>
            </a:r>
            <a:r>
              <a:rPr lang="ja-JP" altLang="en-US" dirty="0"/>
              <a:t>ビット</a:t>
            </a:r>
            <a:r>
              <a:rPr lang="en-US" altLang="ja-JP" dirty="0"/>
              <a:t>CPU</a:t>
            </a:r>
            <a:r>
              <a:rPr lang="ja-JP" altLang="en-US" dirty="0"/>
              <a:t> の設計試作</a:t>
            </a:r>
            <a:r>
              <a:rPr lang="en-US" altLang="ja-JP" dirty="0"/>
              <a:t>2</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a:t>3</a:t>
            </a:r>
            <a:r>
              <a:rPr kumimoji="1" lang="ja-JP" altLang="en-US" dirty="0"/>
              <a:t>段パイプラインの実装</a:t>
            </a:r>
            <a:endParaRPr kumimoji="1" lang="en-US" altLang="ja-JP" dirty="0"/>
          </a:p>
          <a:p>
            <a:pPr lvl="1"/>
            <a:r>
              <a:rPr lang="ja-JP" altLang="en-US" dirty="0"/>
              <a:t>レジスタ・メモリハザード防止のため</a:t>
            </a:r>
            <a:r>
              <a:rPr lang="ja-JP" altLang="en-US" dirty="0">
                <a:solidFill>
                  <a:srgbClr val="FF0000"/>
                </a:solidFill>
              </a:rPr>
              <a:t>コンパイラ</a:t>
            </a:r>
            <a:r>
              <a:rPr kumimoji="1" lang="ja-JP" altLang="en-US" dirty="0">
                <a:solidFill>
                  <a:srgbClr val="FF0000"/>
                </a:solidFill>
              </a:rPr>
              <a:t>で</a:t>
            </a:r>
            <a:r>
              <a:rPr kumimoji="1" lang="en-US" altLang="ja-JP" dirty="0"/>
              <a:t>NOP</a:t>
            </a:r>
            <a:r>
              <a:rPr kumimoji="1" lang="ja-JP" altLang="en-US" dirty="0"/>
              <a:t>命例を挿入</a:t>
            </a:r>
            <a:endParaRPr kumimoji="1" lang="en-US" altLang="ja-JP" dirty="0"/>
          </a:p>
          <a:p>
            <a:pPr marL="457200" lvl="1"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62668789-62FB-4EEF-AD27-C48D0269F50B}" type="slidenum">
              <a:rPr kumimoji="1" lang="ja-JP" altLang="en-US" smtClean="0"/>
              <a:pPr/>
              <a:t>4</a:t>
            </a:fld>
            <a:endParaRPr kumimoji="1" lang="ja-JP" altLang="en-US" dirty="0"/>
          </a:p>
        </p:txBody>
      </p:sp>
    </p:spTree>
    <p:extLst>
      <p:ext uri="{BB962C8B-B14F-4D97-AF65-F5344CB8AC3E}">
        <p14:creationId xmlns:p14="http://schemas.microsoft.com/office/powerpoint/2010/main" val="3804799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A03445E6-444D-4BC2-B733-121970183D99}"/>
              </a:ext>
            </a:extLst>
          </p:cNvPr>
          <p:cNvSpPr/>
          <p:nvPr/>
        </p:nvSpPr>
        <p:spPr>
          <a:xfrm>
            <a:off x="198827" y="946299"/>
            <a:ext cx="8753787" cy="536342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u="sng" dirty="0">
                <a:solidFill>
                  <a:schemeClr val="tx1"/>
                </a:solidFill>
              </a:rPr>
              <a:t>tb_top(</a:t>
            </a:r>
            <a:r>
              <a:rPr kumimoji="1" lang="ja-JP" altLang="en-US" sz="1200" u="sng" dirty="0">
                <a:solidFill>
                  <a:schemeClr val="tx1"/>
                </a:solidFill>
              </a:rPr>
              <a:t>テストベンチ</a:t>
            </a:r>
            <a:r>
              <a:rPr kumimoji="1" lang="en-US" altLang="ja-JP" sz="1200" u="sng" dirty="0">
                <a:solidFill>
                  <a:schemeClr val="tx1"/>
                </a:solidFill>
              </a:rPr>
              <a:t>)</a:t>
            </a:r>
            <a:endParaRPr kumimoji="1" lang="ja-JP" altLang="en-US" sz="1200" u="sng" dirty="0"/>
          </a:p>
        </p:txBody>
      </p:sp>
      <p:sp>
        <p:nvSpPr>
          <p:cNvPr id="5" name="正方形/長方形 4">
            <a:extLst>
              <a:ext uri="{FF2B5EF4-FFF2-40B4-BE49-F238E27FC236}">
                <a16:creationId xmlns:a16="http://schemas.microsoft.com/office/drawing/2014/main" id="{0122A143-074A-4268-ABFA-A22506D8D7D8}"/>
              </a:ext>
            </a:extLst>
          </p:cNvPr>
          <p:cNvSpPr/>
          <p:nvPr/>
        </p:nvSpPr>
        <p:spPr>
          <a:xfrm>
            <a:off x="474132" y="1425668"/>
            <a:ext cx="8223301" cy="461106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u="sng" dirty="0">
                <a:solidFill>
                  <a:schemeClr val="tx1"/>
                </a:solidFill>
              </a:rPr>
              <a:t>top</a:t>
            </a:r>
          </a:p>
          <a:p>
            <a:endParaRPr kumimoji="1" lang="en-US" altLang="ja-JP" dirty="0">
              <a:solidFill>
                <a:schemeClr val="tx1"/>
              </a:solidFill>
            </a:endParaRPr>
          </a:p>
          <a:p>
            <a:endParaRPr kumimoji="1" lang="en-US" altLang="ja-JP" dirty="0">
              <a:solidFill>
                <a:schemeClr val="tx1"/>
              </a:solidFill>
            </a:endParaRPr>
          </a:p>
          <a:p>
            <a:pPr algn="r"/>
            <a:endParaRPr kumimoji="1" lang="en-US" altLang="ja-JP" dirty="0">
              <a:solidFill>
                <a:schemeClr val="tx1"/>
              </a:solidFill>
            </a:endParaRPr>
          </a:p>
          <a:p>
            <a:endParaRPr kumimoji="1" lang="ja-JP" altLang="en-US" dirty="0">
              <a:solidFill>
                <a:schemeClr val="tx1"/>
              </a:solidFill>
            </a:endParaRPr>
          </a:p>
        </p:txBody>
      </p:sp>
      <p:sp>
        <p:nvSpPr>
          <p:cNvPr id="33" name="正方形/長方形 32">
            <a:extLst>
              <a:ext uri="{FF2B5EF4-FFF2-40B4-BE49-F238E27FC236}">
                <a16:creationId xmlns:a16="http://schemas.microsoft.com/office/drawing/2014/main" id="{0122A143-074A-4268-ABFA-A22506D8D7D8}"/>
              </a:ext>
            </a:extLst>
          </p:cNvPr>
          <p:cNvSpPr/>
          <p:nvPr/>
        </p:nvSpPr>
        <p:spPr>
          <a:xfrm>
            <a:off x="1767485" y="1679944"/>
            <a:ext cx="5749733" cy="4091128"/>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t"/>
          <a:lstStyle/>
          <a:p>
            <a:r>
              <a:rPr kumimoji="1" lang="en-US" altLang="ja-JP" sz="1200" u="sng" dirty="0">
                <a:solidFill>
                  <a:schemeClr val="tx1"/>
                </a:solidFill>
              </a:rPr>
              <a:t>cpu16</a:t>
            </a:r>
          </a:p>
          <a:p>
            <a:endParaRPr kumimoji="1" lang="en-US" altLang="ja-JP" dirty="0">
              <a:solidFill>
                <a:schemeClr val="tx1"/>
              </a:solidFill>
            </a:endParaRPr>
          </a:p>
          <a:p>
            <a:endParaRPr kumimoji="1" lang="en-US" altLang="ja-JP" dirty="0">
              <a:solidFill>
                <a:schemeClr val="tx1"/>
              </a:solidFill>
            </a:endParaRPr>
          </a:p>
          <a:p>
            <a:pPr algn="r"/>
            <a:endParaRPr kumimoji="1" lang="en-US" altLang="ja-JP" dirty="0">
              <a:solidFill>
                <a:schemeClr val="tx1"/>
              </a:solidFill>
            </a:endParaRPr>
          </a:p>
          <a:p>
            <a:endParaRPr kumimoji="1" lang="ja-JP" altLang="en-US" dirty="0">
              <a:solidFill>
                <a:schemeClr val="tx1"/>
              </a:solidFill>
            </a:endParaRPr>
          </a:p>
        </p:txBody>
      </p:sp>
      <p:cxnSp>
        <p:nvCxnSpPr>
          <p:cNvPr id="17" name="カギ線コネクタ 16"/>
          <p:cNvCxnSpPr/>
          <p:nvPr/>
        </p:nvCxnSpPr>
        <p:spPr>
          <a:xfrm>
            <a:off x="4498601" y="4735341"/>
            <a:ext cx="3346653" cy="540098"/>
          </a:xfrm>
          <a:prstGeom prst="bentConnector3">
            <a:avLst>
              <a:gd name="adj1" fmla="val 136"/>
            </a:avLst>
          </a:prstGeom>
          <a:ln w="19050">
            <a:tailEnd type="arrow"/>
          </a:ln>
        </p:spPr>
        <p:style>
          <a:lnRef idx="1">
            <a:schemeClr val="dk1"/>
          </a:lnRef>
          <a:fillRef idx="0">
            <a:schemeClr val="dk1"/>
          </a:fillRef>
          <a:effectRef idx="0">
            <a:schemeClr val="dk1"/>
          </a:effectRef>
          <a:fontRef idx="minor">
            <a:schemeClr val="tx1"/>
          </a:fontRef>
        </p:style>
      </p:cxnSp>
      <p:sp>
        <p:nvSpPr>
          <p:cNvPr id="47" name="正方形/長方形 46"/>
          <p:cNvSpPr/>
          <p:nvPr/>
        </p:nvSpPr>
        <p:spPr>
          <a:xfrm>
            <a:off x="3252812" y="2843344"/>
            <a:ext cx="880533" cy="288502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decode</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sp>
        <p:nvSpPr>
          <p:cNvPr id="118" name="正方形/長方形 117"/>
          <p:cNvSpPr/>
          <p:nvPr/>
        </p:nvSpPr>
        <p:spPr>
          <a:xfrm>
            <a:off x="4764796" y="2843344"/>
            <a:ext cx="2380230" cy="288502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exec</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sp>
        <p:nvSpPr>
          <p:cNvPr id="121" name="フローチャート: 手作業 120"/>
          <p:cNvSpPr/>
          <p:nvPr/>
        </p:nvSpPr>
        <p:spPr>
          <a:xfrm rot="16200000">
            <a:off x="4273597" y="4365335"/>
            <a:ext cx="2352758" cy="227463"/>
          </a:xfrm>
          <a:prstGeom prst="flowChartManualOpe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p:cNvSpPr/>
          <p:nvPr/>
        </p:nvSpPr>
        <p:spPr>
          <a:xfrm>
            <a:off x="6250394" y="3230688"/>
            <a:ext cx="824432" cy="1292503"/>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reg_slice</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sp>
        <p:nvSpPr>
          <p:cNvPr id="2" name="タイトル 1">
            <a:extLst>
              <a:ext uri="{FF2B5EF4-FFF2-40B4-BE49-F238E27FC236}">
                <a16:creationId xmlns:a16="http://schemas.microsoft.com/office/drawing/2014/main" id="{EAD621A3-F279-4D81-B5D0-419A2F2D9A85}"/>
              </a:ext>
            </a:extLst>
          </p:cNvPr>
          <p:cNvSpPr>
            <a:spLocks noGrp="1"/>
          </p:cNvSpPr>
          <p:nvPr>
            <p:ph type="title"/>
          </p:nvPr>
        </p:nvSpPr>
        <p:spPr>
          <a:xfrm>
            <a:off x="0" y="32892"/>
            <a:ext cx="8952614" cy="696158"/>
          </a:xfrm>
        </p:spPr>
        <p:txBody>
          <a:bodyPr>
            <a:normAutofit/>
          </a:bodyPr>
          <a:lstStyle/>
          <a:p>
            <a:r>
              <a:rPr lang="en-US" altLang="ja-JP" dirty="0"/>
              <a:t>16</a:t>
            </a:r>
            <a:r>
              <a:rPr lang="ja-JP" altLang="en-US" dirty="0"/>
              <a:t>ビット</a:t>
            </a:r>
            <a:r>
              <a:rPr lang="en-US" altLang="ja-JP" dirty="0"/>
              <a:t>CPU</a:t>
            </a:r>
            <a:r>
              <a:rPr lang="ja-JP" altLang="en-US" dirty="0"/>
              <a:t> の設計試作</a:t>
            </a:r>
            <a:r>
              <a:rPr lang="en-US" altLang="ja-JP" dirty="0"/>
              <a:t>2</a:t>
            </a:r>
            <a:endParaRPr kumimoji="1" lang="ja-JP" altLang="en-US" dirty="0"/>
          </a:p>
        </p:txBody>
      </p:sp>
      <p:sp>
        <p:nvSpPr>
          <p:cNvPr id="4" name="スライド番号プレースホルダー 3">
            <a:extLst>
              <a:ext uri="{FF2B5EF4-FFF2-40B4-BE49-F238E27FC236}">
                <a16:creationId xmlns:a16="http://schemas.microsoft.com/office/drawing/2014/main" id="{3D867E40-826E-4E13-BD41-3671ACBAB171}"/>
              </a:ext>
            </a:extLst>
          </p:cNvPr>
          <p:cNvSpPr>
            <a:spLocks noGrp="1"/>
          </p:cNvSpPr>
          <p:nvPr>
            <p:ph type="sldNum" sz="quarter" idx="12"/>
          </p:nvPr>
        </p:nvSpPr>
        <p:spPr/>
        <p:txBody>
          <a:bodyPr/>
          <a:lstStyle/>
          <a:p>
            <a:fld id="{62668789-62FB-4EEF-AD27-C48D0269F50B}" type="slidenum">
              <a:rPr kumimoji="1" lang="ja-JP" altLang="en-US" smtClean="0"/>
              <a:pPr/>
              <a:t>5</a:t>
            </a:fld>
            <a:endParaRPr kumimoji="1" lang="ja-JP" altLang="en-US" dirty="0"/>
          </a:p>
        </p:txBody>
      </p:sp>
      <p:sp>
        <p:nvSpPr>
          <p:cNvPr id="35" name="正方形/長方形 34"/>
          <p:cNvSpPr/>
          <p:nvPr/>
        </p:nvSpPr>
        <p:spPr>
          <a:xfrm>
            <a:off x="651934" y="1998921"/>
            <a:ext cx="711200" cy="367374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ROM</a:t>
            </a:r>
          </a:p>
          <a:p>
            <a:endParaRPr kumimoji="1" lang="en-US" altLang="ja-JP" sz="800" u="sng" dirty="0">
              <a:solidFill>
                <a:schemeClr val="tx1"/>
              </a:solidFill>
            </a:endParaRPr>
          </a:p>
          <a:p>
            <a:r>
              <a:rPr kumimoji="1" lang="en-US" altLang="ja-JP" sz="800" u="sng" dirty="0">
                <a:solidFill>
                  <a:schemeClr val="tx1"/>
                </a:solidFill>
              </a:rPr>
              <a:t>#0</a:t>
            </a:r>
            <a:r>
              <a:rPr kumimoji="1" lang="ja-JP" altLang="en-US" sz="800" u="sng" dirty="0">
                <a:solidFill>
                  <a:schemeClr val="tx1"/>
                </a:solidFill>
              </a:rPr>
              <a:t>番地</a:t>
            </a:r>
            <a:endParaRPr kumimoji="1" lang="en-US" altLang="ja-JP" sz="800" u="sng" dirty="0">
              <a:solidFill>
                <a:schemeClr val="tx1"/>
              </a:solidFill>
            </a:endParaRPr>
          </a:p>
          <a:p>
            <a:r>
              <a:rPr kumimoji="1" lang="en-US" altLang="ja-JP" sz="800" dirty="0">
                <a:solidFill>
                  <a:schemeClr val="tx1"/>
                </a:solidFill>
              </a:rPr>
              <a:t>4AFF</a:t>
            </a:r>
          </a:p>
          <a:p>
            <a:r>
              <a:rPr kumimoji="1" lang="en-US" altLang="ja-JP" sz="800" dirty="0">
                <a:solidFill>
                  <a:schemeClr val="tx1"/>
                </a:solidFill>
              </a:rPr>
              <a:t>4BEE</a:t>
            </a:r>
          </a:p>
          <a:p>
            <a:r>
              <a:rPr kumimoji="1" lang="en-US" altLang="ja-JP" sz="800" dirty="0">
                <a:solidFill>
                  <a:schemeClr val="tx1"/>
                </a:solidFill>
              </a:rPr>
              <a:t>3A2A</a:t>
            </a:r>
            <a:endParaRPr kumimoji="1" lang="en-US" altLang="ja-JP" sz="800" u="sng" dirty="0">
              <a:solidFill>
                <a:schemeClr val="tx1"/>
              </a:solidFill>
            </a:endParaRPr>
          </a:p>
          <a:p>
            <a:r>
              <a:rPr kumimoji="1" lang="en-US" altLang="ja-JP" sz="800" b="1" dirty="0">
                <a:solidFill>
                  <a:schemeClr val="tx1"/>
                </a:solidFill>
              </a:rPr>
              <a:t>:</a:t>
            </a:r>
          </a:p>
          <a:p>
            <a:r>
              <a:rPr kumimoji="1" lang="en-US" altLang="ja-JP" sz="800" b="1" dirty="0">
                <a:solidFill>
                  <a:schemeClr val="tx1"/>
                </a:solidFill>
              </a:rPr>
              <a:t>:</a:t>
            </a: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r>
              <a:rPr kumimoji="1" lang="en-US" altLang="ja-JP" sz="800" b="1" dirty="0">
                <a:solidFill>
                  <a:schemeClr val="tx1"/>
                </a:solidFill>
              </a:rPr>
              <a:t>:</a:t>
            </a:r>
          </a:p>
          <a:p>
            <a:r>
              <a:rPr kumimoji="1" lang="en-US" altLang="ja-JP" sz="800" u="sng" dirty="0">
                <a:solidFill>
                  <a:schemeClr val="tx1"/>
                </a:solidFill>
              </a:rPr>
              <a:t>#65535</a:t>
            </a:r>
            <a:r>
              <a:rPr kumimoji="1" lang="ja-JP" altLang="en-US" sz="800" u="sng" dirty="0">
                <a:solidFill>
                  <a:schemeClr val="tx1"/>
                </a:solidFill>
              </a:rPr>
              <a:t>番地</a:t>
            </a:r>
            <a:endParaRPr kumimoji="1" lang="en-US" altLang="ja-JP" sz="800" u="sng" dirty="0">
              <a:solidFill>
                <a:schemeClr val="tx1"/>
              </a:solidFill>
            </a:endParaRPr>
          </a:p>
          <a:p>
            <a:endParaRPr kumimoji="1" lang="en-US" altLang="ja-JP" sz="800" dirty="0">
              <a:solidFill>
                <a:schemeClr val="tx1"/>
              </a:solidFill>
            </a:endParaRPr>
          </a:p>
        </p:txBody>
      </p:sp>
      <p:cxnSp>
        <p:nvCxnSpPr>
          <p:cNvPr id="60" name="直線コネクタ 59"/>
          <p:cNvCxnSpPr/>
          <p:nvPr/>
        </p:nvCxnSpPr>
        <p:spPr>
          <a:xfrm>
            <a:off x="1456825" y="3240046"/>
            <a:ext cx="110065" cy="125046"/>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sp>
        <p:nvSpPr>
          <p:cNvPr id="68" name="テキスト ボックス 67"/>
          <p:cNvSpPr txBox="1"/>
          <p:nvPr/>
        </p:nvSpPr>
        <p:spPr>
          <a:xfrm>
            <a:off x="1298150" y="3326769"/>
            <a:ext cx="571593" cy="215444"/>
          </a:xfrm>
          <a:prstGeom prst="rect">
            <a:avLst/>
          </a:prstGeom>
          <a:noFill/>
        </p:spPr>
        <p:txBody>
          <a:bodyPr wrap="square" rtlCol="0">
            <a:spAutoFit/>
          </a:bodyPr>
          <a:lstStyle/>
          <a:p>
            <a:r>
              <a:rPr kumimoji="1" lang="en-US" altLang="ja-JP" sz="800" dirty="0"/>
              <a:t>op[15:0]</a:t>
            </a:r>
            <a:endParaRPr kumimoji="1" lang="ja-JP" altLang="en-US" sz="800" dirty="0"/>
          </a:p>
        </p:txBody>
      </p:sp>
      <p:sp>
        <p:nvSpPr>
          <p:cNvPr id="82" name="正方形/長方形 81"/>
          <p:cNvSpPr/>
          <p:nvPr/>
        </p:nvSpPr>
        <p:spPr>
          <a:xfrm>
            <a:off x="7845254" y="2005530"/>
            <a:ext cx="711200" cy="366713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RAM</a:t>
            </a:r>
          </a:p>
          <a:p>
            <a:endParaRPr kumimoji="1" lang="en-US" altLang="ja-JP" sz="800" u="sng" dirty="0">
              <a:solidFill>
                <a:schemeClr val="tx1"/>
              </a:solidFill>
            </a:endParaRPr>
          </a:p>
          <a:p>
            <a:r>
              <a:rPr kumimoji="1" lang="en-US" altLang="ja-JP" sz="800" u="sng" dirty="0">
                <a:solidFill>
                  <a:schemeClr val="tx1"/>
                </a:solidFill>
              </a:rPr>
              <a:t>#0</a:t>
            </a:r>
            <a:r>
              <a:rPr kumimoji="1" lang="ja-JP" altLang="en-US" sz="800" u="sng" dirty="0">
                <a:solidFill>
                  <a:schemeClr val="tx1"/>
                </a:solidFill>
              </a:rPr>
              <a:t>番地</a:t>
            </a:r>
            <a:endParaRPr kumimoji="1" lang="en-US" altLang="ja-JP" sz="800" u="sng" dirty="0">
              <a:solidFill>
                <a:schemeClr val="tx1"/>
              </a:solidFill>
            </a:endParaRPr>
          </a:p>
          <a:p>
            <a:r>
              <a:rPr kumimoji="1" lang="en-US" altLang="ja-JP" sz="800" dirty="0">
                <a:solidFill>
                  <a:schemeClr val="tx1"/>
                </a:solidFill>
              </a:rPr>
              <a:t>3CAA</a:t>
            </a:r>
          </a:p>
          <a:p>
            <a:r>
              <a:rPr kumimoji="1" lang="en-US" altLang="ja-JP" sz="800" dirty="0">
                <a:solidFill>
                  <a:schemeClr val="tx1"/>
                </a:solidFill>
              </a:rPr>
              <a:t>03FF</a:t>
            </a:r>
          </a:p>
          <a:p>
            <a:r>
              <a:rPr kumimoji="1" lang="en-US" altLang="ja-JP" sz="800" dirty="0">
                <a:solidFill>
                  <a:schemeClr val="tx1"/>
                </a:solidFill>
              </a:rPr>
              <a:t>35FF</a:t>
            </a:r>
            <a:endParaRPr kumimoji="1" lang="en-US" altLang="ja-JP" sz="800" u="sng" dirty="0">
              <a:solidFill>
                <a:schemeClr val="tx1"/>
              </a:solidFill>
            </a:endParaRPr>
          </a:p>
          <a:p>
            <a:r>
              <a:rPr kumimoji="1" lang="en-US" altLang="ja-JP" sz="800" b="1" dirty="0">
                <a:solidFill>
                  <a:schemeClr val="tx1"/>
                </a:solidFill>
              </a:rPr>
              <a:t>:</a:t>
            </a:r>
          </a:p>
          <a:p>
            <a:r>
              <a:rPr kumimoji="1" lang="en-US" altLang="ja-JP" sz="800" b="1" dirty="0">
                <a:solidFill>
                  <a:schemeClr val="tx1"/>
                </a:solidFill>
              </a:rPr>
              <a:t>:</a:t>
            </a: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r>
              <a:rPr kumimoji="1" lang="en-US" altLang="ja-JP" sz="800" b="1" dirty="0">
                <a:solidFill>
                  <a:schemeClr val="tx1"/>
                </a:solidFill>
              </a:rPr>
              <a:t>:</a:t>
            </a:r>
            <a:endParaRPr kumimoji="1" lang="en-US" altLang="ja-JP" sz="800" dirty="0">
              <a:solidFill>
                <a:schemeClr val="tx1"/>
              </a:solidFill>
            </a:endParaRPr>
          </a:p>
          <a:p>
            <a:r>
              <a:rPr kumimoji="1" lang="en-US" altLang="ja-JP" sz="800" u="sng" dirty="0">
                <a:solidFill>
                  <a:schemeClr val="tx1"/>
                </a:solidFill>
              </a:rPr>
              <a:t>#65535</a:t>
            </a:r>
            <a:r>
              <a:rPr kumimoji="1" lang="ja-JP" altLang="en-US" sz="800" u="sng" dirty="0">
                <a:solidFill>
                  <a:schemeClr val="tx1"/>
                </a:solidFill>
              </a:rPr>
              <a:t>番地</a:t>
            </a:r>
            <a:endParaRPr kumimoji="1" lang="en-US" altLang="ja-JP" sz="800" u="sng" dirty="0">
              <a:solidFill>
                <a:schemeClr val="tx1"/>
              </a:solidFill>
            </a:endParaRPr>
          </a:p>
        </p:txBody>
      </p:sp>
      <p:sp>
        <p:nvSpPr>
          <p:cNvPr id="117" name="テキスト ボックス 116"/>
          <p:cNvSpPr txBox="1"/>
          <p:nvPr/>
        </p:nvSpPr>
        <p:spPr>
          <a:xfrm>
            <a:off x="4203655" y="1499541"/>
            <a:ext cx="328353" cy="215444"/>
          </a:xfrm>
          <a:prstGeom prst="rect">
            <a:avLst/>
          </a:prstGeom>
          <a:noFill/>
        </p:spPr>
        <p:txBody>
          <a:bodyPr wrap="square" rtlCol="0">
            <a:spAutoFit/>
          </a:bodyPr>
          <a:lstStyle/>
          <a:p>
            <a:r>
              <a:rPr kumimoji="1" lang="en-US" altLang="ja-JP" sz="800" dirty="0"/>
              <a:t>clk</a:t>
            </a:r>
            <a:endParaRPr kumimoji="1" lang="ja-JP" altLang="en-US" sz="800" dirty="0"/>
          </a:p>
        </p:txBody>
      </p:sp>
      <p:cxnSp>
        <p:nvCxnSpPr>
          <p:cNvPr id="155" name="直線矢印コネクタ 154"/>
          <p:cNvCxnSpPr/>
          <p:nvPr/>
        </p:nvCxnSpPr>
        <p:spPr>
          <a:xfrm>
            <a:off x="8414175" y="1456790"/>
            <a:ext cx="0" cy="548740"/>
          </a:xfrm>
          <a:prstGeom prst="straightConnector1">
            <a:avLst/>
          </a:prstGeom>
          <a:ln w="6350">
            <a:tailEnd type="arrow"/>
          </a:ln>
        </p:spPr>
        <p:style>
          <a:lnRef idx="1">
            <a:schemeClr val="dk1"/>
          </a:lnRef>
          <a:fillRef idx="0">
            <a:schemeClr val="dk1"/>
          </a:fillRef>
          <a:effectRef idx="0">
            <a:schemeClr val="dk1"/>
          </a:effectRef>
          <a:fontRef idx="minor">
            <a:schemeClr val="tx1"/>
          </a:fontRef>
        </p:style>
      </p:cxnSp>
      <p:sp>
        <p:nvSpPr>
          <p:cNvPr id="158" name="正方形/長方形 157"/>
          <p:cNvSpPr/>
          <p:nvPr/>
        </p:nvSpPr>
        <p:spPr>
          <a:xfrm>
            <a:off x="4203655" y="1395120"/>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p:cNvSpPr/>
          <p:nvPr/>
        </p:nvSpPr>
        <p:spPr>
          <a:xfrm>
            <a:off x="8385116" y="1395070"/>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1" name="直線矢印コネクタ 160"/>
          <p:cNvCxnSpPr>
            <a:stCxn id="162" idx="2"/>
            <a:endCxn id="35" idx="0"/>
          </p:cNvCxnSpPr>
          <p:nvPr/>
        </p:nvCxnSpPr>
        <p:spPr>
          <a:xfrm>
            <a:off x="1007532" y="1463768"/>
            <a:ext cx="2" cy="535153"/>
          </a:xfrm>
          <a:prstGeom prst="straightConnector1">
            <a:avLst/>
          </a:prstGeom>
          <a:ln w="6350">
            <a:tailEnd type="arrow"/>
          </a:ln>
        </p:spPr>
        <p:style>
          <a:lnRef idx="1">
            <a:schemeClr val="dk1"/>
          </a:lnRef>
          <a:fillRef idx="0">
            <a:schemeClr val="dk1"/>
          </a:fillRef>
          <a:effectRef idx="0">
            <a:schemeClr val="dk1"/>
          </a:effectRef>
          <a:fontRef idx="minor">
            <a:schemeClr val="tx1"/>
          </a:fontRef>
        </p:style>
      </p:cxnSp>
      <p:sp>
        <p:nvSpPr>
          <p:cNvPr id="162" name="正方形/長方形 161"/>
          <p:cNvSpPr/>
          <p:nvPr/>
        </p:nvSpPr>
        <p:spPr>
          <a:xfrm>
            <a:off x="984672" y="1418049"/>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テキスト ボックス 163"/>
          <p:cNvSpPr txBox="1"/>
          <p:nvPr/>
        </p:nvSpPr>
        <p:spPr>
          <a:xfrm>
            <a:off x="8360914" y="1783477"/>
            <a:ext cx="415882" cy="215444"/>
          </a:xfrm>
          <a:prstGeom prst="rect">
            <a:avLst/>
          </a:prstGeom>
          <a:noFill/>
        </p:spPr>
        <p:txBody>
          <a:bodyPr wrap="square" rtlCol="0">
            <a:spAutoFit/>
          </a:bodyPr>
          <a:lstStyle/>
          <a:p>
            <a:r>
              <a:rPr kumimoji="1" lang="en-US" altLang="ja-JP" sz="800" dirty="0"/>
              <a:t>cen</a:t>
            </a:r>
            <a:endParaRPr kumimoji="1" lang="ja-JP" altLang="en-US" sz="800" dirty="0"/>
          </a:p>
        </p:txBody>
      </p:sp>
      <p:sp>
        <p:nvSpPr>
          <p:cNvPr id="165" name="テキスト ボックス 164"/>
          <p:cNvSpPr txBox="1"/>
          <p:nvPr/>
        </p:nvSpPr>
        <p:spPr>
          <a:xfrm>
            <a:off x="710114" y="1790086"/>
            <a:ext cx="415882" cy="215444"/>
          </a:xfrm>
          <a:prstGeom prst="rect">
            <a:avLst/>
          </a:prstGeom>
          <a:noFill/>
        </p:spPr>
        <p:txBody>
          <a:bodyPr wrap="square" rtlCol="0">
            <a:spAutoFit/>
          </a:bodyPr>
          <a:lstStyle/>
          <a:p>
            <a:r>
              <a:rPr kumimoji="1" lang="en-US" altLang="ja-JP" sz="800" dirty="0"/>
              <a:t>cen</a:t>
            </a:r>
            <a:endParaRPr kumimoji="1" lang="ja-JP" altLang="en-US" sz="800" dirty="0"/>
          </a:p>
        </p:txBody>
      </p:sp>
      <p:sp>
        <p:nvSpPr>
          <p:cNvPr id="174" name="下矢印 173"/>
          <p:cNvSpPr/>
          <p:nvPr/>
        </p:nvSpPr>
        <p:spPr>
          <a:xfrm>
            <a:off x="958203" y="1262695"/>
            <a:ext cx="111135" cy="14393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下矢印 174"/>
          <p:cNvSpPr/>
          <p:nvPr/>
        </p:nvSpPr>
        <p:spPr>
          <a:xfrm>
            <a:off x="4170947" y="1219012"/>
            <a:ext cx="111135" cy="14393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下矢印 176"/>
          <p:cNvSpPr/>
          <p:nvPr/>
        </p:nvSpPr>
        <p:spPr>
          <a:xfrm>
            <a:off x="8352407" y="1229338"/>
            <a:ext cx="111135" cy="14393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6462104" y="3687315"/>
            <a:ext cx="307674" cy="60693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p:cNvSpPr/>
          <p:nvPr/>
        </p:nvSpPr>
        <p:spPr>
          <a:xfrm>
            <a:off x="6500031" y="3721699"/>
            <a:ext cx="307674" cy="60693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p:cNvSpPr/>
          <p:nvPr/>
        </p:nvSpPr>
        <p:spPr>
          <a:xfrm>
            <a:off x="6537102" y="3765273"/>
            <a:ext cx="307674" cy="60693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フローチャート : 抜出し 144"/>
          <p:cNvSpPr/>
          <p:nvPr/>
        </p:nvSpPr>
        <p:spPr>
          <a:xfrm rot="5400000">
            <a:off x="6515155" y="4195595"/>
            <a:ext cx="100337" cy="56444"/>
          </a:xfrm>
          <a:prstGeom prst="flowChartExtra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フローチャート: 手作業 5"/>
          <p:cNvSpPr/>
          <p:nvPr/>
        </p:nvSpPr>
        <p:spPr>
          <a:xfrm rot="16200000">
            <a:off x="4579318" y="4124854"/>
            <a:ext cx="796554" cy="227464"/>
          </a:xfrm>
          <a:prstGeom prst="flowChartManualOpe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テキスト ボックス 80"/>
          <p:cNvSpPr txBox="1"/>
          <p:nvPr/>
        </p:nvSpPr>
        <p:spPr>
          <a:xfrm>
            <a:off x="4792952" y="4334206"/>
            <a:ext cx="369285" cy="215444"/>
          </a:xfrm>
          <a:prstGeom prst="rect">
            <a:avLst/>
          </a:prstGeom>
          <a:noFill/>
        </p:spPr>
        <p:txBody>
          <a:bodyPr wrap="square" rtlCol="0">
            <a:spAutoFit/>
          </a:bodyPr>
          <a:lstStyle/>
          <a:p>
            <a:r>
              <a:rPr kumimoji="1" lang="en-US" altLang="ja-JP" sz="800" dirty="0"/>
              <a:t>ALU</a:t>
            </a:r>
            <a:endParaRPr kumimoji="1" lang="ja-JP" altLang="en-US" sz="800" dirty="0"/>
          </a:p>
        </p:txBody>
      </p:sp>
      <p:sp>
        <p:nvSpPr>
          <p:cNvPr id="46" name="二等辺三角形 45"/>
          <p:cNvSpPr/>
          <p:nvPr/>
        </p:nvSpPr>
        <p:spPr>
          <a:xfrm rot="5400000">
            <a:off x="4770715" y="4181721"/>
            <a:ext cx="300023" cy="11373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9" name="直線コネクタ 48"/>
          <p:cNvCxnSpPr>
            <a:stCxn id="46" idx="2"/>
            <a:endCxn id="46" idx="4"/>
          </p:cNvCxnSpPr>
          <p:nvPr/>
        </p:nvCxnSpPr>
        <p:spPr>
          <a:xfrm>
            <a:off x="4863861" y="4088576"/>
            <a:ext cx="0" cy="300023"/>
          </a:xfrm>
          <a:prstGeom prst="line">
            <a:avLst/>
          </a:prstGeom>
          <a:ln w="9525">
            <a:solidFill>
              <a:schemeClr val="accent6">
                <a:lumMod val="40000"/>
                <a:lumOff val="60000"/>
              </a:schemeClr>
            </a:solidFill>
          </a:ln>
        </p:spPr>
        <p:style>
          <a:lnRef idx="1">
            <a:schemeClr val="dk1"/>
          </a:lnRef>
          <a:fillRef idx="0">
            <a:schemeClr val="dk1"/>
          </a:fillRef>
          <a:effectRef idx="0">
            <a:schemeClr val="dk1"/>
          </a:effectRef>
          <a:fontRef idx="minor">
            <a:schemeClr val="tx1"/>
          </a:fontRef>
        </p:style>
      </p:cxnSp>
      <p:sp>
        <p:nvSpPr>
          <p:cNvPr id="153" name="テキスト ボックス 152"/>
          <p:cNvSpPr txBox="1"/>
          <p:nvPr/>
        </p:nvSpPr>
        <p:spPr>
          <a:xfrm>
            <a:off x="4764796" y="5388393"/>
            <a:ext cx="596191" cy="338554"/>
          </a:xfrm>
          <a:prstGeom prst="rect">
            <a:avLst/>
          </a:prstGeom>
          <a:noFill/>
        </p:spPr>
        <p:txBody>
          <a:bodyPr wrap="square" rtlCol="0">
            <a:spAutoFit/>
          </a:bodyPr>
          <a:lstStyle/>
          <a:p>
            <a:r>
              <a:rPr kumimoji="1" lang="en-US" altLang="ja-JP" sz="800" dirty="0"/>
              <a:t>RAM_IN</a:t>
            </a:r>
          </a:p>
          <a:p>
            <a:r>
              <a:rPr kumimoji="1" lang="en-US" altLang="ja-JP" sz="800" dirty="0"/>
              <a:t>[15:0]</a:t>
            </a:r>
            <a:endParaRPr kumimoji="1" lang="ja-JP" altLang="en-US" sz="800" dirty="0"/>
          </a:p>
        </p:txBody>
      </p:sp>
      <p:sp>
        <p:nvSpPr>
          <p:cNvPr id="156" name="正方形/長方形 155"/>
          <p:cNvSpPr/>
          <p:nvPr/>
        </p:nvSpPr>
        <p:spPr>
          <a:xfrm>
            <a:off x="2039035" y="2843344"/>
            <a:ext cx="518397" cy="288502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fetch</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cxnSp>
        <p:nvCxnSpPr>
          <p:cNvPr id="143" name="直線矢印コネクタ 142"/>
          <p:cNvCxnSpPr/>
          <p:nvPr/>
        </p:nvCxnSpPr>
        <p:spPr>
          <a:xfrm>
            <a:off x="4008989" y="3953085"/>
            <a:ext cx="854871" cy="72"/>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80" name="直線矢印コネクタ 179"/>
          <p:cNvCxnSpPr/>
          <p:nvPr/>
        </p:nvCxnSpPr>
        <p:spPr>
          <a:xfrm>
            <a:off x="4008989" y="4518858"/>
            <a:ext cx="854874"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47" name="直線矢印コネクタ 146"/>
          <p:cNvCxnSpPr>
            <a:stCxn id="6" idx="2"/>
          </p:cNvCxnSpPr>
          <p:nvPr/>
        </p:nvCxnSpPr>
        <p:spPr>
          <a:xfrm flipV="1">
            <a:off x="5091327" y="4238585"/>
            <a:ext cx="244914" cy="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02" name="直線矢印コネクタ 201"/>
          <p:cNvCxnSpPr/>
          <p:nvPr/>
        </p:nvCxnSpPr>
        <p:spPr>
          <a:xfrm>
            <a:off x="5563708" y="3953085"/>
            <a:ext cx="686685"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07" name="直線矢印コネクタ 206"/>
          <p:cNvCxnSpPr/>
          <p:nvPr/>
        </p:nvCxnSpPr>
        <p:spPr>
          <a:xfrm>
            <a:off x="5563707" y="4218821"/>
            <a:ext cx="686685"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08" name="直線コネクタ 207"/>
          <p:cNvCxnSpPr/>
          <p:nvPr/>
        </p:nvCxnSpPr>
        <p:spPr>
          <a:xfrm>
            <a:off x="5590296" y="3892527"/>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09" name="直線コネクタ 208"/>
          <p:cNvCxnSpPr/>
          <p:nvPr/>
        </p:nvCxnSpPr>
        <p:spPr>
          <a:xfrm>
            <a:off x="5593619" y="4173648"/>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10" name="直線コネクタ 209"/>
          <p:cNvCxnSpPr/>
          <p:nvPr/>
        </p:nvCxnSpPr>
        <p:spPr>
          <a:xfrm>
            <a:off x="5593456" y="4720115"/>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13" name="カギ線コネクタ 212"/>
          <p:cNvCxnSpPr>
            <a:stCxn id="199" idx="3"/>
            <a:endCxn id="69" idx="1"/>
          </p:cNvCxnSpPr>
          <p:nvPr/>
        </p:nvCxnSpPr>
        <p:spPr>
          <a:xfrm flipH="1">
            <a:off x="3252812" y="3876940"/>
            <a:ext cx="3822014" cy="19188"/>
          </a:xfrm>
          <a:prstGeom prst="bentConnector5">
            <a:avLst>
              <a:gd name="adj1" fmla="val -5981"/>
              <a:gd name="adj2" fmla="val -6464155"/>
              <a:gd name="adj3" fmla="val 105981"/>
            </a:avLst>
          </a:prstGeom>
          <a:ln w="19050">
            <a:tailEnd type="arrow"/>
          </a:ln>
        </p:spPr>
        <p:style>
          <a:lnRef idx="1">
            <a:schemeClr val="dk1"/>
          </a:lnRef>
          <a:fillRef idx="0">
            <a:schemeClr val="dk1"/>
          </a:fillRef>
          <a:effectRef idx="0">
            <a:schemeClr val="dk1"/>
          </a:effectRef>
          <a:fontRef idx="minor">
            <a:schemeClr val="tx1"/>
          </a:fontRef>
        </p:style>
      </p:cxnSp>
      <p:sp>
        <p:nvSpPr>
          <p:cNvPr id="217" name="フローチャート: 手作業 216"/>
          <p:cNvSpPr/>
          <p:nvPr/>
        </p:nvSpPr>
        <p:spPr>
          <a:xfrm rot="16200000">
            <a:off x="3224713" y="4123701"/>
            <a:ext cx="1252640" cy="315910"/>
          </a:xfrm>
          <a:prstGeom prst="flowChartManualOpe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9" name="テキスト ボックス 218"/>
          <p:cNvSpPr txBox="1"/>
          <p:nvPr/>
        </p:nvSpPr>
        <p:spPr>
          <a:xfrm>
            <a:off x="5589403" y="5059995"/>
            <a:ext cx="719494" cy="215444"/>
          </a:xfrm>
          <a:prstGeom prst="rect">
            <a:avLst/>
          </a:prstGeom>
          <a:noFill/>
        </p:spPr>
        <p:txBody>
          <a:bodyPr wrap="square" rtlCol="0">
            <a:spAutoFit/>
          </a:bodyPr>
          <a:lstStyle/>
          <a:p>
            <a:r>
              <a:rPr kumimoji="1" lang="en-US" altLang="ja-JP" sz="800" dirty="0"/>
              <a:t>ram_ wen</a:t>
            </a:r>
            <a:endParaRPr kumimoji="1" lang="ja-JP" altLang="en-US" sz="800" dirty="0"/>
          </a:p>
        </p:txBody>
      </p:sp>
      <p:sp>
        <p:nvSpPr>
          <p:cNvPr id="220" name="テキスト ボックス 219"/>
          <p:cNvSpPr txBox="1"/>
          <p:nvPr/>
        </p:nvSpPr>
        <p:spPr>
          <a:xfrm>
            <a:off x="5589404" y="4769742"/>
            <a:ext cx="1004142" cy="215444"/>
          </a:xfrm>
          <a:prstGeom prst="rect">
            <a:avLst/>
          </a:prstGeom>
          <a:noFill/>
        </p:spPr>
        <p:txBody>
          <a:bodyPr wrap="square" rtlCol="0">
            <a:spAutoFit/>
          </a:bodyPr>
          <a:lstStyle/>
          <a:p>
            <a:r>
              <a:rPr kumimoji="1" lang="en-US" altLang="ja-JP" sz="800" dirty="0"/>
              <a:t>ram_data[15:0]</a:t>
            </a:r>
            <a:endParaRPr kumimoji="1" lang="ja-JP" altLang="en-US" sz="800" dirty="0"/>
          </a:p>
        </p:txBody>
      </p:sp>
      <p:sp>
        <p:nvSpPr>
          <p:cNvPr id="221" name="テキスト ボックス 220"/>
          <p:cNvSpPr txBox="1"/>
          <p:nvPr/>
        </p:nvSpPr>
        <p:spPr>
          <a:xfrm>
            <a:off x="5590296" y="3933292"/>
            <a:ext cx="851115" cy="215444"/>
          </a:xfrm>
          <a:prstGeom prst="rect">
            <a:avLst/>
          </a:prstGeom>
          <a:noFill/>
        </p:spPr>
        <p:txBody>
          <a:bodyPr wrap="square" rtlCol="0">
            <a:spAutoFit/>
          </a:bodyPr>
          <a:lstStyle/>
          <a:p>
            <a:r>
              <a:rPr kumimoji="1" lang="en-US" altLang="ja-JP" sz="800" dirty="0"/>
              <a:t>reg_data[15:0]</a:t>
            </a:r>
            <a:endParaRPr kumimoji="1" lang="ja-JP" altLang="en-US" sz="800" dirty="0"/>
          </a:p>
        </p:txBody>
      </p:sp>
      <p:sp>
        <p:nvSpPr>
          <p:cNvPr id="222" name="テキスト ボックス 221"/>
          <p:cNvSpPr txBox="1"/>
          <p:nvPr/>
        </p:nvSpPr>
        <p:spPr>
          <a:xfrm>
            <a:off x="5589404" y="4220907"/>
            <a:ext cx="851115" cy="215444"/>
          </a:xfrm>
          <a:prstGeom prst="rect">
            <a:avLst/>
          </a:prstGeom>
          <a:noFill/>
        </p:spPr>
        <p:txBody>
          <a:bodyPr wrap="square" rtlCol="0">
            <a:spAutoFit/>
          </a:bodyPr>
          <a:lstStyle/>
          <a:p>
            <a:r>
              <a:rPr kumimoji="1" lang="en-US" altLang="ja-JP" sz="800" dirty="0"/>
              <a:t>reg_sel[3:0]</a:t>
            </a:r>
            <a:endParaRPr kumimoji="1" lang="ja-JP" altLang="en-US" sz="800" dirty="0"/>
          </a:p>
        </p:txBody>
      </p:sp>
      <p:cxnSp>
        <p:nvCxnSpPr>
          <p:cNvPr id="238" name="カギ線コネクタ 237"/>
          <p:cNvCxnSpPr/>
          <p:nvPr/>
        </p:nvCxnSpPr>
        <p:spPr>
          <a:xfrm>
            <a:off x="4498601" y="3953085"/>
            <a:ext cx="837643" cy="782256"/>
          </a:xfrm>
          <a:prstGeom prst="bentConnector3">
            <a:avLst>
              <a:gd name="adj1" fmla="val 568"/>
            </a:avLst>
          </a:prstGeom>
          <a:ln w="19050">
            <a:tailEnd type="arrow"/>
          </a:ln>
        </p:spPr>
        <p:style>
          <a:lnRef idx="1">
            <a:schemeClr val="dk1"/>
          </a:lnRef>
          <a:fillRef idx="0">
            <a:schemeClr val="dk1"/>
          </a:fillRef>
          <a:effectRef idx="0">
            <a:schemeClr val="dk1"/>
          </a:effectRef>
          <a:fontRef idx="minor">
            <a:schemeClr val="tx1"/>
          </a:fontRef>
        </p:style>
      </p:cxnSp>
      <p:cxnSp>
        <p:nvCxnSpPr>
          <p:cNvPr id="242" name="カギ線コネクタ 241"/>
          <p:cNvCxnSpPr/>
          <p:nvPr/>
        </p:nvCxnSpPr>
        <p:spPr>
          <a:xfrm>
            <a:off x="4250142" y="4528141"/>
            <a:ext cx="1086102" cy="483202"/>
          </a:xfrm>
          <a:prstGeom prst="bentConnector3">
            <a:avLst>
              <a:gd name="adj1" fmla="val 756"/>
            </a:avLst>
          </a:prstGeom>
          <a:ln w="19050">
            <a:tailEnd type="arrow"/>
          </a:ln>
        </p:spPr>
        <p:style>
          <a:lnRef idx="1">
            <a:schemeClr val="dk1"/>
          </a:lnRef>
          <a:fillRef idx="0">
            <a:schemeClr val="dk1"/>
          </a:fillRef>
          <a:effectRef idx="0">
            <a:schemeClr val="dk1"/>
          </a:effectRef>
          <a:fontRef idx="minor">
            <a:schemeClr val="tx1"/>
          </a:fontRef>
        </p:style>
      </p:cxnSp>
      <p:sp>
        <p:nvSpPr>
          <p:cNvPr id="244" name="正方形/長方形 243"/>
          <p:cNvSpPr/>
          <p:nvPr/>
        </p:nvSpPr>
        <p:spPr>
          <a:xfrm>
            <a:off x="4486289" y="3933292"/>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6" name="正方形/長方形 245"/>
          <p:cNvSpPr/>
          <p:nvPr/>
        </p:nvSpPr>
        <p:spPr>
          <a:xfrm>
            <a:off x="4227282" y="4497754"/>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63" name="カギ線コネクタ 262"/>
          <p:cNvCxnSpPr>
            <a:stCxn id="199" idx="3"/>
            <a:endCxn id="251" idx="1"/>
          </p:cNvCxnSpPr>
          <p:nvPr/>
        </p:nvCxnSpPr>
        <p:spPr>
          <a:xfrm flipH="1">
            <a:off x="3252812" y="3876940"/>
            <a:ext cx="3822014" cy="234159"/>
          </a:xfrm>
          <a:prstGeom prst="bentConnector5">
            <a:avLst>
              <a:gd name="adj1" fmla="val -5981"/>
              <a:gd name="adj2" fmla="val -528977"/>
              <a:gd name="adj3" fmla="val 105981"/>
            </a:avLst>
          </a:prstGeom>
          <a:ln w="19050">
            <a:tailEnd type="arrow"/>
          </a:ln>
        </p:spPr>
        <p:style>
          <a:lnRef idx="1">
            <a:schemeClr val="dk1"/>
          </a:lnRef>
          <a:fillRef idx="0">
            <a:schemeClr val="dk1"/>
          </a:fillRef>
          <a:effectRef idx="0">
            <a:schemeClr val="dk1"/>
          </a:effectRef>
          <a:fontRef idx="minor">
            <a:schemeClr val="tx1"/>
          </a:fontRef>
        </p:style>
      </p:cxnSp>
      <p:cxnSp>
        <p:nvCxnSpPr>
          <p:cNvPr id="268" name="カギ線コネクタ 267"/>
          <p:cNvCxnSpPr>
            <a:stCxn id="199" idx="3"/>
            <a:endCxn id="258" idx="1"/>
          </p:cNvCxnSpPr>
          <p:nvPr/>
        </p:nvCxnSpPr>
        <p:spPr>
          <a:xfrm flipH="1">
            <a:off x="3252811" y="3876940"/>
            <a:ext cx="3822015" cy="799895"/>
          </a:xfrm>
          <a:prstGeom prst="bentConnector5">
            <a:avLst>
              <a:gd name="adj1" fmla="val -5981"/>
              <a:gd name="adj2" fmla="val -154362"/>
              <a:gd name="adj3" fmla="val 105981"/>
            </a:avLst>
          </a:prstGeom>
          <a:ln w="19050">
            <a:tailEnd type="arrow"/>
          </a:ln>
        </p:spPr>
        <p:style>
          <a:lnRef idx="1">
            <a:schemeClr val="dk1"/>
          </a:lnRef>
          <a:fillRef idx="0">
            <a:schemeClr val="dk1"/>
          </a:fillRef>
          <a:effectRef idx="0">
            <a:schemeClr val="dk1"/>
          </a:effectRef>
          <a:fontRef idx="minor">
            <a:schemeClr val="tx1"/>
          </a:fontRef>
        </p:style>
      </p:cxnSp>
      <p:sp>
        <p:nvSpPr>
          <p:cNvPr id="273" name="テキスト ボックス 272"/>
          <p:cNvSpPr txBox="1"/>
          <p:nvPr/>
        </p:nvSpPr>
        <p:spPr>
          <a:xfrm>
            <a:off x="3922520" y="3715143"/>
            <a:ext cx="719124" cy="215444"/>
          </a:xfrm>
          <a:prstGeom prst="rect">
            <a:avLst/>
          </a:prstGeom>
          <a:noFill/>
        </p:spPr>
        <p:txBody>
          <a:bodyPr wrap="square" rtlCol="0">
            <a:spAutoFit/>
          </a:bodyPr>
          <a:lstStyle/>
          <a:p>
            <a:r>
              <a:rPr kumimoji="1" lang="en-US" altLang="ja-JP" sz="800" dirty="0"/>
              <a:t>regA[15:0]</a:t>
            </a:r>
            <a:endParaRPr kumimoji="1" lang="ja-JP" altLang="en-US" sz="800" dirty="0"/>
          </a:p>
        </p:txBody>
      </p:sp>
      <p:sp>
        <p:nvSpPr>
          <p:cNvPr id="274" name="テキスト ボックス 273"/>
          <p:cNvSpPr txBox="1"/>
          <p:nvPr/>
        </p:nvSpPr>
        <p:spPr>
          <a:xfrm>
            <a:off x="3923227" y="4276887"/>
            <a:ext cx="719124" cy="215444"/>
          </a:xfrm>
          <a:prstGeom prst="rect">
            <a:avLst/>
          </a:prstGeom>
          <a:noFill/>
        </p:spPr>
        <p:txBody>
          <a:bodyPr wrap="square" rtlCol="0">
            <a:spAutoFit/>
          </a:bodyPr>
          <a:lstStyle/>
          <a:p>
            <a:r>
              <a:rPr kumimoji="1" lang="en-US" altLang="ja-JP" sz="800" dirty="0"/>
              <a:t>regB[15:0]</a:t>
            </a:r>
            <a:endParaRPr kumimoji="1" lang="ja-JP" altLang="en-US" sz="800" dirty="0"/>
          </a:p>
        </p:txBody>
      </p:sp>
      <p:cxnSp>
        <p:nvCxnSpPr>
          <p:cNvPr id="280" name="カギ線コネクタ 279"/>
          <p:cNvCxnSpPr>
            <a:endCxn id="121" idx="3"/>
          </p:cNvCxnSpPr>
          <p:nvPr/>
        </p:nvCxnSpPr>
        <p:spPr>
          <a:xfrm>
            <a:off x="2565026" y="3230688"/>
            <a:ext cx="2884951" cy="307276"/>
          </a:xfrm>
          <a:prstGeom prst="bentConnector2">
            <a:avLst/>
          </a:prstGeom>
          <a:ln w="1905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67" name="直線矢印コネクタ 66"/>
          <p:cNvCxnSpPr/>
          <p:nvPr/>
        </p:nvCxnSpPr>
        <p:spPr>
          <a:xfrm>
            <a:off x="1363135" y="3302689"/>
            <a:ext cx="675900" cy="0"/>
          </a:xfrm>
          <a:prstGeom prst="straightConnector1">
            <a:avLst/>
          </a:prstGeom>
          <a:ln w="1905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290" name="直線矢印コネクタ 289"/>
          <p:cNvCxnSpPr/>
          <p:nvPr/>
        </p:nvCxnSpPr>
        <p:spPr>
          <a:xfrm>
            <a:off x="2565026" y="3406739"/>
            <a:ext cx="2771215" cy="3968"/>
          </a:xfrm>
          <a:prstGeom prst="straightConnector1">
            <a:avLst/>
          </a:prstGeom>
          <a:ln w="1905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292" name="直線矢印コネクタ 291"/>
          <p:cNvCxnSpPr/>
          <p:nvPr/>
        </p:nvCxnSpPr>
        <p:spPr>
          <a:xfrm>
            <a:off x="2565026" y="3569755"/>
            <a:ext cx="2771218" cy="3235"/>
          </a:xfrm>
          <a:prstGeom prst="straightConnector1">
            <a:avLst/>
          </a:prstGeom>
          <a:ln w="1905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294" name="直線矢印コネクタ 293"/>
          <p:cNvCxnSpPr/>
          <p:nvPr/>
        </p:nvCxnSpPr>
        <p:spPr>
          <a:xfrm>
            <a:off x="3851033" y="3414676"/>
            <a:ext cx="0" cy="373730"/>
          </a:xfrm>
          <a:prstGeom prst="straightConnector1">
            <a:avLst/>
          </a:prstGeom>
          <a:ln w="1905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300" name="直線矢印コネクタ 299"/>
          <p:cNvCxnSpPr/>
          <p:nvPr/>
        </p:nvCxnSpPr>
        <p:spPr>
          <a:xfrm>
            <a:off x="4977593" y="3243976"/>
            <a:ext cx="0" cy="642558"/>
          </a:xfrm>
          <a:prstGeom prst="straightConnector1">
            <a:avLst/>
          </a:prstGeom>
          <a:ln w="19050">
            <a:solidFill>
              <a:srgbClr val="FF0000"/>
            </a:solidFill>
            <a:tailEnd type="arrow"/>
          </a:ln>
        </p:spPr>
        <p:style>
          <a:lnRef idx="1">
            <a:schemeClr val="dk1"/>
          </a:lnRef>
          <a:fillRef idx="0">
            <a:schemeClr val="dk1"/>
          </a:fillRef>
          <a:effectRef idx="0">
            <a:schemeClr val="dk1"/>
          </a:effectRef>
          <a:fontRef idx="minor">
            <a:schemeClr val="tx1"/>
          </a:fontRef>
        </p:style>
      </p:cxnSp>
      <p:sp>
        <p:nvSpPr>
          <p:cNvPr id="309" name="テキスト ボックス 308"/>
          <p:cNvSpPr txBox="1"/>
          <p:nvPr/>
        </p:nvSpPr>
        <p:spPr>
          <a:xfrm>
            <a:off x="2530906" y="3024602"/>
            <a:ext cx="662670" cy="215444"/>
          </a:xfrm>
          <a:prstGeom prst="rect">
            <a:avLst/>
          </a:prstGeom>
          <a:noFill/>
        </p:spPr>
        <p:txBody>
          <a:bodyPr wrap="square" rtlCol="0">
            <a:spAutoFit/>
          </a:bodyPr>
          <a:lstStyle/>
          <a:p>
            <a:r>
              <a:rPr kumimoji="1" lang="en-US" altLang="ja-JP" sz="800" dirty="0"/>
              <a:t>op[15:11]</a:t>
            </a:r>
            <a:endParaRPr kumimoji="1" lang="ja-JP" altLang="en-US" sz="800" dirty="0"/>
          </a:p>
        </p:txBody>
      </p:sp>
      <p:sp>
        <p:nvSpPr>
          <p:cNvPr id="310" name="テキスト ボックス 309"/>
          <p:cNvSpPr txBox="1"/>
          <p:nvPr/>
        </p:nvSpPr>
        <p:spPr>
          <a:xfrm>
            <a:off x="2530906" y="3219047"/>
            <a:ext cx="662670" cy="215444"/>
          </a:xfrm>
          <a:prstGeom prst="rect">
            <a:avLst/>
          </a:prstGeom>
          <a:noFill/>
        </p:spPr>
        <p:txBody>
          <a:bodyPr wrap="square" rtlCol="0">
            <a:spAutoFit/>
          </a:bodyPr>
          <a:lstStyle/>
          <a:p>
            <a:r>
              <a:rPr kumimoji="1" lang="en-US" altLang="ja-JP" sz="800" dirty="0"/>
              <a:t>op[10:3]</a:t>
            </a:r>
            <a:endParaRPr kumimoji="1" lang="ja-JP" altLang="en-US" sz="800" dirty="0"/>
          </a:p>
        </p:txBody>
      </p:sp>
      <p:sp>
        <p:nvSpPr>
          <p:cNvPr id="69" name="テキスト ボックス 68"/>
          <p:cNvSpPr txBox="1"/>
          <p:nvPr/>
        </p:nvSpPr>
        <p:spPr>
          <a:xfrm>
            <a:off x="3252812" y="3788406"/>
            <a:ext cx="596191" cy="215444"/>
          </a:xfrm>
          <a:prstGeom prst="rect">
            <a:avLst/>
          </a:prstGeom>
          <a:noFill/>
        </p:spPr>
        <p:txBody>
          <a:bodyPr wrap="square" rtlCol="0">
            <a:spAutoFit/>
          </a:bodyPr>
          <a:lstStyle/>
          <a:p>
            <a:r>
              <a:rPr kumimoji="1" lang="en-US" altLang="ja-JP" sz="800" dirty="0"/>
              <a:t>R0</a:t>
            </a:r>
            <a:endParaRPr kumimoji="1" lang="ja-JP" altLang="en-US" sz="800" dirty="0"/>
          </a:p>
        </p:txBody>
      </p:sp>
      <p:sp>
        <p:nvSpPr>
          <p:cNvPr id="251" name="テキスト ボックス 250"/>
          <p:cNvSpPr txBox="1"/>
          <p:nvPr/>
        </p:nvSpPr>
        <p:spPr>
          <a:xfrm>
            <a:off x="3252812" y="4003377"/>
            <a:ext cx="596191" cy="215444"/>
          </a:xfrm>
          <a:prstGeom prst="rect">
            <a:avLst/>
          </a:prstGeom>
          <a:noFill/>
        </p:spPr>
        <p:txBody>
          <a:bodyPr wrap="square" rtlCol="0">
            <a:spAutoFit/>
          </a:bodyPr>
          <a:lstStyle/>
          <a:p>
            <a:r>
              <a:rPr kumimoji="1" lang="en-US" altLang="ja-JP" sz="800" dirty="0"/>
              <a:t>R1</a:t>
            </a:r>
            <a:endParaRPr kumimoji="1" lang="ja-JP" altLang="en-US" sz="800" dirty="0"/>
          </a:p>
        </p:txBody>
      </p:sp>
      <p:sp>
        <p:nvSpPr>
          <p:cNvPr id="258" name="テキスト ボックス 257"/>
          <p:cNvSpPr txBox="1"/>
          <p:nvPr/>
        </p:nvSpPr>
        <p:spPr>
          <a:xfrm>
            <a:off x="3252811" y="4569113"/>
            <a:ext cx="596191" cy="215444"/>
          </a:xfrm>
          <a:prstGeom prst="rect">
            <a:avLst/>
          </a:prstGeom>
          <a:noFill/>
        </p:spPr>
        <p:txBody>
          <a:bodyPr wrap="square" rtlCol="0">
            <a:spAutoFit/>
          </a:bodyPr>
          <a:lstStyle/>
          <a:p>
            <a:r>
              <a:rPr kumimoji="1" lang="en-US" altLang="ja-JP" sz="800" dirty="0"/>
              <a:t>R12</a:t>
            </a:r>
            <a:endParaRPr kumimoji="1" lang="ja-JP" altLang="en-US" sz="800" dirty="0"/>
          </a:p>
        </p:txBody>
      </p:sp>
      <p:sp>
        <p:nvSpPr>
          <p:cNvPr id="319" name="テキスト ボックス 318"/>
          <p:cNvSpPr txBox="1"/>
          <p:nvPr/>
        </p:nvSpPr>
        <p:spPr>
          <a:xfrm>
            <a:off x="2530906" y="3376484"/>
            <a:ext cx="662670" cy="215444"/>
          </a:xfrm>
          <a:prstGeom prst="rect">
            <a:avLst/>
          </a:prstGeom>
          <a:noFill/>
        </p:spPr>
        <p:txBody>
          <a:bodyPr wrap="square" rtlCol="0">
            <a:spAutoFit/>
          </a:bodyPr>
          <a:lstStyle/>
          <a:p>
            <a:r>
              <a:rPr kumimoji="1" lang="en-US" altLang="ja-JP" sz="800" dirty="0"/>
              <a:t>op[6:0]</a:t>
            </a:r>
            <a:endParaRPr kumimoji="1" lang="ja-JP" altLang="en-US" sz="800" dirty="0"/>
          </a:p>
        </p:txBody>
      </p:sp>
      <p:cxnSp>
        <p:nvCxnSpPr>
          <p:cNvPr id="321" name="直線コネクタ 320"/>
          <p:cNvCxnSpPr/>
          <p:nvPr/>
        </p:nvCxnSpPr>
        <p:spPr>
          <a:xfrm>
            <a:off x="2565026" y="3168165"/>
            <a:ext cx="110065" cy="125046"/>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cxnSp>
        <p:nvCxnSpPr>
          <p:cNvPr id="322" name="直線コネクタ 321"/>
          <p:cNvCxnSpPr/>
          <p:nvPr/>
        </p:nvCxnSpPr>
        <p:spPr>
          <a:xfrm>
            <a:off x="2557432" y="3338832"/>
            <a:ext cx="110065" cy="125046"/>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cxnSp>
        <p:nvCxnSpPr>
          <p:cNvPr id="324" name="直線コネクタ 323"/>
          <p:cNvCxnSpPr/>
          <p:nvPr/>
        </p:nvCxnSpPr>
        <p:spPr>
          <a:xfrm>
            <a:off x="2565026" y="3501164"/>
            <a:ext cx="102471" cy="116622"/>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cxnSp>
        <p:nvCxnSpPr>
          <p:cNvPr id="335" name="直線矢印コネクタ 334"/>
          <p:cNvCxnSpPr/>
          <p:nvPr/>
        </p:nvCxnSpPr>
        <p:spPr>
          <a:xfrm>
            <a:off x="5563708" y="4780673"/>
            <a:ext cx="2281546"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336" name="直線矢印コネクタ 335"/>
          <p:cNvCxnSpPr/>
          <p:nvPr/>
        </p:nvCxnSpPr>
        <p:spPr>
          <a:xfrm>
            <a:off x="5563708" y="5115181"/>
            <a:ext cx="2281546"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338" name="直線コネクタ 337"/>
          <p:cNvCxnSpPr/>
          <p:nvPr/>
        </p:nvCxnSpPr>
        <p:spPr>
          <a:xfrm>
            <a:off x="7123635" y="3812176"/>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339" name="テキスト ボックス 338"/>
          <p:cNvSpPr txBox="1"/>
          <p:nvPr/>
        </p:nvSpPr>
        <p:spPr>
          <a:xfrm>
            <a:off x="6807705" y="3891313"/>
            <a:ext cx="819410" cy="430887"/>
          </a:xfrm>
          <a:prstGeom prst="rect">
            <a:avLst/>
          </a:prstGeom>
          <a:noFill/>
        </p:spPr>
        <p:txBody>
          <a:bodyPr wrap="square" rtlCol="0">
            <a:spAutoFit/>
          </a:bodyPr>
          <a:lstStyle/>
          <a:p>
            <a:r>
              <a:rPr kumimoji="1" lang="en-US" altLang="ja-JP" sz="800" dirty="0"/>
              <a:t>reg_out[15:0]</a:t>
            </a:r>
          </a:p>
          <a:p>
            <a:r>
              <a:rPr kumimoji="1" lang="en-US" altLang="ja-JP" sz="1400" dirty="0"/>
              <a:t>×12</a:t>
            </a:r>
            <a:r>
              <a:rPr kumimoji="1" lang="ja-JP" altLang="en-US" sz="1400" dirty="0"/>
              <a:t>個</a:t>
            </a:r>
          </a:p>
        </p:txBody>
      </p:sp>
      <p:sp>
        <p:nvSpPr>
          <p:cNvPr id="352" name="テキスト ボックス 351"/>
          <p:cNvSpPr txBox="1"/>
          <p:nvPr/>
        </p:nvSpPr>
        <p:spPr>
          <a:xfrm>
            <a:off x="7074826" y="5264502"/>
            <a:ext cx="892372" cy="215444"/>
          </a:xfrm>
          <a:prstGeom prst="rect">
            <a:avLst/>
          </a:prstGeom>
          <a:noFill/>
        </p:spPr>
        <p:txBody>
          <a:bodyPr wrap="square" rtlCol="0">
            <a:spAutoFit/>
          </a:bodyPr>
          <a:lstStyle/>
          <a:p>
            <a:r>
              <a:rPr kumimoji="1" lang="en-US" altLang="ja-JP" sz="800" dirty="0"/>
              <a:t>ram_addr[15:0]</a:t>
            </a:r>
            <a:endParaRPr kumimoji="1" lang="ja-JP" altLang="en-US" sz="800" dirty="0"/>
          </a:p>
        </p:txBody>
      </p:sp>
      <p:sp>
        <p:nvSpPr>
          <p:cNvPr id="41" name="テキスト ボックス 40"/>
          <p:cNvSpPr txBox="1"/>
          <p:nvPr/>
        </p:nvSpPr>
        <p:spPr>
          <a:xfrm>
            <a:off x="1710235" y="2099949"/>
            <a:ext cx="591795" cy="215444"/>
          </a:xfrm>
          <a:prstGeom prst="rect">
            <a:avLst/>
          </a:prstGeom>
          <a:noFill/>
        </p:spPr>
        <p:txBody>
          <a:bodyPr wrap="square" rtlCol="0">
            <a:spAutoFit/>
          </a:bodyPr>
          <a:lstStyle/>
          <a:p>
            <a:r>
              <a:rPr kumimoji="1" lang="en-US" altLang="ja-JP" sz="800" dirty="0"/>
              <a:t>o_pc[7:0]</a:t>
            </a:r>
            <a:endParaRPr kumimoji="1" lang="ja-JP" altLang="en-US" sz="800" dirty="0"/>
          </a:p>
        </p:txBody>
      </p:sp>
      <p:sp>
        <p:nvSpPr>
          <p:cNvPr id="366" name="二等辺三角形 365"/>
          <p:cNvSpPr/>
          <p:nvPr/>
        </p:nvSpPr>
        <p:spPr>
          <a:xfrm rot="10800000">
            <a:off x="3965691" y="2843346"/>
            <a:ext cx="104683" cy="7947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4" name="二等辺三角形 363"/>
          <p:cNvSpPr/>
          <p:nvPr/>
        </p:nvSpPr>
        <p:spPr>
          <a:xfrm rot="10800000">
            <a:off x="2388216" y="2843344"/>
            <a:ext cx="104683" cy="7947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4" name="正方形/長方形 403"/>
          <p:cNvSpPr/>
          <p:nvPr/>
        </p:nvSpPr>
        <p:spPr>
          <a:xfrm>
            <a:off x="4943458" y="1399586"/>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5" name="下矢印 404"/>
          <p:cNvSpPr/>
          <p:nvPr/>
        </p:nvSpPr>
        <p:spPr>
          <a:xfrm>
            <a:off x="4910750" y="1223478"/>
            <a:ext cx="111135" cy="14393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6" name="テキスト ボックス 405"/>
          <p:cNvSpPr txBox="1"/>
          <p:nvPr/>
        </p:nvSpPr>
        <p:spPr>
          <a:xfrm>
            <a:off x="4928841" y="1499541"/>
            <a:ext cx="432146" cy="215444"/>
          </a:xfrm>
          <a:prstGeom prst="rect">
            <a:avLst/>
          </a:prstGeom>
          <a:noFill/>
        </p:spPr>
        <p:txBody>
          <a:bodyPr wrap="square" rtlCol="0">
            <a:spAutoFit/>
          </a:bodyPr>
          <a:lstStyle/>
          <a:p>
            <a:r>
              <a:rPr kumimoji="1" lang="en-US" altLang="ja-JP" sz="800" dirty="0"/>
              <a:t>rst_n</a:t>
            </a:r>
            <a:endParaRPr kumimoji="1" lang="ja-JP" altLang="en-US" sz="800" dirty="0"/>
          </a:p>
        </p:txBody>
      </p:sp>
      <p:cxnSp>
        <p:nvCxnSpPr>
          <p:cNvPr id="408" name="直線矢印コネクタ 407"/>
          <p:cNvCxnSpPr>
            <a:stCxn id="158" idx="2"/>
          </p:cNvCxnSpPr>
          <p:nvPr/>
        </p:nvCxnSpPr>
        <p:spPr>
          <a:xfrm>
            <a:off x="4226515" y="1440839"/>
            <a:ext cx="767" cy="290505"/>
          </a:xfrm>
          <a:prstGeom prst="straightConnector1">
            <a:avLst/>
          </a:prstGeom>
          <a:ln w="6350">
            <a:tailEnd type="arrow"/>
          </a:ln>
        </p:spPr>
        <p:style>
          <a:lnRef idx="1">
            <a:schemeClr val="dk1"/>
          </a:lnRef>
          <a:fillRef idx="0">
            <a:schemeClr val="dk1"/>
          </a:fillRef>
          <a:effectRef idx="0">
            <a:schemeClr val="dk1"/>
          </a:effectRef>
          <a:fontRef idx="minor">
            <a:schemeClr val="tx1"/>
          </a:fontRef>
        </p:style>
      </p:cxnSp>
      <p:cxnSp>
        <p:nvCxnSpPr>
          <p:cNvPr id="409" name="直線矢印コネクタ 408"/>
          <p:cNvCxnSpPr/>
          <p:nvPr/>
        </p:nvCxnSpPr>
        <p:spPr>
          <a:xfrm>
            <a:off x="4963013" y="1435492"/>
            <a:ext cx="767" cy="290505"/>
          </a:xfrm>
          <a:prstGeom prst="straightConnector1">
            <a:avLst/>
          </a:prstGeom>
          <a:ln w="6350">
            <a:tailEnd type="arrow"/>
          </a:ln>
        </p:spPr>
        <p:style>
          <a:lnRef idx="1">
            <a:schemeClr val="dk1"/>
          </a:lnRef>
          <a:fillRef idx="0">
            <a:schemeClr val="dk1"/>
          </a:fillRef>
          <a:effectRef idx="0">
            <a:schemeClr val="dk1"/>
          </a:effectRef>
          <a:fontRef idx="minor">
            <a:schemeClr val="tx1"/>
          </a:fontRef>
        </p:style>
      </p:cxnSp>
      <p:sp>
        <p:nvSpPr>
          <p:cNvPr id="410" name="円/楕円 409"/>
          <p:cNvSpPr/>
          <p:nvPr/>
        </p:nvSpPr>
        <p:spPr>
          <a:xfrm>
            <a:off x="2161105" y="2784143"/>
            <a:ext cx="64530" cy="59201"/>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3" name="円/楕円 412"/>
          <p:cNvSpPr/>
          <p:nvPr/>
        </p:nvSpPr>
        <p:spPr>
          <a:xfrm>
            <a:off x="3629415" y="2784143"/>
            <a:ext cx="64530" cy="59201"/>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14" name="直線コネクタ 413"/>
          <p:cNvCxnSpPr/>
          <p:nvPr/>
        </p:nvCxnSpPr>
        <p:spPr>
          <a:xfrm flipV="1">
            <a:off x="3661680" y="2691790"/>
            <a:ext cx="0" cy="92353"/>
          </a:xfrm>
          <a:prstGeom prst="line">
            <a:avLst/>
          </a:prstGeom>
          <a:ln w="6350"/>
        </p:spPr>
        <p:style>
          <a:lnRef idx="1">
            <a:schemeClr val="dk1"/>
          </a:lnRef>
          <a:fillRef idx="0">
            <a:schemeClr val="dk1"/>
          </a:fillRef>
          <a:effectRef idx="0">
            <a:schemeClr val="dk1"/>
          </a:effectRef>
          <a:fontRef idx="minor">
            <a:schemeClr val="tx1"/>
          </a:fontRef>
        </p:style>
      </p:cxnSp>
      <p:cxnSp>
        <p:nvCxnSpPr>
          <p:cNvPr id="412" name="直線コネクタ 411"/>
          <p:cNvCxnSpPr/>
          <p:nvPr/>
        </p:nvCxnSpPr>
        <p:spPr>
          <a:xfrm flipV="1">
            <a:off x="2193370" y="2691790"/>
            <a:ext cx="0" cy="92353"/>
          </a:xfrm>
          <a:prstGeom prst="line">
            <a:avLst/>
          </a:prstGeom>
          <a:ln w="6350"/>
        </p:spPr>
        <p:style>
          <a:lnRef idx="1">
            <a:schemeClr val="dk1"/>
          </a:lnRef>
          <a:fillRef idx="0">
            <a:schemeClr val="dk1"/>
          </a:fillRef>
          <a:effectRef idx="0">
            <a:schemeClr val="dk1"/>
          </a:effectRef>
          <a:fontRef idx="minor">
            <a:schemeClr val="tx1"/>
          </a:fontRef>
        </p:style>
      </p:cxnSp>
      <p:cxnSp>
        <p:nvCxnSpPr>
          <p:cNvPr id="423" name="直線矢印コネクタ 422"/>
          <p:cNvCxnSpPr/>
          <p:nvPr/>
        </p:nvCxnSpPr>
        <p:spPr>
          <a:xfrm>
            <a:off x="8028966" y="1456790"/>
            <a:ext cx="0" cy="548740"/>
          </a:xfrm>
          <a:prstGeom prst="straightConnector1">
            <a:avLst/>
          </a:prstGeom>
          <a:ln w="6350">
            <a:tailEnd type="arrow"/>
          </a:ln>
        </p:spPr>
        <p:style>
          <a:lnRef idx="1">
            <a:schemeClr val="dk1"/>
          </a:lnRef>
          <a:fillRef idx="0">
            <a:schemeClr val="dk1"/>
          </a:fillRef>
          <a:effectRef idx="0">
            <a:schemeClr val="dk1"/>
          </a:effectRef>
          <a:fontRef idx="minor">
            <a:schemeClr val="tx1"/>
          </a:fontRef>
        </p:style>
      </p:cxnSp>
      <p:sp>
        <p:nvSpPr>
          <p:cNvPr id="424" name="正方形/長方形 423"/>
          <p:cNvSpPr/>
          <p:nvPr/>
        </p:nvSpPr>
        <p:spPr>
          <a:xfrm>
            <a:off x="7999907" y="1395070"/>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5" name="下矢印 424"/>
          <p:cNvSpPr/>
          <p:nvPr/>
        </p:nvSpPr>
        <p:spPr>
          <a:xfrm>
            <a:off x="7967198" y="1229338"/>
            <a:ext cx="111135" cy="14393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6" name="テキスト ボックス 425"/>
          <p:cNvSpPr txBox="1"/>
          <p:nvPr/>
        </p:nvSpPr>
        <p:spPr>
          <a:xfrm>
            <a:off x="7517217" y="1790086"/>
            <a:ext cx="627557" cy="215444"/>
          </a:xfrm>
          <a:prstGeom prst="rect">
            <a:avLst/>
          </a:prstGeom>
          <a:noFill/>
        </p:spPr>
        <p:txBody>
          <a:bodyPr wrap="square" rtlCol="0">
            <a:spAutoFit/>
          </a:bodyPr>
          <a:lstStyle/>
          <a:p>
            <a:r>
              <a:rPr kumimoji="1" lang="en-US" altLang="ja-JP" sz="800" dirty="0"/>
              <a:t>ren=1’b1</a:t>
            </a:r>
            <a:endParaRPr kumimoji="1" lang="ja-JP" altLang="en-US" sz="800" dirty="0"/>
          </a:p>
        </p:txBody>
      </p:sp>
      <p:cxnSp>
        <p:nvCxnSpPr>
          <p:cNvPr id="428" name="直線矢印コネクタ 427"/>
          <p:cNvCxnSpPr/>
          <p:nvPr/>
        </p:nvCxnSpPr>
        <p:spPr>
          <a:xfrm>
            <a:off x="5563707" y="4448589"/>
            <a:ext cx="686685"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431" name="テキスト ボックス 430"/>
          <p:cNvSpPr txBox="1"/>
          <p:nvPr/>
        </p:nvSpPr>
        <p:spPr>
          <a:xfrm>
            <a:off x="5589403" y="4430507"/>
            <a:ext cx="851115" cy="215444"/>
          </a:xfrm>
          <a:prstGeom prst="rect">
            <a:avLst/>
          </a:prstGeom>
          <a:noFill/>
        </p:spPr>
        <p:txBody>
          <a:bodyPr wrap="square" rtlCol="0">
            <a:spAutoFit/>
          </a:bodyPr>
          <a:lstStyle/>
          <a:p>
            <a:r>
              <a:rPr kumimoji="1" lang="en-US" altLang="ja-JP" sz="800" dirty="0"/>
              <a:t>reg_wen</a:t>
            </a:r>
            <a:endParaRPr kumimoji="1" lang="ja-JP" altLang="en-US" sz="800" dirty="0"/>
          </a:p>
        </p:txBody>
      </p:sp>
      <p:sp>
        <p:nvSpPr>
          <p:cNvPr id="434" name="正方形/長方形 433"/>
          <p:cNvSpPr/>
          <p:nvPr/>
        </p:nvSpPr>
        <p:spPr>
          <a:xfrm>
            <a:off x="3828173" y="3360375"/>
            <a:ext cx="45719" cy="81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5" name="正方形/長方形 434"/>
          <p:cNvSpPr/>
          <p:nvPr/>
        </p:nvSpPr>
        <p:spPr>
          <a:xfrm>
            <a:off x="4954735" y="3199066"/>
            <a:ext cx="45719" cy="81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30" name="直線コネクタ 129"/>
          <p:cNvCxnSpPr/>
          <p:nvPr/>
        </p:nvCxnSpPr>
        <p:spPr>
          <a:xfrm>
            <a:off x="4078312" y="3891313"/>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31" name="直線コネクタ 130"/>
          <p:cNvCxnSpPr/>
          <p:nvPr/>
        </p:nvCxnSpPr>
        <p:spPr>
          <a:xfrm>
            <a:off x="4072233" y="4467583"/>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32" name="直線コネクタ 131"/>
          <p:cNvCxnSpPr/>
          <p:nvPr/>
        </p:nvCxnSpPr>
        <p:spPr>
          <a:xfrm flipH="1">
            <a:off x="8139059" y="5719637"/>
            <a:ext cx="123590" cy="11969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136" name="テキスト ボックス 135"/>
          <p:cNvSpPr txBox="1"/>
          <p:nvPr/>
        </p:nvSpPr>
        <p:spPr>
          <a:xfrm>
            <a:off x="7233700" y="5671761"/>
            <a:ext cx="891095" cy="215444"/>
          </a:xfrm>
          <a:prstGeom prst="rect">
            <a:avLst/>
          </a:prstGeom>
          <a:noFill/>
        </p:spPr>
        <p:txBody>
          <a:bodyPr wrap="square" rtlCol="0">
            <a:spAutoFit/>
          </a:bodyPr>
          <a:lstStyle/>
          <a:p>
            <a:r>
              <a:rPr kumimoji="1" lang="en-US" altLang="ja-JP" sz="800" dirty="0"/>
              <a:t>RAM_OUT[15:0]</a:t>
            </a:r>
            <a:endParaRPr kumimoji="1" lang="ja-JP" altLang="en-US" sz="800" dirty="0"/>
          </a:p>
        </p:txBody>
      </p:sp>
      <p:cxnSp>
        <p:nvCxnSpPr>
          <p:cNvPr id="139" name="直線コネクタ 138"/>
          <p:cNvCxnSpPr/>
          <p:nvPr/>
        </p:nvCxnSpPr>
        <p:spPr>
          <a:xfrm flipH="1">
            <a:off x="1622383" y="2040103"/>
            <a:ext cx="123590" cy="11969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8" name="カギ線コネクタ 27"/>
          <p:cNvCxnSpPr>
            <a:stCxn id="82" idx="2"/>
          </p:cNvCxnSpPr>
          <p:nvPr/>
        </p:nvCxnSpPr>
        <p:spPr>
          <a:xfrm rot="5400000" flipH="1">
            <a:off x="5584696" y="3056509"/>
            <a:ext cx="284274" cy="4948042"/>
          </a:xfrm>
          <a:prstGeom prst="bentConnector4">
            <a:avLst>
              <a:gd name="adj1" fmla="val -80415"/>
              <a:gd name="adj2" fmla="val 108071"/>
            </a:avLst>
          </a:prstGeom>
          <a:ln w="19050"/>
        </p:spPr>
        <p:style>
          <a:lnRef idx="1">
            <a:schemeClr val="dk1"/>
          </a:lnRef>
          <a:fillRef idx="0">
            <a:schemeClr val="dk1"/>
          </a:fillRef>
          <a:effectRef idx="0">
            <a:schemeClr val="dk1"/>
          </a:effectRef>
          <a:fontRef idx="minor">
            <a:schemeClr val="tx1"/>
          </a:fontRef>
        </p:style>
      </p:cxnSp>
      <p:cxnSp>
        <p:nvCxnSpPr>
          <p:cNvPr id="36" name="直線矢印コネクタ 35"/>
          <p:cNvCxnSpPr/>
          <p:nvPr/>
        </p:nvCxnSpPr>
        <p:spPr>
          <a:xfrm>
            <a:off x="4133345" y="5388393"/>
            <a:ext cx="1202896"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26" name="直線矢印コネクタ 125"/>
          <p:cNvCxnSpPr/>
          <p:nvPr/>
        </p:nvCxnSpPr>
        <p:spPr>
          <a:xfrm>
            <a:off x="2441324" y="2673859"/>
            <a:ext cx="0" cy="175242"/>
          </a:xfrm>
          <a:prstGeom prst="straightConnector1">
            <a:avLst/>
          </a:prstGeom>
          <a:ln w="6350">
            <a:tailEnd type="arrow"/>
          </a:ln>
        </p:spPr>
        <p:style>
          <a:lnRef idx="1">
            <a:schemeClr val="dk1"/>
          </a:lnRef>
          <a:fillRef idx="0">
            <a:schemeClr val="dk1"/>
          </a:fillRef>
          <a:effectRef idx="0">
            <a:schemeClr val="dk1"/>
          </a:effectRef>
          <a:fontRef idx="minor">
            <a:schemeClr val="tx1"/>
          </a:fontRef>
        </p:style>
      </p:cxnSp>
      <p:cxnSp>
        <p:nvCxnSpPr>
          <p:cNvPr id="129" name="直線矢印コネクタ 128"/>
          <p:cNvCxnSpPr/>
          <p:nvPr/>
        </p:nvCxnSpPr>
        <p:spPr>
          <a:xfrm>
            <a:off x="4018032" y="2668104"/>
            <a:ext cx="0" cy="175242"/>
          </a:xfrm>
          <a:prstGeom prst="straightConnector1">
            <a:avLst/>
          </a:prstGeom>
          <a:ln w="6350">
            <a:tailEnd type="arrow"/>
          </a:ln>
        </p:spPr>
        <p:style>
          <a:lnRef idx="1">
            <a:schemeClr val="dk1"/>
          </a:lnRef>
          <a:fillRef idx="0">
            <a:schemeClr val="dk1"/>
          </a:fillRef>
          <a:effectRef idx="0">
            <a:schemeClr val="dk1"/>
          </a:effectRef>
          <a:fontRef idx="minor">
            <a:schemeClr val="tx1"/>
          </a:fontRef>
        </p:style>
      </p:cxnSp>
      <p:sp>
        <p:nvSpPr>
          <p:cNvPr id="123" name="テキスト ボックス 122"/>
          <p:cNvSpPr txBox="1"/>
          <p:nvPr/>
        </p:nvSpPr>
        <p:spPr>
          <a:xfrm>
            <a:off x="6028749" y="2958405"/>
            <a:ext cx="295897" cy="215444"/>
          </a:xfrm>
          <a:prstGeom prst="rect">
            <a:avLst/>
          </a:prstGeom>
          <a:solidFill>
            <a:schemeClr val="accent6">
              <a:lumMod val="40000"/>
              <a:lumOff val="60000"/>
            </a:schemeClr>
          </a:solidFill>
          <a:ln>
            <a:solidFill>
              <a:schemeClr val="tx1"/>
            </a:solidFill>
          </a:ln>
        </p:spPr>
        <p:txBody>
          <a:bodyPr wrap="square" rtlCol="0">
            <a:spAutoFit/>
          </a:bodyPr>
          <a:lstStyle/>
          <a:p>
            <a:r>
              <a:rPr kumimoji="1" lang="en-US" altLang="ja-JP" sz="800" dirty="0"/>
              <a:t>PC</a:t>
            </a:r>
            <a:endParaRPr kumimoji="1" lang="ja-JP" altLang="en-US" sz="800" dirty="0"/>
          </a:p>
        </p:txBody>
      </p:sp>
      <p:sp>
        <p:nvSpPr>
          <p:cNvPr id="127" name="二等辺三角形 126"/>
          <p:cNvSpPr/>
          <p:nvPr/>
        </p:nvSpPr>
        <p:spPr>
          <a:xfrm rot="10800000">
            <a:off x="6911546" y="2843344"/>
            <a:ext cx="104683" cy="7947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円/楕円 127"/>
          <p:cNvSpPr/>
          <p:nvPr/>
        </p:nvSpPr>
        <p:spPr>
          <a:xfrm>
            <a:off x="6597275" y="2789900"/>
            <a:ext cx="64530" cy="59201"/>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37" name="直線コネクタ 136"/>
          <p:cNvCxnSpPr/>
          <p:nvPr/>
        </p:nvCxnSpPr>
        <p:spPr>
          <a:xfrm flipV="1">
            <a:off x="6629540" y="2697547"/>
            <a:ext cx="0" cy="92353"/>
          </a:xfrm>
          <a:prstGeom prst="line">
            <a:avLst/>
          </a:prstGeom>
          <a:ln w="6350"/>
        </p:spPr>
        <p:style>
          <a:lnRef idx="1">
            <a:schemeClr val="dk1"/>
          </a:lnRef>
          <a:fillRef idx="0">
            <a:schemeClr val="dk1"/>
          </a:fillRef>
          <a:effectRef idx="0">
            <a:schemeClr val="dk1"/>
          </a:effectRef>
          <a:fontRef idx="minor">
            <a:schemeClr val="tx1"/>
          </a:fontRef>
        </p:style>
      </p:cxnSp>
      <p:sp>
        <p:nvSpPr>
          <p:cNvPr id="3" name="テキスト ボックス 2"/>
          <p:cNvSpPr txBox="1"/>
          <p:nvPr/>
        </p:nvSpPr>
        <p:spPr>
          <a:xfrm>
            <a:off x="5167515" y="2806465"/>
            <a:ext cx="492443" cy="215444"/>
          </a:xfrm>
          <a:prstGeom prst="rect">
            <a:avLst/>
          </a:prstGeom>
          <a:noFill/>
        </p:spPr>
        <p:txBody>
          <a:bodyPr wrap="none" rtlCol="0">
            <a:spAutoFit/>
          </a:bodyPr>
          <a:lstStyle/>
          <a:p>
            <a:r>
              <a:rPr kumimoji="1" lang="ja-JP" altLang="en-US" sz="800" dirty="0"/>
              <a:t>未実装</a:t>
            </a:r>
          </a:p>
        </p:txBody>
      </p:sp>
      <p:sp>
        <p:nvSpPr>
          <p:cNvPr id="140" name="テキスト ボックス 139"/>
          <p:cNvSpPr txBox="1"/>
          <p:nvPr/>
        </p:nvSpPr>
        <p:spPr>
          <a:xfrm>
            <a:off x="5554326" y="2806465"/>
            <a:ext cx="492443" cy="215444"/>
          </a:xfrm>
          <a:prstGeom prst="rect">
            <a:avLst/>
          </a:prstGeom>
          <a:noFill/>
        </p:spPr>
        <p:txBody>
          <a:bodyPr wrap="none" rtlCol="0">
            <a:spAutoFit/>
          </a:bodyPr>
          <a:lstStyle/>
          <a:p>
            <a:r>
              <a:rPr kumimoji="1" lang="ja-JP" altLang="en-US" sz="800" dirty="0"/>
              <a:t>未実装</a:t>
            </a:r>
          </a:p>
        </p:txBody>
      </p:sp>
      <p:sp>
        <p:nvSpPr>
          <p:cNvPr id="141" name="正方形/長方形 140"/>
          <p:cNvSpPr/>
          <p:nvPr/>
        </p:nvSpPr>
        <p:spPr>
          <a:xfrm>
            <a:off x="4475741" y="4708522"/>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テキスト ボックス 141"/>
          <p:cNvSpPr txBox="1"/>
          <p:nvPr/>
        </p:nvSpPr>
        <p:spPr>
          <a:xfrm>
            <a:off x="6417375" y="2966591"/>
            <a:ext cx="352404" cy="215444"/>
          </a:xfrm>
          <a:prstGeom prst="rect">
            <a:avLst/>
          </a:prstGeom>
          <a:solidFill>
            <a:schemeClr val="accent6">
              <a:lumMod val="40000"/>
              <a:lumOff val="60000"/>
            </a:schemeClr>
          </a:solidFill>
          <a:ln>
            <a:solidFill>
              <a:schemeClr val="tx1"/>
            </a:solidFill>
          </a:ln>
        </p:spPr>
        <p:txBody>
          <a:bodyPr wrap="square" rtlCol="0">
            <a:spAutoFit/>
          </a:bodyPr>
          <a:lstStyle/>
          <a:p>
            <a:r>
              <a:rPr kumimoji="1" lang="en-US" altLang="ja-JP" sz="800" dirty="0"/>
              <a:t>PSR</a:t>
            </a:r>
            <a:endParaRPr kumimoji="1" lang="ja-JP" altLang="en-US" sz="800" dirty="0"/>
          </a:p>
        </p:txBody>
      </p:sp>
      <p:cxnSp>
        <p:nvCxnSpPr>
          <p:cNvPr id="146" name="直線コネクタ 145"/>
          <p:cNvCxnSpPr/>
          <p:nvPr/>
        </p:nvCxnSpPr>
        <p:spPr>
          <a:xfrm flipV="1">
            <a:off x="6420789" y="2966591"/>
            <a:ext cx="348990" cy="214952"/>
          </a:xfrm>
          <a:prstGeom prst="line">
            <a:avLst/>
          </a:prstGeom>
          <a:ln w="9525"/>
        </p:spPr>
        <p:style>
          <a:lnRef idx="1">
            <a:schemeClr val="dk1"/>
          </a:lnRef>
          <a:fillRef idx="0">
            <a:schemeClr val="dk1"/>
          </a:fillRef>
          <a:effectRef idx="0">
            <a:schemeClr val="dk1"/>
          </a:effectRef>
          <a:fontRef idx="minor">
            <a:schemeClr val="tx1"/>
          </a:fontRef>
        </p:style>
      </p:cxnSp>
      <p:sp>
        <p:nvSpPr>
          <p:cNvPr id="148" name="テキスト ボックス 147"/>
          <p:cNvSpPr txBox="1"/>
          <p:nvPr/>
        </p:nvSpPr>
        <p:spPr>
          <a:xfrm>
            <a:off x="6341199" y="2806465"/>
            <a:ext cx="492443" cy="215444"/>
          </a:xfrm>
          <a:prstGeom prst="rect">
            <a:avLst/>
          </a:prstGeom>
          <a:noFill/>
        </p:spPr>
        <p:txBody>
          <a:bodyPr wrap="none" rtlCol="0">
            <a:spAutoFit/>
          </a:bodyPr>
          <a:lstStyle/>
          <a:p>
            <a:r>
              <a:rPr kumimoji="1" lang="ja-JP" altLang="en-US" sz="800" dirty="0"/>
              <a:t>未実装</a:t>
            </a:r>
          </a:p>
        </p:txBody>
      </p:sp>
      <p:cxnSp>
        <p:nvCxnSpPr>
          <p:cNvPr id="149" name="直線矢印コネクタ 148"/>
          <p:cNvCxnSpPr/>
          <p:nvPr/>
        </p:nvCxnSpPr>
        <p:spPr>
          <a:xfrm>
            <a:off x="6963887" y="2668104"/>
            <a:ext cx="0" cy="175242"/>
          </a:xfrm>
          <a:prstGeom prst="straightConnector1">
            <a:avLst/>
          </a:prstGeom>
          <a:ln w="6350">
            <a:tailEnd type="arrow"/>
          </a:ln>
        </p:spPr>
        <p:style>
          <a:lnRef idx="1">
            <a:schemeClr val="dk1"/>
          </a:lnRef>
          <a:fillRef idx="0">
            <a:schemeClr val="dk1"/>
          </a:fillRef>
          <a:effectRef idx="0">
            <a:schemeClr val="dk1"/>
          </a:effectRef>
          <a:fontRef idx="minor">
            <a:schemeClr val="tx1"/>
          </a:fontRef>
        </p:style>
      </p:cxnSp>
      <p:sp>
        <p:nvSpPr>
          <p:cNvPr id="133" name="テキスト ボックス 132"/>
          <p:cNvSpPr txBox="1"/>
          <p:nvPr/>
        </p:nvSpPr>
        <p:spPr>
          <a:xfrm>
            <a:off x="6358625" y="4371344"/>
            <a:ext cx="607970" cy="215444"/>
          </a:xfrm>
          <a:prstGeom prst="rect">
            <a:avLst/>
          </a:prstGeom>
          <a:noFill/>
        </p:spPr>
        <p:txBody>
          <a:bodyPr wrap="square" rtlCol="0">
            <a:spAutoFit/>
          </a:bodyPr>
          <a:lstStyle/>
          <a:p>
            <a:r>
              <a:rPr kumimoji="1" lang="en-US" altLang="ja-JP" sz="800" dirty="0"/>
              <a:t>R0 ~ R11</a:t>
            </a:r>
            <a:endParaRPr kumimoji="1" lang="ja-JP" altLang="en-US" sz="800" dirty="0"/>
          </a:p>
        </p:txBody>
      </p:sp>
      <p:sp>
        <p:nvSpPr>
          <p:cNvPr id="135" name="テキスト ボックス 134"/>
          <p:cNvSpPr txBox="1"/>
          <p:nvPr/>
        </p:nvSpPr>
        <p:spPr>
          <a:xfrm>
            <a:off x="6220317" y="3471871"/>
            <a:ext cx="968328" cy="215444"/>
          </a:xfrm>
          <a:prstGeom prst="rect">
            <a:avLst/>
          </a:prstGeom>
          <a:noFill/>
        </p:spPr>
        <p:txBody>
          <a:bodyPr wrap="square" rtlCol="0">
            <a:spAutoFit/>
          </a:bodyPr>
          <a:lstStyle/>
          <a:p>
            <a:r>
              <a:rPr kumimoji="1" lang="ja-JP" altLang="en-US" sz="800" dirty="0"/>
              <a:t>汎用レジスタ群</a:t>
            </a:r>
          </a:p>
        </p:txBody>
      </p:sp>
      <p:sp>
        <p:nvSpPr>
          <p:cNvPr id="150" name="テキスト ボックス 149"/>
          <p:cNvSpPr txBox="1"/>
          <p:nvPr/>
        </p:nvSpPr>
        <p:spPr>
          <a:xfrm>
            <a:off x="5642651" y="2959806"/>
            <a:ext cx="295897" cy="215444"/>
          </a:xfrm>
          <a:prstGeom prst="rect">
            <a:avLst/>
          </a:prstGeom>
          <a:noFill/>
          <a:ln>
            <a:solidFill>
              <a:schemeClr val="tx1"/>
            </a:solidFill>
          </a:ln>
        </p:spPr>
        <p:txBody>
          <a:bodyPr wrap="square" rtlCol="0">
            <a:spAutoFit/>
          </a:bodyPr>
          <a:lstStyle/>
          <a:p>
            <a:r>
              <a:rPr kumimoji="1" lang="en-US" altLang="ja-JP" sz="800" dirty="0"/>
              <a:t>LR</a:t>
            </a:r>
            <a:endParaRPr kumimoji="1" lang="ja-JP" altLang="en-US" sz="800" dirty="0"/>
          </a:p>
        </p:txBody>
      </p:sp>
      <p:sp>
        <p:nvSpPr>
          <p:cNvPr id="151" name="テキスト ボックス 150"/>
          <p:cNvSpPr txBox="1"/>
          <p:nvPr/>
        </p:nvSpPr>
        <p:spPr>
          <a:xfrm>
            <a:off x="5250741" y="2959806"/>
            <a:ext cx="295897" cy="215444"/>
          </a:xfrm>
          <a:prstGeom prst="rect">
            <a:avLst/>
          </a:prstGeom>
          <a:noFill/>
          <a:ln>
            <a:solidFill>
              <a:schemeClr val="tx1"/>
            </a:solidFill>
          </a:ln>
        </p:spPr>
        <p:txBody>
          <a:bodyPr wrap="square" rtlCol="0">
            <a:spAutoFit/>
          </a:bodyPr>
          <a:lstStyle/>
          <a:p>
            <a:r>
              <a:rPr kumimoji="1" lang="en-US" altLang="ja-JP" sz="800" dirty="0"/>
              <a:t>SP</a:t>
            </a:r>
            <a:endParaRPr kumimoji="1" lang="ja-JP" altLang="en-US" sz="800" dirty="0"/>
          </a:p>
        </p:txBody>
      </p:sp>
      <p:cxnSp>
        <p:nvCxnSpPr>
          <p:cNvPr id="152" name="直線コネクタ 151"/>
          <p:cNvCxnSpPr/>
          <p:nvPr/>
        </p:nvCxnSpPr>
        <p:spPr>
          <a:xfrm flipV="1">
            <a:off x="5252527" y="2959806"/>
            <a:ext cx="294111" cy="214043"/>
          </a:xfrm>
          <a:prstGeom prst="line">
            <a:avLst/>
          </a:prstGeom>
          <a:ln w="9525"/>
        </p:spPr>
        <p:style>
          <a:lnRef idx="1">
            <a:schemeClr val="dk1"/>
          </a:lnRef>
          <a:fillRef idx="0">
            <a:schemeClr val="dk1"/>
          </a:fillRef>
          <a:effectRef idx="0">
            <a:schemeClr val="dk1"/>
          </a:effectRef>
          <a:fontRef idx="minor">
            <a:schemeClr val="tx1"/>
          </a:fontRef>
        </p:style>
      </p:cxnSp>
      <p:cxnSp>
        <p:nvCxnSpPr>
          <p:cNvPr id="154" name="直線コネクタ 153"/>
          <p:cNvCxnSpPr/>
          <p:nvPr/>
        </p:nvCxnSpPr>
        <p:spPr>
          <a:xfrm flipV="1">
            <a:off x="5638762" y="2962753"/>
            <a:ext cx="294111" cy="214043"/>
          </a:xfrm>
          <a:prstGeom prst="line">
            <a:avLst/>
          </a:prstGeom>
          <a:ln w="9525"/>
        </p:spPr>
        <p:style>
          <a:lnRef idx="1">
            <a:schemeClr val="dk1"/>
          </a:lnRef>
          <a:fillRef idx="0">
            <a:schemeClr val="dk1"/>
          </a:fillRef>
          <a:effectRef idx="0">
            <a:schemeClr val="dk1"/>
          </a:effectRef>
          <a:fontRef idx="minor">
            <a:schemeClr val="tx1"/>
          </a:fontRef>
        </p:style>
      </p:cxnSp>
      <p:cxnSp>
        <p:nvCxnSpPr>
          <p:cNvPr id="159" name="直線コネクタ 158"/>
          <p:cNvCxnSpPr/>
          <p:nvPr/>
        </p:nvCxnSpPr>
        <p:spPr>
          <a:xfrm flipH="1" flipV="1">
            <a:off x="6093466" y="2635494"/>
            <a:ext cx="1" cy="327259"/>
          </a:xfrm>
          <a:prstGeom prst="line">
            <a:avLst/>
          </a:prstGeom>
          <a:ln w="19050"/>
        </p:spPr>
        <p:style>
          <a:lnRef idx="1">
            <a:schemeClr val="dk1"/>
          </a:lnRef>
          <a:fillRef idx="0">
            <a:schemeClr val="dk1"/>
          </a:fillRef>
          <a:effectRef idx="0">
            <a:schemeClr val="dk1"/>
          </a:effectRef>
          <a:fontRef idx="minor">
            <a:schemeClr val="tx1"/>
          </a:fontRef>
        </p:style>
      </p:cxnSp>
      <p:cxnSp>
        <p:nvCxnSpPr>
          <p:cNvPr id="166" name="カギ線コネクタ 165"/>
          <p:cNvCxnSpPr/>
          <p:nvPr/>
        </p:nvCxnSpPr>
        <p:spPr>
          <a:xfrm rot="16200000" flipV="1">
            <a:off x="3335593" y="35188"/>
            <a:ext cx="858456" cy="4987978"/>
          </a:xfrm>
          <a:prstGeom prst="bentConnector2">
            <a:avLst/>
          </a:prstGeom>
          <a:ln w="19050">
            <a:tailEnd type="arrow"/>
          </a:ln>
        </p:spPr>
        <p:style>
          <a:lnRef idx="1">
            <a:schemeClr val="dk1"/>
          </a:lnRef>
          <a:fillRef idx="0">
            <a:schemeClr val="dk1"/>
          </a:fillRef>
          <a:effectRef idx="0">
            <a:schemeClr val="dk1"/>
          </a:effectRef>
          <a:fontRef idx="minor">
            <a:schemeClr val="tx1"/>
          </a:fontRef>
        </p:style>
      </p:cxnSp>
      <p:sp>
        <p:nvSpPr>
          <p:cNvPr id="167" name="テキスト ボックス 166"/>
          <p:cNvSpPr txBox="1"/>
          <p:nvPr/>
        </p:nvSpPr>
        <p:spPr>
          <a:xfrm>
            <a:off x="3260418" y="4175198"/>
            <a:ext cx="212382" cy="461665"/>
          </a:xfrm>
          <a:prstGeom prst="rect">
            <a:avLst/>
          </a:prstGeom>
          <a:noFill/>
        </p:spPr>
        <p:txBody>
          <a:bodyPr wrap="square" rtlCol="0">
            <a:spAutoFit/>
          </a:bodyPr>
          <a:lstStyle/>
          <a:p>
            <a:r>
              <a:rPr kumimoji="1" lang="en-US" altLang="ja-JP" sz="1200" b="1" dirty="0"/>
              <a:t>:</a:t>
            </a:r>
          </a:p>
          <a:p>
            <a:r>
              <a:rPr kumimoji="1" lang="en-US" altLang="ja-JP" sz="1200" b="1" dirty="0"/>
              <a:t>:</a:t>
            </a:r>
            <a:endParaRPr kumimoji="1" lang="ja-JP" altLang="en-US" sz="1200" b="1" dirty="0"/>
          </a:p>
        </p:txBody>
      </p:sp>
      <p:sp>
        <p:nvSpPr>
          <p:cNvPr id="168" name="テキスト ボックス 167"/>
          <p:cNvSpPr txBox="1"/>
          <p:nvPr/>
        </p:nvSpPr>
        <p:spPr>
          <a:xfrm>
            <a:off x="3029122" y="4173075"/>
            <a:ext cx="212382" cy="461665"/>
          </a:xfrm>
          <a:prstGeom prst="rect">
            <a:avLst/>
          </a:prstGeom>
          <a:noFill/>
        </p:spPr>
        <p:txBody>
          <a:bodyPr wrap="square" rtlCol="0">
            <a:spAutoFit/>
          </a:bodyPr>
          <a:lstStyle/>
          <a:p>
            <a:r>
              <a:rPr kumimoji="1" lang="en-US" altLang="ja-JP" sz="1200" b="1" dirty="0"/>
              <a:t>:</a:t>
            </a:r>
          </a:p>
          <a:p>
            <a:r>
              <a:rPr kumimoji="1" lang="en-US" altLang="ja-JP" sz="1200" b="1" dirty="0"/>
              <a:t>:</a:t>
            </a:r>
            <a:endParaRPr kumimoji="1" lang="ja-JP" altLang="en-US" sz="1200" b="1" dirty="0"/>
          </a:p>
        </p:txBody>
      </p:sp>
      <p:sp>
        <p:nvSpPr>
          <p:cNvPr id="169" name="テキスト ボックス 168"/>
          <p:cNvSpPr txBox="1"/>
          <p:nvPr/>
        </p:nvSpPr>
        <p:spPr>
          <a:xfrm>
            <a:off x="5949389" y="3136254"/>
            <a:ext cx="370346" cy="215444"/>
          </a:xfrm>
          <a:prstGeom prst="rect">
            <a:avLst/>
          </a:prstGeom>
          <a:noFill/>
        </p:spPr>
        <p:txBody>
          <a:bodyPr wrap="square" rtlCol="0">
            <a:spAutoFit/>
          </a:bodyPr>
          <a:lstStyle/>
          <a:p>
            <a:r>
              <a:rPr kumimoji="1" lang="en-US" altLang="ja-JP" sz="800" dirty="0"/>
              <a:t>R12</a:t>
            </a:r>
            <a:endParaRPr kumimoji="1" lang="ja-JP" altLang="en-US" sz="800" dirty="0"/>
          </a:p>
        </p:txBody>
      </p:sp>
    </p:spTree>
    <p:extLst>
      <p:ext uri="{BB962C8B-B14F-4D97-AF65-F5344CB8AC3E}">
        <p14:creationId xmlns:p14="http://schemas.microsoft.com/office/powerpoint/2010/main" val="3774318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16</a:t>
            </a:r>
            <a:r>
              <a:rPr lang="ja-JP" altLang="en-US" dirty="0"/>
              <a:t>ビット</a:t>
            </a:r>
            <a:r>
              <a:rPr lang="en-US" altLang="ja-JP" dirty="0"/>
              <a:t>CPU</a:t>
            </a:r>
            <a:r>
              <a:rPr lang="ja-JP" altLang="en-US" dirty="0"/>
              <a:t> の設計試作</a:t>
            </a:r>
            <a:r>
              <a:rPr lang="en-US" altLang="ja-JP" dirty="0"/>
              <a:t>3</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a:t>PSR(Program Status Register) </a:t>
            </a:r>
            <a:r>
              <a:rPr kumimoji="1" lang="ja-JP" altLang="en-US" dirty="0"/>
              <a:t>の実装</a:t>
            </a:r>
            <a:endParaRPr kumimoji="1" lang="en-US" altLang="ja-JP" dirty="0"/>
          </a:p>
          <a:p>
            <a:pPr lvl="1"/>
            <a:r>
              <a:rPr lang="en-US" altLang="ja-JP" dirty="0"/>
              <a:t>PSR</a:t>
            </a:r>
            <a:r>
              <a:rPr lang="ja-JP" altLang="en-US" dirty="0"/>
              <a:t>の実装による命令の追加</a:t>
            </a:r>
            <a:endParaRPr lang="en-US" altLang="ja-JP" dirty="0"/>
          </a:p>
          <a:p>
            <a:pPr lvl="1"/>
            <a:r>
              <a:rPr kumimoji="1" lang="ja-JP" altLang="en-US" dirty="0"/>
              <a:t>分岐命令 </a:t>
            </a:r>
            <a:r>
              <a:rPr kumimoji="1" lang="en-US" altLang="ja-JP" dirty="0"/>
              <a:t>Branch EQual</a:t>
            </a:r>
            <a:r>
              <a:rPr kumimoji="1" lang="ja-JP" altLang="en-US" dirty="0"/>
              <a:t>など</a:t>
            </a:r>
          </a:p>
        </p:txBody>
      </p:sp>
      <p:sp>
        <p:nvSpPr>
          <p:cNvPr id="4" name="スライド番号プレースホルダー 3"/>
          <p:cNvSpPr>
            <a:spLocks noGrp="1"/>
          </p:cNvSpPr>
          <p:nvPr>
            <p:ph type="sldNum" sz="quarter" idx="12"/>
          </p:nvPr>
        </p:nvSpPr>
        <p:spPr/>
        <p:txBody>
          <a:bodyPr/>
          <a:lstStyle/>
          <a:p>
            <a:fld id="{62668789-62FB-4EEF-AD27-C48D0269F50B}" type="slidenum">
              <a:rPr kumimoji="1" lang="ja-JP" altLang="en-US" smtClean="0"/>
              <a:pPr/>
              <a:t>6</a:t>
            </a:fld>
            <a:endParaRPr kumimoji="1" lang="ja-JP" altLang="en-US" dirty="0"/>
          </a:p>
        </p:txBody>
      </p:sp>
    </p:spTree>
    <p:extLst>
      <p:ext uri="{BB962C8B-B14F-4D97-AF65-F5344CB8AC3E}">
        <p14:creationId xmlns:p14="http://schemas.microsoft.com/office/powerpoint/2010/main" val="460659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A03445E6-444D-4BC2-B733-121970183D99}"/>
              </a:ext>
            </a:extLst>
          </p:cNvPr>
          <p:cNvSpPr/>
          <p:nvPr/>
        </p:nvSpPr>
        <p:spPr>
          <a:xfrm>
            <a:off x="198827" y="946299"/>
            <a:ext cx="8753787" cy="536342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u="sng" dirty="0">
                <a:solidFill>
                  <a:schemeClr val="tx1"/>
                </a:solidFill>
              </a:rPr>
              <a:t>tb_top(</a:t>
            </a:r>
            <a:r>
              <a:rPr kumimoji="1" lang="ja-JP" altLang="en-US" sz="1200" u="sng" dirty="0">
                <a:solidFill>
                  <a:schemeClr val="tx1"/>
                </a:solidFill>
              </a:rPr>
              <a:t>テストベンチ</a:t>
            </a:r>
            <a:r>
              <a:rPr kumimoji="1" lang="en-US" altLang="ja-JP" sz="1200" u="sng" dirty="0">
                <a:solidFill>
                  <a:schemeClr val="tx1"/>
                </a:solidFill>
              </a:rPr>
              <a:t>)</a:t>
            </a:r>
            <a:endParaRPr kumimoji="1" lang="ja-JP" altLang="en-US" sz="1200" u="sng" dirty="0"/>
          </a:p>
        </p:txBody>
      </p:sp>
      <p:sp>
        <p:nvSpPr>
          <p:cNvPr id="5" name="正方形/長方形 4">
            <a:extLst>
              <a:ext uri="{FF2B5EF4-FFF2-40B4-BE49-F238E27FC236}">
                <a16:creationId xmlns:a16="http://schemas.microsoft.com/office/drawing/2014/main" id="{0122A143-074A-4268-ABFA-A22506D8D7D8}"/>
              </a:ext>
            </a:extLst>
          </p:cNvPr>
          <p:cNvSpPr/>
          <p:nvPr/>
        </p:nvSpPr>
        <p:spPr>
          <a:xfrm>
            <a:off x="474132" y="1425668"/>
            <a:ext cx="8223301" cy="461106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u="sng" dirty="0">
                <a:solidFill>
                  <a:schemeClr val="tx1"/>
                </a:solidFill>
              </a:rPr>
              <a:t>top</a:t>
            </a:r>
          </a:p>
          <a:p>
            <a:endParaRPr kumimoji="1" lang="en-US" altLang="ja-JP" dirty="0">
              <a:solidFill>
                <a:schemeClr val="tx1"/>
              </a:solidFill>
            </a:endParaRPr>
          </a:p>
          <a:p>
            <a:endParaRPr kumimoji="1" lang="en-US" altLang="ja-JP" dirty="0">
              <a:solidFill>
                <a:schemeClr val="tx1"/>
              </a:solidFill>
            </a:endParaRPr>
          </a:p>
          <a:p>
            <a:pPr algn="r"/>
            <a:endParaRPr kumimoji="1" lang="en-US" altLang="ja-JP" dirty="0">
              <a:solidFill>
                <a:schemeClr val="tx1"/>
              </a:solidFill>
            </a:endParaRPr>
          </a:p>
          <a:p>
            <a:endParaRPr kumimoji="1" lang="ja-JP" altLang="en-US" dirty="0">
              <a:solidFill>
                <a:schemeClr val="tx1"/>
              </a:solidFill>
            </a:endParaRPr>
          </a:p>
        </p:txBody>
      </p:sp>
      <p:sp>
        <p:nvSpPr>
          <p:cNvPr id="33" name="正方形/長方形 32">
            <a:extLst>
              <a:ext uri="{FF2B5EF4-FFF2-40B4-BE49-F238E27FC236}">
                <a16:creationId xmlns:a16="http://schemas.microsoft.com/office/drawing/2014/main" id="{0122A143-074A-4268-ABFA-A22506D8D7D8}"/>
              </a:ext>
            </a:extLst>
          </p:cNvPr>
          <p:cNvSpPr/>
          <p:nvPr/>
        </p:nvSpPr>
        <p:spPr>
          <a:xfrm>
            <a:off x="1767485" y="1679944"/>
            <a:ext cx="5749733" cy="4091128"/>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t"/>
          <a:lstStyle/>
          <a:p>
            <a:r>
              <a:rPr kumimoji="1" lang="en-US" altLang="ja-JP" sz="1200" u="sng" dirty="0">
                <a:solidFill>
                  <a:schemeClr val="tx1"/>
                </a:solidFill>
              </a:rPr>
              <a:t>cpu16</a:t>
            </a:r>
          </a:p>
          <a:p>
            <a:endParaRPr kumimoji="1" lang="en-US" altLang="ja-JP" dirty="0">
              <a:solidFill>
                <a:schemeClr val="tx1"/>
              </a:solidFill>
            </a:endParaRPr>
          </a:p>
          <a:p>
            <a:endParaRPr kumimoji="1" lang="en-US" altLang="ja-JP" dirty="0">
              <a:solidFill>
                <a:schemeClr val="tx1"/>
              </a:solidFill>
            </a:endParaRPr>
          </a:p>
          <a:p>
            <a:pPr algn="r"/>
            <a:endParaRPr kumimoji="1" lang="en-US" altLang="ja-JP" dirty="0">
              <a:solidFill>
                <a:schemeClr val="tx1"/>
              </a:solidFill>
            </a:endParaRPr>
          </a:p>
          <a:p>
            <a:endParaRPr kumimoji="1" lang="ja-JP" altLang="en-US" dirty="0">
              <a:solidFill>
                <a:schemeClr val="tx1"/>
              </a:solidFill>
            </a:endParaRPr>
          </a:p>
        </p:txBody>
      </p:sp>
      <p:cxnSp>
        <p:nvCxnSpPr>
          <p:cNvPr id="17" name="カギ線コネクタ 16"/>
          <p:cNvCxnSpPr/>
          <p:nvPr/>
        </p:nvCxnSpPr>
        <p:spPr>
          <a:xfrm>
            <a:off x="4498601" y="4735341"/>
            <a:ext cx="3346653" cy="540098"/>
          </a:xfrm>
          <a:prstGeom prst="bentConnector3">
            <a:avLst>
              <a:gd name="adj1" fmla="val 136"/>
            </a:avLst>
          </a:prstGeom>
          <a:ln w="19050">
            <a:tailEnd type="arrow"/>
          </a:ln>
        </p:spPr>
        <p:style>
          <a:lnRef idx="1">
            <a:schemeClr val="dk1"/>
          </a:lnRef>
          <a:fillRef idx="0">
            <a:schemeClr val="dk1"/>
          </a:fillRef>
          <a:effectRef idx="0">
            <a:schemeClr val="dk1"/>
          </a:effectRef>
          <a:fontRef idx="minor">
            <a:schemeClr val="tx1"/>
          </a:fontRef>
        </p:style>
      </p:cxnSp>
      <p:sp>
        <p:nvSpPr>
          <p:cNvPr id="47" name="正方形/長方形 46"/>
          <p:cNvSpPr/>
          <p:nvPr/>
        </p:nvSpPr>
        <p:spPr>
          <a:xfrm>
            <a:off x="3252812" y="2843344"/>
            <a:ext cx="880533" cy="288502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decode</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sp>
        <p:nvSpPr>
          <p:cNvPr id="118" name="正方形/長方形 117"/>
          <p:cNvSpPr/>
          <p:nvPr/>
        </p:nvSpPr>
        <p:spPr>
          <a:xfrm>
            <a:off x="4764796" y="2843344"/>
            <a:ext cx="2380230" cy="288502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exec</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sp>
        <p:nvSpPr>
          <p:cNvPr id="121" name="フローチャート: 手作業 120"/>
          <p:cNvSpPr/>
          <p:nvPr/>
        </p:nvSpPr>
        <p:spPr>
          <a:xfrm rot="16200000">
            <a:off x="4273597" y="4365335"/>
            <a:ext cx="2352758" cy="227463"/>
          </a:xfrm>
          <a:prstGeom prst="flowChartManualOpe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p:cNvSpPr/>
          <p:nvPr/>
        </p:nvSpPr>
        <p:spPr>
          <a:xfrm>
            <a:off x="6250394" y="3230688"/>
            <a:ext cx="824432" cy="1292503"/>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reg_slice</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sp>
        <p:nvSpPr>
          <p:cNvPr id="2" name="タイトル 1">
            <a:extLst>
              <a:ext uri="{FF2B5EF4-FFF2-40B4-BE49-F238E27FC236}">
                <a16:creationId xmlns:a16="http://schemas.microsoft.com/office/drawing/2014/main" id="{EAD621A3-F279-4D81-B5D0-419A2F2D9A85}"/>
              </a:ext>
            </a:extLst>
          </p:cNvPr>
          <p:cNvSpPr>
            <a:spLocks noGrp="1"/>
          </p:cNvSpPr>
          <p:nvPr>
            <p:ph type="title"/>
          </p:nvPr>
        </p:nvSpPr>
        <p:spPr>
          <a:xfrm>
            <a:off x="0" y="32892"/>
            <a:ext cx="8952614" cy="696158"/>
          </a:xfrm>
        </p:spPr>
        <p:txBody>
          <a:bodyPr>
            <a:normAutofit/>
          </a:bodyPr>
          <a:lstStyle/>
          <a:p>
            <a:r>
              <a:rPr lang="en-US" altLang="ja-JP" dirty="0"/>
              <a:t>16</a:t>
            </a:r>
            <a:r>
              <a:rPr lang="ja-JP" altLang="en-US" dirty="0"/>
              <a:t>ビット</a:t>
            </a:r>
            <a:r>
              <a:rPr lang="en-US" altLang="ja-JP" dirty="0"/>
              <a:t>CPU</a:t>
            </a:r>
            <a:r>
              <a:rPr lang="ja-JP" altLang="en-US" dirty="0"/>
              <a:t> の設計試作</a:t>
            </a:r>
            <a:r>
              <a:rPr lang="en-US" altLang="ja-JP" dirty="0"/>
              <a:t>3</a:t>
            </a:r>
            <a:endParaRPr kumimoji="1" lang="ja-JP" altLang="en-US" dirty="0"/>
          </a:p>
        </p:txBody>
      </p:sp>
      <p:sp>
        <p:nvSpPr>
          <p:cNvPr id="4" name="スライド番号プレースホルダー 3">
            <a:extLst>
              <a:ext uri="{FF2B5EF4-FFF2-40B4-BE49-F238E27FC236}">
                <a16:creationId xmlns:a16="http://schemas.microsoft.com/office/drawing/2014/main" id="{3D867E40-826E-4E13-BD41-3671ACBAB171}"/>
              </a:ext>
            </a:extLst>
          </p:cNvPr>
          <p:cNvSpPr>
            <a:spLocks noGrp="1"/>
          </p:cNvSpPr>
          <p:nvPr>
            <p:ph type="sldNum" sz="quarter" idx="12"/>
          </p:nvPr>
        </p:nvSpPr>
        <p:spPr/>
        <p:txBody>
          <a:bodyPr/>
          <a:lstStyle/>
          <a:p>
            <a:fld id="{62668789-62FB-4EEF-AD27-C48D0269F50B}" type="slidenum">
              <a:rPr kumimoji="1" lang="ja-JP" altLang="en-US" smtClean="0"/>
              <a:pPr/>
              <a:t>7</a:t>
            </a:fld>
            <a:endParaRPr kumimoji="1" lang="ja-JP" altLang="en-US" dirty="0"/>
          </a:p>
        </p:txBody>
      </p:sp>
      <p:sp>
        <p:nvSpPr>
          <p:cNvPr id="35" name="正方形/長方形 34"/>
          <p:cNvSpPr/>
          <p:nvPr/>
        </p:nvSpPr>
        <p:spPr>
          <a:xfrm>
            <a:off x="651934" y="1998921"/>
            <a:ext cx="711200" cy="367374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ROM</a:t>
            </a:r>
          </a:p>
          <a:p>
            <a:endParaRPr kumimoji="1" lang="en-US" altLang="ja-JP" sz="800" u="sng" dirty="0">
              <a:solidFill>
                <a:schemeClr val="tx1"/>
              </a:solidFill>
            </a:endParaRPr>
          </a:p>
          <a:p>
            <a:r>
              <a:rPr kumimoji="1" lang="en-US" altLang="ja-JP" sz="800" u="sng" dirty="0">
                <a:solidFill>
                  <a:schemeClr val="tx1"/>
                </a:solidFill>
              </a:rPr>
              <a:t>#0</a:t>
            </a:r>
            <a:r>
              <a:rPr kumimoji="1" lang="ja-JP" altLang="en-US" sz="800" u="sng" dirty="0">
                <a:solidFill>
                  <a:schemeClr val="tx1"/>
                </a:solidFill>
              </a:rPr>
              <a:t>番地</a:t>
            </a:r>
            <a:endParaRPr kumimoji="1" lang="en-US" altLang="ja-JP" sz="800" u="sng" dirty="0">
              <a:solidFill>
                <a:schemeClr val="tx1"/>
              </a:solidFill>
            </a:endParaRPr>
          </a:p>
          <a:p>
            <a:r>
              <a:rPr kumimoji="1" lang="en-US" altLang="ja-JP" sz="800" dirty="0">
                <a:solidFill>
                  <a:schemeClr val="tx1"/>
                </a:solidFill>
              </a:rPr>
              <a:t>4AFF</a:t>
            </a:r>
          </a:p>
          <a:p>
            <a:r>
              <a:rPr kumimoji="1" lang="en-US" altLang="ja-JP" sz="800" dirty="0">
                <a:solidFill>
                  <a:schemeClr val="tx1"/>
                </a:solidFill>
              </a:rPr>
              <a:t>4BEE</a:t>
            </a:r>
          </a:p>
          <a:p>
            <a:r>
              <a:rPr kumimoji="1" lang="en-US" altLang="ja-JP" sz="800" dirty="0">
                <a:solidFill>
                  <a:schemeClr val="tx1"/>
                </a:solidFill>
              </a:rPr>
              <a:t>3A2A</a:t>
            </a:r>
            <a:endParaRPr kumimoji="1" lang="en-US" altLang="ja-JP" sz="800" u="sng" dirty="0">
              <a:solidFill>
                <a:schemeClr val="tx1"/>
              </a:solidFill>
            </a:endParaRPr>
          </a:p>
          <a:p>
            <a:r>
              <a:rPr kumimoji="1" lang="en-US" altLang="ja-JP" sz="800" b="1" dirty="0">
                <a:solidFill>
                  <a:schemeClr val="tx1"/>
                </a:solidFill>
              </a:rPr>
              <a:t>:</a:t>
            </a:r>
          </a:p>
          <a:p>
            <a:r>
              <a:rPr kumimoji="1" lang="en-US" altLang="ja-JP" sz="800" b="1" dirty="0">
                <a:solidFill>
                  <a:schemeClr val="tx1"/>
                </a:solidFill>
              </a:rPr>
              <a:t>:</a:t>
            </a: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r>
              <a:rPr kumimoji="1" lang="en-US" altLang="ja-JP" sz="800" b="1" dirty="0">
                <a:solidFill>
                  <a:schemeClr val="tx1"/>
                </a:solidFill>
              </a:rPr>
              <a:t>:</a:t>
            </a:r>
          </a:p>
          <a:p>
            <a:r>
              <a:rPr kumimoji="1" lang="en-US" altLang="ja-JP" sz="800" u="sng" dirty="0">
                <a:solidFill>
                  <a:schemeClr val="tx1"/>
                </a:solidFill>
              </a:rPr>
              <a:t>#65535</a:t>
            </a:r>
            <a:r>
              <a:rPr kumimoji="1" lang="ja-JP" altLang="en-US" sz="800" u="sng" dirty="0">
                <a:solidFill>
                  <a:schemeClr val="tx1"/>
                </a:solidFill>
              </a:rPr>
              <a:t>番地</a:t>
            </a:r>
            <a:endParaRPr kumimoji="1" lang="en-US" altLang="ja-JP" sz="800" u="sng" dirty="0">
              <a:solidFill>
                <a:schemeClr val="tx1"/>
              </a:solidFill>
            </a:endParaRPr>
          </a:p>
          <a:p>
            <a:endParaRPr kumimoji="1" lang="en-US" altLang="ja-JP" sz="800" dirty="0">
              <a:solidFill>
                <a:schemeClr val="tx1"/>
              </a:solidFill>
            </a:endParaRPr>
          </a:p>
        </p:txBody>
      </p:sp>
      <p:cxnSp>
        <p:nvCxnSpPr>
          <p:cNvPr id="60" name="直線コネクタ 59"/>
          <p:cNvCxnSpPr/>
          <p:nvPr/>
        </p:nvCxnSpPr>
        <p:spPr>
          <a:xfrm>
            <a:off x="1456825" y="3240046"/>
            <a:ext cx="110065" cy="125046"/>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sp>
        <p:nvSpPr>
          <p:cNvPr id="68" name="テキスト ボックス 67"/>
          <p:cNvSpPr txBox="1"/>
          <p:nvPr/>
        </p:nvSpPr>
        <p:spPr>
          <a:xfrm>
            <a:off x="1298150" y="3326769"/>
            <a:ext cx="571593" cy="215444"/>
          </a:xfrm>
          <a:prstGeom prst="rect">
            <a:avLst/>
          </a:prstGeom>
          <a:noFill/>
        </p:spPr>
        <p:txBody>
          <a:bodyPr wrap="square" rtlCol="0">
            <a:spAutoFit/>
          </a:bodyPr>
          <a:lstStyle/>
          <a:p>
            <a:r>
              <a:rPr kumimoji="1" lang="en-US" altLang="ja-JP" sz="800" dirty="0"/>
              <a:t>op[15:0]</a:t>
            </a:r>
            <a:endParaRPr kumimoji="1" lang="ja-JP" altLang="en-US" sz="800" dirty="0"/>
          </a:p>
        </p:txBody>
      </p:sp>
      <p:sp>
        <p:nvSpPr>
          <p:cNvPr id="82" name="正方形/長方形 81"/>
          <p:cNvSpPr/>
          <p:nvPr/>
        </p:nvSpPr>
        <p:spPr>
          <a:xfrm>
            <a:off x="7845254" y="2005530"/>
            <a:ext cx="711200" cy="366713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RAM</a:t>
            </a:r>
          </a:p>
          <a:p>
            <a:endParaRPr kumimoji="1" lang="en-US" altLang="ja-JP" sz="800" u="sng" dirty="0">
              <a:solidFill>
                <a:schemeClr val="tx1"/>
              </a:solidFill>
            </a:endParaRPr>
          </a:p>
          <a:p>
            <a:r>
              <a:rPr kumimoji="1" lang="en-US" altLang="ja-JP" sz="800" u="sng" dirty="0">
                <a:solidFill>
                  <a:schemeClr val="tx1"/>
                </a:solidFill>
              </a:rPr>
              <a:t>#0</a:t>
            </a:r>
            <a:r>
              <a:rPr kumimoji="1" lang="ja-JP" altLang="en-US" sz="800" u="sng" dirty="0">
                <a:solidFill>
                  <a:schemeClr val="tx1"/>
                </a:solidFill>
              </a:rPr>
              <a:t>番地</a:t>
            </a:r>
            <a:endParaRPr kumimoji="1" lang="en-US" altLang="ja-JP" sz="800" u="sng" dirty="0">
              <a:solidFill>
                <a:schemeClr val="tx1"/>
              </a:solidFill>
            </a:endParaRPr>
          </a:p>
          <a:p>
            <a:r>
              <a:rPr kumimoji="1" lang="en-US" altLang="ja-JP" sz="800" dirty="0">
                <a:solidFill>
                  <a:schemeClr val="tx1"/>
                </a:solidFill>
              </a:rPr>
              <a:t>3CAA</a:t>
            </a:r>
          </a:p>
          <a:p>
            <a:r>
              <a:rPr kumimoji="1" lang="en-US" altLang="ja-JP" sz="800" dirty="0">
                <a:solidFill>
                  <a:schemeClr val="tx1"/>
                </a:solidFill>
              </a:rPr>
              <a:t>03FF</a:t>
            </a:r>
          </a:p>
          <a:p>
            <a:r>
              <a:rPr kumimoji="1" lang="en-US" altLang="ja-JP" sz="800" dirty="0">
                <a:solidFill>
                  <a:schemeClr val="tx1"/>
                </a:solidFill>
              </a:rPr>
              <a:t>35FF</a:t>
            </a:r>
            <a:endParaRPr kumimoji="1" lang="en-US" altLang="ja-JP" sz="800" u="sng" dirty="0">
              <a:solidFill>
                <a:schemeClr val="tx1"/>
              </a:solidFill>
            </a:endParaRPr>
          </a:p>
          <a:p>
            <a:r>
              <a:rPr kumimoji="1" lang="en-US" altLang="ja-JP" sz="800" b="1" dirty="0">
                <a:solidFill>
                  <a:schemeClr val="tx1"/>
                </a:solidFill>
              </a:rPr>
              <a:t>:</a:t>
            </a:r>
          </a:p>
          <a:p>
            <a:r>
              <a:rPr kumimoji="1" lang="en-US" altLang="ja-JP" sz="800" b="1" dirty="0">
                <a:solidFill>
                  <a:schemeClr val="tx1"/>
                </a:solidFill>
              </a:rPr>
              <a:t>:</a:t>
            </a: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endParaRPr kumimoji="1" lang="en-US" altLang="ja-JP" sz="800" dirty="0">
              <a:solidFill>
                <a:schemeClr val="tx1"/>
              </a:solidFill>
            </a:endParaRPr>
          </a:p>
          <a:p>
            <a:r>
              <a:rPr kumimoji="1" lang="en-US" altLang="ja-JP" sz="800" b="1" dirty="0">
                <a:solidFill>
                  <a:schemeClr val="tx1"/>
                </a:solidFill>
              </a:rPr>
              <a:t>:</a:t>
            </a:r>
            <a:endParaRPr kumimoji="1" lang="en-US" altLang="ja-JP" sz="800" dirty="0">
              <a:solidFill>
                <a:schemeClr val="tx1"/>
              </a:solidFill>
            </a:endParaRPr>
          </a:p>
          <a:p>
            <a:r>
              <a:rPr kumimoji="1" lang="en-US" altLang="ja-JP" sz="800" u="sng" dirty="0">
                <a:solidFill>
                  <a:schemeClr val="tx1"/>
                </a:solidFill>
              </a:rPr>
              <a:t>#65535</a:t>
            </a:r>
            <a:r>
              <a:rPr kumimoji="1" lang="ja-JP" altLang="en-US" sz="800" u="sng" dirty="0">
                <a:solidFill>
                  <a:schemeClr val="tx1"/>
                </a:solidFill>
              </a:rPr>
              <a:t>番地</a:t>
            </a:r>
            <a:endParaRPr kumimoji="1" lang="en-US" altLang="ja-JP" sz="800" u="sng" dirty="0">
              <a:solidFill>
                <a:schemeClr val="tx1"/>
              </a:solidFill>
            </a:endParaRPr>
          </a:p>
        </p:txBody>
      </p:sp>
      <p:sp>
        <p:nvSpPr>
          <p:cNvPr id="117" name="テキスト ボックス 116"/>
          <p:cNvSpPr txBox="1"/>
          <p:nvPr/>
        </p:nvSpPr>
        <p:spPr>
          <a:xfrm>
            <a:off x="4203655" y="1499541"/>
            <a:ext cx="328353" cy="215444"/>
          </a:xfrm>
          <a:prstGeom prst="rect">
            <a:avLst/>
          </a:prstGeom>
          <a:noFill/>
        </p:spPr>
        <p:txBody>
          <a:bodyPr wrap="square" rtlCol="0">
            <a:spAutoFit/>
          </a:bodyPr>
          <a:lstStyle/>
          <a:p>
            <a:r>
              <a:rPr kumimoji="1" lang="en-US" altLang="ja-JP" sz="800" dirty="0"/>
              <a:t>clk</a:t>
            </a:r>
            <a:endParaRPr kumimoji="1" lang="ja-JP" altLang="en-US" sz="800" dirty="0"/>
          </a:p>
        </p:txBody>
      </p:sp>
      <p:cxnSp>
        <p:nvCxnSpPr>
          <p:cNvPr id="155" name="直線矢印コネクタ 154"/>
          <p:cNvCxnSpPr/>
          <p:nvPr/>
        </p:nvCxnSpPr>
        <p:spPr>
          <a:xfrm>
            <a:off x="8414175" y="1456790"/>
            <a:ext cx="0" cy="548740"/>
          </a:xfrm>
          <a:prstGeom prst="straightConnector1">
            <a:avLst/>
          </a:prstGeom>
          <a:ln w="6350">
            <a:tailEnd type="arrow"/>
          </a:ln>
        </p:spPr>
        <p:style>
          <a:lnRef idx="1">
            <a:schemeClr val="dk1"/>
          </a:lnRef>
          <a:fillRef idx="0">
            <a:schemeClr val="dk1"/>
          </a:fillRef>
          <a:effectRef idx="0">
            <a:schemeClr val="dk1"/>
          </a:effectRef>
          <a:fontRef idx="minor">
            <a:schemeClr val="tx1"/>
          </a:fontRef>
        </p:style>
      </p:cxnSp>
      <p:sp>
        <p:nvSpPr>
          <p:cNvPr id="158" name="正方形/長方形 157"/>
          <p:cNvSpPr/>
          <p:nvPr/>
        </p:nvSpPr>
        <p:spPr>
          <a:xfrm>
            <a:off x="4203655" y="1395120"/>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p:cNvSpPr/>
          <p:nvPr/>
        </p:nvSpPr>
        <p:spPr>
          <a:xfrm>
            <a:off x="8385116" y="1395070"/>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1" name="直線矢印コネクタ 160"/>
          <p:cNvCxnSpPr>
            <a:stCxn id="162" idx="2"/>
            <a:endCxn id="35" idx="0"/>
          </p:cNvCxnSpPr>
          <p:nvPr/>
        </p:nvCxnSpPr>
        <p:spPr>
          <a:xfrm>
            <a:off x="1007532" y="1463768"/>
            <a:ext cx="2" cy="535153"/>
          </a:xfrm>
          <a:prstGeom prst="straightConnector1">
            <a:avLst/>
          </a:prstGeom>
          <a:ln w="6350">
            <a:tailEnd type="arrow"/>
          </a:ln>
        </p:spPr>
        <p:style>
          <a:lnRef idx="1">
            <a:schemeClr val="dk1"/>
          </a:lnRef>
          <a:fillRef idx="0">
            <a:schemeClr val="dk1"/>
          </a:fillRef>
          <a:effectRef idx="0">
            <a:schemeClr val="dk1"/>
          </a:effectRef>
          <a:fontRef idx="minor">
            <a:schemeClr val="tx1"/>
          </a:fontRef>
        </p:style>
      </p:cxnSp>
      <p:sp>
        <p:nvSpPr>
          <p:cNvPr id="162" name="正方形/長方形 161"/>
          <p:cNvSpPr/>
          <p:nvPr/>
        </p:nvSpPr>
        <p:spPr>
          <a:xfrm>
            <a:off x="984672" y="1418049"/>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テキスト ボックス 163"/>
          <p:cNvSpPr txBox="1"/>
          <p:nvPr/>
        </p:nvSpPr>
        <p:spPr>
          <a:xfrm>
            <a:off x="8360914" y="1783477"/>
            <a:ext cx="415882" cy="215444"/>
          </a:xfrm>
          <a:prstGeom prst="rect">
            <a:avLst/>
          </a:prstGeom>
          <a:noFill/>
        </p:spPr>
        <p:txBody>
          <a:bodyPr wrap="square" rtlCol="0">
            <a:spAutoFit/>
          </a:bodyPr>
          <a:lstStyle/>
          <a:p>
            <a:r>
              <a:rPr kumimoji="1" lang="en-US" altLang="ja-JP" sz="800" dirty="0"/>
              <a:t>cen</a:t>
            </a:r>
            <a:endParaRPr kumimoji="1" lang="ja-JP" altLang="en-US" sz="800" dirty="0"/>
          </a:p>
        </p:txBody>
      </p:sp>
      <p:sp>
        <p:nvSpPr>
          <p:cNvPr id="165" name="テキスト ボックス 164"/>
          <p:cNvSpPr txBox="1"/>
          <p:nvPr/>
        </p:nvSpPr>
        <p:spPr>
          <a:xfrm>
            <a:off x="710114" y="1790086"/>
            <a:ext cx="415882" cy="215444"/>
          </a:xfrm>
          <a:prstGeom prst="rect">
            <a:avLst/>
          </a:prstGeom>
          <a:noFill/>
        </p:spPr>
        <p:txBody>
          <a:bodyPr wrap="square" rtlCol="0">
            <a:spAutoFit/>
          </a:bodyPr>
          <a:lstStyle/>
          <a:p>
            <a:r>
              <a:rPr kumimoji="1" lang="en-US" altLang="ja-JP" sz="800" dirty="0"/>
              <a:t>cen</a:t>
            </a:r>
            <a:endParaRPr kumimoji="1" lang="ja-JP" altLang="en-US" sz="800" dirty="0"/>
          </a:p>
        </p:txBody>
      </p:sp>
      <p:sp>
        <p:nvSpPr>
          <p:cNvPr id="174" name="下矢印 173"/>
          <p:cNvSpPr/>
          <p:nvPr/>
        </p:nvSpPr>
        <p:spPr>
          <a:xfrm>
            <a:off x="958203" y="1262695"/>
            <a:ext cx="111135" cy="14393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下矢印 174"/>
          <p:cNvSpPr/>
          <p:nvPr/>
        </p:nvSpPr>
        <p:spPr>
          <a:xfrm>
            <a:off x="4170947" y="1219012"/>
            <a:ext cx="111135" cy="14393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下矢印 176"/>
          <p:cNvSpPr/>
          <p:nvPr/>
        </p:nvSpPr>
        <p:spPr>
          <a:xfrm>
            <a:off x="8352407" y="1229338"/>
            <a:ext cx="111135" cy="14393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6462104" y="3687315"/>
            <a:ext cx="307674" cy="60693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p:cNvSpPr/>
          <p:nvPr/>
        </p:nvSpPr>
        <p:spPr>
          <a:xfrm>
            <a:off x="6500031" y="3721699"/>
            <a:ext cx="307674" cy="60693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p:cNvSpPr/>
          <p:nvPr/>
        </p:nvSpPr>
        <p:spPr>
          <a:xfrm>
            <a:off x="6537102" y="3765273"/>
            <a:ext cx="307674" cy="60693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フローチャート : 抜出し 144"/>
          <p:cNvSpPr/>
          <p:nvPr/>
        </p:nvSpPr>
        <p:spPr>
          <a:xfrm rot="5400000">
            <a:off x="6515155" y="4195595"/>
            <a:ext cx="100337" cy="56444"/>
          </a:xfrm>
          <a:prstGeom prst="flowChartExtra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フローチャート: 手作業 5"/>
          <p:cNvSpPr/>
          <p:nvPr/>
        </p:nvSpPr>
        <p:spPr>
          <a:xfrm rot="16200000">
            <a:off x="4579318" y="4124854"/>
            <a:ext cx="796554" cy="227464"/>
          </a:xfrm>
          <a:prstGeom prst="flowChartManualOpe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テキスト ボックス 80"/>
          <p:cNvSpPr txBox="1"/>
          <p:nvPr/>
        </p:nvSpPr>
        <p:spPr>
          <a:xfrm>
            <a:off x="4792952" y="4334206"/>
            <a:ext cx="369285" cy="215444"/>
          </a:xfrm>
          <a:prstGeom prst="rect">
            <a:avLst/>
          </a:prstGeom>
          <a:noFill/>
        </p:spPr>
        <p:txBody>
          <a:bodyPr wrap="square" rtlCol="0">
            <a:spAutoFit/>
          </a:bodyPr>
          <a:lstStyle/>
          <a:p>
            <a:r>
              <a:rPr kumimoji="1" lang="en-US" altLang="ja-JP" sz="800" dirty="0"/>
              <a:t>ALU</a:t>
            </a:r>
            <a:endParaRPr kumimoji="1" lang="ja-JP" altLang="en-US" sz="800" dirty="0"/>
          </a:p>
        </p:txBody>
      </p:sp>
      <p:sp>
        <p:nvSpPr>
          <p:cNvPr id="46" name="二等辺三角形 45"/>
          <p:cNvSpPr/>
          <p:nvPr/>
        </p:nvSpPr>
        <p:spPr>
          <a:xfrm rot="5400000">
            <a:off x="4770715" y="4181721"/>
            <a:ext cx="300023" cy="11373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9" name="直線コネクタ 48"/>
          <p:cNvCxnSpPr>
            <a:stCxn id="46" idx="2"/>
            <a:endCxn id="46" idx="4"/>
          </p:cNvCxnSpPr>
          <p:nvPr/>
        </p:nvCxnSpPr>
        <p:spPr>
          <a:xfrm>
            <a:off x="4863861" y="4088576"/>
            <a:ext cx="0" cy="300023"/>
          </a:xfrm>
          <a:prstGeom prst="line">
            <a:avLst/>
          </a:prstGeom>
          <a:ln w="9525">
            <a:solidFill>
              <a:schemeClr val="accent6">
                <a:lumMod val="40000"/>
                <a:lumOff val="60000"/>
              </a:schemeClr>
            </a:solidFill>
          </a:ln>
        </p:spPr>
        <p:style>
          <a:lnRef idx="1">
            <a:schemeClr val="dk1"/>
          </a:lnRef>
          <a:fillRef idx="0">
            <a:schemeClr val="dk1"/>
          </a:fillRef>
          <a:effectRef idx="0">
            <a:schemeClr val="dk1"/>
          </a:effectRef>
          <a:fontRef idx="minor">
            <a:schemeClr val="tx1"/>
          </a:fontRef>
        </p:style>
      </p:cxnSp>
      <p:sp>
        <p:nvSpPr>
          <p:cNvPr id="153" name="テキスト ボックス 152"/>
          <p:cNvSpPr txBox="1"/>
          <p:nvPr/>
        </p:nvSpPr>
        <p:spPr>
          <a:xfrm>
            <a:off x="4764796" y="5388393"/>
            <a:ext cx="596191" cy="338554"/>
          </a:xfrm>
          <a:prstGeom prst="rect">
            <a:avLst/>
          </a:prstGeom>
          <a:noFill/>
        </p:spPr>
        <p:txBody>
          <a:bodyPr wrap="square" rtlCol="0">
            <a:spAutoFit/>
          </a:bodyPr>
          <a:lstStyle/>
          <a:p>
            <a:r>
              <a:rPr kumimoji="1" lang="en-US" altLang="ja-JP" sz="800" dirty="0"/>
              <a:t>RAM_IN</a:t>
            </a:r>
          </a:p>
          <a:p>
            <a:r>
              <a:rPr kumimoji="1" lang="en-US" altLang="ja-JP" sz="800" dirty="0"/>
              <a:t>[15:0]</a:t>
            </a:r>
            <a:endParaRPr kumimoji="1" lang="ja-JP" altLang="en-US" sz="800" dirty="0"/>
          </a:p>
        </p:txBody>
      </p:sp>
      <p:sp>
        <p:nvSpPr>
          <p:cNvPr id="156" name="正方形/長方形 155"/>
          <p:cNvSpPr/>
          <p:nvPr/>
        </p:nvSpPr>
        <p:spPr>
          <a:xfrm>
            <a:off x="2039035" y="2843344"/>
            <a:ext cx="518397" cy="288502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u="sng" dirty="0">
                <a:solidFill>
                  <a:schemeClr val="tx1"/>
                </a:solidFill>
              </a:rPr>
              <a:t>fetch</a:t>
            </a: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a:p>
            <a:pPr algn="r"/>
            <a:endParaRPr kumimoji="1" lang="en-US" altLang="ja-JP" sz="1050" u="sng" dirty="0">
              <a:solidFill>
                <a:schemeClr val="tx1"/>
              </a:solidFill>
            </a:endParaRPr>
          </a:p>
        </p:txBody>
      </p:sp>
      <p:cxnSp>
        <p:nvCxnSpPr>
          <p:cNvPr id="143" name="直線矢印コネクタ 142"/>
          <p:cNvCxnSpPr/>
          <p:nvPr/>
        </p:nvCxnSpPr>
        <p:spPr>
          <a:xfrm>
            <a:off x="4008989" y="3953085"/>
            <a:ext cx="854871" cy="72"/>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80" name="直線矢印コネクタ 179"/>
          <p:cNvCxnSpPr/>
          <p:nvPr/>
        </p:nvCxnSpPr>
        <p:spPr>
          <a:xfrm>
            <a:off x="4008989" y="4518858"/>
            <a:ext cx="854874"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47" name="直線矢印コネクタ 146"/>
          <p:cNvCxnSpPr>
            <a:stCxn id="6" idx="2"/>
          </p:cNvCxnSpPr>
          <p:nvPr/>
        </p:nvCxnSpPr>
        <p:spPr>
          <a:xfrm flipV="1">
            <a:off x="5091327" y="4238585"/>
            <a:ext cx="244914" cy="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02" name="直線矢印コネクタ 201"/>
          <p:cNvCxnSpPr/>
          <p:nvPr/>
        </p:nvCxnSpPr>
        <p:spPr>
          <a:xfrm>
            <a:off x="5563708" y="3953085"/>
            <a:ext cx="686685"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07" name="直線矢印コネクタ 206"/>
          <p:cNvCxnSpPr/>
          <p:nvPr/>
        </p:nvCxnSpPr>
        <p:spPr>
          <a:xfrm>
            <a:off x="5563707" y="4218821"/>
            <a:ext cx="686685"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08" name="直線コネクタ 207"/>
          <p:cNvCxnSpPr/>
          <p:nvPr/>
        </p:nvCxnSpPr>
        <p:spPr>
          <a:xfrm>
            <a:off x="5590296" y="3892527"/>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09" name="直線コネクタ 208"/>
          <p:cNvCxnSpPr/>
          <p:nvPr/>
        </p:nvCxnSpPr>
        <p:spPr>
          <a:xfrm>
            <a:off x="5593619" y="4173648"/>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10" name="直線コネクタ 209"/>
          <p:cNvCxnSpPr/>
          <p:nvPr/>
        </p:nvCxnSpPr>
        <p:spPr>
          <a:xfrm>
            <a:off x="5593456" y="4720115"/>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13" name="カギ線コネクタ 212"/>
          <p:cNvCxnSpPr>
            <a:stCxn id="199" idx="3"/>
            <a:endCxn id="69" idx="1"/>
          </p:cNvCxnSpPr>
          <p:nvPr/>
        </p:nvCxnSpPr>
        <p:spPr>
          <a:xfrm flipH="1">
            <a:off x="3252812" y="3876940"/>
            <a:ext cx="3822014" cy="19188"/>
          </a:xfrm>
          <a:prstGeom prst="bentConnector5">
            <a:avLst>
              <a:gd name="adj1" fmla="val -5981"/>
              <a:gd name="adj2" fmla="val -6464155"/>
              <a:gd name="adj3" fmla="val 105981"/>
            </a:avLst>
          </a:prstGeom>
          <a:ln w="19050">
            <a:tailEnd type="arrow"/>
          </a:ln>
        </p:spPr>
        <p:style>
          <a:lnRef idx="1">
            <a:schemeClr val="dk1"/>
          </a:lnRef>
          <a:fillRef idx="0">
            <a:schemeClr val="dk1"/>
          </a:fillRef>
          <a:effectRef idx="0">
            <a:schemeClr val="dk1"/>
          </a:effectRef>
          <a:fontRef idx="minor">
            <a:schemeClr val="tx1"/>
          </a:fontRef>
        </p:style>
      </p:cxnSp>
      <p:sp>
        <p:nvSpPr>
          <p:cNvPr id="217" name="フローチャート: 手作業 216"/>
          <p:cNvSpPr/>
          <p:nvPr/>
        </p:nvSpPr>
        <p:spPr>
          <a:xfrm rot="16200000">
            <a:off x="3224713" y="4123701"/>
            <a:ext cx="1252640" cy="315910"/>
          </a:xfrm>
          <a:prstGeom prst="flowChartManualOpe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9" name="テキスト ボックス 218"/>
          <p:cNvSpPr txBox="1"/>
          <p:nvPr/>
        </p:nvSpPr>
        <p:spPr>
          <a:xfrm>
            <a:off x="5589403" y="5059995"/>
            <a:ext cx="719494" cy="215444"/>
          </a:xfrm>
          <a:prstGeom prst="rect">
            <a:avLst/>
          </a:prstGeom>
          <a:noFill/>
        </p:spPr>
        <p:txBody>
          <a:bodyPr wrap="square" rtlCol="0">
            <a:spAutoFit/>
          </a:bodyPr>
          <a:lstStyle/>
          <a:p>
            <a:r>
              <a:rPr kumimoji="1" lang="en-US" altLang="ja-JP" sz="800" dirty="0"/>
              <a:t>ram_ wen</a:t>
            </a:r>
            <a:endParaRPr kumimoji="1" lang="ja-JP" altLang="en-US" sz="800" dirty="0"/>
          </a:p>
        </p:txBody>
      </p:sp>
      <p:sp>
        <p:nvSpPr>
          <p:cNvPr id="220" name="テキスト ボックス 219"/>
          <p:cNvSpPr txBox="1"/>
          <p:nvPr/>
        </p:nvSpPr>
        <p:spPr>
          <a:xfrm>
            <a:off x="5589404" y="4769742"/>
            <a:ext cx="1004142" cy="215444"/>
          </a:xfrm>
          <a:prstGeom prst="rect">
            <a:avLst/>
          </a:prstGeom>
          <a:noFill/>
        </p:spPr>
        <p:txBody>
          <a:bodyPr wrap="square" rtlCol="0">
            <a:spAutoFit/>
          </a:bodyPr>
          <a:lstStyle/>
          <a:p>
            <a:r>
              <a:rPr kumimoji="1" lang="en-US" altLang="ja-JP" sz="800" dirty="0"/>
              <a:t>ram_data[15:0]</a:t>
            </a:r>
            <a:endParaRPr kumimoji="1" lang="ja-JP" altLang="en-US" sz="800" dirty="0"/>
          </a:p>
        </p:txBody>
      </p:sp>
      <p:sp>
        <p:nvSpPr>
          <p:cNvPr id="221" name="テキスト ボックス 220"/>
          <p:cNvSpPr txBox="1"/>
          <p:nvPr/>
        </p:nvSpPr>
        <p:spPr>
          <a:xfrm>
            <a:off x="5590296" y="3933292"/>
            <a:ext cx="851115" cy="215444"/>
          </a:xfrm>
          <a:prstGeom prst="rect">
            <a:avLst/>
          </a:prstGeom>
          <a:noFill/>
        </p:spPr>
        <p:txBody>
          <a:bodyPr wrap="square" rtlCol="0">
            <a:spAutoFit/>
          </a:bodyPr>
          <a:lstStyle/>
          <a:p>
            <a:r>
              <a:rPr kumimoji="1" lang="en-US" altLang="ja-JP" sz="800" dirty="0"/>
              <a:t>reg_data[15:0]</a:t>
            </a:r>
            <a:endParaRPr kumimoji="1" lang="ja-JP" altLang="en-US" sz="800" dirty="0"/>
          </a:p>
        </p:txBody>
      </p:sp>
      <p:sp>
        <p:nvSpPr>
          <p:cNvPr id="222" name="テキスト ボックス 221"/>
          <p:cNvSpPr txBox="1"/>
          <p:nvPr/>
        </p:nvSpPr>
        <p:spPr>
          <a:xfrm>
            <a:off x="5589404" y="4220907"/>
            <a:ext cx="851115" cy="215444"/>
          </a:xfrm>
          <a:prstGeom prst="rect">
            <a:avLst/>
          </a:prstGeom>
          <a:noFill/>
        </p:spPr>
        <p:txBody>
          <a:bodyPr wrap="square" rtlCol="0">
            <a:spAutoFit/>
          </a:bodyPr>
          <a:lstStyle/>
          <a:p>
            <a:r>
              <a:rPr kumimoji="1" lang="en-US" altLang="ja-JP" sz="800" dirty="0"/>
              <a:t>reg_sel[3:0]</a:t>
            </a:r>
            <a:endParaRPr kumimoji="1" lang="ja-JP" altLang="en-US" sz="800" dirty="0"/>
          </a:p>
        </p:txBody>
      </p:sp>
      <p:cxnSp>
        <p:nvCxnSpPr>
          <p:cNvPr id="238" name="カギ線コネクタ 237"/>
          <p:cNvCxnSpPr/>
          <p:nvPr/>
        </p:nvCxnSpPr>
        <p:spPr>
          <a:xfrm>
            <a:off x="4498601" y="3953085"/>
            <a:ext cx="837643" cy="782256"/>
          </a:xfrm>
          <a:prstGeom prst="bentConnector3">
            <a:avLst>
              <a:gd name="adj1" fmla="val 568"/>
            </a:avLst>
          </a:prstGeom>
          <a:ln w="19050">
            <a:tailEnd type="arrow"/>
          </a:ln>
        </p:spPr>
        <p:style>
          <a:lnRef idx="1">
            <a:schemeClr val="dk1"/>
          </a:lnRef>
          <a:fillRef idx="0">
            <a:schemeClr val="dk1"/>
          </a:fillRef>
          <a:effectRef idx="0">
            <a:schemeClr val="dk1"/>
          </a:effectRef>
          <a:fontRef idx="minor">
            <a:schemeClr val="tx1"/>
          </a:fontRef>
        </p:style>
      </p:cxnSp>
      <p:cxnSp>
        <p:nvCxnSpPr>
          <p:cNvPr id="242" name="カギ線コネクタ 241"/>
          <p:cNvCxnSpPr/>
          <p:nvPr/>
        </p:nvCxnSpPr>
        <p:spPr>
          <a:xfrm>
            <a:off x="4250142" y="4528141"/>
            <a:ext cx="1086102" cy="483202"/>
          </a:xfrm>
          <a:prstGeom prst="bentConnector3">
            <a:avLst>
              <a:gd name="adj1" fmla="val 756"/>
            </a:avLst>
          </a:prstGeom>
          <a:ln w="19050">
            <a:tailEnd type="arrow"/>
          </a:ln>
        </p:spPr>
        <p:style>
          <a:lnRef idx="1">
            <a:schemeClr val="dk1"/>
          </a:lnRef>
          <a:fillRef idx="0">
            <a:schemeClr val="dk1"/>
          </a:fillRef>
          <a:effectRef idx="0">
            <a:schemeClr val="dk1"/>
          </a:effectRef>
          <a:fontRef idx="minor">
            <a:schemeClr val="tx1"/>
          </a:fontRef>
        </p:style>
      </p:cxnSp>
      <p:sp>
        <p:nvSpPr>
          <p:cNvPr id="244" name="正方形/長方形 243"/>
          <p:cNvSpPr/>
          <p:nvPr/>
        </p:nvSpPr>
        <p:spPr>
          <a:xfrm>
            <a:off x="4486289" y="3933292"/>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6" name="正方形/長方形 245"/>
          <p:cNvSpPr/>
          <p:nvPr/>
        </p:nvSpPr>
        <p:spPr>
          <a:xfrm>
            <a:off x="4227282" y="4497754"/>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テキスト ボックス 258"/>
          <p:cNvSpPr txBox="1"/>
          <p:nvPr/>
        </p:nvSpPr>
        <p:spPr>
          <a:xfrm>
            <a:off x="3260418" y="4175198"/>
            <a:ext cx="212382" cy="461665"/>
          </a:xfrm>
          <a:prstGeom prst="rect">
            <a:avLst/>
          </a:prstGeom>
          <a:noFill/>
        </p:spPr>
        <p:txBody>
          <a:bodyPr wrap="square" rtlCol="0">
            <a:spAutoFit/>
          </a:bodyPr>
          <a:lstStyle/>
          <a:p>
            <a:r>
              <a:rPr kumimoji="1" lang="en-US" altLang="ja-JP" sz="1200" b="1" dirty="0"/>
              <a:t>:</a:t>
            </a:r>
          </a:p>
          <a:p>
            <a:r>
              <a:rPr kumimoji="1" lang="en-US" altLang="ja-JP" sz="1200" b="1" dirty="0"/>
              <a:t>:</a:t>
            </a:r>
            <a:endParaRPr kumimoji="1" lang="ja-JP" altLang="en-US" sz="1200" b="1" dirty="0"/>
          </a:p>
        </p:txBody>
      </p:sp>
      <p:cxnSp>
        <p:nvCxnSpPr>
          <p:cNvPr id="263" name="カギ線コネクタ 262"/>
          <p:cNvCxnSpPr>
            <a:stCxn id="199" idx="3"/>
            <a:endCxn id="251" idx="1"/>
          </p:cNvCxnSpPr>
          <p:nvPr/>
        </p:nvCxnSpPr>
        <p:spPr>
          <a:xfrm flipH="1">
            <a:off x="3252812" y="3876940"/>
            <a:ext cx="3822014" cy="234159"/>
          </a:xfrm>
          <a:prstGeom prst="bentConnector5">
            <a:avLst>
              <a:gd name="adj1" fmla="val -5981"/>
              <a:gd name="adj2" fmla="val -528977"/>
              <a:gd name="adj3" fmla="val 105981"/>
            </a:avLst>
          </a:prstGeom>
          <a:ln w="19050">
            <a:tailEnd type="arrow"/>
          </a:ln>
        </p:spPr>
        <p:style>
          <a:lnRef idx="1">
            <a:schemeClr val="dk1"/>
          </a:lnRef>
          <a:fillRef idx="0">
            <a:schemeClr val="dk1"/>
          </a:fillRef>
          <a:effectRef idx="0">
            <a:schemeClr val="dk1"/>
          </a:effectRef>
          <a:fontRef idx="minor">
            <a:schemeClr val="tx1"/>
          </a:fontRef>
        </p:style>
      </p:cxnSp>
      <p:cxnSp>
        <p:nvCxnSpPr>
          <p:cNvPr id="268" name="カギ線コネクタ 267"/>
          <p:cNvCxnSpPr>
            <a:stCxn id="199" idx="3"/>
            <a:endCxn id="258" idx="1"/>
          </p:cNvCxnSpPr>
          <p:nvPr/>
        </p:nvCxnSpPr>
        <p:spPr>
          <a:xfrm flipH="1">
            <a:off x="3252811" y="3876940"/>
            <a:ext cx="3822015" cy="799895"/>
          </a:xfrm>
          <a:prstGeom prst="bentConnector5">
            <a:avLst>
              <a:gd name="adj1" fmla="val -5981"/>
              <a:gd name="adj2" fmla="val -154362"/>
              <a:gd name="adj3" fmla="val 105981"/>
            </a:avLst>
          </a:prstGeom>
          <a:ln w="19050">
            <a:tailEnd type="arrow"/>
          </a:ln>
        </p:spPr>
        <p:style>
          <a:lnRef idx="1">
            <a:schemeClr val="dk1"/>
          </a:lnRef>
          <a:fillRef idx="0">
            <a:schemeClr val="dk1"/>
          </a:fillRef>
          <a:effectRef idx="0">
            <a:schemeClr val="dk1"/>
          </a:effectRef>
          <a:fontRef idx="minor">
            <a:schemeClr val="tx1"/>
          </a:fontRef>
        </p:style>
      </p:cxnSp>
      <p:sp>
        <p:nvSpPr>
          <p:cNvPr id="270" name="テキスト ボックス 269"/>
          <p:cNvSpPr txBox="1"/>
          <p:nvPr/>
        </p:nvSpPr>
        <p:spPr>
          <a:xfrm>
            <a:off x="3029122" y="4173075"/>
            <a:ext cx="212382" cy="461665"/>
          </a:xfrm>
          <a:prstGeom prst="rect">
            <a:avLst/>
          </a:prstGeom>
          <a:noFill/>
        </p:spPr>
        <p:txBody>
          <a:bodyPr wrap="square" rtlCol="0">
            <a:spAutoFit/>
          </a:bodyPr>
          <a:lstStyle/>
          <a:p>
            <a:r>
              <a:rPr kumimoji="1" lang="en-US" altLang="ja-JP" sz="1200" b="1" dirty="0"/>
              <a:t>:</a:t>
            </a:r>
          </a:p>
          <a:p>
            <a:r>
              <a:rPr kumimoji="1" lang="en-US" altLang="ja-JP" sz="1200" b="1" dirty="0"/>
              <a:t>:</a:t>
            </a:r>
            <a:endParaRPr kumimoji="1" lang="ja-JP" altLang="en-US" sz="1200" b="1" dirty="0"/>
          </a:p>
        </p:txBody>
      </p:sp>
      <p:sp>
        <p:nvSpPr>
          <p:cNvPr id="273" name="テキスト ボックス 272"/>
          <p:cNvSpPr txBox="1"/>
          <p:nvPr/>
        </p:nvSpPr>
        <p:spPr>
          <a:xfrm>
            <a:off x="3922520" y="3715143"/>
            <a:ext cx="719124" cy="215444"/>
          </a:xfrm>
          <a:prstGeom prst="rect">
            <a:avLst/>
          </a:prstGeom>
          <a:noFill/>
        </p:spPr>
        <p:txBody>
          <a:bodyPr wrap="square" rtlCol="0">
            <a:spAutoFit/>
          </a:bodyPr>
          <a:lstStyle/>
          <a:p>
            <a:r>
              <a:rPr kumimoji="1" lang="en-US" altLang="ja-JP" sz="800" dirty="0"/>
              <a:t>regA[15:0]</a:t>
            </a:r>
            <a:endParaRPr kumimoji="1" lang="ja-JP" altLang="en-US" sz="800" dirty="0"/>
          </a:p>
        </p:txBody>
      </p:sp>
      <p:sp>
        <p:nvSpPr>
          <p:cNvPr id="274" name="テキスト ボックス 273"/>
          <p:cNvSpPr txBox="1"/>
          <p:nvPr/>
        </p:nvSpPr>
        <p:spPr>
          <a:xfrm>
            <a:off x="3923227" y="4276887"/>
            <a:ext cx="719124" cy="215444"/>
          </a:xfrm>
          <a:prstGeom prst="rect">
            <a:avLst/>
          </a:prstGeom>
          <a:noFill/>
        </p:spPr>
        <p:txBody>
          <a:bodyPr wrap="square" rtlCol="0">
            <a:spAutoFit/>
          </a:bodyPr>
          <a:lstStyle/>
          <a:p>
            <a:r>
              <a:rPr kumimoji="1" lang="en-US" altLang="ja-JP" sz="800" dirty="0"/>
              <a:t>regB[15:0]</a:t>
            </a:r>
            <a:endParaRPr kumimoji="1" lang="ja-JP" altLang="en-US" sz="800" dirty="0"/>
          </a:p>
        </p:txBody>
      </p:sp>
      <p:cxnSp>
        <p:nvCxnSpPr>
          <p:cNvPr id="280" name="カギ線コネクタ 279"/>
          <p:cNvCxnSpPr>
            <a:endCxn id="121" idx="3"/>
          </p:cNvCxnSpPr>
          <p:nvPr/>
        </p:nvCxnSpPr>
        <p:spPr>
          <a:xfrm>
            <a:off x="2565026" y="3230688"/>
            <a:ext cx="2884951" cy="307276"/>
          </a:xfrm>
          <a:prstGeom prst="bentConnector2">
            <a:avLst/>
          </a:prstGeom>
          <a:ln w="1905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67" name="直線矢印コネクタ 66"/>
          <p:cNvCxnSpPr/>
          <p:nvPr/>
        </p:nvCxnSpPr>
        <p:spPr>
          <a:xfrm>
            <a:off x="1363135" y="3302689"/>
            <a:ext cx="675900" cy="0"/>
          </a:xfrm>
          <a:prstGeom prst="straightConnector1">
            <a:avLst/>
          </a:prstGeom>
          <a:ln w="1905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290" name="直線矢印コネクタ 289"/>
          <p:cNvCxnSpPr/>
          <p:nvPr/>
        </p:nvCxnSpPr>
        <p:spPr>
          <a:xfrm>
            <a:off x="2565026" y="3406739"/>
            <a:ext cx="2771215" cy="3968"/>
          </a:xfrm>
          <a:prstGeom prst="straightConnector1">
            <a:avLst/>
          </a:prstGeom>
          <a:ln w="1905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292" name="直線矢印コネクタ 291"/>
          <p:cNvCxnSpPr/>
          <p:nvPr/>
        </p:nvCxnSpPr>
        <p:spPr>
          <a:xfrm>
            <a:off x="2565026" y="3569755"/>
            <a:ext cx="2771218" cy="3235"/>
          </a:xfrm>
          <a:prstGeom prst="straightConnector1">
            <a:avLst/>
          </a:prstGeom>
          <a:ln w="1905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294" name="直線矢印コネクタ 293"/>
          <p:cNvCxnSpPr/>
          <p:nvPr/>
        </p:nvCxnSpPr>
        <p:spPr>
          <a:xfrm>
            <a:off x="3851033" y="3414676"/>
            <a:ext cx="0" cy="373730"/>
          </a:xfrm>
          <a:prstGeom prst="straightConnector1">
            <a:avLst/>
          </a:prstGeom>
          <a:ln w="1905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300" name="直線矢印コネクタ 299"/>
          <p:cNvCxnSpPr/>
          <p:nvPr/>
        </p:nvCxnSpPr>
        <p:spPr>
          <a:xfrm>
            <a:off x="4977593" y="3243976"/>
            <a:ext cx="0" cy="642558"/>
          </a:xfrm>
          <a:prstGeom prst="straightConnector1">
            <a:avLst/>
          </a:prstGeom>
          <a:ln w="19050">
            <a:solidFill>
              <a:srgbClr val="FF0000"/>
            </a:solidFill>
            <a:tailEnd type="arrow"/>
          </a:ln>
        </p:spPr>
        <p:style>
          <a:lnRef idx="1">
            <a:schemeClr val="dk1"/>
          </a:lnRef>
          <a:fillRef idx="0">
            <a:schemeClr val="dk1"/>
          </a:fillRef>
          <a:effectRef idx="0">
            <a:schemeClr val="dk1"/>
          </a:effectRef>
          <a:fontRef idx="minor">
            <a:schemeClr val="tx1"/>
          </a:fontRef>
        </p:style>
      </p:cxnSp>
      <p:sp>
        <p:nvSpPr>
          <p:cNvPr id="309" name="テキスト ボックス 308"/>
          <p:cNvSpPr txBox="1"/>
          <p:nvPr/>
        </p:nvSpPr>
        <p:spPr>
          <a:xfrm>
            <a:off x="2530906" y="3024602"/>
            <a:ext cx="662670" cy="215444"/>
          </a:xfrm>
          <a:prstGeom prst="rect">
            <a:avLst/>
          </a:prstGeom>
          <a:noFill/>
        </p:spPr>
        <p:txBody>
          <a:bodyPr wrap="square" rtlCol="0">
            <a:spAutoFit/>
          </a:bodyPr>
          <a:lstStyle/>
          <a:p>
            <a:r>
              <a:rPr kumimoji="1" lang="en-US" altLang="ja-JP" sz="800" dirty="0"/>
              <a:t>op[15:11]</a:t>
            </a:r>
            <a:endParaRPr kumimoji="1" lang="ja-JP" altLang="en-US" sz="800" dirty="0"/>
          </a:p>
        </p:txBody>
      </p:sp>
      <p:sp>
        <p:nvSpPr>
          <p:cNvPr id="310" name="テキスト ボックス 309"/>
          <p:cNvSpPr txBox="1"/>
          <p:nvPr/>
        </p:nvSpPr>
        <p:spPr>
          <a:xfrm>
            <a:off x="2530906" y="3219047"/>
            <a:ext cx="662670" cy="215444"/>
          </a:xfrm>
          <a:prstGeom prst="rect">
            <a:avLst/>
          </a:prstGeom>
          <a:noFill/>
        </p:spPr>
        <p:txBody>
          <a:bodyPr wrap="square" rtlCol="0">
            <a:spAutoFit/>
          </a:bodyPr>
          <a:lstStyle/>
          <a:p>
            <a:r>
              <a:rPr kumimoji="1" lang="en-US" altLang="ja-JP" sz="800" dirty="0"/>
              <a:t>op[10:3]</a:t>
            </a:r>
            <a:endParaRPr kumimoji="1" lang="ja-JP" altLang="en-US" sz="800" dirty="0"/>
          </a:p>
        </p:txBody>
      </p:sp>
      <p:sp>
        <p:nvSpPr>
          <p:cNvPr id="69" name="テキスト ボックス 68"/>
          <p:cNvSpPr txBox="1"/>
          <p:nvPr/>
        </p:nvSpPr>
        <p:spPr>
          <a:xfrm>
            <a:off x="3252812" y="3788406"/>
            <a:ext cx="596191" cy="215444"/>
          </a:xfrm>
          <a:prstGeom prst="rect">
            <a:avLst/>
          </a:prstGeom>
          <a:noFill/>
        </p:spPr>
        <p:txBody>
          <a:bodyPr wrap="square" rtlCol="0">
            <a:spAutoFit/>
          </a:bodyPr>
          <a:lstStyle/>
          <a:p>
            <a:r>
              <a:rPr kumimoji="1" lang="en-US" altLang="ja-JP" sz="800" dirty="0"/>
              <a:t>R0</a:t>
            </a:r>
            <a:endParaRPr kumimoji="1" lang="ja-JP" altLang="en-US" sz="800" dirty="0"/>
          </a:p>
        </p:txBody>
      </p:sp>
      <p:sp>
        <p:nvSpPr>
          <p:cNvPr id="251" name="テキスト ボックス 250"/>
          <p:cNvSpPr txBox="1"/>
          <p:nvPr/>
        </p:nvSpPr>
        <p:spPr>
          <a:xfrm>
            <a:off x="3252812" y="4003377"/>
            <a:ext cx="596191" cy="215444"/>
          </a:xfrm>
          <a:prstGeom prst="rect">
            <a:avLst/>
          </a:prstGeom>
          <a:noFill/>
        </p:spPr>
        <p:txBody>
          <a:bodyPr wrap="square" rtlCol="0">
            <a:spAutoFit/>
          </a:bodyPr>
          <a:lstStyle/>
          <a:p>
            <a:r>
              <a:rPr kumimoji="1" lang="en-US" altLang="ja-JP" sz="800" dirty="0"/>
              <a:t>R1</a:t>
            </a:r>
            <a:endParaRPr kumimoji="1" lang="ja-JP" altLang="en-US" sz="800" dirty="0"/>
          </a:p>
        </p:txBody>
      </p:sp>
      <p:sp>
        <p:nvSpPr>
          <p:cNvPr id="258" name="テキスト ボックス 257"/>
          <p:cNvSpPr txBox="1"/>
          <p:nvPr/>
        </p:nvSpPr>
        <p:spPr>
          <a:xfrm>
            <a:off x="3252811" y="4569113"/>
            <a:ext cx="596191" cy="215444"/>
          </a:xfrm>
          <a:prstGeom prst="rect">
            <a:avLst/>
          </a:prstGeom>
          <a:noFill/>
        </p:spPr>
        <p:txBody>
          <a:bodyPr wrap="square" rtlCol="0">
            <a:spAutoFit/>
          </a:bodyPr>
          <a:lstStyle/>
          <a:p>
            <a:r>
              <a:rPr kumimoji="1" lang="en-US" altLang="ja-JP" sz="800" dirty="0"/>
              <a:t>R13</a:t>
            </a:r>
            <a:endParaRPr kumimoji="1" lang="ja-JP" altLang="en-US" sz="800" dirty="0"/>
          </a:p>
        </p:txBody>
      </p:sp>
      <p:sp>
        <p:nvSpPr>
          <p:cNvPr id="319" name="テキスト ボックス 318"/>
          <p:cNvSpPr txBox="1"/>
          <p:nvPr/>
        </p:nvSpPr>
        <p:spPr>
          <a:xfrm>
            <a:off x="2530906" y="3376484"/>
            <a:ext cx="662670" cy="215444"/>
          </a:xfrm>
          <a:prstGeom prst="rect">
            <a:avLst/>
          </a:prstGeom>
          <a:noFill/>
        </p:spPr>
        <p:txBody>
          <a:bodyPr wrap="square" rtlCol="0">
            <a:spAutoFit/>
          </a:bodyPr>
          <a:lstStyle/>
          <a:p>
            <a:r>
              <a:rPr kumimoji="1" lang="en-US" altLang="ja-JP" sz="800" dirty="0"/>
              <a:t>op[6:0]</a:t>
            </a:r>
            <a:endParaRPr kumimoji="1" lang="ja-JP" altLang="en-US" sz="800" dirty="0"/>
          </a:p>
        </p:txBody>
      </p:sp>
      <p:cxnSp>
        <p:nvCxnSpPr>
          <p:cNvPr id="321" name="直線コネクタ 320"/>
          <p:cNvCxnSpPr/>
          <p:nvPr/>
        </p:nvCxnSpPr>
        <p:spPr>
          <a:xfrm>
            <a:off x="2565026" y="3168165"/>
            <a:ext cx="110065" cy="125046"/>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cxnSp>
        <p:nvCxnSpPr>
          <p:cNvPr id="322" name="直線コネクタ 321"/>
          <p:cNvCxnSpPr/>
          <p:nvPr/>
        </p:nvCxnSpPr>
        <p:spPr>
          <a:xfrm>
            <a:off x="2557432" y="3338832"/>
            <a:ext cx="110065" cy="125046"/>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cxnSp>
        <p:nvCxnSpPr>
          <p:cNvPr id="324" name="直線コネクタ 323"/>
          <p:cNvCxnSpPr/>
          <p:nvPr/>
        </p:nvCxnSpPr>
        <p:spPr>
          <a:xfrm>
            <a:off x="2565026" y="3501164"/>
            <a:ext cx="102471" cy="116622"/>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cxnSp>
        <p:nvCxnSpPr>
          <p:cNvPr id="335" name="直線矢印コネクタ 334"/>
          <p:cNvCxnSpPr/>
          <p:nvPr/>
        </p:nvCxnSpPr>
        <p:spPr>
          <a:xfrm>
            <a:off x="5563708" y="4780673"/>
            <a:ext cx="2281546"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336" name="直線矢印コネクタ 335"/>
          <p:cNvCxnSpPr/>
          <p:nvPr/>
        </p:nvCxnSpPr>
        <p:spPr>
          <a:xfrm>
            <a:off x="5563708" y="5115181"/>
            <a:ext cx="2281546"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338" name="直線コネクタ 337"/>
          <p:cNvCxnSpPr/>
          <p:nvPr/>
        </p:nvCxnSpPr>
        <p:spPr>
          <a:xfrm>
            <a:off x="7123635" y="3812176"/>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339" name="テキスト ボックス 338"/>
          <p:cNvSpPr txBox="1"/>
          <p:nvPr/>
        </p:nvSpPr>
        <p:spPr>
          <a:xfrm>
            <a:off x="6807705" y="3891313"/>
            <a:ext cx="819410" cy="430887"/>
          </a:xfrm>
          <a:prstGeom prst="rect">
            <a:avLst/>
          </a:prstGeom>
          <a:noFill/>
        </p:spPr>
        <p:txBody>
          <a:bodyPr wrap="square" rtlCol="0">
            <a:spAutoFit/>
          </a:bodyPr>
          <a:lstStyle/>
          <a:p>
            <a:r>
              <a:rPr kumimoji="1" lang="en-US" altLang="ja-JP" sz="800" dirty="0"/>
              <a:t>reg_out[15:0]</a:t>
            </a:r>
          </a:p>
          <a:p>
            <a:r>
              <a:rPr kumimoji="1" lang="en-US" altLang="ja-JP" sz="1400" dirty="0"/>
              <a:t>×12</a:t>
            </a:r>
            <a:r>
              <a:rPr kumimoji="1" lang="ja-JP" altLang="en-US" sz="1400" dirty="0"/>
              <a:t>個</a:t>
            </a:r>
          </a:p>
        </p:txBody>
      </p:sp>
      <p:sp>
        <p:nvSpPr>
          <p:cNvPr id="352" name="テキスト ボックス 351"/>
          <p:cNvSpPr txBox="1"/>
          <p:nvPr/>
        </p:nvSpPr>
        <p:spPr>
          <a:xfrm>
            <a:off x="7074826" y="5264502"/>
            <a:ext cx="892372" cy="215444"/>
          </a:xfrm>
          <a:prstGeom prst="rect">
            <a:avLst/>
          </a:prstGeom>
          <a:noFill/>
        </p:spPr>
        <p:txBody>
          <a:bodyPr wrap="square" rtlCol="0">
            <a:spAutoFit/>
          </a:bodyPr>
          <a:lstStyle/>
          <a:p>
            <a:r>
              <a:rPr kumimoji="1" lang="en-US" altLang="ja-JP" sz="800" dirty="0"/>
              <a:t>ram_addr[15:0]</a:t>
            </a:r>
            <a:endParaRPr kumimoji="1" lang="ja-JP" altLang="en-US" sz="800" dirty="0"/>
          </a:p>
        </p:txBody>
      </p:sp>
      <p:sp>
        <p:nvSpPr>
          <p:cNvPr id="41" name="テキスト ボックス 40"/>
          <p:cNvSpPr txBox="1"/>
          <p:nvPr/>
        </p:nvSpPr>
        <p:spPr>
          <a:xfrm>
            <a:off x="1710235" y="2099949"/>
            <a:ext cx="591795" cy="215444"/>
          </a:xfrm>
          <a:prstGeom prst="rect">
            <a:avLst/>
          </a:prstGeom>
          <a:noFill/>
        </p:spPr>
        <p:txBody>
          <a:bodyPr wrap="square" rtlCol="0">
            <a:spAutoFit/>
          </a:bodyPr>
          <a:lstStyle/>
          <a:p>
            <a:r>
              <a:rPr kumimoji="1" lang="en-US" altLang="ja-JP" sz="800" dirty="0"/>
              <a:t>o_pc[7:0]</a:t>
            </a:r>
            <a:endParaRPr kumimoji="1" lang="ja-JP" altLang="en-US" sz="800" dirty="0"/>
          </a:p>
        </p:txBody>
      </p:sp>
      <p:sp>
        <p:nvSpPr>
          <p:cNvPr id="366" name="二等辺三角形 365"/>
          <p:cNvSpPr/>
          <p:nvPr/>
        </p:nvSpPr>
        <p:spPr>
          <a:xfrm rot="10800000">
            <a:off x="3965691" y="2843346"/>
            <a:ext cx="104683" cy="7947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4" name="二等辺三角形 363"/>
          <p:cNvSpPr/>
          <p:nvPr/>
        </p:nvSpPr>
        <p:spPr>
          <a:xfrm rot="10800000">
            <a:off x="2388216" y="2843344"/>
            <a:ext cx="104683" cy="7947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4" name="正方形/長方形 403"/>
          <p:cNvSpPr/>
          <p:nvPr/>
        </p:nvSpPr>
        <p:spPr>
          <a:xfrm>
            <a:off x="4943458" y="1399586"/>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5" name="下矢印 404"/>
          <p:cNvSpPr/>
          <p:nvPr/>
        </p:nvSpPr>
        <p:spPr>
          <a:xfrm>
            <a:off x="4910750" y="1223478"/>
            <a:ext cx="111135" cy="14393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6" name="テキスト ボックス 405"/>
          <p:cNvSpPr txBox="1"/>
          <p:nvPr/>
        </p:nvSpPr>
        <p:spPr>
          <a:xfrm>
            <a:off x="4928841" y="1499541"/>
            <a:ext cx="432146" cy="215444"/>
          </a:xfrm>
          <a:prstGeom prst="rect">
            <a:avLst/>
          </a:prstGeom>
          <a:noFill/>
        </p:spPr>
        <p:txBody>
          <a:bodyPr wrap="square" rtlCol="0">
            <a:spAutoFit/>
          </a:bodyPr>
          <a:lstStyle/>
          <a:p>
            <a:r>
              <a:rPr kumimoji="1" lang="en-US" altLang="ja-JP" sz="800" dirty="0"/>
              <a:t>rst_n</a:t>
            </a:r>
            <a:endParaRPr kumimoji="1" lang="ja-JP" altLang="en-US" sz="800" dirty="0"/>
          </a:p>
        </p:txBody>
      </p:sp>
      <p:cxnSp>
        <p:nvCxnSpPr>
          <p:cNvPr id="408" name="直線矢印コネクタ 407"/>
          <p:cNvCxnSpPr>
            <a:stCxn id="158" idx="2"/>
          </p:cNvCxnSpPr>
          <p:nvPr/>
        </p:nvCxnSpPr>
        <p:spPr>
          <a:xfrm>
            <a:off x="4226515" y="1440839"/>
            <a:ext cx="767" cy="290505"/>
          </a:xfrm>
          <a:prstGeom prst="straightConnector1">
            <a:avLst/>
          </a:prstGeom>
          <a:ln w="6350">
            <a:tailEnd type="arrow"/>
          </a:ln>
        </p:spPr>
        <p:style>
          <a:lnRef idx="1">
            <a:schemeClr val="dk1"/>
          </a:lnRef>
          <a:fillRef idx="0">
            <a:schemeClr val="dk1"/>
          </a:fillRef>
          <a:effectRef idx="0">
            <a:schemeClr val="dk1"/>
          </a:effectRef>
          <a:fontRef idx="minor">
            <a:schemeClr val="tx1"/>
          </a:fontRef>
        </p:style>
      </p:cxnSp>
      <p:cxnSp>
        <p:nvCxnSpPr>
          <p:cNvPr id="409" name="直線矢印コネクタ 408"/>
          <p:cNvCxnSpPr/>
          <p:nvPr/>
        </p:nvCxnSpPr>
        <p:spPr>
          <a:xfrm>
            <a:off x="4963013" y="1435492"/>
            <a:ext cx="767" cy="290505"/>
          </a:xfrm>
          <a:prstGeom prst="straightConnector1">
            <a:avLst/>
          </a:prstGeom>
          <a:ln w="6350">
            <a:tailEnd type="arrow"/>
          </a:ln>
        </p:spPr>
        <p:style>
          <a:lnRef idx="1">
            <a:schemeClr val="dk1"/>
          </a:lnRef>
          <a:fillRef idx="0">
            <a:schemeClr val="dk1"/>
          </a:fillRef>
          <a:effectRef idx="0">
            <a:schemeClr val="dk1"/>
          </a:effectRef>
          <a:fontRef idx="minor">
            <a:schemeClr val="tx1"/>
          </a:fontRef>
        </p:style>
      </p:cxnSp>
      <p:sp>
        <p:nvSpPr>
          <p:cNvPr id="410" name="円/楕円 409"/>
          <p:cNvSpPr/>
          <p:nvPr/>
        </p:nvSpPr>
        <p:spPr>
          <a:xfrm>
            <a:off x="2161105" y="2784143"/>
            <a:ext cx="64530" cy="59201"/>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3" name="円/楕円 412"/>
          <p:cNvSpPr/>
          <p:nvPr/>
        </p:nvSpPr>
        <p:spPr>
          <a:xfrm>
            <a:off x="3629415" y="2784143"/>
            <a:ext cx="64530" cy="59201"/>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14" name="直線コネクタ 413"/>
          <p:cNvCxnSpPr/>
          <p:nvPr/>
        </p:nvCxnSpPr>
        <p:spPr>
          <a:xfrm flipV="1">
            <a:off x="3661680" y="2691790"/>
            <a:ext cx="0" cy="92353"/>
          </a:xfrm>
          <a:prstGeom prst="line">
            <a:avLst/>
          </a:prstGeom>
          <a:ln w="6350"/>
        </p:spPr>
        <p:style>
          <a:lnRef idx="1">
            <a:schemeClr val="dk1"/>
          </a:lnRef>
          <a:fillRef idx="0">
            <a:schemeClr val="dk1"/>
          </a:fillRef>
          <a:effectRef idx="0">
            <a:schemeClr val="dk1"/>
          </a:effectRef>
          <a:fontRef idx="minor">
            <a:schemeClr val="tx1"/>
          </a:fontRef>
        </p:style>
      </p:cxnSp>
      <p:cxnSp>
        <p:nvCxnSpPr>
          <p:cNvPr id="412" name="直線コネクタ 411"/>
          <p:cNvCxnSpPr/>
          <p:nvPr/>
        </p:nvCxnSpPr>
        <p:spPr>
          <a:xfrm flipV="1">
            <a:off x="2193370" y="2691790"/>
            <a:ext cx="0" cy="92353"/>
          </a:xfrm>
          <a:prstGeom prst="line">
            <a:avLst/>
          </a:prstGeom>
          <a:ln w="6350"/>
        </p:spPr>
        <p:style>
          <a:lnRef idx="1">
            <a:schemeClr val="dk1"/>
          </a:lnRef>
          <a:fillRef idx="0">
            <a:schemeClr val="dk1"/>
          </a:fillRef>
          <a:effectRef idx="0">
            <a:schemeClr val="dk1"/>
          </a:effectRef>
          <a:fontRef idx="minor">
            <a:schemeClr val="tx1"/>
          </a:fontRef>
        </p:style>
      </p:cxnSp>
      <p:cxnSp>
        <p:nvCxnSpPr>
          <p:cNvPr id="423" name="直線矢印コネクタ 422"/>
          <p:cNvCxnSpPr/>
          <p:nvPr/>
        </p:nvCxnSpPr>
        <p:spPr>
          <a:xfrm>
            <a:off x="8028966" y="1456790"/>
            <a:ext cx="0" cy="548740"/>
          </a:xfrm>
          <a:prstGeom prst="straightConnector1">
            <a:avLst/>
          </a:prstGeom>
          <a:ln w="6350">
            <a:tailEnd type="arrow"/>
          </a:ln>
        </p:spPr>
        <p:style>
          <a:lnRef idx="1">
            <a:schemeClr val="dk1"/>
          </a:lnRef>
          <a:fillRef idx="0">
            <a:schemeClr val="dk1"/>
          </a:fillRef>
          <a:effectRef idx="0">
            <a:schemeClr val="dk1"/>
          </a:effectRef>
          <a:fontRef idx="minor">
            <a:schemeClr val="tx1"/>
          </a:fontRef>
        </p:style>
      </p:cxnSp>
      <p:sp>
        <p:nvSpPr>
          <p:cNvPr id="424" name="正方形/長方形 423"/>
          <p:cNvSpPr/>
          <p:nvPr/>
        </p:nvSpPr>
        <p:spPr>
          <a:xfrm>
            <a:off x="7999907" y="1395070"/>
            <a:ext cx="45719" cy="4571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5" name="下矢印 424"/>
          <p:cNvSpPr/>
          <p:nvPr/>
        </p:nvSpPr>
        <p:spPr>
          <a:xfrm>
            <a:off x="7967198" y="1229338"/>
            <a:ext cx="111135" cy="14393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6" name="テキスト ボックス 425"/>
          <p:cNvSpPr txBox="1"/>
          <p:nvPr/>
        </p:nvSpPr>
        <p:spPr>
          <a:xfrm>
            <a:off x="7517217" y="1790086"/>
            <a:ext cx="627557" cy="215444"/>
          </a:xfrm>
          <a:prstGeom prst="rect">
            <a:avLst/>
          </a:prstGeom>
          <a:noFill/>
        </p:spPr>
        <p:txBody>
          <a:bodyPr wrap="square" rtlCol="0">
            <a:spAutoFit/>
          </a:bodyPr>
          <a:lstStyle/>
          <a:p>
            <a:r>
              <a:rPr kumimoji="1" lang="en-US" altLang="ja-JP" sz="800" dirty="0"/>
              <a:t>ren=1’b1</a:t>
            </a:r>
            <a:endParaRPr kumimoji="1" lang="ja-JP" altLang="en-US" sz="800" dirty="0"/>
          </a:p>
        </p:txBody>
      </p:sp>
      <p:cxnSp>
        <p:nvCxnSpPr>
          <p:cNvPr id="428" name="直線矢印コネクタ 427"/>
          <p:cNvCxnSpPr/>
          <p:nvPr/>
        </p:nvCxnSpPr>
        <p:spPr>
          <a:xfrm>
            <a:off x="5563707" y="4448589"/>
            <a:ext cx="686685"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431" name="テキスト ボックス 430"/>
          <p:cNvSpPr txBox="1"/>
          <p:nvPr/>
        </p:nvSpPr>
        <p:spPr>
          <a:xfrm>
            <a:off x="5589403" y="4430507"/>
            <a:ext cx="851115" cy="215444"/>
          </a:xfrm>
          <a:prstGeom prst="rect">
            <a:avLst/>
          </a:prstGeom>
          <a:noFill/>
        </p:spPr>
        <p:txBody>
          <a:bodyPr wrap="square" rtlCol="0">
            <a:spAutoFit/>
          </a:bodyPr>
          <a:lstStyle/>
          <a:p>
            <a:r>
              <a:rPr kumimoji="1" lang="en-US" altLang="ja-JP" sz="800" dirty="0"/>
              <a:t>reg_wen</a:t>
            </a:r>
            <a:endParaRPr kumimoji="1" lang="ja-JP" altLang="en-US" sz="800" dirty="0"/>
          </a:p>
        </p:txBody>
      </p:sp>
      <p:sp>
        <p:nvSpPr>
          <p:cNvPr id="434" name="正方形/長方形 433"/>
          <p:cNvSpPr/>
          <p:nvPr/>
        </p:nvSpPr>
        <p:spPr>
          <a:xfrm>
            <a:off x="3828173" y="3360375"/>
            <a:ext cx="45719" cy="81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5" name="正方形/長方形 434"/>
          <p:cNvSpPr/>
          <p:nvPr/>
        </p:nvSpPr>
        <p:spPr>
          <a:xfrm>
            <a:off x="4954735" y="3199066"/>
            <a:ext cx="45719" cy="81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30" name="直線コネクタ 129"/>
          <p:cNvCxnSpPr/>
          <p:nvPr/>
        </p:nvCxnSpPr>
        <p:spPr>
          <a:xfrm>
            <a:off x="4078312" y="3891313"/>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31" name="直線コネクタ 130"/>
          <p:cNvCxnSpPr/>
          <p:nvPr/>
        </p:nvCxnSpPr>
        <p:spPr>
          <a:xfrm>
            <a:off x="4072233" y="4467583"/>
            <a:ext cx="110065" cy="12111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32" name="直線コネクタ 131"/>
          <p:cNvCxnSpPr/>
          <p:nvPr/>
        </p:nvCxnSpPr>
        <p:spPr>
          <a:xfrm flipH="1">
            <a:off x="8139059" y="5719637"/>
            <a:ext cx="123590" cy="11969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136" name="テキスト ボックス 135"/>
          <p:cNvSpPr txBox="1"/>
          <p:nvPr/>
        </p:nvSpPr>
        <p:spPr>
          <a:xfrm>
            <a:off x="7233700" y="5671761"/>
            <a:ext cx="891095" cy="215444"/>
          </a:xfrm>
          <a:prstGeom prst="rect">
            <a:avLst/>
          </a:prstGeom>
          <a:noFill/>
        </p:spPr>
        <p:txBody>
          <a:bodyPr wrap="square" rtlCol="0">
            <a:spAutoFit/>
          </a:bodyPr>
          <a:lstStyle/>
          <a:p>
            <a:r>
              <a:rPr kumimoji="1" lang="en-US" altLang="ja-JP" sz="800" dirty="0"/>
              <a:t>RAM_OUT[15:0]</a:t>
            </a:r>
            <a:endParaRPr kumimoji="1" lang="ja-JP" altLang="en-US" sz="800" dirty="0"/>
          </a:p>
        </p:txBody>
      </p:sp>
      <p:cxnSp>
        <p:nvCxnSpPr>
          <p:cNvPr id="139" name="直線コネクタ 138"/>
          <p:cNvCxnSpPr/>
          <p:nvPr/>
        </p:nvCxnSpPr>
        <p:spPr>
          <a:xfrm flipH="1">
            <a:off x="1622383" y="2040103"/>
            <a:ext cx="123590" cy="11969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8" name="カギ線コネクタ 27"/>
          <p:cNvCxnSpPr>
            <a:stCxn id="82" idx="2"/>
          </p:cNvCxnSpPr>
          <p:nvPr/>
        </p:nvCxnSpPr>
        <p:spPr>
          <a:xfrm rot="5400000" flipH="1">
            <a:off x="5584696" y="3056509"/>
            <a:ext cx="284274" cy="4948042"/>
          </a:xfrm>
          <a:prstGeom prst="bentConnector4">
            <a:avLst>
              <a:gd name="adj1" fmla="val -80415"/>
              <a:gd name="adj2" fmla="val 108071"/>
            </a:avLst>
          </a:prstGeom>
          <a:ln w="19050"/>
        </p:spPr>
        <p:style>
          <a:lnRef idx="1">
            <a:schemeClr val="dk1"/>
          </a:lnRef>
          <a:fillRef idx="0">
            <a:schemeClr val="dk1"/>
          </a:fillRef>
          <a:effectRef idx="0">
            <a:schemeClr val="dk1"/>
          </a:effectRef>
          <a:fontRef idx="minor">
            <a:schemeClr val="tx1"/>
          </a:fontRef>
        </p:style>
      </p:cxnSp>
      <p:cxnSp>
        <p:nvCxnSpPr>
          <p:cNvPr id="36" name="直線矢印コネクタ 35"/>
          <p:cNvCxnSpPr/>
          <p:nvPr/>
        </p:nvCxnSpPr>
        <p:spPr>
          <a:xfrm>
            <a:off x="4133345" y="5388393"/>
            <a:ext cx="1202896"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26" name="直線矢印コネクタ 125"/>
          <p:cNvCxnSpPr/>
          <p:nvPr/>
        </p:nvCxnSpPr>
        <p:spPr>
          <a:xfrm>
            <a:off x="2441324" y="2673859"/>
            <a:ext cx="0" cy="175242"/>
          </a:xfrm>
          <a:prstGeom prst="straightConnector1">
            <a:avLst/>
          </a:prstGeom>
          <a:ln w="6350">
            <a:tailEnd type="arrow"/>
          </a:ln>
        </p:spPr>
        <p:style>
          <a:lnRef idx="1">
            <a:schemeClr val="dk1"/>
          </a:lnRef>
          <a:fillRef idx="0">
            <a:schemeClr val="dk1"/>
          </a:fillRef>
          <a:effectRef idx="0">
            <a:schemeClr val="dk1"/>
          </a:effectRef>
          <a:fontRef idx="minor">
            <a:schemeClr val="tx1"/>
          </a:fontRef>
        </p:style>
      </p:cxnSp>
      <p:cxnSp>
        <p:nvCxnSpPr>
          <p:cNvPr id="129" name="直線矢印コネクタ 128"/>
          <p:cNvCxnSpPr/>
          <p:nvPr/>
        </p:nvCxnSpPr>
        <p:spPr>
          <a:xfrm>
            <a:off x="4018032" y="2668104"/>
            <a:ext cx="0" cy="175242"/>
          </a:xfrm>
          <a:prstGeom prst="straightConnector1">
            <a:avLst/>
          </a:prstGeom>
          <a:ln w="6350">
            <a:tailEnd type="arrow"/>
          </a:ln>
        </p:spPr>
        <p:style>
          <a:lnRef idx="1">
            <a:schemeClr val="dk1"/>
          </a:lnRef>
          <a:fillRef idx="0">
            <a:schemeClr val="dk1"/>
          </a:fillRef>
          <a:effectRef idx="0">
            <a:schemeClr val="dk1"/>
          </a:effectRef>
          <a:fontRef idx="minor">
            <a:schemeClr val="tx1"/>
          </a:fontRef>
        </p:style>
      </p:cxnSp>
      <p:sp>
        <p:nvSpPr>
          <p:cNvPr id="123" name="テキスト ボックス 122"/>
          <p:cNvSpPr txBox="1"/>
          <p:nvPr/>
        </p:nvSpPr>
        <p:spPr>
          <a:xfrm>
            <a:off x="6028749" y="2958405"/>
            <a:ext cx="295897" cy="215444"/>
          </a:xfrm>
          <a:prstGeom prst="rect">
            <a:avLst/>
          </a:prstGeom>
          <a:solidFill>
            <a:schemeClr val="accent6">
              <a:lumMod val="40000"/>
              <a:lumOff val="60000"/>
            </a:schemeClr>
          </a:solidFill>
          <a:ln>
            <a:solidFill>
              <a:schemeClr val="tx1"/>
            </a:solidFill>
          </a:ln>
        </p:spPr>
        <p:txBody>
          <a:bodyPr wrap="square" rtlCol="0">
            <a:spAutoFit/>
          </a:bodyPr>
          <a:lstStyle/>
          <a:p>
            <a:r>
              <a:rPr kumimoji="1" lang="en-US" altLang="ja-JP" sz="800" dirty="0"/>
              <a:t>PC</a:t>
            </a:r>
            <a:endParaRPr kumimoji="1" lang="ja-JP" altLang="en-US" sz="800" dirty="0"/>
          </a:p>
        </p:txBody>
      </p:sp>
      <p:sp>
        <p:nvSpPr>
          <p:cNvPr id="127" name="二等辺三角形 126"/>
          <p:cNvSpPr/>
          <p:nvPr/>
        </p:nvSpPr>
        <p:spPr>
          <a:xfrm rot="10800000">
            <a:off x="6911546" y="2843344"/>
            <a:ext cx="104683" cy="7947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円/楕円 127"/>
          <p:cNvSpPr/>
          <p:nvPr/>
        </p:nvSpPr>
        <p:spPr>
          <a:xfrm>
            <a:off x="6597275" y="2789900"/>
            <a:ext cx="64530" cy="59201"/>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37" name="直線コネクタ 136"/>
          <p:cNvCxnSpPr/>
          <p:nvPr/>
        </p:nvCxnSpPr>
        <p:spPr>
          <a:xfrm flipV="1">
            <a:off x="6629540" y="2697547"/>
            <a:ext cx="0" cy="92353"/>
          </a:xfrm>
          <a:prstGeom prst="line">
            <a:avLst/>
          </a:prstGeom>
          <a:ln w="6350"/>
        </p:spPr>
        <p:style>
          <a:lnRef idx="1">
            <a:schemeClr val="dk1"/>
          </a:lnRef>
          <a:fillRef idx="0">
            <a:schemeClr val="dk1"/>
          </a:fillRef>
          <a:effectRef idx="0">
            <a:schemeClr val="dk1"/>
          </a:effectRef>
          <a:fontRef idx="minor">
            <a:schemeClr val="tx1"/>
          </a:fontRef>
        </p:style>
      </p:cxnSp>
      <p:sp>
        <p:nvSpPr>
          <p:cNvPr id="141" name="正方形/長方形 140"/>
          <p:cNvSpPr/>
          <p:nvPr/>
        </p:nvSpPr>
        <p:spPr>
          <a:xfrm>
            <a:off x="4475741" y="4708522"/>
            <a:ext cx="45719" cy="53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テキスト ボックス 141"/>
          <p:cNvSpPr txBox="1"/>
          <p:nvPr/>
        </p:nvSpPr>
        <p:spPr>
          <a:xfrm>
            <a:off x="6417375" y="2966591"/>
            <a:ext cx="352404" cy="215444"/>
          </a:xfrm>
          <a:prstGeom prst="rect">
            <a:avLst/>
          </a:prstGeom>
          <a:solidFill>
            <a:schemeClr val="accent6">
              <a:lumMod val="40000"/>
              <a:lumOff val="60000"/>
            </a:schemeClr>
          </a:solidFill>
          <a:ln>
            <a:solidFill>
              <a:schemeClr val="tx1"/>
            </a:solidFill>
          </a:ln>
        </p:spPr>
        <p:txBody>
          <a:bodyPr wrap="square" rtlCol="0">
            <a:spAutoFit/>
          </a:bodyPr>
          <a:lstStyle/>
          <a:p>
            <a:r>
              <a:rPr kumimoji="1" lang="en-US" altLang="ja-JP" sz="800" dirty="0"/>
              <a:t>PSR</a:t>
            </a:r>
            <a:endParaRPr kumimoji="1" lang="ja-JP" altLang="en-US" sz="800" dirty="0"/>
          </a:p>
        </p:txBody>
      </p:sp>
      <p:cxnSp>
        <p:nvCxnSpPr>
          <p:cNvPr id="149" name="直線矢印コネクタ 148"/>
          <p:cNvCxnSpPr/>
          <p:nvPr/>
        </p:nvCxnSpPr>
        <p:spPr>
          <a:xfrm>
            <a:off x="6963887" y="2668104"/>
            <a:ext cx="0" cy="175242"/>
          </a:xfrm>
          <a:prstGeom prst="straightConnector1">
            <a:avLst/>
          </a:prstGeom>
          <a:ln w="6350">
            <a:tailEnd type="arrow"/>
          </a:ln>
        </p:spPr>
        <p:style>
          <a:lnRef idx="1">
            <a:schemeClr val="dk1"/>
          </a:lnRef>
          <a:fillRef idx="0">
            <a:schemeClr val="dk1"/>
          </a:fillRef>
          <a:effectRef idx="0">
            <a:schemeClr val="dk1"/>
          </a:effectRef>
          <a:fontRef idx="minor">
            <a:schemeClr val="tx1"/>
          </a:fontRef>
        </p:style>
      </p:cxnSp>
      <p:sp>
        <p:nvSpPr>
          <p:cNvPr id="150" name="テキスト ボックス 149"/>
          <p:cNvSpPr txBox="1"/>
          <p:nvPr/>
        </p:nvSpPr>
        <p:spPr>
          <a:xfrm>
            <a:off x="5167515" y="2806465"/>
            <a:ext cx="492443" cy="215444"/>
          </a:xfrm>
          <a:prstGeom prst="rect">
            <a:avLst/>
          </a:prstGeom>
          <a:noFill/>
        </p:spPr>
        <p:txBody>
          <a:bodyPr wrap="none" rtlCol="0">
            <a:spAutoFit/>
          </a:bodyPr>
          <a:lstStyle/>
          <a:p>
            <a:r>
              <a:rPr kumimoji="1" lang="ja-JP" altLang="en-US" sz="800" dirty="0"/>
              <a:t>未実装</a:t>
            </a:r>
          </a:p>
        </p:txBody>
      </p:sp>
      <p:sp>
        <p:nvSpPr>
          <p:cNvPr id="151" name="テキスト ボックス 150"/>
          <p:cNvSpPr txBox="1"/>
          <p:nvPr/>
        </p:nvSpPr>
        <p:spPr>
          <a:xfrm>
            <a:off x="5554326" y="2806465"/>
            <a:ext cx="492443" cy="215444"/>
          </a:xfrm>
          <a:prstGeom prst="rect">
            <a:avLst/>
          </a:prstGeom>
          <a:noFill/>
        </p:spPr>
        <p:txBody>
          <a:bodyPr wrap="none" rtlCol="0">
            <a:spAutoFit/>
          </a:bodyPr>
          <a:lstStyle/>
          <a:p>
            <a:r>
              <a:rPr kumimoji="1" lang="ja-JP" altLang="en-US" sz="800" dirty="0"/>
              <a:t>未実装</a:t>
            </a:r>
          </a:p>
        </p:txBody>
      </p:sp>
      <p:sp>
        <p:nvSpPr>
          <p:cNvPr id="140" name="テキスト ボックス 139"/>
          <p:cNvSpPr txBox="1"/>
          <p:nvPr/>
        </p:nvSpPr>
        <p:spPr>
          <a:xfrm>
            <a:off x="6358625" y="4371344"/>
            <a:ext cx="607970" cy="215444"/>
          </a:xfrm>
          <a:prstGeom prst="rect">
            <a:avLst/>
          </a:prstGeom>
          <a:noFill/>
        </p:spPr>
        <p:txBody>
          <a:bodyPr wrap="square" rtlCol="0">
            <a:spAutoFit/>
          </a:bodyPr>
          <a:lstStyle/>
          <a:p>
            <a:r>
              <a:rPr kumimoji="1" lang="en-US" altLang="ja-JP" sz="800" dirty="0"/>
              <a:t>R0 ~ R11</a:t>
            </a:r>
            <a:endParaRPr kumimoji="1" lang="ja-JP" altLang="en-US" sz="800" dirty="0"/>
          </a:p>
        </p:txBody>
      </p:sp>
      <p:sp>
        <p:nvSpPr>
          <p:cNvPr id="146" name="テキスト ボックス 145"/>
          <p:cNvSpPr txBox="1"/>
          <p:nvPr/>
        </p:nvSpPr>
        <p:spPr>
          <a:xfrm>
            <a:off x="6220317" y="3471871"/>
            <a:ext cx="968328" cy="215444"/>
          </a:xfrm>
          <a:prstGeom prst="rect">
            <a:avLst/>
          </a:prstGeom>
          <a:noFill/>
        </p:spPr>
        <p:txBody>
          <a:bodyPr wrap="square" rtlCol="0">
            <a:spAutoFit/>
          </a:bodyPr>
          <a:lstStyle/>
          <a:p>
            <a:r>
              <a:rPr kumimoji="1" lang="ja-JP" altLang="en-US" sz="800" dirty="0"/>
              <a:t>汎用レジスタ群</a:t>
            </a:r>
          </a:p>
        </p:txBody>
      </p:sp>
      <p:sp>
        <p:nvSpPr>
          <p:cNvPr id="148" name="テキスト ボックス 147"/>
          <p:cNvSpPr txBox="1"/>
          <p:nvPr/>
        </p:nvSpPr>
        <p:spPr>
          <a:xfrm>
            <a:off x="5642651" y="2959806"/>
            <a:ext cx="295897" cy="215444"/>
          </a:xfrm>
          <a:prstGeom prst="rect">
            <a:avLst/>
          </a:prstGeom>
          <a:noFill/>
          <a:ln>
            <a:solidFill>
              <a:schemeClr val="tx1"/>
            </a:solidFill>
          </a:ln>
        </p:spPr>
        <p:txBody>
          <a:bodyPr wrap="square" rtlCol="0">
            <a:spAutoFit/>
          </a:bodyPr>
          <a:lstStyle/>
          <a:p>
            <a:r>
              <a:rPr kumimoji="1" lang="en-US" altLang="ja-JP" sz="800" dirty="0"/>
              <a:t>LR</a:t>
            </a:r>
            <a:endParaRPr kumimoji="1" lang="ja-JP" altLang="en-US" sz="800" dirty="0"/>
          </a:p>
        </p:txBody>
      </p:sp>
      <p:sp>
        <p:nvSpPr>
          <p:cNvPr id="152" name="テキスト ボックス 151"/>
          <p:cNvSpPr txBox="1"/>
          <p:nvPr/>
        </p:nvSpPr>
        <p:spPr>
          <a:xfrm>
            <a:off x="5250741" y="2959806"/>
            <a:ext cx="295897" cy="215444"/>
          </a:xfrm>
          <a:prstGeom prst="rect">
            <a:avLst/>
          </a:prstGeom>
          <a:noFill/>
          <a:ln>
            <a:solidFill>
              <a:schemeClr val="tx1"/>
            </a:solidFill>
          </a:ln>
        </p:spPr>
        <p:txBody>
          <a:bodyPr wrap="square" rtlCol="0">
            <a:spAutoFit/>
          </a:bodyPr>
          <a:lstStyle/>
          <a:p>
            <a:r>
              <a:rPr kumimoji="1" lang="en-US" altLang="ja-JP" sz="800" dirty="0"/>
              <a:t>SP</a:t>
            </a:r>
            <a:endParaRPr kumimoji="1" lang="ja-JP" altLang="en-US" sz="800" dirty="0"/>
          </a:p>
        </p:txBody>
      </p:sp>
      <p:cxnSp>
        <p:nvCxnSpPr>
          <p:cNvPr id="154" name="直線コネクタ 153"/>
          <p:cNvCxnSpPr/>
          <p:nvPr/>
        </p:nvCxnSpPr>
        <p:spPr>
          <a:xfrm flipV="1">
            <a:off x="5252527" y="2959806"/>
            <a:ext cx="294111" cy="214043"/>
          </a:xfrm>
          <a:prstGeom prst="line">
            <a:avLst/>
          </a:prstGeom>
          <a:ln w="9525"/>
        </p:spPr>
        <p:style>
          <a:lnRef idx="1">
            <a:schemeClr val="dk1"/>
          </a:lnRef>
          <a:fillRef idx="0">
            <a:schemeClr val="dk1"/>
          </a:fillRef>
          <a:effectRef idx="0">
            <a:schemeClr val="dk1"/>
          </a:effectRef>
          <a:fontRef idx="minor">
            <a:schemeClr val="tx1"/>
          </a:fontRef>
        </p:style>
      </p:cxnSp>
      <p:cxnSp>
        <p:nvCxnSpPr>
          <p:cNvPr id="157" name="直線コネクタ 156"/>
          <p:cNvCxnSpPr/>
          <p:nvPr/>
        </p:nvCxnSpPr>
        <p:spPr>
          <a:xfrm flipV="1">
            <a:off x="5638762" y="2962753"/>
            <a:ext cx="294111" cy="214043"/>
          </a:xfrm>
          <a:prstGeom prst="line">
            <a:avLst/>
          </a:prstGeom>
          <a:ln w="9525"/>
        </p:spPr>
        <p:style>
          <a:lnRef idx="1">
            <a:schemeClr val="dk1"/>
          </a:lnRef>
          <a:fillRef idx="0">
            <a:schemeClr val="dk1"/>
          </a:fillRef>
          <a:effectRef idx="0">
            <a:schemeClr val="dk1"/>
          </a:effectRef>
          <a:fontRef idx="minor">
            <a:schemeClr val="tx1"/>
          </a:fontRef>
        </p:style>
      </p:cxnSp>
      <p:cxnSp>
        <p:nvCxnSpPr>
          <p:cNvPr id="21" name="直線コネクタ 20"/>
          <p:cNvCxnSpPr/>
          <p:nvPr/>
        </p:nvCxnSpPr>
        <p:spPr>
          <a:xfrm flipH="1" flipV="1">
            <a:off x="6093466" y="2635494"/>
            <a:ext cx="1" cy="327259"/>
          </a:xfrm>
          <a:prstGeom prst="line">
            <a:avLst/>
          </a:prstGeom>
          <a:ln w="19050"/>
        </p:spPr>
        <p:style>
          <a:lnRef idx="1">
            <a:schemeClr val="dk1"/>
          </a:lnRef>
          <a:fillRef idx="0">
            <a:schemeClr val="dk1"/>
          </a:fillRef>
          <a:effectRef idx="0">
            <a:schemeClr val="dk1"/>
          </a:effectRef>
          <a:fontRef idx="minor">
            <a:schemeClr val="tx1"/>
          </a:fontRef>
        </p:style>
      </p:cxnSp>
      <p:cxnSp>
        <p:nvCxnSpPr>
          <p:cNvPr id="163" name="直線コネクタ 162"/>
          <p:cNvCxnSpPr/>
          <p:nvPr/>
        </p:nvCxnSpPr>
        <p:spPr>
          <a:xfrm flipH="1" flipV="1">
            <a:off x="6506787" y="2639793"/>
            <a:ext cx="1" cy="327259"/>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カギ線コネクタ 31"/>
          <p:cNvCxnSpPr/>
          <p:nvPr/>
        </p:nvCxnSpPr>
        <p:spPr>
          <a:xfrm rot="16200000" flipV="1">
            <a:off x="3335593" y="35188"/>
            <a:ext cx="858456" cy="4987978"/>
          </a:xfrm>
          <a:prstGeom prst="bentConnector2">
            <a:avLst/>
          </a:prstGeom>
          <a:ln w="19050">
            <a:tailEnd type="arrow"/>
          </a:ln>
        </p:spPr>
        <p:style>
          <a:lnRef idx="1">
            <a:schemeClr val="dk1"/>
          </a:lnRef>
          <a:fillRef idx="0">
            <a:schemeClr val="dk1"/>
          </a:fillRef>
          <a:effectRef idx="0">
            <a:schemeClr val="dk1"/>
          </a:effectRef>
          <a:fontRef idx="minor">
            <a:schemeClr val="tx1"/>
          </a:fontRef>
        </p:style>
      </p:cxnSp>
      <p:sp>
        <p:nvSpPr>
          <p:cNvPr id="166" name="テキスト ボックス 165"/>
          <p:cNvSpPr txBox="1"/>
          <p:nvPr/>
        </p:nvSpPr>
        <p:spPr>
          <a:xfrm>
            <a:off x="5949389" y="3136254"/>
            <a:ext cx="370346" cy="215444"/>
          </a:xfrm>
          <a:prstGeom prst="rect">
            <a:avLst/>
          </a:prstGeom>
          <a:noFill/>
        </p:spPr>
        <p:txBody>
          <a:bodyPr wrap="square" rtlCol="0">
            <a:spAutoFit/>
          </a:bodyPr>
          <a:lstStyle/>
          <a:p>
            <a:r>
              <a:rPr kumimoji="1" lang="en-US" altLang="ja-JP" sz="800" dirty="0"/>
              <a:t>R13</a:t>
            </a:r>
            <a:endParaRPr kumimoji="1" lang="ja-JP" altLang="en-US" sz="800" dirty="0"/>
          </a:p>
        </p:txBody>
      </p:sp>
      <p:sp>
        <p:nvSpPr>
          <p:cNvPr id="167" name="テキスト ボックス 166"/>
          <p:cNvSpPr txBox="1"/>
          <p:nvPr/>
        </p:nvSpPr>
        <p:spPr>
          <a:xfrm>
            <a:off x="6713435" y="2961177"/>
            <a:ext cx="370346" cy="215444"/>
          </a:xfrm>
          <a:prstGeom prst="rect">
            <a:avLst/>
          </a:prstGeom>
          <a:noFill/>
        </p:spPr>
        <p:txBody>
          <a:bodyPr wrap="square" rtlCol="0">
            <a:spAutoFit/>
          </a:bodyPr>
          <a:lstStyle/>
          <a:p>
            <a:r>
              <a:rPr kumimoji="1" lang="en-US" altLang="ja-JP" sz="800" dirty="0"/>
              <a:t>R12</a:t>
            </a:r>
            <a:endParaRPr kumimoji="1" lang="ja-JP" altLang="en-US" sz="800" dirty="0"/>
          </a:p>
        </p:txBody>
      </p:sp>
    </p:spTree>
    <p:extLst>
      <p:ext uri="{BB962C8B-B14F-4D97-AF65-F5344CB8AC3E}">
        <p14:creationId xmlns:p14="http://schemas.microsoft.com/office/powerpoint/2010/main" val="687986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32892"/>
            <a:ext cx="8348133" cy="696158"/>
          </a:xfrm>
        </p:spPr>
        <p:txBody>
          <a:bodyPr/>
          <a:lstStyle/>
          <a:p>
            <a:r>
              <a:rPr lang="en-US" altLang="ja-JP" dirty="0"/>
              <a:t>16</a:t>
            </a:r>
            <a:r>
              <a:rPr lang="ja-JP" altLang="en-US" dirty="0"/>
              <a:t>ビット</a:t>
            </a:r>
            <a:r>
              <a:rPr lang="en-US" altLang="ja-JP" dirty="0"/>
              <a:t>CPU</a:t>
            </a:r>
            <a:r>
              <a:rPr lang="ja-JP" altLang="en-US" dirty="0"/>
              <a:t> の設計試作</a:t>
            </a:r>
            <a:r>
              <a:rPr lang="en-US" altLang="ja-JP" dirty="0"/>
              <a:t>4</a:t>
            </a:r>
            <a:endParaRPr kumimoji="1" lang="ja-JP" altLang="en-US" dirty="0"/>
          </a:p>
        </p:txBody>
      </p:sp>
      <p:sp>
        <p:nvSpPr>
          <p:cNvPr id="3" name="コンテンツ プレースホルダー 2"/>
          <p:cNvSpPr>
            <a:spLocks noGrp="1"/>
          </p:cNvSpPr>
          <p:nvPr>
            <p:ph idx="1"/>
          </p:nvPr>
        </p:nvSpPr>
        <p:spPr/>
        <p:txBody>
          <a:bodyPr/>
          <a:lstStyle/>
          <a:p>
            <a:r>
              <a:rPr lang="ja-JP" altLang="en-US" dirty="0"/>
              <a:t>分岐予測の実装</a:t>
            </a:r>
            <a:endParaRPr lang="en-US" altLang="ja-JP" dirty="0"/>
          </a:p>
          <a:p>
            <a:pPr lvl="1"/>
            <a:r>
              <a:rPr lang="ja-JP" altLang="en-US" dirty="0"/>
              <a:t>条件分岐が起こると予測した場合</a:t>
            </a:r>
            <a:r>
              <a:rPr lang="en-US" altLang="ja-JP" dirty="0"/>
              <a:t>PC</a:t>
            </a:r>
            <a:r>
              <a:rPr lang="ja-JP" altLang="en-US" dirty="0"/>
              <a:t>を分岐先に切り替え</a:t>
            </a:r>
            <a:r>
              <a:rPr lang="en-US" altLang="ja-JP" dirty="0"/>
              <a:t>(</a:t>
            </a:r>
            <a:r>
              <a:rPr lang="ja-JP" altLang="en-US" dirty="0"/>
              <a:t>レイテンシ</a:t>
            </a:r>
            <a:r>
              <a:rPr lang="en-US" altLang="ja-JP" dirty="0"/>
              <a:t>0)</a:t>
            </a:r>
          </a:p>
          <a:p>
            <a:pPr lvl="1"/>
            <a:r>
              <a:rPr lang="ja-JP" altLang="en-US" dirty="0"/>
              <a:t>条件分岐が起きないと予測した場合そのままパイプライン動作を継続</a:t>
            </a:r>
            <a:endParaRPr lang="en-US" altLang="ja-JP" dirty="0"/>
          </a:p>
          <a:p>
            <a:pPr marL="457200" lvl="1" indent="0">
              <a:buNone/>
            </a:pPr>
            <a:r>
              <a:rPr lang="en-US" altLang="ja-JP" dirty="0"/>
              <a:t>    (</a:t>
            </a:r>
            <a:r>
              <a:rPr lang="ja-JP" altLang="en-US" dirty="0"/>
              <a:t>投機実行：レイテンシ</a:t>
            </a:r>
            <a:r>
              <a:rPr lang="en-US" altLang="ja-JP" dirty="0"/>
              <a:t>0)</a:t>
            </a:r>
          </a:p>
          <a:p>
            <a:pPr lvl="1"/>
            <a:r>
              <a:rPr lang="ja-JP" altLang="en-US" dirty="0"/>
              <a:t>分岐命令のデコードステージで分岐するか決定される</a:t>
            </a:r>
            <a:endParaRPr lang="en-US" altLang="ja-JP" dirty="0"/>
          </a:p>
          <a:p>
            <a:pPr lvl="1"/>
            <a:r>
              <a:rPr lang="ja-JP" altLang="en-US" dirty="0"/>
              <a:t>予測が外れた場合はパイプラインをフラッシュ</a:t>
            </a:r>
            <a:r>
              <a:rPr lang="en-US" altLang="ja-JP" dirty="0"/>
              <a:t>(NOP</a:t>
            </a:r>
            <a:r>
              <a:rPr lang="ja-JP" altLang="en-US" dirty="0"/>
              <a:t>命令</a:t>
            </a:r>
            <a:r>
              <a:rPr lang="en-US" altLang="ja-JP" dirty="0"/>
              <a:t>HW</a:t>
            </a:r>
            <a:r>
              <a:rPr lang="ja-JP" altLang="en-US" dirty="0"/>
              <a:t>挿入</a:t>
            </a:r>
            <a:r>
              <a:rPr lang="en-US" altLang="ja-JP" dirty="0"/>
              <a:t>)</a:t>
            </a:r>
          </a:p>
          <a:p>
            <a:pPr lvl="1"/>
            <a:r>
              <a:rPr lang="ja-JP" altLang="en-US" dirty="0"/>
              <a:t>フラッシュ後復帰を行う</a:t>
            </a:r>
            <a:r>
              <a:rPr lang="en-US" altLang="ja-JP" dirty="0"/>
              <a:t>(</a:t>
            </a:r>
            <a:r>
              <a:rPr lang="ja-JP" altLang="en-US" dirty="0"/>
              <a:t>復帰動作：レイテンシ</a:t>
            </a:r>
            <a:r>
              <a:rPr lang="en-US" altLang="ja-JP" dirty="0"/>
              <a:t>2CYC)</a:t>
            </a:r>
          </a:p>
          <a:p>
            <a:pPr marL="457200" lvl="1" indent="0">
              <a:buNone/>
            </a:pPr>
            <a:endParaRPr lang="en-US" altLang="ja-JP" dirty="0"/>
          </a:p>
          <a:p>
            <a:r>
              <a:rPr lang="ja-JP" altLang="en-US" dirty="0"/>
              <a:t>ハザード</a:t>
            </a:r>
            <a:r>
              <a:rPr lang="en-US" altLang="ja-JP" dirty="0"/>
              <a:t>(</a:t>
            </a:r>
            <a:r>
              <a:rPr lang="ja-JP" altLang="en-US" dirty="0"/>
              <a:t>共有資源競合</a:t>
            </a:r>
            <a:r>
              <a:rPr lang="en-US" altLang="ja-JP" dirty="0"/>
              <a:t>)</a:t>
            </a:r>
            <a:r>
              <a:rPr lang="ja-JP" altLang="en-US" dirty="0"/>
              <a:t>防止の実装</a:t>
            </a:r>
            <a:endParaRPr lang="en-US" altLang="ja-JP" dirty="0"/>
          </a:p>
          <a:p>
            <a:pPr lvl="1"/>
            <a:r>
              <a:rPr lang="ja-JP" altLang="en-US" dirty="0"/>
              <a:t>レジスタ書き込みの</a:t>
            </a:r>
            <a:r>
              <a:rPr lang="en-US" altLang="ja-JP" dirty="0"/>
              <a:t>1CYC</a:t>
            </a:r>
            <a:r>
              <a:rPr lang="ja-JP" altLang="en-US" dirty="0"/>
              <a:t>後に読み込みがある場合</a:t>
            </a:r>
            <a:endParaRPr lang="en-US" altLang="ja-JP" dirty="0"/>
          </a:p>
          <a:p>
            <a:pPr lvl="1"/>
            <a:r>
              <a:rPr lang="ja-JP" altLang="en-US" dirty="0"/>
              <a:t>フォワーディングを実装</a:t>
            </a:r>
            <a:endParaRPr lang="en-US" altLang="ja-JP" dirty="0"/>
          </a:p>
          <a:p>
            <a:pPr marL="457200" lvl="1" indent="0">
              <a:buNone/>
            </a:pPr>
            <a:endParaRPr lang="en-US" altLang="ja-JP" dirty="0"/>
          </a:p>
          <a:p>
            <a:r>
              <a:rPr lang="ja-JP" altLang="en-US" dirty="0"/>
              <a:t>メモリ・スタックの実装</a:t>
            </a:r>
            <a:endParaRPr lang="en-US" altLang="ja-JP" dirty="0"/>
          </a:p>
          <a:p>
            <a:pPr lvl="1"/>
            <a:r>
              <a:rPr lang="en-US" altLang="ja-JP" dirty="0"/>
              <a:t>SP(Stack Pointer), LR(Link Register) </a:t>
            </a:r>
            <a:r>
              <a:rPr lang="ja-JP" altLang="en-US" dirty="0"/>
              <a:t>の実装</a:t>
            </a:r>
            <a:endParaRPr lang="en-US" altLang="ja-JP" dirty="0"/>
          </a:p>
          <a:p>
            <a:pPr lvl="1"/>
            <a:r>
              <a:rPr lang="en-US" altLang="ja-JP" dirty="0"/>
              <a:t>PUSH/POP</a:t>
            </a:r>
            <a:r>
              <a:rPr lang="ja-JP" altLang="en-US" dirty="0"/>
              <a:t>はコンパイラで記述</a:t>
            </a:r>
            <a:r>
              <a:rPr lang="en-US" altLang="ja-JP" dirty="0"/>
              <a:t>(</a:t>
            </a:r>
            <a:r>
              <a:rPr lang="ja-JP" altLang="en-US" dirty="0"/>
              <a:t>保存するレジスタを選択する</a:t>
            </a:r>
            <a:r>
              <a:rPr lang="en-US" altLang="ja-JP" dirty="0"/>
              <a:t>)</a:t>
            </a:r>
          </a:p>
          <a:p>
            <a:pPr lvl="1"/>
            <a:endParaRPr lang="en-US" altLang="ja-JP" dirty="0"/>
          </a:p>
        </p:txBody>
      </p:sp>
      <p:sp>
        <p:nvSpPr>
          <p:cNvPr id="4" name="スライド番号プレースホルダー 3"/>
          <p:cNvSpPr>
            <a:spLocks noGrp="1"/>
          </p:cNvSpPr>
          <p:nvPr>
            <p:ph type="sldNum" sz="quarter" idx="12"/>
          </p:nvPr>
        </p:nvSpPr>
        <p:spPr/>
        <p:txBody>
          <a:bodyPr/>
          <a:lstStyle/>
          <a:p>
            <a:fld id="{62668789-62FB-4EEF-AD27-C48D0269F50B}" type="slidenum">
              <a:rPr kumimoji="1" lang="ja-JP" altLang="en-US" smtClean="0"/>
              <a:pPr/>
              <a:t>8</a:t>
            </a:fld>
            <a:endParaRPr kumimoji="1" lang="ja-JP" altLang="en-US" dirty="0"/>
          </a:p>
        </p:txBody>
      </p:sp>
      <p:sp>
        <p:nvSpPr>
          <p:cNvPr id="5" name="テキスト ボックス 4"/>
          <p:cNvSpPr txBox="1"/>
          <p:nvPr/>
        </p:nvSpPr>
        <p:spPr>
          <a:xfrm>
            <a:off x="4612535" y="4439536"/>
            <a:ext cx="4455263" cy="923330"/>
          </a:xfrm>
          <a:prstGeom prst="rect">
            <a:avLst/>
          </a:prstGeom>
          <a:noFill/>
        </p:spPr>
        <p:txBody>
          <a:bodyPr wrap="square" rtlCol="0">
            <a:spAutoFit/>
          </a:bodyPr>
          <a:lstStyle/>
          <a:p>
            <a:r>
              <a:rPr kumimoji="1" lang="en-US" altLang="ja-JP" u="sng" dirty="0">
                <a:solidFill>
                  <a:srgbClr val="FF0000"/>
                </a:solidFill>
              </a:rPr>
              <a:t>Point!!</a:t>
            </a:r>
          </a:p>
          <a:p>
            <a:r>
              <a:rPr kumimoji="1" lang="ja-JP" altLang="en-US" dirty="0">
                <a:solidFill>
                  <a:srgbClr val="FF0000"/>
                </a:solidFill>
              </a:rPr>
              <a:t>・命令フラッシュは</a:t>
            </a:r>
            <a:r>
              <a:rPr kumimoji="1" lang="en-US" altLang="ja-JP" dirty="0">
                <a:solidFill>
                  <a:srgbClr val="FF0000"/>
                </a:solidFill>
              </a:rPr>
              <a:t>NOP</a:t>
            </a:r>
            <a:r>
              <a:rPr kumimoji="1" lang="ja-JP" altLang="en-US" dirty="0">
                <a:solidFill>
                  <a:srgbClr val="FF0000"/>
                </a:solidFill>
              </a:rPr>
              <a:t>命令</a:t>
            </a:r>
            <a:r>
              <a:rPr kumimoji="1" lang="en-US" altLang="ja-JP" dirty="0">
                <a:solidFill>
                  <a:srgbClr val="FF0000"/>
                </a:solidFill>
              </a:rPr>
              <a:t>HW</a:t>
            </a:r>
            <a:r>
              <a:rPr kumimoji="1" lang="ja-JP" altLang="en-US" dirty="0">
                <a:solidFill>
                  <a:srgbClr val="FF0000"/>
                </a:solidFill>
              </a:rPr>
              <a:t>挿入</a:t>
            </a:r>
            <a:endParaRPr kumimoji="1" lang="en-US" altLang="ja-JP" u="sng" dirty="0">
              <a:solidFill>
                <a:srgbClr val="FF0000"/>
              </a:solidFill>
            </a:endParaRPr>
          </a:p>
          <a:p>
            <a:r>
              <a:rPr kumimoji="1" lang="ja-JP" altLang="en-US" dirty="0">
                <a:solidFill>
                  <a:srgbClr val="FF0000"/>
                </a:solidFill>
              </a:rPr>
              <a:t>・フォワーディングは </a:t>
            </a:r>
            <a:r>
              <a:rPr kumimoji="1" lang="en-US" altLang="ja-JP" dirty="0">
                <a:solidFill>
                  <a:srgbClr val="FF0000"/>
                </a:solidFill>
              </a:rPr>
              <a:t>forward</a:t>
            </a:r>
            <a:r>
              <a:rPr kumimoji="1" lang="ja-JP" altLang="en-US" dirty="0">
                <a:solidFill>
                  <a:srgbClr val="FF0000"/>
                </a:solidFill>
              </a:rPr>
              <a:t>信号を利用</a:t>
            </a:r>
            <a:endParaRPr kumimoji="1" lang="en-US" altLang="ja-JP" dirty="0">
              <a:solidFill>
                <a:srgbClr val="FF0000"/>
              </a:solidFill>
            </a:endParaRPr>
          </a:p>
        </p:txBody>
      </p:sp>
    </p:spTree>
    <p:extLst>
      <p:ext uri="{BB962C8B-B14F-4D97-AF65-F5344CB8AC3E}">
        <p14:creationId xmlns:p14="http://schemas.microsoft.com/office/powerpoint/2010/main" val="90478238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72EBF3898C2A304A878056417CB383E3" ma:contentTypeVersion="2" ma:contentTypeDescription="新しいドキュメントを作成します。" ma:contentTypeScope="" ma:versionID="dfe4a7892d6b6e23d9586e73adf726d0">
  <xsd:schema xmlns:xsd="http://www.w3.org/2001/XMLSchema" xmlns:xs="http://www.w3.org/2001/XMLSchema" xmlns:p="http://schemas.microsoft.com/office/2006/metadata/properties" xmlns:ns2="31b60774-0368-47c6-83e1-475f1c0b5db2" targetNamespace="http://schemas.microsoft.com/office/2006/metadata/properties" ma:root="true" ma:fieldsID="d5d7f239cd27f104ce676230d7dd995b" ns2:_="">
    <xsd:import namespace="31b60774-0368-47c6-83e1-475f1c0b5db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b60774-0368-47c6-83e1-475f1c0b5d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7D79471-A6F5-4892-B299-9950BDE6BF81}">
  <ds:schemaRefs>
    <ds:schemaRef ds:uri="http://schemas.microsoft.com/sharepoint/v3/contenttype/forms"/>
  </ds:schemaRefs>
</ds:datastoreItem>
</file>

<file path=customXml/itemProps2.xml><?xml version="1.0" encoding="utf-8"?>
<ds:datastoreItem xmlns:ds="http://schemas.openxmlformats.org/officeDocument/2006/customXml" ds:itemID="{2A312472-E144-44C7-A2DA-1D5187E2D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b60774-0368-47c6-83e1-475f1c0b5d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D6EAA7A-0392-486E-AC7E-3A9E61AEC981}">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31b60774-0368-47c6-83e1-475f1c0b5db2"/>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11625</TotalTime>
  <Words>5924</Words>
  <Application>Microsoft Office PowerPoint</Application>
  <PresentationFormat>画面に合わせる (4:3)</PresentationFormat>
  <Paragraphs>3473</Paragraphs>
  <Slides>37</Slides>
  <Notes>6</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37</vt:i4>
      </vt:variant>
    </vt:vector>
  </HeadingPairs>
  <TitlesOfParts>
    <vt:vector size="42" baseType="lpstr">
      <vt:lpstr>游ゴシック</vt:lpstr>
      <vt:lpstr>Arial</vt:lpstr>
      <vt:lpstr>Calibri</vt:lpstr>
      <vt:lpstr>Wingdings</vt:lpstr>
      <vt:lpstr>Office テーマ</vt:lpstr>
      <vt:lpstr> RISCプロセッサの設計</vt:lpstr>
      <vt:lpstr>参考URL</vt:lpstr>
      <vt:lpstr>16ビットCPU の設計試作1</vt:lpstr>
      <vt:lpstr>16ビットCPU の設計試作1</vt:lpstr>
      <vt:lpstr>16ビットCPU の設計試作2</vt:lpstr>
      <vt:lpstr>16ビットCPU の設計試作2</vt:lpstr>
      <vt:lpstr>16ビットCPU の設計試作3</vt:lpstr>
      <vt:lpstr>16ビットCPU の設計試作3</vt:lpstr>
      <vt:lpstr>16ビットCPU の設計試作4</vt:lpstr>
      <vt:lpstr>16ビットCPU の設計試作4</vt:lpstr>
      <vt:lpstr>教育用マイクロプロセッサの設計試作</vt:lpstr>
      <vt:lpstr>ASCA16  命令セット</vt:lpstr>
      <vt:lpstr>PowerPoint プレゼンテーション</vt:lpstr>
      <vt:lpstr>レジスタ構成</vt:lpstr>
      <vt:lpstr>ASCA16全体</vt:lpstr>
      <vt:lpstr>ASCA16コア</vt:lpstr>
      <vt:lpstr>メモリ空間</vt:lpstr>
      <vt:lpstr>ASCA16CORE外部端子</vt:lpstr>
      <vt:lpstr>基本構成</vt:lpstr>
      <vt:lpstr>条件分岐・フォワーディング実装</vt:lpstr>
      <vt:lpstr>メモリスタック実装</vt:lpstr>
      <vt:lpstr>割込み実装1</vt:lpstr>
      <vt:lpstr>割込み実装2</vt:lpstr>
      <vt:lpstr>割込み実装2</vt:lpstr>
      <vt:lpstr>割込み実装2</vt:lpstr>
      <vt:lpstr>割込み実装2</vt:lpstr>
      <vt:lpstr>システムバスI/F実装1</vt:lpstr>
      <vt:lpstr>システムバスI/F実装2</vt:lpstr>
      <vt:lpstr>システムバスI/F実装2</vt:lpstr>
      <vt:lpstr>ASCA16コア詳細1</vt:lpstr>
      <vt:lpstr>ASCA16コア詳細2</vt:lpstr>
      <vt:lpstr>instrctl外部端子</vt:lpstr>
      <vt:lpstr>命令制御ブロック instrctl</vt:lpstr>
      <vt:lpstr>命令制御ブロック instrctl</vt:lpstr>
      <vt:lpstr>分岐予測制御ブロック bpredictor</vt:lpstr>
      <vt:lpstr>16ビットCPU の設計試作XXX</vt:lpstr>
      <vt:lpstr>16ビットCPU の設計試作YYY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sou sugiura</dc:creator>
  <cp:lastModifiedBy>杉浦創</cp:lastModifiedBy>
  <cp:revision>980</cp:revision>
  <dcterms:created xsi:type="dcterms:W3CDTF">2016-10-09T04:06:02Z</dcterms:created>
  <dcterms:modified xsi:type="dcterms:W3CDTF">2020-11-02T11:26:54Z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0x01010072EBF3898C2A304A878056417CB383E3</vt:lpwstr>
  </property>
</Properties>
</file>