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6"/>
  </p:notesMasterIdLst>
  <p:handoutMasterIdLst>
    <p:handoutMasterId r:id="rId47"/>
  </p:handoutMasterIdLst>
  <p:sldIdLst>
    <p:sldId id="256" r:id="rId2"/>
    <p:sldId id="441" r:id="rId3"/>
    <p:sldId id="395" r:id="rId4"/>
    <p:sldId id="376" r:id="rId5"/>
    <p:sldId id="396" r:id="rId6"/>
    <p:sldId id="387" r:id="rId7"/>
    <p:sldId id="394" r:id="rId8"/>
    <p:sldId id="399" r:id="rId9"/>
    <p:sldId id="400" r:id="rId10"/>
    <p:sldId id="407" r:id="rId11"/>
    <p:sldId id="402" r:id="rId12"/>
    <p:sldId id="403" r:id="rId13"/>
    <p:sldId id="404" r:id="rId14"/>
    <p:sldId id="398" r:id="rId15"/>
    <p:sldId id="393" r:id="rId16"/>
    <p:sldId id="408" r:id="rId17"/>
    <p:sldId id="401" r:id="rId18"/>
    <p:sldId id="418" r:id="rId19"/>
    <p:sldId id="419" r:id="rId20"/>
    <p:sldId id="409" r:id="rId21"/>
    <p:sldId id="410" r:id="rId22"/>
    <p:sldId id="415" r:id="rId23"/>
    <p:sldId id="416" r:id="rId24"/>
    <p:sldId id="413" r:id="rId25"/>
    <p:sldId id="424" r:id="rId26"/>
    <p:sldId id="420" r:id="rId27"/>
    <p:sldId id="421" r:id="rId28"/>
    <p:sldId id="422" r:id="rId29"/>
    <p:sldId id="423" r:id="rId30"/>
    <p:sldId id="397" r:id="rId31"/>
    <p:sldId id="426" r:id="rId32"/>
    <p:sldId id="427" r:id="rId33"/>
    <p:sldId id="440" r:id="rId34"/>
    <p:sldId id="428" r:id="rId35"/>
    <p:sldId id="430" r:id="rId36"/>
    <p:sldId id="432" r:id="rId37"/>
    <p:sldId id="433" r:id="rId38"/>
    <p:sldId id="417" r:id="rId39"/>
    <p:sldId id="438" r:id="rId40"/>
    <p:sldId id="434" r:id="rId41"/>
    <p:sldId id="435" r:id="rId42"/>
    <p:sldId id="436" r:id="rId43"/>
    <p:sldId id="437" r:id="rId44"/>
    <p:sldId id="25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3" autoAdjust="0"/>
    <p:restoredTop sz="79002" autoAdjust="0"/>
  </p:normalViewPr>
  <p:slideViewPr>
    <p:cSldViewPr snapToGrid="0">
      <p:cViewPr varScale="1">
        <p:scale>
          <a:sx n="61" d="100"/>
          <a:sy n="61" d="100"/>
        </p:scale>
        <p:origin x="102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0E011D-F779-4F62-8B68-5DE885EF0BF4}" type="datetimeFigureOut">
              <a:rPr lang="en-US" smtClean="0"/>
              <a:t>10/10/2017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387E6E-B66F-4563-A008-4D95BA7343A8}" type="slidenum">
              <a:rPr lang="en-US" smtClean="0"/>
              <a:t>‹#›</a:t>
            </a:fld>
            <a:endParaRPr lang="en-US"/>
          </a:p>
        </p:txBody>
      </p:sp>
    </p:spTree>
    <p:extLst>
      <p:ext uri="{BB962C8B-B14F-4D97-AF65-F5344CB8AC3E}">
        <p14:creationId xmlns:p14="http://schemas.microsoft.com/office/powerpoint/2010/main" val="21144150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1561B-738B-4C8A-8BF7-488080266DA6}" type="datetimeFigureOut">
              <a:rPr lang="en-US" smtClean="0"/>
              <a:t>10/10/2017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5160F-3145-4504-94E6-CCA97F3014A9}" type="slidenum">
              <a:rPr lang="en-US" smtClean="0"/>
              <a:t>‹#›</a:t>
            </a:fld>
            <a:endParaRPr lang="en-US"/>
          </a:p>
        </p:txBody>
      </p:sp>
    </p:spTree>
    <p:extLst>
      <p:ext uri="{BB962C8B-B14F-4D97-AF65-F5344CB8AC3E}">
        <p14:creationId xmlns:p14="http://schemas.microsoft.com/office/powerpoint/2010/main" val="120983406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5160F-3145-4504-94E6-CCA97F3014A9}"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7076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985160F-3145-4504-94E6-CCA97F3014A9}" type="slidenum">
              <a:rPr lang="en-US" smtClean="0"/>
              <a:t>3</a:t>
            </a:fld>
            <a:endParaRPr lang="en-US"/>
          </a:p>
        </p:txBody>
      </p:sp>
    </p:spTree>
    <p:extLst>
      <p:ext uri="{BB962C8B-B14F-4D97-AF65-F5344CB8AC3E}">
        <p14:creationId xmlns:p14="http://schemas.microsoft.com/office/powerpoint/2010/main" val="53065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985160F-3145-4504-94E6-CCA97F3014A9}" type="slidenum">
              <a:rPr lang="en-US" smtClean="0"/>
              <a:t>8</a:t>
            </a:fld>
            <a:endParaRPr lang="en-US"/>
          </a:p>
        </p:txBody>
      </p:sp>
    </p:spTree>
    <p:extLst>
      <p:ext uri="{BB962C8B-B14F-4D97-AF65-F5344CB8AC3E}">
        <p14:creationId xmlns:p14="http://schemas.microsoft.com/office/powerpoint/2010/main" val="2958805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985160F-3145-4504-94E6-CCA97F3014A9}" type="slidenum">
              <a:rPr lang="en-US" smtClean="0"/>
              <a:t>14</a:t>
            </a:fld>
            <a:endParaRPr lang="en-US"/>
          </a:p>
        </p:txBody>
      </p:sp>
    </p:spTree>
    <p:extLst>
      <p:ext uri="{BB962C8B-B14F-4D97-AF65-F5344CB8AC3E}">
        <p14:creationId xmlns:p14="http://schemas.microsoft.com/office/powerpoint/2010/main" val="93034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985160F-3145-4504-94E6-CCA97F3014A9}" type="slidenum">
              <a:rPr lang="en-US" smtClean="0"/>
              <a:t>20</a:t>
            </a:fld>
            <a:endParaRPr lang="en-US"/>
          </a:p>
        </p:txBody>
      </p:sp>
    </p:spTree>
    <p:extLst>
      <p:ext uri="{BB962C8B-B14F-4D97-AF65-F5344CB8AC3E}">
        <p14:creationId xmlns:p14="http://schemas.microsoft.com/office/powerpoint/2010/main" val="233114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985160F-3145-4504-94E6-CCA97F3014A9}" type="slidenum">
              <a:rPr lang="en-US" smtClean="0"/>
              <a:t>25</a:t>
            </a:fld>
            <a:endParaRPr lang="en-US"/>
          </a:p>
        </p:txBody>
      </p:sp>
    </p:spTree>
    <p:extLst>
      <p:ext uri="{BB962C8B-B14F-4D97-AF65-F5344CB8AC3E}">
        <p14:creationId xmlns:p14="http://schemas.microsoft.com/office/powerpoint/2010/main" val="1246314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4985160F-3145-4504-94E6-CCA97F3014A9}" type="slidenum">
              <a:rPr lang="en-US" smtClean="0"/>
              <a:t>30</a:t>
            </a:fld>
            <a:endParaRPr lang="en-US"/>
          </a:p>
        </p:txBody>
      </p:sp>
    </p:spTree>
    <p:extLst>
      <p:ext uri="{BB962C8B-B14F-4D97-AF65-F5344CB8AC3E}">
        <p14:creationId xmlns:p14="http://schemas.microsoft.com/office/powerpoint/2010/main" val="3701178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72BD7E-AB12-43CD-AF84-84952FF66A0B}"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30CC069-99C2-4EE1-AB2A-04539D4D88AD}" type="datetime1">
              <a:rPr lang="en-US" smtClean="0"/>
              <a:t>10/10/2017</a:t>
            </a:fld>
            <a:endParaRPr lang="en-US" dirty="0"/>
          </a:p>
        </p:txBody>
      </p:sp>
      <p:sp>
        <p:nvSpPr>
          <p:cNvPr id="4" name="Footer Placeholder 3"/>
          <p:cNvSpPr>
            <a:spLocks noGrp="1"/>
          </p:cNvSpPr>
          <p:nvPr>
            <p:ph type="ftr" sz="quarter" idx="11"/>
          </p:nvPr>
        </p:nvSpPr>
        <p:spPr/>
        <p:txBody>
          <a:bodyPr/>
          <a:lstStyle/>
          <a:p>
            <a:r>
              <a:rPr lang="en-US"/>
              <a:t>© SreekanthME.com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35B8D0-A64D-4598-896C-206808DD3A3D}"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4871B5-DF44-4166-809F-A7F7F40D85F2}"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83A13C-DAFA-408E-97DE-DDD596CDB42B}"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A73D87-4F12-4475-AED5-79DBDAB51748}"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2E03D-7C32-4AA6-A442-7DE32AF1FEBD}"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C1694-C0D9-45A6-B062-0A6B140C5856}"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91A15-DBFF-45CF-9986-DC9B4D90219A}"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5B44C-A16C-4420-B567-0A7836CDCF2B}"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C05082-EE6D-4E24-B412-31A2E427E064}" type="datetime1">
              <a:rPr lang="en-US" smtClean="0"/>
              <a:t>10/10/2017</a:t>
            </a:fld>
            <a:endParaRPr lang="en-US" dirty="0"/>
          </a:p>
        </p:txBody>
      </p:sp>
      <p:sp>
        <p:nvSpPr>
          <p:cNvPr id="5" name="Footer Placeholder 4"/>
          <p:cNvSpPr>
            <a:spLocks noGrp="1"/>
          </p:cNvSpPr>
          <p:nvPr>
            <p:ph type="ftr" sz="quarter" idx="11"/>
          </p:nvPr>
        </p:nvSpPr>
        <p:spPr/>
        <p:txBody>
          <a:bodyPr/>
          <a:lstStyle/>
          <a:p>
            <a:r>
              <a:rPr lang="en-US"/>
              <a:t>© SreekanthME.com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EEDDD-2467-458F-8B08-81F22980CF95}" type="datetime1">
              <a:rPr lang="en-US" smtClean="0"/>
              <a:t>10/10/2017</a:t>
            </a:fld>
            <a:endParaRPr lang="en-US" dirty="0"/>
          </a:p>
        </p:txBody>
      </p:sp>
      <p:sp>
        <p:nvSpPr>
          <p:cNvPr id="6" name="Footer Placeholder 5"/>
          <p:cNvSpPr>
            <a:spLocks noGrp="1"/>
          </p:cNvSpPr>
          <p:nvPr>
            <p:ph type="ftr" sz="quarter" idx="11"/>
          </p:nvPr>
        </p:nvSpPr>
        <p:spPr/>
        <p:txBody>
          <a:bodyPr/>
          <a:lstStyle/>
          <a:p>
            <a:r>
              <a:rPr lang="en-US"/>
              <a:t>© SreekanthME.com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05A533-45BD-40F3-94CD-EE10DD0A89D6}" type="datetime1">
              <a:rPr lang="en-US" smtClean="0"/>
              <a:t>10/10/2017</a:t>
            </a:fld>
            <a:endParaRPr lang="en-US" dirty="0"/>
          </a:p>
        </p:txBody>
      </p:sp>
      <p:sp>
        <p:nvSpPr>
          <p:cNvPr id="8" name="Footer Placeholder 7"/>
          <p:cNvSpPr>
            <a:spLocks noGrp="1"/>
          </p:cNvSpPr>
          <p:nvPr>
            <p:ph type="ftr" sz="quarter" idx="11"/>
          </p:nvPr>
        </p:nvSpPr>
        <p:spPr/>
        <p:txBody>
          <a:bodyPr/>
          <a:lstStyle/>
          <a:p>
            <a:r>
              <a:rPr lang="en-US"/>
              <a:t>© SreekanthME.com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16AD5C-EF88-430C-B34A-7DBD59411605}" type="datetime1">
              <a:rPr lang="en-US" smtClean="0"/>
              <a:t>10/10/2017</a:t>
            </a:fld>
            <a:endParaRPr lang="en-US" dirty="0"/>
          </a:p>
        </p:txBody>
      </p:sp>
      <p:sp>
        <p:nvSpPr>
          <p:cNvPr id="4" name="Footer Placeholder 3"/>
          <p:cNvSpPr>
            <a:spLocks noGrp="1"/>
          </p:cNvSpPr>
          <p:nvPr>
            <p:ph type="ftr" sz="quarter" idx="11"/>
          </p:nvPr>
        </p:nvSpPr>
        <p:spPr/>
        <p:txBody>
          <a:bodyPr/>
          <a:lstStyle/>
          <a:p>
            <a:r>
              <a:rPr lang="en-US"/>
              <a:t>© SreekanthME.com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268FA-58A0-4A2B-A053-2C51ECE3F9DC}" type="datetime1">
              <a:rPr lang="en-US" smtClean="0"/>
              <a:t>10/10/2017</a:t>
            </a:fld>
            <a:endParaRPr lang="en-US" dirty="0"/>
          </a:p>
        </p:txBody>
      </p:sp>
      <p:sp>
        <p:nvSpPr>
          <p:cNvPr id="3" name="Footer Placeholder 2"/>
          <p:cNvSpPr>
            <a:spLocks noGrp="1"/>
          </p:cNvSpPr>
          <p:nvPr>
            <p:ph type="ftr" sz="quarter" idx="11"/>
          </p:nvPr>
        </p:nvSpPr>
        <p:spPr/>
        <p:txBody>
          <a:bodyPr/>
          <a:lstStyle/>
          <a:p>
            <a:r>
              <a:rPr lang="en-US"/>
              <a:t>© SreekanthME.com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6E02F9-86EF-4759-8100-894A81E915AA}" type="datetime1">
              <a:rPr lang="en-US" smtClean="0"/>
              <a:t>10/10/2017</a:t>
            </a:fld>
            <a:endParaRPr lang="en-US" dirty="0"/>
          </a:p>
        </p:txBody>
      </p:sp>
      <p:sp>
        <p:nvSpPr>
          <p:cNvPr id="6" name="Footer Placeholder 5"/>
          <p:cNvSpPr>
            <a:spLocks noGrp="1"/>
          </p:cNvSpPr>
          <p:nvPr>
            <p:ph type="ftr" sz="quarter" idx="11"/>
          </p:nvPr>
        </p:nvSpPr>
        <p:spPr/>
        <p:txBody>
          <a:bodyPr/>
          <a:lstStyle/>
          <a:p>
            <a:r>
              <a:rPr lang="en-US"/>
              <a:t>© SreekanthME.com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D37B2A-5DA5-46BD-BE58-E88E06E27BD1}" type="datetime1">
              <a:rPr lang="en-US" smtClean="0"/>
              <a:t>10/10/2017</a:t>
            </a:fld>
            <a:endParaRPr lang="en-US" dirty="0"/>
          </a:p>
        </p:txBody>
      </p:sp>
      <p:sp>
        <p:nvSpPr>
          <p:cNvPr id="6" name="Footer Placeholder 5"/>
          <p:cNvSpPr>
            <a:spLocks noGrp="1"/>
          </p:cNvSpPr>
          <p:nvPr>
            <p:ph type="ftr" sz="quarter" idx="11"/>
          </p:nvPr>
        </p:nvSpPr>
        <p:spPr/>
        <p:txBody>
          <a:bodyPr/>
          <a:lstStyle/>
          <a:p>
            <a:r>
              <a:rPr lang="en-US"/>
              <a:t>© SreekanthME.com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1C726A1-A5B9-45F7-91D5-2350E4E4FA43}" type="datetime1">
              <a:rPr lang="en-US" smtClean="0"/>
              <a:t>10/10/2017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 SreekanthME.com</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node.green/"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www.npmjs.com/package/express" TargetMode="External"/><Relationship Id="rId2" Type="http://schemas.openxmlformats.org/officeDocument/2006/relationships/hyperlink" Target="https://www.npmjs.com/"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expressjs.com/"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777241"/>
          </a:xfrm>
        </p:spPr>
        <p:txBody>
          <a:bodyPr>
            <a:noAutofit/>
          </a:bodyPr>
          <a:lstStyle/>
          <a:p>
            <a:r>
              <a:rPr lang="en-US" sz="5000" dirty="0"/>
              <a:t>NODE.JS crash course</a:t>
            </a:r>
          </a:p>
        </p:txBody>
      </p:sp>
      <p:sp>
        <p:nvSpPr>
          <p:cNvPr id="3" name="Subtitle 2"/>
          <p:cNvSpPr>
            <a:spLocks noGrp="1"/>
          </p:cNvSpPr>
          <p:nvPr>
            <p:ph type="subTitle" idx="1"/>
          </p:nvPr>
        </p:nvSpPr>
        <p:spPr>
          <a:xfrm>
            <a:off x="684212" y="5407578"/>
            <a:ext cx="6400800" cy="819807"/>
          </a:xfrm>
        </p:spPr>
        <p:txBody>
          <a:bodyPr>
            <a:normAutofit/>
          </a:bodyPr>
          <a:lstStyle/>
          <a:p>
            <a:r>
              <a:rPr lang="en-US" sz="1900" b="1" dirty="0">
                <a:solidFill>
                  <a:schemeClr val="accent6">
                    <a:lumMod val="75000"/>
                  </a:schemeClr>
                </a:solidFill>
              </a:rPr>
              <a:t>Sreekanth M. E.</a:t>
            </a:r>
          </a:p>
          <a:p>
            <a:r>
              <a:rPr lang="en-US" sz="1900" b="1" dirty="0">
                <a:solidFill>
                  <a:schemeClr val="accent6">
                    <a:lumMod val="75000"/>
                  </a:schemeClr>
                </a:solidFill>
              </a:rPr>
              <a:t>Freelance Trainer &amp; Consultant</a:t>
            </a:r>
            <a:endParaRPr lang="en-US" dirty="0"/>
          </a:p>
        </p:txBody>
      </p:sp>
      <p:pic>
        <p:nvPicPr>
          <p:cNvPr id="6" name="Picture 5">
            <a:extLst>
              <a:ext uri="{FF2B5EF4-FFF2-40B4-BE49-F238E27FC236}">
                <a16:creationId xmlns:a16="http://schemas.microsoft.com/office/drawing/2014/main" id="{AB51AA49-70B4-4419-8EB6-3583FD81202B}"/>
              </a:ext>
            </a:extLst>
          </p:cNvPr>
          <p:cNvPicPr>
            <a:picLocks noChangeAspect="1"/>
          </p:cNvPicPr>
          <p:nvPr/>
        </p:nvPicPr>
        <p:blipFill>
          <a:blip r:embed="rId3"/>
          <a:stretch>
            <a:fillRect/>
          </a:stretch>
        </p:blipFill>
        <p:spPr>
          <a:xfrm>
            <a:off x="763042" y="3020431"/>
            <a:ext cx="1838582" cy="2276793"/>
          </a:xfrm>
          <a:prstGeom prst="rect">
            <a:avLst/>
          </a:prstGeom>
        </p:spPr>
      </p:pic>
    </p:spTree>
    <p:extLst>
      <p:ext uri="{BB962C8B-B14F-4D97-AF65-F5344CB8AC3E}">
        <p14:creationId xmlns:p14="http://schemas.microsoft.com/office/powerpoint/2010/main" val="148904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186856"/>
          </a:xfrm>
        </p:spPr>
        <p:txBody>
          <a:bodyPr>
            <a:normAutofit/>
          </a:bodyPr>
          <a:lstStyle/>
          <a:p>
            <a:r>
              <a:rPr lang="en-US" sz="3800" dirty="0"/>
              <a:t>There are two versions available for download:</a:t>
            </a:r>
          </a:p>
          <a:p>
            <a:pPr marL="571500" indent="-571500">
              <a:buFont typeface="Arial" panose="020B0604020202020204" pitchFamily="34" charset="0"/>
              <a:buChar char="•"/>
            </a:pPr>
            <a:r>
              <a:rPr lang="en-US" sz="3800" dirty="0"/>
              <a:t>LTS (Long Term Support): 6.x</a:t>
            </a:r>
          </a:p>
          <a:p>
            <a:pPr marL="571500" indent="-571500">
              <a:buFont typeface="Arial" panose="020B0604020202020204" pitchFamily="34" charset="0"/>
              <a:buChar char="•"/>
            </a:pPr>
            <a:r>
              <a:rPr lang="en-US" sz="3800" dirty="0"/>
              <a:t>Current Version: 8.x</a:t>
            </a:r>
          </a:p>
          <a:p>
            <a:pPr marL="571500" indent="-571500">
              <a:buFont typeface="Arial" panose="020B0604020202020204" pitchFamily="34" charset="0"/>
              <a:buChar char="•"/>
            </a:pPr>
            <a:endParaRPr lang="en-US" sz="3800" dirty="0"/>
          </a:p>
          <a:p>
            <a:endParaRPr lang="en-US" sz="3800" dirty="0"/>
          </a:p>
          <a:p>
            <a:r>
              <a:rPr lang="en-US" sz="2600" b="1" u="sng" dirty="0">
                <a:hlinkClick r:id="rId2"/>
              </a:rPr>
              <a:t>https://nodejs.org/en/</a:t>
            </a:r>
            <a:endParaRPr lang="en-US" sz="2600" b="1" u="sng" dirty="0"/>
          </a:p>
          <a:p>
            <a:endParaRPr lang="en-US" sz="3800" dirty="0"/>
          </a:p>
          <a:p>
            <a:endParaRPr lang="en-US" sz="3800" dirty="0"/>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Node.js versions</a:t>
            </a:r>
          </a:p>
        </p:txBody>
      </p:sp>
    </p:spTree>
    <p:extLst>
      <p:ext uri="{BB962C8B-B14F-4D97-AF65-F5344CB8AC3E}">
        <p14:creationId xmlns:p14="http://schemas.microsoft.com/office/powerpoint/2010/main" val="1807906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186856"/>
          </a:xfrm>
        </p:spPr>
        <p:txBody>
          <a:bodyPr>
            <a:normAutofit/>
          </a:bodyPr>
          <a:lstStyle/>
          <a:p>
            <a:r>
              <a:rPr lang="en-US" sz="3800" dirty="0"/>
              <a:t>node -v </a:t>
            </a:r>
            <a:r>
              <a:rPr lang="en-US" sz="3800" dirty="0">
                <a:sym typeface="Wingdings" panose="05000000000000000000" pitchFamily="2" charset="2"/>
              </a:rPr>
              <a:t> Shows node </a:t>
            </a:r>
            <a:r>
              <a:rPr lang="en-US" sz="3800" dirty="0"/>
              <a:t>version</a:t>
            </a:r>
          </a:p>
          <a:p>
            <a:r>
              <a:rPr lang="en-US" sz="3800" dirty="0"/>
              <a:t>node </a:t>
            </a:r>
            <a:r>
              <a:rPr lang="en-US" sz="3800" dirty="0">
                <a:sym typeface="Wingdings" panose="05000000000000000000" pitchFamily="2" charset="2"/>
              </a:rPr>
              <a:t></a:t>
            </a:r>
            <a:r>
              <a:rPr lang="en-US" sz="3800" dirty="0"/>
              <a:t> Opens REPL</a:t>
            </a:r>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Check installation</a:t>
            </a:r>
          </a:p>
        </p:txBody>
      </p:sp>
    </p:spTree>
    <p:extLst>
      <p:ext uri="{BB962C8B-B14F-4D97-AF65-F5344CB8AC3E}">
        <p14:creationId xmlns:p14="http://schemas.microsoft.com/office/powerpoint/2010/main" val="202160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66648"/>
            <a:ext cx="11109959" cy="5186856"/>
          </a:xfrm>
        </p:spPr>
        <p:txBody>
          <a:bodyPr>
            <a:normAutofit/>
          </a:bodyPr>
          <a:lstStyle/>
          <a:p>
            <a:r>
              <a:rPr lang="en-US" sz="3800" dirty="0"/>
              <a:t>Node.js ships with a REPL.</a:t>
            </a:r>
          </a:p>
          <a:p>
            <a:r>
              <a:rPr lang="en-US" sz="3800" dirty="0"/>
              <a:t>REPL stands for </a:t>
            </a:r>
            <a:r>
              <a:rPr lang="en-US" sz="3800" dirty="0">
                <a:solidFill>
                  <a:srgbClr val="FFFF00"/>
                </a:solidFill>
              </a:rPr>
              <a:t>Read–</a:t>
            </a:r>
            <a:r>
              <a:rPr lang="en-US" sz="3800" dirty="0" err="1">
                <a:solidFill>
                  <a:srgbClr val="FFFF00"/>
                </a:solidFill>
              </a:rPr>
              <a:t>Eval</a:t>
            </a:r>
            <a:r>
              <a:rPr lang="en-US" sz="3800" dirty="0">
                <a:solidFill>
                  <a:srgbClr val="FFFF00"/>
                </a:solidFill>
              </a:rPr>
              <a:t>–Print Loop</a:t>
            </a:r>
            <a:r>
              <a:rPr lang="en-US" sz="3800" dirty="0"/>
              <a:t>.</a:t>
            </a:r>
          </a:p>
          <a:p>
            <a:r>
              <a:rPr lang="en-US" sz="3800" dirty="0"/>
              <a:t>It is a language shell or interactive command line environment.</a:t>
            </a:r>
          </a:p>
          <a:p>
            <a:endParaRPr lang="en-US" sz="3800" dirty="0"/>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REPL</a:t>
            </a:r>
          </a:p>
        </p:txBody>
      </p:sp>
    </p:spTree>
    <p:extLst>
      <p:ext uri="{BB962C8B-B14F-4D97-AF65-F5344CB8AC3E}">
        <p14:creationId xmlns:p14="http://schemas.microsoft.com/office/powerpoint/2010/main" val="104814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8620" y="985344"/>
            <a:ext cx="11109959" cy="5186856"/>
          </a:xfrm>
        </p:spPr>
        <p:txBody>
          <a:bodyPr>
            <a:normAutofit/>
          </a:bodyPr>
          <a:lstStyle/>
          <a:p>
            <a:r>
              <a:rPr lang="en-US" sz="3800" dirty="0"/>
              <a:t>Atom, Sublime Text, Brackets, </a:t>
            </a:r>
            <a:r>
              <a:rPr lang="en-US" sz="3800" dirty="0" err="1"/>
              <a:t>JetBrains</a:t>
            </a:r>
            <a:r>
              <a:rPr lang="en-US" sz="3800" dirty="0"/>
              <a:t> WebStorm, NetBeans, MS Visual Studio Code, etc.</a:t>
            </a:r>
          </a:p>
          <a:p>
            <a:endParaRPr lang="en-US" sz="3800" dirty="0"/>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Node.js editors</a:t>
            </a:r>
          </a:p>
        </p:txBody>
      </p:sp>
    </p:spTree>
    <p:extLst>
      <p:ext uri="{BB962C8B-B14F-4D97-AF65-F5344CB8AC3E}">
        <p14:creationId xmlns:p14="http://schemas.microsoft.com/office/powerpoint/2010/main" val="391749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641" y="2521372"/>
            <a:ext cx="7173311" cy="1507067"/>
          </a:xfrm>
        </p:spPr>
        <p:txBody>
          <a:bodyPr>
            <a:normAutofit/>
          </a:bodyPr>
          <a:lstStyle/>
          <a:p>
            <a:pPr algn="ctr"/>
            <a:r>
              <a:rPr lang="en-US" sz="4400" dirty="0"/>
              <a:t>Hello world program</a:t>
            </a:r>
          </a:p>
        </p:txBody>
      </p:sp>
      <p:sp>
        <p:nvSpPr>
          <p:cNvPr id="3" name="Footer Placeholder 2"/>
          <p:cNvSpPr>
            <a:spLocks noGrp="1"/>
          </p:cNvSpPr>
          <p:nvPr>
            <p:ph type="ftr" sz="quarter" idx="11"/>
          </p:nvPr>
        </p:nvSpPr>
        <p:spPr/>
        <p:txBody>
          <a:bodyPr/>
          <a:lstStyle/>
          <a:p>
            <a:r>
              <a:rPr lang="en-US"/>
              <a:t>© SreekanthME.com</a:t>
            </a:r>
            <a:endParaRPr lang="en-US" dirty="0"/>
          </a:p>
        </p:txBody>
      </p:sp>
    </p:spTree>
    <p:extLst>
      <p:ext uri="{BB962C8B-B14F-4D97-AF65-F5344CB8AC3E}">
        <p14:creationId xmlns:p14="http://schemas.microsoft.com/office/powerpoint/2010/main" val="666277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186856"/>
          </a:xfrm>
        </p:spPr>
        <p:txBody>
          <a:bodyPr>
            <a:normAutofit/>
          </a:bodyPr>
          <a:lstStyle/>
          <a:p>
            <a:pPr algn="ctr"/>
            <a:endParaRPr lang="en-US" sz="4400" dirty="0"/>
          </a:p>
          <a:p>
            <a:pPr algn="ctr"/>
            <a:endParaRPr lang="en-US" sz="4400" dirty="0"/>
          </a:p>
          <a:p>
            <a:pPr algn="ctr"/>
            <a:r>
              <a:rPr lang="en-US" sz="4400" dirty="0"/>
              <a:t>Source Code files have .</a:t>
            </a:r>
            <a:r>
              <a:rPr lang="en-US" sz="4400" dirty="0" err="1"/>
              <a:t>js</a:t>
            </a:r>
            <a:r>
              <a:rPr lang="en-US" sz="4400" dirty="0"/>
              <a:t> extension.</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338462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r>
              <a:rPr lang="nl-NL" sz="4200" dirty="0"/>
              <a:t>A node.js program can be executed from command line in the following two ways:</a:t>
            </a:r>
          </a:p>
          <a:p>
            <a:endParaRPr lang="nl-NL" sz="4200" dirty="0"/>
          </a:p>
          <a:p>
            <a:r>
              <a:rPr lang="nl-NL" sz="4200" dirty="0">
                <a:solidFill>
                  <a:schemeClr val="tx1"/>
                </a:solidFill>
              </a:rPr>
              <a:t>node app.js</a:t>
            </a:r>
          </a:p>
          <a:p>
            <a:endParaRPr lang="nl-NL" sz="4200" dirty="0">
              <a:solidFill>
                <a:schemeClr val="tx1"/>
              </a:solidFill>
            </a:endParaRPr>
          </a:p>
          <a:p>
            <a:r>
              <a:rPr lang="nl-NL" sz="4200" dirty="0">
                <a:solidFill>
                  <a:schemeClr val="tx1"/>
                </a:solidFill>
              </a:rPr>
              <a:t>node app</a:t>
            </a:r>
            <a:endParaRPr lang="en-US" sz="4200" dirty="0">
              <a:solidFill>
                <a:schemeClr val="tx1"/>
              </a:solidFill>
            </a:endParaRP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68787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66648"/>
            <a:ext cx="11109959" cy="5186856"/>
          </a:xfrm>
        </p:spPr>
        <p:txBody>
          <a:bodyPr>
            <a:normAutofit/>
          </a:bodyPr>
          <a:lstStyle/>
          <a:p>
            <a:r>
              <a:rPr lang="en-US" sz="3800"/>
              <a:t>Node.js </a:t>
            </a:r>
            <a:r>
              <a:rPr lang="en-US" sz="3800" dirty="0"/>
              <a:t>has very good support for ES6.</a:t>
            </a:r>
          </a:p>
          <a:p>
            <a:endParaRPr lang="en-US" sz="3800" dirty="0"/>
          </a:p>
          <a:p>
            <a:endParaRPr lang="en-US" sz="3800" dirty="0"/>
          </a:p>
          <a:p>
            <a:r>
              <a:rPr lang="en-US" sz="3800" dirty="0"/>
              <a:t>Below web site shows current ES6 support in Node.js:</a:t>
            </a:r>
          </a:p>
          <a:p>
            <a:r>
              <a:rPr lang="en-US" sz="3800" dirty="0">
                <a:hlinkClick r:id="rId2"/>
              </a:rPr>
              <a:t>http://node.green/</a:t>
            </a:r>
            <a:endParaRPr lang="en-US" sz="3800" dirty="0"/>
          </a:p>
          <a:p>
            <a:endParaRPr lang="en-US" sz="3800" dirty="0"/>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Es6 support</a:t>
            </a:r>
          </a:p>
        </p:txBody>
      </p:sp>
    </p:spTree>
    <p:extLst>
      <p:ext uri="{BB962C8B-B14F-4D97-AF65-F5344CB8AC3E}">
        <p14:creationId xmlns:p14="http://schemas.microsoft.com/office/powerpoint/2010/main" val="48956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186856"/>
          </a:xfrm>
        </p:spPr>
        <p:txBody>
          <a:bodyPr>
            <a:normAutofit/>
          </a:bodyPr>
          <a:lstStyle/>
          <a:p>
            <a:r>
              <a:rPr lang="en-US" sz="3800" dirty="0"/>
              <a:t>DOM: Document Object Model</a:t>
            </a:r>
          </a:p>
          <a:p>
            <a:r>
              <a:rPr lang="en-US" sz="3800" dirty="0"/>
              <a:t>BOM: Browser Object Model</a:t>
            </a:r>
          </a:p>
          <a:p>
            <a:r>
              <a:rPr lang="en-US" sz="3800" dirty="0" err="1"/>
              <a:t>XMLHTTPRequest</a:t>
            </a:r>
            <a:r>
              <a:rPr lang="en-US" sz="3800" dirty="0"/>
              <a:t> Object (AJAX)</a:t>
            </a:r>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JS Features </a:t>
            </a:r>
            <a:r>
              <a:rPr lang="en-US" sz="4000" dirty="0">
                <a:solidFill>
                  <a:srgbClr val="C00000"/>
                </a:solidFill>
              </a:rPr>
              <a:t>NOT</a:t>
            </a:r>
            <a:r>
              <a:rPr lang="en-US" sz="4000" dirty="0"/>
              <a:t> supported in NODE.js</a:t>
            </a:r>
          </a:p>
        </p:txBody>
      </p:sp>
    </p:spTree>
    <p:extLst>
      <p:ext uri="{BB962C8B-B14F-4D97-AF65-F5344CB8AC3E}">
        <p14:creationId xmlns:p14="http://schemas.microsoft.com/office/powerpoint/2010/main" val="127014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186856"/>
          </a:xfrm>
        </p:spPr>
        <p:txBody>
          <a:bodyPr>
            <a:normAutofit/>
          </a:bodyPr>
          <a:lstStyle/>
          <a:p>
            <a:r>
              <a:rPr lang="en-US" sz="3800" dirty="0"/>
              <a:t>File Actions (Create, Read, Update, Delete)</a:t>
            </a:r>
          </a:p>
          <a:p>
            <a:r>
              <a:rPr lang="en-US" sz="3800" dirty="0"/>
              <a:t>OS Actions</a:t>
            </a:r>
          </a:p>
          <a:p>
            <a:endParaRPr lang="en-US" sz="3800" dirty="0"/>
          </a:p>
          <a:p>
            <a:endParaRPr lang="en-US" sz="3800" dirty="0"/>
          </a:p>
          <a:p>
            <a:r>
              <a:rPr lang="en-US" sz="3000" dirty="0"/>
              <a:t>&gt;&gt; These actions are supported through additional modules.</a:t>
            </a:r>
          </a:p>
          <a:p>
            <a:endParaRPr lang="en-US" sz="3800" dirty="0"/>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3500" dirty="0"/>
              <a:t>Actions </a:t>
            </a:r>
            <a:r>
              <a:rPr lang="en-US" sz="3500" dirty="0">
                <a:solidFill>
                  <a:srgbClr val="C00000"/>
                </a:solidFill>
              </a:rPr>
              <a:t>NOT</a:t>
            </a:r>
            <a:r>
              <a:rPr lang="en-US" sz="3500" dirty="0"/>
              <a:t> supported in JS but supported in NODE.JS</a:t>
            </a:r>
          </a:p>
        </p:txBody>
      </p:sp>
    </p:spTree>
    <p:extLst>
      <p:ext uri="{BB962C8B-B14F-4D97-AF65-F5344CB8AC3E}">
        <p14:creationId xmlns:p14="http://schemas.microsoft.com/office/powerpoint/2010/main" val="126946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186856"/>
          </a:xfrm>
        </p:spPr>
        <p:txBody>
          <a:bodyPr>
            <a:noAutofit/>
          </a:bodyPr>
          <a:lstStyle/>
          <a:p>
            <a:pPr marL="571500" indent="-571500">
              <a:buFont typeface="Arial" panose="020B0604020202020204" pitchFamily="34" charset="0"/>
              <a:buChar char="•"/>
            </a:pPr>
            <a:r>
              <a:rPr lang="en-US" sz="3400" dirty="0"/>
              <a:t>What is Node.js?</a:t>
            </a:r>
          </a:p>
          <a:p>
            <a:pPr marL="571500" indent="-571500">
              <a:buFont typeface="Arial" panose="020B0604020202020204" pitchFamily="34" charset="0"/>
              <a:buChar char="•"/>
            </a:pPr>
            <a:r>
              <a:rPr lang="en-US" sz="3400" dirty="0"/>
              <a:t>Installation</a:t>
            </a:r>
          </a:p>
          <a:p>
            <a:pPr marL="571500" indent="-571500">
              <a:buFont typeface="Arial" panose="020B0604020202020204" pitchFamily="34" charset="0"/>
              <a:buChar char="•"/>
            </a:pPr>
            <a:r>
              <a:rPr lang="en-US" sz="3400" dirty="0"/>
              <a:t>“Hello World” Program</a:t>
            </a:r>
          </a:p>
          <a:p>
            <a:pPr marL="571500" indent="-571500">
              <a:buFont typeface="Arial" panose="020B0604020202020204" pitchFamily="34" charset="0"/>
              <a:buChar char="•"/>
            </a:pPr>
            <a:r>
              <a:rPr lang="en-US" sz="3400" dirty="0"/>
              <a:t>Modules</a:t>
            </a:r>
          </a:p>
          <a:p>
            <a:pPr marL="571500" indent="-571500">
              <a:buFont typeface="Arial" panose="020B0604020202020204" pitchFamily="34" charset="0"/>
              <a:buChar char="•"/>
            </a:pPr>
            <a:r>
              <a:rPr lang="en-US" sz="3400" dirty="0"/>
              <a:t>FS Module</a:t>
            </a:r>
          </a:p>
          <a:p>
            <a:pPr marL="571500" indent="-571500">
              <a:buFont typeface="Arial" panose="020B0604020202020204" pitchFamily="34" charset="0"/>
              <a:buChar char="•"/>
            </a:pPr>
            <a:r>
              <a:rPr lang="en-US" sz="3400" dirty="0"/>
              <a:t>ExpressJS</a:t>
            </a:r>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TABLE OF CONTENTS</a:t>
            </a:r>
          </a:p>
        </p:txBody>
      </p:sp>
    </p:spTree>
    <p:extLst>
      <p:ext uri="{BB962C8B-B14F-4D97-AF65-F5344CB8AC3E}">
        <p14:creationId xmlns:p14="http://schemas.microsoft.com/office/powerpoint/2010/main" val="181694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641" y="2521372"/>
            <a:ext cx="7173311" cy="1507067"/>
          </a:xfrm>
        </p:spPr>
        <p:txBody>
          <a:bodyPr>
            <a:normAutofit/>
          </a:bodyPr>
          <a:lstStyle/>
          <a:p>
            <a:pPr algn="ctr"/>
            <a:r>
              <a:rPr lang="en-US" sz="4400" dirty="0"/>
              <a:t>modules</a:t>
            </a:r>
          </a:p>
        </p:txBody>
      </p:sp>
      <p:sp>
        <p:nvSpPr>
          <p:cNvPr id="3" name="Footer Placeholder 2"/>
          <p:cNvSpPr>
            <a:spLocks noGrp="1"/>
          </p:cNvSpPr>
          <p:nvPr>
            <p:ph type="ftr" sz="quarter" idx="11"/>
          </p:nvPr>
        </p:nvSpPr>
        <p:spPr/>
        <p:txBody>
          <a:bodyPr/>
          <a:lstStyle/>
          <a:p>
            <a:r>
              <a:rPr lang="en-US"/>
              <a:t>© SreekanthME.com</a:t>
            </a:r>
            <a:endParaRPr lang="en-US" dirty="0"/>
          </a:p>
        </p:txBody>
      </p:sp>
    </p:spTree>
    <p:extLst>
      <p:ext uri="{BB962C8B-B14F-4D97-AF65-F5344CB8AC3E}">
        <p14:creationId xmlns:p14="http://schemas.microsoft.com/office/powerpoint/2010/main" val="3307375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r>
              <a:rPr lang="en-US" sz="4200" dirty="0"/>
              <a:t>Modules are JS libraries.</a:t>
            </a:r>
          </a:p>
          <a:p>
            <a:endParaRPr lang="en-US" sz="4200" dirty="0"/>
          </a:p>
          <a:p>
            <a:r>
              <a:rPr lang="en-US" sz="4200" dirty="0"/>
              <a:t>They are used for:</a:t>
            </a:r>
          </a:p>
          <a:p>
            <a:pPr marL="571500" indent="-571500">
              <a:buFont typeface="Arial" panose="020B0604020202020204" pitchFamily="34" charset="0"/>
              <a:buChar char="•"/>
            </a:pPr>
            <a:r>
              <a:rPr lang="en-US" sz="4400" dirty="0"/>
              <a:t>Code reuse</a:t>
            </a:r>
          </a:p>
          <a:p>
            <a:pPr marL="571500" indent="-571500">
              <a:buFont typeface="Arial" panose="020B0604020202020204" pitchFamily="34" charset="0"/>
              <a:buChar char="•"/>
            </a:pPr>
            <a:r>
              <a:rPr lang="en-US" sz="4400" dirty="0"/>
              <a:t>Abstraction (Data Privacy)</a:t>
            </a:r>
          </a:p>
          <a:p>
            <a:pPr marL="571500" indent="-571500">
              <a:buFont typeface="Arial" panose="020B0604020202020204" pitchFamily="34" charset="0"/>
              <a:buChar char="•"/>
            </a:pPr>
            <a:r>
              <a:rPr lang="en-US" sz="4400" dirty="0"/>
              <a:t>Modularity</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340543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r>
              <a:rPr lang="en-US" sz="4200" dirty="0"/>
              <a:t>There are 3 kinds of modules in Node.js:</a:t>
            </a:r>
          </a:p>
          <a:p>
            <a:pPr marL="571500" indent="-571500">
              <a:buFont typeface="Arial" panose="020B0604020202020204" pitchFamily="34" charset="0"/>
              <a:buChar char="•"/>
            </a:pPr>
            <a:r>
              <a:rPr lang="en-US" sz="4200" dirty="0"/>
              <a:t>In-Built or Core Modules</a:t>
            </a:r>
          </a:p>
          <a:p>
            <a:pPr marL="571500" indent="-571500">
              <a:buFont typeface="Arial" panose="020B0604020202020204" pitchFamily="34" charset="0"/>
              <a:buChar char="•"/>
            </a:pPr>
            <a:r>
              <a:rPr lang="en-US" sz="4200" dirty="0"/>
              <a:t>NPM or Installed Modules</a:t>
            </a:r>
          </a:p>
          <a:p>
            <a:pPr marL="571500" indent="-571500">
              <a:buFont typeface="Arial" panose="020B0604020202020204" pitchFamily="34" charset="0"/>
              <a:buChar char="•"/>
            </a:pPr>
            <a:r>
              <a:rPr lang="en-US" sz="4200" dirty="0"/>
              <a:t>Custom Modules</a:t>
            </a:r>
          </a:p>
          <a:p>
            <a:pPr marL="571500" indent="-571500">
              <a:buFont typeface="Arial" panose="020B0604020202020204" pitchFamily="34" charset="0"/>
              <a:buChar char="•"/>
            </a:pPr>
            <a:endParaRPr lang="en-US" sz="4200" dirty="0"/>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664379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186856"/>
          </a:xfrm>
        </p:spPr>
        <p:txBody>
          <a:bodyPr>
            <a:normAutofit fontScale="92500" lnSpcReduction="10000"/>
          </a:bodyPr>
          <a:lstStyle/>
          <a:p>
            <a:r>
              <a:rPr lang="en-US" sz="3800" dirty="0"/>
              <a:t>Node.js has a set of core modules which can be used without any further installation.</a:t>
            </a:r>
          </a:p>
          <a:p>
            <a:pPr marL="571500" indent="-571500">
              <a:buFont typeface="Arial" panose="020B0604020202020204" pitchFamily="34" charset="0"/>
              <a:buChar char="•"/>
            </a:pPr>
            <a:r>
              <a:rPr lang="en-US" sz="3800" dirty="0"/>
              <a:t>events</a:t>
            </a:r>
          </a:p>
          <a:p>
            <a:pPr marL="571500" indent="-571500">
              <a:buFont typeface="Arial" panose="020B0604020202020204" pitchFamily="34" charset="0"/>
              <a:buChar char="•"/>
            </a:pPr>
            <a:r>
              <a:rPr lang="en-US" sz="3800" dirty="0"/>
              <a:t>fs</a:t>
            </a:r>
          </a:p>
          <a:p>
            <a:pPr marL="571500" indent="-571500">
              <a:buFont typeface="Arial" panose="020B0604020202020204" pitchFamily="34" charset="0"/>
              <a:buChar char="•"/>
            </a:pPr>
            <a:r>
              <a:rPr lang="en-US" sz="3800" dirty="0"/>
              <a:t>path</a:t>
            </a:r>
          </a:p>
          <a:p>
            <a:pPr marL="571500" indent="-571500">
              <a:buFont typeface="Arial" panose="020B0604020202020204" pitchFamily="34" charset="0"/>
              <a:buChar char="•"/>
            </a:pPr>
            <a:r>
              <a:rPr lang="en-US" sz="3800" dirty="0"/>
              <a:t>http</a:t>
            </a:r>
          </a:p>
          <a:p>
            <a:pPr marL="571500" indent="-571500">
              <a:buFont typeface="Arial" panose="020B0604020202020204" pitchFamily="34" charset="0"/>
              <a:buChar char="•"/>
            </a:pPr>
            <a:r>
              <a:rPr lang="en-US" sz="3800" dirty="0" err="1"/>
              <a:t>util</a:t>
            </a:r>
            <a:endParaRPr lang="en-US" sz="3800" dirty="0"/>
          </a:p>
          <a:p>
            <a:pPr marL="571500" indent="-571500">
              <a:buFont typeface="Arial" panose="020B0604020202020204" pitchFamily="34" charset="0"/>
              <a:buChar char="•"/>
            </a:pPr>
            <a:r>
              <a:rPr lang="en-US" sz="3800" dirty="0" err="1"/>
              <a:t>os</a:t>
            </a:r>
            <a:endParaRPr lang="en-US" sz="3800" dirty="0"/>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In-built modules</a:t>
            </a:r>
          </a:p>
        </p:txBody>
      </p:sp>
    </p:spTree>
    <p:extLst>
      <p:ext uri="{BB962C8B-B14F-4D97-AF65-F5344CB8AC3E}">
        <p14:creationId xmlns:p14="http://schemas.microsoft.com/office/powerpoint/2010/main" val="274074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pPr algn="ctr"/>
            <a:endParaRPr lang="en-US" sz="4400" dirty="0"/>
          </a:p>
          <a:p>
            <a:pPr algn="ctr"/>
            <a:r>
              <a:rPr lang="en-US" sz="4400" dirty="0"/>
              <a:t>Node.js does not support </a:t>
            </a:r>
            <a:r>
              <a:rPr lang="en-US" sz="4400" dirty="0">
                <a:solidFill>
                  <a:schemeClr val="tx1"/>
                </a:solidFill>
              </a:rPr>
              <a:t>ES6 import</a:t>
            </a:r>
            <a:r>
              <a:rPr lang="en-US" sz="4400" dirty="0"/>
              <a:t> statement.</a:t>
            </a:r>
          </a:p>
          <a:p>
            <a:pPr algn="ctr"/>
            <a:endParaRPr lang="en-US" sz="4400" dirty="0"/>
          </a:p>
          <a:p>
            <a:pPr algn="ctr"/>
            <a:r>
              <a:rPr lang="en-US" sz="4400" dirty="0"/>
              <a:t>Modules follow </a:t>
            </a:r>
            <a:r>
              <a:rPr lang="en-US" sz="4400" dirty="0" err="1"/>
              <a:t>commonJS</a:t>
            </a:r>
            <a:r>
              <a:rPr lang="en-US" sz="4400" dirty="0"/>
              <a:t> specification.</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894084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641" y="2521372"/>
            <a:ext cx="7173311" cy="1507067"/>
          </a:xfrm>
        </p:spPr>
        <p:txBody>
          <a:bodyPr>
            <a:normAutofit/>
          </a:bodyPr>
          <a:lstStyle/>
          <a:p>
            <a:pPr algn="ctr"/>
            <a:r>
              <a:rPr lang="en-US" sz="4400" dirty="0"/>
              <a:t>FS: Built-In module</a:t>
            </a:r>
          </a:p>
        </p:txBody>
      </p:sp>
      <p:sp>
        <p:nvSpPr>
          <p:cNvPr id="3" name="Footer Placeholder 2"/>
          <p:cNvSpPr>
            <a:spLocks noGrp="1"/>
          </p:cNvSpPr>
          <p:nvPr>
            <p:ph type="ftr" sz="quarter" idx="11"/>
          </p:nvPr>
        </p:nvSpPr>
        <p:spPr/>
        <p:txBody>
          <a:bodyPr/>
          <a:lstStyle/>
          <a:p>
            <a:r>
              <a:rPr lang="en-US"/>
              <a:t>© SreekanthME.com</a:t>
            </a:r>
            <a:endParaRPr lang="en-US" dirty="0"/>
          </a:p>
        </p:txBody>
      </p:sp>
    </p:spTree>
    <p:extLst>
      <p:ext uri="{BB962C8B-B14F-4D97-AF65-F5344CB8AC3E}">
        <p14:creationId xmlns:p14="http://schemas.microsoft.com/office/powerpoint/2010/main" val="2028069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r>
              <a:rPr lang="en-US" sz="4200" dirty="0"/>
              <a:t>The </a:t>
            </a:r>
            <a:r>
              <a:rPr lang="en-US" sz="4200" dirty="0">
                <a:solidFill>
                  <a:schemeClr val="tx1"/>
                </a:solidFill>
              </a:rPr>
              <a:t>fs</a:t>
            </a:r>
            <a:r>
              <a:rPr lang="en-US" sz="4200" dirty="0"/>
              <a:t> module provides access to the file system.</a:t>
            </a:r>
          </a:p>
          <a:p>
            <a:endParaRPr lang="en-US" sz="4200" dirty="0"/>
          </a:p>
          <a:p>
            <a:r>
              <a:rPr lang="en-US" sz="4200" dirty="0"/>
              <a:t>The fs module has functions for creating, reading, updating and deleting files and directories.</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293540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r>
              <a:rPr lang="en-US" sz="3600" dirty="0"/>
              <a:t>It has asynchronous as well as synchronous functions.</a:t>
            </a:r>
          </a:p>
          <a:p>
            <a:r>
              <a:rPr lang="en-US" sz="3600" dirty="0"/>
              <a:t>It has streaming as well as non-streaming functions.</a:t>
            </a:r>
          </a:p>
          <a:p>
            <a:endParaRPr lang="en-US" sz="3600" dirty="0"/>
          </a:p>
          <a:p>
            <a:endParaRPr lang="en-US" sz="3600" dirty="0"/>
          </a:p>
          <a:p>
            <a:endParaRPr lang="en-US" sz="3600" dirty="0"/>
          </a:p>
          <a:p>
            <a:r>
              <a:rPr lang="en-US" sz="3600" dirty="0"/>
              <a:t>Always prefer asynchronous functions.</a:t>
            </a:r>
          </a:p>
          <a:p>
            <a:r>
              <a:rPr lang="en-US" sz="3600" dirty="0"/>
              <a:t>Always prefer streaming functions for large files.</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2939554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056290"/>
            <a:ext cx="10351651" cy="5297214"/>
          </a:xfrm>
        </p:spPr>
        <p:txBody>
          <a:bodyPr>
            <a:normAutofit/>
          </a:bodyPr>
          <a:lstStyle/>
          <a:p>
            <a:r>
              <a:rPr lang="en-US" sz="3200" dirty="0" err="1"/>
              <a:t>readFile</a:t>
            </a:r>
            <a:r>
              <a:rPr lang="en-US" sz="3200" dirty="0"/>
              <a:t>() </a:t>
            </a:r>
            <a:r>
              <a:rPr lang="en-US" sz="3200" dirty="0">
                <a:sym typeface="Wingdings" panose="05000000000000000000" pitchFamily="2" charset="2"/>
              </a:rPr>
              <a:t> </a:t>
            </a:r>
            <a:r>
              <a:rPr lang="en-US" sz="3200" dirty="0"/>
              <a:t>Reads the content of a file asynchronously.</a:t>
            </a:r>
          </a:p>
          <a:p>
            <a:r>
              <a:rPr lang="en-US" sz="3200" dirty="0" err="1"/>
              <a:t>readFileSync</a:t>
            </a:r>
            <a:r>
              <a:rPr lang="en-US" sz="3200" dirty="0"/>
              <a:t>() </a:t>
            </a:r>
            <a:r>
              <a:rPr lang="en-US" sz="3200" dirty="0">
                <a:sym typeface="Wingdings" panose="05000000000000000000" pitchFamily="2" charset="2"/>
              </a:rPr>
              <a:t> </a:t>
            </a:r>
            <a:r>
              <a:rPr lang="en-US" sz="3200" dirty="0"/>
              <a:t>Same as </a:t>
            </a:r>
            <a:r>
              <a:rPr lang="en-US" sz="3200" dirty="0" err="1"/>
              <a:t>readFile</a:t>
            </a:r>
            <a:r>
              <a:rPr lang="en-US" sz="3200" dirty="0"/>
              <a:t>(), but synchronous.</a:t>
            </a:r>
          </a:p>
          <a:p>
            <a:r>
              <a:rPr lang="en-US" sz="3200" dirty="0" err="1"/>
              <a:t>writeFile</a:t>
            </a:r>
            <a:r>
              <a:rPr lang="en-US" sz="3200" dirty="0"/>
              <a:t>() </a:t>
            </a:r>
            <a:r>
              <a:rPr lang="en-US" sz="3200" dirty="0">
                <a:sym typeface="Wingdings" panose="05000000000000000000" pitchFamily="2" charset="2"/>
              </a:rPr>
              <a:t> </a:t>
            </a:r>
            <a:r>
              <a:rPr lang="en-US" sz="3200" dirty="0"/>
              <a:t>Writes data to a file asynchronously.</a:t>
            </a:r>
          </a:p>
          <a:p>
            <a:r>
              <a:rPr lang="en-US" sz="3200" dirty="0" err="1"/>
              <a:t>writeFileSync</a:t>
            </a:r>
            <a:r>
              <a:rPr lang="en-US" sz="3200" dirty="0"/>
              <a:t>() </a:t>
            </a:r>
            <a:r>
              <a:rPr lang="en-US" sz="3200" dirty="0">
                <a:sym typeface="Wingdings" panose="05000000000000000000" pitchFamily="2" charset="2"/>
              </a:rPr>
              <a:t> </a:t>
            </a:r>
            <a:r>
              <a:rPr lang="en-US" sz="3200" dirty="0"/>
              <a:t>Same as </a:t>
            </a:r>
            <a:r>
              <a:rPr lang="en-US" sz="3200" dirty="0" err="1"/>
              <a:t>writeFile</a:t>
            </a:r>
            <a:r>
              <a:rPr lang="en-US" sz="3200" dirty="0"/>
              <a:t>(), but synchronous.</a:t>
            </a:r>
          </a:p>
          <a:p>
            <a:r>
              <a:rPr lang="en-US" sz="3200" dirty="0"/>
              <a:t>unlink() </a:t>
            </a:r>
            <a:r>
              <a:rPr lang="en-US" sz="3200" dirty="0">
                <a:sym typeface="Wingdings" panose="05000000000000000000" pitchFamily="2" charset="2"/>
              </a:rPr>
              <a:t> </a:t>
            </a:r>
            <a:r>
              <a:rPr lang="en-US" sz="3200" dirty="0"/>
              <a:t>Deletes a file asynchronously.</a:t>
            </a:r>
          </a:p>
          <a:p>
            <a:r>
              <a:rPr lang="en-US" sz="3200" dirty="0" err="1"/>
              <a:t>unlinkSync</a:t>
            </a:r>
            <a:r>
              <a:rPr lang="en-US" sz="3200" dirty="0"/>
              <a:t>() </a:t>
            </a:r>
            <a:r>
              <a:rPr lang="en-US" sz="3200" dirty="0">
                <a:sym typeface="Wingdings" panose="05000000000000000000" pitchFamily="2" charset="2"/>
              </a:rPr>
              <a:t> </a:t>
            </a:r>
            <a:r>
              <a:rPr lang="en-US" sz="3200" dirty="0"/>
              <a:t>Deletes a file., but synchronous.</a:t>
            </a:r>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E7F26788-835F-45E0-B955-D0B260F3E1B4}"/>
              </a:ext>
            </a:extLst>
          </p:cNvPr>
          <p:cNvSpPr>
            <a:spLocks noGrp="1"/>
          </p:cNvSpPr>
          <p:nvPr>
            <p:ph type="title"/>
          </p:nvPr>
        </p:nvSpPr>
        <p:spPr>
          <a:xfrm>
            <a:off x="320041" y="208280"/>
            <a:ext cx="11247118" cy="706120"/>
          </a:xfrm>
        </p:spPr>
        <p:txBody>
          <a:bodyPr>
            <a:normAutofit/>
          </a:bodyPr>
          <a:lstStyle/>
          <a:p>
            <a:r>
              <a:rPr lang="en-US" sz="4000" dirty="0"/>
              <a:t>Fs modules methods</a:t>
            </a:r>
          </a:p>
        </p:txBody>
      </p:sp>
    </p:spTree>
    <p:extLst>
      <p:ext uri="{BB962C8B-B14F-4D97-AF65-F5344CB8AC3E}">
        <p14:creationId xmlns:p14="http://schemas.microsoft.com/office/powerpoint/2010/main" val="347078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4909" y="1024758"/>
            <a:ext cx="11082250" cy="5328745"/>
          </a:xfrm>
        </p:spPr>
        <p:txBody>
          <a:bodyPr>
            <a:normAutofit/>
          </a:bodyPr>
          <a:lstStyle/>
          <a:p>
            <a:r>
              <a:rPr lang="en-US" sz="2500" dirty="0" err="1"/>
              <a:t>mkdir</a:t>
            </a:r>
            <a:r>
              <a:rPr lang="en-US" sz="2500" dirty="0"/>
              <a:t>() </a:t>
            </a:r>
            <a:r>
              <a:rPr lang="en-US" sz="2500" dirty="0">
                <a:sym typeface="Wingdings" panose="05000000000000000000" pitchFamily="2" charset="2"/>
              </a:rPr>
              <a:t> </a:t>
            </a:r>
            <a:r>
              <a:rPr lang="en-US" sz="2500" dirty="0"/>
              <a:t>Makes a new directory asynchronously.</a:t>
            </a:r>
          </a:p>
          <a:p>
            <a:r>
              <a:rPr lang="en-US" sz="2500" dirty="0" err="1"/>
              <a:t>mkdirSync</a:t>
            </a:r>
            <a:r>
              <a:rPr lang="en-US" sz="2500" dirty="0"/>
              <a:t>() </a:t>
            </a:r>
            <a:r>
              <a:rPr lang="en-US" sz="2500" dirty="0">
                <a:sym typeface="Wingdings" panose="05000000000000000000" pitchFamily="2" charset="2"/>
              </a:rPr>
              <a:t> </a:t>
            </a:r>
            <a:r>
              <a:rPr lang="en-US" sz="2500" dirty="0"/>
              <a:t>Same as </a:t>
            </a:r>
            <a:r>
              <a:rPr lang="en-US" sz="2500" dirty="0" err="1"/>
              <a:t>mkdir</a:t>
            </a:r>
            <a:r>
              <a:rPr lang="en-US" sz="2500" dirty="0"/>
              <a:t>(), but synchronous.</a:t>
            </a:r>
          </a:p>
          <a:p>
            <a:r>
              <a:rPr lang="en-US" sz="2500" dirty="0" err="1"/>
              <a:t>rmdir</a:t>
            </a:r>
            <a:r>
              <a:rPr lang="en-US" sz="2500" dirty="0"/>
              <a:t>() </a:t>
            </a:r>
            <a:r>
              <a:rPr lang="en-US" sz="2500" dirty="0">
                <a:sym typeface="Wingdings" panose="05000000000000000000" pitchFamily="2" charset="2"/>
              </a:rPr>
              <a:t> </a:t>
            </a:r>
            <a:r>
              <a:rPr lang="en-US" sz="2500" dirty="0"/>
              <a:t>Removes a directory asynchronously.</a:t>
            </a:r>
          </a:p>
          <a:p>
            <a:r>
              <a:rPr lang="en-US" sz="2500" dirty="0" err="1"/>
              <a:t>rmdirSync</a:t>
            </a:r>
            <a:r>
              <a:rPr lang="en-US" sz="2500" dirty="0"/>
              <a:t>() </a:t>
            </a:r>
            <a:r>
              <a:rPr lang="en-US" sz="2500" dirty="0">
                <a:sym typeface="Wingdings" panose="05000000000000000000" pitchFamily="2" charset="2"/>
              </a:rPr>
              <a:t> </a:t>
            </a:r>
            <a:r>
              <a:rPr lang="en-US" sz="2500" dirty="0"/>
              <a:t>Same as </a:t>
            </a:r>
            <a:r>
              <a:rPr lang="en-US" sz="2500" dirty="0" err="1"/>
              <a:t>rmdir</a:t>
            </a:r>
            <a:r>
              <a:rPr lang="en-US" sz="2500" dirty="0"/>
              <a:t>(), but synchronous.</a:t>
            </a:r>
          </a:p>
          <a:p>
            <a:r>
              <a:rPr lang="en-US" sz="2500" dirty="0" err="1"/>
              <a:t>createReadStream</a:t>
            </a:r>
            <a:r>
              <a:rPr lang="en-US" sz="2500" dirty="0"/>
              <a:t>() </a:t>
            </a:r>
            <a:r>
              <a:rPr lang="en-US" sz="2500" dirty="0">
                <a:sym typeface="Wingdings" panose="05000000000000000000" pitchFamily="2" charset="2"/>
              </a:rPr>
              <a:t> </a:t>
            </a:r>
            <a:r>
              <a:rPr lang="en-US" sz="2500" dirty="0"/>
              <a:t>Returns a new readable stream object asynchronously.</a:t>
            </a:r>
          </a:p>
          <a:p>
            <a:r>
              <a:rPr lang="en-US" sz="2500" dirty="0" err="1"/>
              <a:t>createWriteStream</a:t>
            </a:r>
            <a:r>
              <a:rPr lang="en-US" sz="2500" dirty="0"/>
              <a:t>() </a:t>
            </a:r>
            <a:r>
              <a:rPr lang="en-US" sz="2500" dirty="0">
                <a:sym typeface="Wingdings" panose="05000000000000000000" pitchFamily="2" charset="2"/>
              </a:rPr>
              <a:t> </a:t>
            </a:r>
            <a:r>
              <a:rPr lang="en-US" sz="2500" dirty="0"/>
              <a:t>Returns a new writeable stream object asynchronously.</a:t>
            </a:r>
          </a:p>
          <a:p>
            <a:r>
              <a:rPr lang="en-US" sz="2500" dirty="0"/>
              <a:t>rename() </a:t>
            </a:r>
            <a:r>
              <a:rPr lang="en-US" sz="2500" dirty="0">
                <a:sym typeface="Wingdings" panose="05000000000000000000" pitchFamily="2" charset="2"/>
              </a:rPr>
              <a:t> </a:t>
            </a:r>
            <a:r>
              <a:rPr lang="en-US" sz="2500" dirty="0"/>
              <a:t>Renames a file asynchronously.</a:t>
            </a:r>
          </a:p>
          <a:p>
            <a:r>
              <a:rPr lang="en-US" sz="2500" dirty="0" err="1"/>
              <a:t>renameSync</a:t>
            </a:r>
            <a:r>
              <a:rPr lang="en-US" sz="2500" dirty="0"/>
              <a:t>() </a:t>
            </a:r>
            <a:r>
              <a:rPr lang="en-US" sz="2500" dirty="0">
                <a:sym typeface="Wingdings" panose="05000000000000000000" pitchFamily="2" charset="2"/>
              </a:rPr>
              <a:t> </a:t>
            </a:r>
            <a:r>
              <a:rPr lang="en-US" sz="2500" dirty="0"/>
              <a:t>Same as rename(), but synchronous.</a:t>
            </a:r>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E7F26788-835F-45E0-B955-D0B260F3E1B4}"/>
              </a:ext>
            </a:extLst>
          </p:cNvPr>
          <p:cNvSpPr>
            <a:spLocks noGrp="1"/>
          </p:cNvSpPr>
          <p:nvPr>
            <p:ph type="title"/>
          </p:nvPr>
        </p:nvSpPr>
        <p:spPr>
          <a:xfrm>
            <a:off x="320041" y="208280"/>
            <a:ext cx="11247118" cy="706120"/>
          </a:xfrm>
        </p:spPr>
        <p:txBody>
          <a:bodyPr>
            <a:normAutofit/>
          </a:bodyPr>
          <a:lstStyle/>
          <a:p>
            <a:r>
              <a:rPr lang="en-US" sz="4000" dirty="0"/>
              <a:t>Fs modules methods</a:t>
            </a:r>
          </a:p>
        </p:txBody>
      </p:sp>
    </p:spTree>
    <p:extLst>
      <p:ext uri="{BB962C8B-B14F-4D97-AF65-F5344CB8AC3E}">
        <p14:creationId xmlns:p14="http://schemas.microsoft.com/office/powerpoint/2010/main" val="151852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2028" y="2521372"/>
            <a:ext cx="6006662" cy="1507067"/>
          </a:xfrm>
        </p:spPr>
        <p:txBody>
          <a:bodyPr>
            <a:normAutofit/>
          </a:bodyPr>
          <a:lstStyle/>
          <a:p>
            <a:pPr algn="ctr"/>
            <a:r>
              <a:rPr lang="en-US" sz="4400" dirty="0"/>
              <a:t>What is Node.js?</a:t>
            </a:r>
          </a:p>
        </p:txBody>
      </p:sp>
      <p:sp>
        <p:nvSpPr>
          <p:cNvPr id="3" name="Footer Placeholder 2"/>
          <p:cNvSpPr>
            <a:spLocks noGrp="1"/>
          </p:cNvSpPr>
          <p:nvPr>
            <p:ph type="ftr" sz="quarter" idx="11"/>
          </p:nvPr>
        </p:nvSpPr>
        <p:spPr/>
        <p:txBody>
          <a:bodyPr/>
          <a:lstStyle/>
          <a:p>
            <a:r>
              <a:rPr lang="en-US"/>
              <a:t>© SreekanthME.com</a:t>
            </a:r>
            <a:endParaRPr lang="en-US" dirty="0"/>
          </a:p>
        </p:txBody>
      </p:sp>
    </p:spTree>
    <p:extLst>
      <p:ext uri="{BB962C8B-B14F-4D97-AF65-F5344CB8AC3E}">
        <p14:creationId xmlns:p14="http://schemas.microsoft.com/office/powerpoint/2010/main" val="959246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641" y="2521372"/>
            <a:ext cx="7173311" cy="1507067"/>
          </a:xfrm>
        </p:spPr>
        <p:txBody>
          <a:bodyPr>
            <a:normAutofit/>
          </a:bodyPr>
          <a:lstStyle/>
          <a:p>
            <a:pPr algn="ctr"/>
            <a:r>
              <a:rPr lang="en-US" sz="4400" dirty="0"/>
              <a:t>Node package manager (NPM)</a:t>
            </a:r>
          </a:p>
        </p:txBody>
      </p:sp>
      <p:sp>
        <p:nvSpPr>
          <p:cNvPr id="3" name="Footer Placeholder 2"/>
          <p:cNvSpPr>
            <a:spLocks noGrp="1"/>
          </p:cNvSpPr>
          <p:nvPr>
            <p:ph type="ftr" sz="quarter" idx="11"/>
          </p:nvPr>
        </p:nvSpPr>
        <p:spPr/>
        <p:txBody>
          <a:bodyPr/>
          <a:lstStyle/>
          <a:p>
            <a:r>
              <a:rPr lang="en-US"/>
              <a:t>© SreekanthME.com</a:t>
            </a:r>
            <a:endParaRPr lang="en-US" dirty="0"/>
          </a:p>
        </p:txBody>
      </p:sp>
    </p:spTree>
    <p:extLst>
      <p:ext uri="{BB962C8B-B14F-4D97-AF65-F5344CB8AC3E}">
        <p14:creationId xmlns:p14="http://schemas.microsoft.com/office/powerpoint/2010/main" val="2029170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2" y="567559"/>
            <a:ext cx="9941748" cy="5785945"/>
          </a:xfrm>
        </p:spPr>
        <p:txBody>
          <a:bodyPr>
            <a:normAutofit/>
          </a:bodyPr>
          <a:lstStyle/>
          <a:p>
            <a:r>
              <a:rPr lang="en-US" sz="3200" dirty="0"/>
              <a:t>NPM is a package manager for JS that ships with Node.js. </a:t>
            </a:r>
          </a:p>
          <a:p>
            <a:endParaRPr lang="en-US" sz="3200" dirty="0"/>
          </a:p>
          <a:p>
            <a:r>
              <a:rPr lang="en-US" sz="3200" dirty="0"/>
              <a:t>It helps to discover packages of reusable code - and assemble them in powerful new ways.</a:t>
            </a:r>
          </a:p>
          <a:p>
            <a:r>
              <a:rPr lang="en-US" sz="3200" dirty="0"/>
              <a:t>	</a:t>
            </a:r>
          </a:p>
          <a:p>
            <a:r>
              <a:rPr lang="en-US" sz="3200" dirty="0"/>
              <a:t>Use NPM to install, share, and distribute code; manage dependencies in your projects; and share &amp; receive feedback with others.</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894195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pPr algn="ctr"/>
            <a:endParaRPr lang="en-US" sz="4200" dirty="0"/>
          </a:p>
          <a:p>
            <a:pPr algn="ctr"/>
            <a:endParaRPr lang="en-US" sz="4200" dirty="0"/>
          </a:p>
          <a:p>
            <a:pPr algn="ctr"/>
            <a:r>
              <a:rPr lang="en-US" sz="4200" dirty="0"/>
              <a:t>The NPM registry hosts almost half a million packages of free, reusable code — the largest software registry in the world.</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89857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pPr algn="ctr"/>
            <a:endParaRPr lang="en-US" sz="4200" dirty="0"/>
          </a:p>
          <a:p>
            <a:pPr algn="ctr"/>
            <a:r>
              <a:rPr lang="en-US" sz="4200" dirty="0">
                <a:hlinkClick r:id="rId2"/>
              </a:rPr>
              <a:t>https://www.npmjs.com</a:t>
            </a:r>
            <a:endParaRPr lang="en-US" sz="4200" dirty="0"/>
          </a:p>
          <a:p>
            <a:pPr algn="ctr"/>
            <a:endParaRPr lang="en-US" sz="4200" dirty="0"/>
          </a:p>
          <a:p>
            <a:pPr algn="ctr"/>
            <a:endParaRPr lang="en-US" sz="4200" dirty="0"/>
          </a:p>
          <a:p>
            <a:pPr algn="ctr"/>
            <a:r>
              <a:rPr lang="en-US" sz="4200" dirty="0">
                <a:hlinkClick r:id="rId3"/>
              </a:rPr>
              <a:t>https://www.npmjs.com/package/express</a:t>
            </a:r>
            <a:endParaRPr lang="en-US" sz="4200" dirty="0"/>
          </a:p>
          <a:p>
            <a:pPr algn="ctr"/>
            <a:endParaRPr lang="en-US" sz="4200" dirty="0"/>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2140622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pPr algn="ctr"/>
            <a:endParaRPr lang="en-US" sz="4200" dirty="0"/>
          </a:p>
          <a:p>
            <a:pPr algn="ctr"/>
            <a:endParaRPr lang="en-US" sz="4200" dirty="0"/>
          </a:p>
          <a:p>
            <a:pPr algn="ctr"/>
            <a:r>
              <a:rPr lang="en-US" sz="4200" dirty="0"/>
              <a:t>NPM is </a:t>
            </a:r>
            <a:r>
              <a:rPr lang="en-US" sz="4200"/>
              <a:t>automatically installed </a:t>
            </a:r>
            <a:r>
              <a:rPr lang="en-US" sz="4200" dirty="0"/>
              <a:t>when Node.js is installed.</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3223650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pPr algn="ctr"/>
            <a:r>
              <a:rPr lang="en-US" sz="4200" dirty="0"/>
              <a:t>NPM takes care of dependency management through a file named package.json.</a:t>
            </a:r>
          </a:p>
          <a:p>
            <a:pPr algn="ctr"/>
            <a:endParaRPr lang="en-US" sz="4200" dirty="0"/>
          </a:p>
          <a:p>
            <a:pPr algn="ctr"/>
            <a:r>
              <a:rPr lang="en-US" sz="4200" dirty="0"/>
              <a:t>In the </a:t>
            </a:r>
            <a:r>
              <a:rPr lang="en-US" sz="4200" dirty="0" err="1"/>
              <a:t>package.json</a:t>
            </a:r>
            <a:r>
              <a:rPr lang="en-US" sz="4200" dirty="0"/>
              <a:t> file, each dependent module along with its version number is listed.</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1265904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9944" y="1166648"/>
            <a:ext cx="11117215" cy="5186856"/>
          </a:xfrm>
        </p:spPr>
        <p:txBody>
          <a:bodyPr>
            <a:normAutofit/>
          </a:bodyPr>
          <a:lstStyle/>
          <a:p>
            <a:r>
              <a:rPr lang="en-US" sz="2600" dirty="0"/>
              <a:t>npm </a:t>
            </a:r>
            <a:r>
              <a:rPr lang="en-US" sz="2600" dirty="0" err="1"/>
              <a:t>init</a:t>
            </a:r>
            <a:r>
              <a:rPr lang="en-US" sz="2600" dirty="0"/>
              <a:t> </a:t>
            </a:r>
            <a:r>
              <a:rPr lang="en-US" sz="2600" dirty="0">
                <a:sym typeface="Wingdings" panose="05000000000000000000" pitchFamily="2" charset="2"/>
              </a:rPr>
              <a:t> Create package.json file.</a:t>
            </a:r>
          </a:p>
          <a:p>
            <a:r>
              <a:rPr lang="en-US" sz="2600" dirty="0">
                <a:sym typeface="Wingdings" panose="05000000000000000000" pitchFamily="2" charset="2"/>
              </a:rPr>
              <a:t>npm start  Run the command mentioned against “start” key in package.json</a:t>
            </a:r>
          </a:p>
          <a:p>
            <a:r>
              <a:rPr lang="en-US" sz="2600" dirty="0">
                <a:sym typeface="Wingdings" panose="05000000000000000000" pitchFamily="2" charset="2"/>
              </a:rPr>
              <a:t>npm install  Download &amp; Install all dependencies as per package.json</a:t>
            </a:r>
          </a:p>
          <a:p>
            <a:r>
              <a:rPr lang="en-US" sz="2600" dirty="0">
                <a:sym typeface="Wingdings" panose="05000000000000000000" pitchFamily="2" charset="2"/>
              </a:rPr>
              <a:t>npm install &lt;module&gt;  Download &amp; Install named module locally.</a:t>
            </a:r>
          </a:p>
          <a:p>
            <a:r>
              <a:rPr lang="en-US" sz="2600" dirty="0">
                <a:sym typeface="Wingdings" panose="05000000000000000000" pitchFamily="2" charset="2"/>
              </a:rPr>
              <a:t>npm install &lt;module&gt; -save  Install &amp; update dependency in package.json </a:t>
            </a:r>
          </a:p>
          <a:p>
            <a:r>
              <a:rPr lang="en-US" sz="2600" dirty="0">
                <a:sym typeface="Wingdings" panose="05000000000000000000" pitchFamily="2" charset="2"/>
              </a:rPr>
              <a:t>npm install &lt;module&gt; -save-dev  Install &amp; update dev dependency in package.json </a:t>
            </a:r>
          </a:p>
          <a:p>
            <a:r>
              <a:rPr lang="en-US" sz="2600" dirty="0">
                <a:sym typeface="Wingdings" panose="05000000000000000000" pitchFamily="2" charset="2"/>
              </a:rPr>
              <a:t>npm install &lt;module&gt; -g  Download &amp; Install named module globally.</a:t>
            </a:r>
          </a:p>
          <a:p>
            <a:endParaRPr lang="en-US" sz="2600" dirty="0"/>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Npm commands</a:t>
            </a:r>
          </a:p>
        </p:txBody>
      </p:sp>
    </p:spTree>
    <p:extLst>
      <p:ext uri="{BB962C8B-B14F-4D97-AF65-F5344CB8AC3E}">
        <p14:creationId xmlns:p14="http://schemas.microsoft.com/office/powerpoint/2010/main" val="172173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pPr algn="ctr"/>
            <a:endParaRPr lang="en-US" sz="4200" dirty="0"/>
          </a:p>
          <a:p>
            <a:pPr algn="ctr"/>
            <a:endParaRPr lang="en-US" sz="4200" dirty="0"/>
          </a:p>
          <a:p>
            <a:pPr algn="ctr"/>
            <a:r>
              <a:rPr lang="en-US" sz="4200" dirty="0"/>
              <a:t>NPM creates a folder named </a:t>
            </a:r>
            <a:r>
              <a:rPr lang="en-US" sz="4200" dirty="0" err="1">
                <a:solidFill>
                  <a:schemeClr val="tx1"/>
                </a:solidFill>
              </a:rPr>
              <a:t>node_modules</a:t>
            </a:r>
            <a:r>
              <a:rPr lang="en-US" sz="4200" dirty="0"/>
              <a:t>, where all the installed packages will be placed. </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3553311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005552"/>
          </a:xfrm>
        </p:spPr>
        <p:txBody>
          <a:bodyPr>
            <a:normAutofit/>
          </a:bodyPr>
          <a:lstStyle/>
          <a:p>
            <a:pPr marL="571500" indent="-571500">
              <a:buFont typeface="Arial" panose="020B0604020202020204" pitchFamily="34" charset="0"/>
              <a:buChar char="•"/>
            </a:pPr>
            <a:r>
              <a:rPr lang="en-US" sz="3800" dirty="0"/>
              <a:t>body-parser</a:t>
            </a:r>
          </a:p>
          <a:p>
            <a:pPr marL="571500" indent="-571500">
              <a:buFont typeface="Arial" panose="020B0604020202020204" pitchFamily="34" charset="0"/>
              <a:buChar char="•"/>
            </a:pPr>
            <a:r>
              <a:rPr lang="en-US" sz="3800" dirty="0"/>
              <a:t>cookie-parser</a:t>
            </a:r>
          </a:p>
          <a:p>
            <a:pPr marL="571500" indent="-571500">
              <a:buFont typeface="Arial" panose="020B0604020202020204" pitchFamily="34" charset="0"/>
              <a:buChar char="•"/>
            </a:pPr>
            <a:r>
              <a:rPr lang="en-US" sz="3800" dirty="0"/>
              <a:t>express</a:t>
            </a:r>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examples</a:t>
            </a:r>
          </a:p>
        </p:txBody>
      </p:sp>
    </p:spTree>
    <p:extLst>
      <p:ext uri="{BB962C8B-B14F-4D97-AF65-F5344CB8AC3E}">
        <p14:creationId xmlns:p14="http://schemas.microsoft.com/office/powerpoint/2010/main" val="320696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892" y="2521372"/>
            <a:ext cx="4131628" cy="1507067"/>
          </a:xfrm>
        </p:spPr>
        <p:txBody>
          <a:bodyPr>
            <a:normAutofit/>
          </a:bodyPr>
          <a:lstStyle/>
          <a:p>
            <a:pPr algn="ctr"/>
            <a:r>
              <a:rPr lang="en-US" sz="4400" dirty="0"/>
              <a:t>EXPRESS.JS</a:t>
            </a:r>
          </a:p>
        </p:txBody>
      </p:sp>
      <p:sp>
        <p:nvSpPr>
          <p:cNvPr id="3" name="Footer Placeholder 2"/>
          <p:cNvSpPr>
            <a:spLocks noGrp="1"/>
          </p:cNvSpPr>
          <p:nvPr>
            <p:ph type="ftr" sz="quarter" idx="11"/>
          </p:nvPr>
        </p:nvSpPr>
        <p:spPr/>
        <p:txBody>
          <a:bodyPr/>
          <a:lstStyle/>
          <a:p>
            <a:r>
              <a:rPr lang="en-US"/>
              <a:t>© SreekanthME.com</a:t>
            </a:r>
            <a:endParaRPr lang="en-US" dirty="0"/>
          </a:p>
        </p:txBody>
      </p:sp>
    </p:spTree>
    <p:extLst>
      <p:ext uri="{BB962C8B-B14F-4D97-AF65-F5344CB8AC3E}">
        <p14:creationId xmlns:p14="http://schemas.microsoft.com/office/powerpoint/2010/main" val="30746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646386"/>
            <a:ext cx="10882948" cy="5707118"/>
          </a:xfrm>
        </p:spPr>
        <p:txBody>
          <a:bodyPr>
            <a:normAutofit/>
          </a:bodyPr>
          <a:lstStyle/>
          <a:p>
            <a:r>
              <a:rPr lang="en-US" sz="4000" dirty="0"/>
              <a:t>JavaScript runtime environment built on Chrome's V8 JavaScript engine. 			</a:t>
            </a:r>
          </a:p>
          <a:p>
            <a:endParaRPr lang="en-US" sz="4000" dirty="0"/>
          </a:p>
          <a:p>
            <a:r>
              <a:rPr lang="en-US" sz="4000" dirty="0">
                <a:solidFill>
                  <a:schemeClr val="tx1"/>
                </a:solidFill>
              </a:rPr>
              <a:t>Not a programming language. </a:t>
            </a:r>
            <a:r>
              <a:rPr lang="en-US" sz="4000" dirty="0"/>
              <a:t>It is an </a:t>
            </a:r>
            <a:r>
              <a:rPr lang="en-US" sz="4000" dirty="0">
                <a:solidFill>
                  <a:srgbClr val="FFFF00"/>
                </a:solidFill>
              </a:rPr>
              <a:t>infrastructure</a:t>
            </a:r>
            <a:r>
              <a:rPr lang="en-US" sz="4000" dirty="0"/>
              <a:t> to build and run software apps in JS.</a:t>
            </a:r>
          </a:p>
          <a:p>
            <a:endParaRPr lang="en-US" sz="4000" dirty="0"/>
          </a:p>
          <a:p>
            <a:r>
              <a:rPr lang="en-US" sz="4000" dirty="0">
                <a:hlinkClick r:id="rId2"/>
              </a:rPr>
              <a:t>https://nodejs.org</a:t>
            </a:r>
            <a:endParaRPr lang="en-US" sz="4000" dirty="0"/>
          </a:p>
          <a:p>
            <a:endParaRPr lang="en-US" sz="4000" dirty="0"/>
          </a:p>
          <a:p>
            <a:endParaRPr lang="en-US" sz="4000" dirty="0"/>
          </a:p>
          <a:p>
            <a:endParaRPr lang="en-US" sz="3800" dirty="0"/>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1908960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r>
              <a:rPr lang="en-US" sz="3600" dirty="0"/>
              <a:t>It is possible to create a simple web server using the </a:t>
            </a:r>
            <a:r>
              <a:rPr lang="en-US" sz="3600" dirty="0">
                <a:solidFill>
                  <a:srgbClr val="FFFF00"/>
                </a:solidFill>
              </a:rPr>
              <a:t>http</a:t>
            </a:r>
            <a:r>
              <a:rPr lang="en-US" sz="3600" dirty="0"/>
              <a:t> module.</a:t>
            </a:r>
          </a:p>
          <a:p>
            <a:endParaRPr lang="en-US" sz="3600" dirty="0"/>
          </a:p>
          <a:p>
            <a:r>
              <a:rPr lang="en-US" sz="3600" dirty="0"/>
              <a:t>But other common web development tasks need a lot of custom code to be written.</a:t>
            </a:r>
          </a:p>
          <a:p>
            <a:endParaRPr lang="en-US" sz="3600" dirty="0"/>
          </a:p>
          <a:p>
            <a:r>
              <a:rPr lang="en-US" sz="3600" dirty="0">
                <a:solidFill>
                  <a:schemeClr val="tx1"/>
                </a:solidFill>
              </a:rPr>
              <a:t>Web Frameworks </a:t>
            </a:r>
            <a:r>
              <a:rPr lang="en-US" sz="3600" dirty="0"/>
              <a:t>provide a easy way of implementing common web development requirements.</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3150725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10351651" cy="5785945"/>
          </a:xfrm>
        </p:spPr>
        <p:txBody>
          <a:bodyPr>
            <a:normAutofit/>
          </a:bodyPr>
          <a:lstStyle/>
          <a:p>
            <a:pPr algn="ctr"/>
            <a:endParaRPr lang="en-US" sz="4200" dirty="0"/>
          </a:p>
          <a:p>
            <a:pPr algn="ctr"/>
            <a:r>
              <a:rPr lang="en-US" sz="4200" dirty="0"/>
              <a:t>Express (4.x) is the most popular Node.js web framework, and is the underlying library for a number of other popular Node web frameworks like MEAN /MERN.</a:t>
            </a:r>
          </a:p>
          <a:p>
            <a:pPr algn="ctr"/>
            <a:endParaRPr lang="en-US" sz="4200" dirty="0"/>
          </a:p>
          <a:p>
            <a:pPr algn="ctr"/>
            <a:r>
              <a:rPr lang="en-US" sz="4200" dirty="0">
                <a:hlinkClick r:id="rId2"/>
              </a:rPr>
              <a:t>https://expressjs.com/</a:t>
            </a:r>
            <a:endParaRPr lang="en-US" sz="4200" dirty="0"/>
          </a:p>
          <a:p>
            <a:pPr algn="ctr"/>
            <a:endParaRPr lang="en-US" sz="4200" dirty="0"/>
          </a:p>
          <a:p>
            <a:pPr algn="ctr"/>
            <a:endParaRPr lang="en-US" sz="4200" dirty="0"/>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3566109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567559"/>
            <a:ext cx="9705265" cy="5785945"/>
          </a:xfrm>
        </p:spPr>
        <p:txBody>
          <a:bodyPr>
            <a:normAutofit/>
          </a:bodyPr>
          <a:lstStyle/>
          <a:p>
            <a:r>
              <a:rPr lang="en-US" sz="4200" dirty="0"/>
              <a:t>Express is minimalist &amp; unopinionated.</a:t>
            </a:r>
          </a:p>
          <a:p>
            <a:endParaRPr lang="en-US" sz="4200" dirty="0"/>
          </a:p>
          <a:p>
            <a:endParaRPr lang="en-US" sz="4200" dirty="0"/>
          </a:p>
          <a:p>
            <a:r>
              <a:rPr lang="en-US" sz="3200" dirty="0"/>
              <a:t>But, Express JS community has created packages to address almost any web development problem. There are libraries to work with cookies, sessions, user logins, URL parameters, POST data, security headers, and many more.</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2137826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056290"/>
            <a:ext cx="10351651" cy="4855779"/>
          </a:xfrm>
        </p:spPr>
        <p:txBody>
          <a:bodyPr>
            <a:noAutofit/>
          </a:bodyPr>
          <a:lstStyle/>
          <a:p>
            <a:r>
              <a:rPr lang="en-US" sz="3000" dirty="0"/>
              <a:t>Write handlers for different HTTP verbs at different URL paths (routes).</a:t>
            </a:r>
          </a:p>
          <a:p>
            <a:r>
              <a:rPr lang="en-US" sz="3000" dirty="0"/>
              <a:t>Integrate with "view" rendering templates.</a:t>
            </a:r>
          </a:p>
          <a:p>
            <a:r>
              <a:rPr lang="en-US" sz="3000" dirty="0"/>
              <a:t>Set common web application settings (like location of static content).</a:t>
            </a:r>
          </a:p>
          <a:p>
            <a:r>
              <a:rPr lang="en-US" sz="3000" dirty="0"/>
              <a:t>Getting query, route and post parameters.</a:t>
            </a:r>
          </a:p>
          <a:p>
            <a:r>
              <a:rPr lang="en-US" sz="3000" dirty="0"/>
              <a:t>Allow usage of additional request processing "middleware” for requirements like cookies, sessions, emails, file upload etc. </a:t>
            </a:r>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1949849B-3F12-46CA-9D5F-16C147692ADE}"/>
              </a:ext>
            </a:extLst>
          </p:cNvPr>
          <p:cNvSpPr>
            <a:spLocks noGrp="1"/>
          </p:cNvSpPr>
          <p:nvPr>
            <p:ph type="title"/>
          </p:nvPr>
        </p:nvSpPr>
        <p:spPr>
          <a:xfrm>
            <a:off x="320041" y="208280"/>
            <a:ext cx="11247118" cy="706120"/>
          </a:xfrm>
        </p:spPr>
        <p:txBody>
          <a:bodyPr>
            <a:normAutofit/>
          </a:bodyPr>
          <a:lstStyle/>
          <a:p>
            <a:r>
              <a:rPr lang="en-US" sz="4000" dirty="0"/>
              <a:t>EXPRESS JS FEATURES</a:t>
            </a:r>
          </a:p>
        </p:txBody>
      </p:sp>
    </p:spTree>
    <p:extLst>
      <p:ext uri="{BB962C8B-B14F-4D97-AF65-F5344CB8AC3E}">
        <p14:creationId xmlns:p14="http://schemas.microsoft.com/office/powerpoint/2010/main" val="858760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892" y="2521372"/>
            <a:ext cx="4131628" cy="1507067"/>
          </a:xfrm>
        </p:spPr>
        <p:txBody>
          <a:bodyPr>
            <a:normAutofit/>
          </a:bodyPr>
          <a:lstStyle/>
          <a:p>
            <a:pPr algn="ctr"/>
            <a:r>
              <a:rPr lang="en-US" sz="4400" dirty="0"/>
              <a:t>Appendix</a:t>
            </a:r>
          </a:p>
        </p:txBody>
      </p:sp>
      <p:sp>
        <p:nvSpPr>
          <p:cNvPr id="3" name="Footer Placeholder 2"/>
          <p:cNvSpPr>
            <a:spLocks noGrp="1"/>
          </p:cNvSpPr>
          <p:nvPr>
            <p:ph type="ftr" sz="quarter" idx="11"/>
          </p:nvPr>
        </p:nvSpPr>
        <p:spPr/>
        <p:txBody>
          <a:bodyPr/>
          <a:lstStyle/>
          <a:p>
            <a:r>
              <a:rPr lang="en-US"/>
              <a:t>© SreekanthME.com</a:t>
            </a:r>
            <a:endParaRPr lang="en-US" dirty="0"/>
          </a:p>
        </p:txBody>
      </p:sp>
    </p:spTree>
    <p:extLst>
      <p:ext uri="{BB962C8B-B14F-4D97-AF65-F5344CB8AC3E}">
        <p14:creationId xmlns:p14="http://schemas.microsoft.com/office/powerpoint/2010/main" val="224778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646386"/>
            <a:ext cx="10882948" cy="5707118"/>
          </a:xfrm>
        </p:spPr>
        <p:txBody>
          <a:bodyPr>
            <a:normAutofit/>
          </a:bodyPr>
          <a:lstStyle/>
          <a:p>
            <a:endParaRPr lang="en-US" sz="4000" dirty="0"/>
          </a:p>
          <a:p>
            <a:pPr algn="ctr"/>
            <a:r>
              <a:rPr lang="en-US" sz="4000" dirty="0"/>
              <a:t>Used for </a:t>
            </a:r>
            <a:r>
              <a:rPr lang="en-US" sz="4000" dirty="0">
                <a:solidFill>
                  <a:schemeClr val="tx1"/>
                </a:solidFill>
              </a:rPr>
              <a:t>Full Stack JS</a:t>
            </a:r>
            <a:r>
              <a:rPr lang="en-US" sz="4000" dirty="0"/>
              <a:t>.</a:t>
            </a:r>
          </a:p>
          <a:p>
            <a:pPr algn="ctr"/>
            <a:endParaRPr lang="en-US" sz="4000" dirty="0"/>
          </a:p>
          <a:p>
            <a:pPr algn="ctr"/>
            <a:r>
              <a:rPr lang="en-US" sz="4000" dirty="0"/>
              <a:t>A single programming language for both client side and server side.</a:t>
            </a:r>
          </a:p>
        </p:txBody>
      </p:sp>
      <p:sp>
        <p:nvSpPr>
          <p:cNvPr id="4" name="Footer Placeholder 3"/>
          <p:cNvSpPr>
            <a:spLocks noGrp="1"/>
          </p:cNvSpPr>
          <p:nvPr>
            <p:ph type="ftr" sz="quarter" idx="11"/>
          </p:nvPr>
        </p:nvSpPr>
        <p:spPr/>
        <p:txBody>
          <a:bodyPr/>
          <a:lstStyle/>
          <a:p>
            <a:r>
              <a:rPr lang="en-US" dirty="0"/>
              <a:t>© SreekanthME.com</a:t>
            </a:r>
          </a:p>
        </p:txBody>
      </p:sp>
    </p:spTree>
    <p:extLst>
      <p:ext uri="{BB962C8B-B14F-4D97-AF65-F5344CB8AC3E}">
        <p14:creationId xmlns:p14="http://schemas.microsoft.com/office/powerpoint/2010/main" val="136311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186856"/>
          </a:xfrm>
        </p:spPr>
        <p:txBody>
          <a:bodyPr>
            <a:noAutofit/>
          </a:bodyPr>
          <a:lstStyle/>
          <a:p>
            <a:pPr marL="571500" indent="-571500">
              <a:buFont typeface="Arial" panose="020B0604020202020204" pitchFamily="34" charset="0"/>
              <a:buChar char="•"/>
            </a:pPr>
            <a:r>
              <a:rPr lang="en-US" sz="3400" dirty="0"/>
              <a:t>Node.js operates on a </a:t>
            </a:r>
            <a:r>
              <a:rPr lang="en-US" sz="3400" dirty="0">
                <a:solidFill>
                  <a:srgbClr val="FFFF00"/>
                </a:solidFill>
              </a:rPr>
              <a:t>single thread</a:t>
            </a:r>
            <a:r>
              <a:rPr lang="en-US" sz="3400" dirty="0"/>
              <a:t>, using non-blocking I/O calls.</a:t>
            </a:r>
          </a:p>
          <a:p>
            <a:pPr marL="571500" indent="-571500">
              <a:buFont typeface="Arial" panose="020B0604020202020204" pitchFamily="34" charset="0"/>
              <a:buChar char="•"/>
            </a:pPr>
            <a:r>
              <a:rPr lang="en-US" sz="3400" dirty="0"/>
              <a:t>Non-blocking commands execute in parallel, and use callbacks to signal completion or failure. In other words, Node.js uses </a:t>
            </a:r>
            <a:r>
              <a:rPr lang="en-US" sz="3400" dirty="0">
                <a:solidFill>
                  <a:srgbClr val="FFFF00"/>
                </a:solidFill>
              </a:rPr>
              <a:t>asynchronous programming </a:t>
            </a:r>
            <a:r>
              <a:rPr lang="en-US" sz="3400" dirty="0"/>
              <a:t>techniques.</a:t>
            </a:r>
          </a:p>
          <a:p>
            <a:pPr marL="571500" indent="-571500">
              <a:buFont typeface="Arial" panose="020B0604020202020204" pitchFamily="34" charset="0"/>
              <a:buChar char="•"/>
            </a:pPr>
            <a:r>
              <a:rPr lang="en-US" sz="3400" dirty="0"/>
              <a:t>This is the biggest difference between Node.js and other server side programming languages like PHP, JSP, &amp; ASP.net.</a:t>
            </a:r>
          </a:p>
          <a:p>
            <a:pPr marL="571500" indent="-571500">
              <a:buFont typeface="Arial" panose="020B0604020202020204" pitchFamily="34" charset="0"/>
              <a:buChar char="•"/>
            </a:pPr>
            <a:endParaRPr lang="en-US" sz="3400" dirty="0"/>
          </a:p>
          <a:p>
            <a:pPr marL="571500" indent="-571500">
              <a:buFont typeface="Arial" panose="020B0604020202020204" pitchFamily="34" charset="0"/>
              <a:buChar char="•"/>
            </a:pPr>
            <a:endParaRPr lang="en-US" sz="3400" dirty="0"/>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NON-BLOCKING</a:t>
            </a:r>
          </a:p>
        </p:txBody>
      </p:sp>
    </p:spTree>
    <p:extLst>
      <p:ext uri="{BB962C8B-B14F-4D97-AF65-F5344CB8AC3E}">
        <p14:creationId xmlns:p14="http://schemas.microsoft.com/office/powerpoint/2010/main" val="308183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024759"/>
            <a:ext cx="10882948" cy="5328745"/>
          </a:xfrm>
        </p:spPr>
        <p:txBody>
          <a:bodyPr>
            <a:normAutofit/>
          </a:bodyPr>
          <a:lstStyle/>
          <a:p>
            <a:pPr marL="571500" indent="-571500">
              <a:buFont typeface="Arial" panose="020B0604020202020204" pitchFamily="34" charset="0"/>
              <a:buChar char="•"/>
            </a:pPr>
            <a:r>
              <a:rPr lang="en-US" sz="3800" dirty="0">
                <a:solidFill>
                  <a:srgbClr val="FFFF00"/>
                </a:solidFill>
              </a:rPr>
              <a:t>Web Applications</a:t>
            </a:r>
          </a:p>
          <a:p>
            <a:pPr marL="571500" indent="-571500">
              <a:buFont typeface="Arial" panose="020B0604020202020204" pitchFamily="34" charset="0"/>
              <a:buChar char="•"/>
            </a:pPr>
            <a:r>
              <a:rPr lang="en-US" sz="3800" dirty="0"/>
              <a:t>Backend API</a:t>
            </a:r>
          </a:p>
          <a:p>
            <a:pPr marL="571500" indent="-571500">
              <a:buFont typeface="Arial" panose="020B0604020202020204" pitchFamily="34" charset="0"/>
              <a:buChar char="•"/>
            </a:pPr>
            <a:r>
              <a:rPr lang="en-US" sz="3800" dirty="0"/>
              <a:t>Chat / Messaging (Real time apps)</a:t>
            </a:r>
          </a:p>
          <a:p>
            <a:pPr marL="571500" indent="-571500">
              <a:buFont typeface="Arial" panose="020B0604020202020204" pitchFamily="34" charset="0"/>
              <a:buChar char="•"/>
            </a:pPr>
            <a:r>
              <a:rPr lang="en-US" sz="3800" dirty="0"/>
              <a:t>Command Line Programs</a:t>
            </a:r>
          </a:p>
          <a:p>
            <a:pPr marL="571500" indent="-571500">
              <a:buFont typeface="Arial" panose="020B0604020202020204" pitchFamily="34" charset="0"/>
              <a:buChar char="•"/>
            </a:pPr>
            <a:r>
              <a:rPr lang="en-US" sz="3800" dirty="0"/>
              <a:t>Scheduled Jobs</a:t>
            </a:r>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56494785-9746-46D7-9007-3F26E0E204B1}"/>
              </a:ext>
            </a:extLst>
          </p:cNvPr>
          <p:cNvSpPr>
            <a:spLocks noGrp="1"/>
          </p:cNvSpPr>
          <p:nvPr>
            <p:ph type="title"/>
          </p:nvPr>
        </p:nvSpPr>
        <p:spPr>
          <a:xfrm>
            <a:off x="320041" y="208280"/>
            <a:ext cx="11247118" cy="706120"/>
          </a:xfrm>
        </p:spPr>
        <p:txBody>
          <a:bodyPr>
            <a:normAutofit/>
          </a:bodyPr>
          <a:lstStyle/>
          <a:p>
            <a:r>
              <a:rPr lang="en-US" sz="4000" dirty="0"/>
              <a:t>Practical USES</a:t>
            </a:r>
          </a:p>
        </p:txBody>
      </p:sp>
    </p:spTree>
    <p:extLst>
      <p:ext uri="{BB962C8B-B14F-4D97-AF65-F5344CB8AC3E}">
        <p14:creationId xmlns:p14="http://schemas.microsoft.com/office/powerpoint/2010/main" val="426323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641" y="2521372"/>
            <a:ext cx="7173311" cy="1507067"/>
          </a:xfrm>
        </p:spPr>
        <p:txBody>
          <a:bodyPr>
            <a:normAutofit/>
          </a:bodyPr>
          <a:lstStyle/>
          <a:p>
            <a:pPr algn="ctr"/>
            <a:r>
              <a:rPr lang="en-US" sz="4400" dirty="0"/>
              <a:t>INSTALLATION</a:t>
            </a:r>
          </a:p>
        </p:txBody>
      </p:sp>
      <p:sp>
        <p:nvSpPr>
          <p:cNvPr id="3" name="Footer Placeholder 2"/>
          <p:cNvSpPr>
            <a:spLocks noGrp="1"/>
          </p:cNvSpPr>
          <p:nvPr>
            <p:ph type="ftr" sz="quarter" idx="11"/>
          </p:nvPr>
        </p:nvSpPr>
        <p:spPr/>
        <p:txBody>
          <a:bodyPr/>
          <a:lstStyle/>
          <a:p>
            <a:r>
              <a:rPr lang="en-US"/>
              <a:t>© SreekanthME.com</a:t>
            </a:r>
            <a:endParaRPr lang="en-US" dirty="0"/>
          </a:p>
        </p:txBody>
      </p:sp>
    </p:spTree>
    <p:extLst>
      <p:ext uri="{BB962C8B-B14F-4D97-AF65-F5344CB8AC3E}">
        <p14:creationId xmlns:p14="http://schemas.microsoft.com/office/powerpoint/2010/main" val="323734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1" y="1166648"/>
            <a:ext cx="10882948" cy="5186856"/>
          </a:xfrm>
        </p:spPr>
        <p:txBody>
          <a:bodyPr>
            <a:normAutofit/>
          </a:bodyPr>
          <a:lstStyle/>
          <a:p>
            <a:r>
              <a:rPr lang="en-US" sz="4000" dirty="0"/>
              <a:t>Node.js runs on various platforms: Windows, Linux, Unix, Mac OS X, etc.</a:t>
            </a:r>
          </a:p>
        </p:txBody>
      </p:sp>
      <p:sp>
        <p:nvSpPr>
          <p:cNvPr id="4" name="Footer Placeholder 3"/>
          <p:cNvSpPr>
            <a:spLocks noGrp="1"/>
          </p:cNvSpPr>
          <p:nvPr>
            <p:ph type="ftr" sz="quarter" idx="11"/>
          </p:nvPr>
        </p:nvSpPr>
        <p:spPr/>
        <p:txBody>
          <a:bodyPr/>
          <a:lstStyle/>
          <a:p>
            <a:r>
              <a:rPr lang="en-US" dirty="0"/>
              <a:t>© SreekanthME.com</a:t>
            </a:r>
          </a:p>
        </p:txBody>
      </p:sp>
      <p:sp>
        <p:nvSpPr>
          <p:cNvPr id="5" name="Title 1">
            <a:extLst>
              <a:ext uri="{FF2B5EF4-FFF2-40B4-BE49-F238E27FC236}">
                <a16:creationId xmlns:a16="http://schemas.microsoft.com/office/drawing/2014/main" id="{8AD6815A-B16D-4EA9-91E9-ED0D78CCC7BA}"/>
              </a:ext>
            </a:extLst>
          </p:cNvPr>
          <p:cNvSpPr>
            <a:spLocks noGrp="1"/>
          </p:cNvSpPr>
          <p:nvPr>
            <p:ph type="title"/>
          </p:nvPr>
        </p:nvSpPr>
        <p:spPr>
          <a:xfrm>
            <a:off x="320041" y="208280"/>
            <a:ext cx="11247118" cy="706120"/>
          </a:xfrm>
        </p:spPr>
        <p:txBody>
          <a:bodyPr>
            <a:normAutofit/>
          </a:bodyPr>
          <a:lstStyle/>
          <a:p>
            <a:r>
              <a:rPr lang="en-US" sz="4000" dirty="0"/>
              <a:t>CROSS PLATFORM</a:t>
            </a:r>
          </a:p>
        </p:txBody>
      </p:sp>
    </p:spTree>
    <p:extLst>
      <p:ext uri="{BB962C8B-B14F-4D97-AF65-F5344CB8AC3E}">
        <p14:creationId xmlns:p14="http://schemas.microsoft.com/office/powerpoint/2010/main" val="4165313233"/>
      </p:ext>
    </p:extLst>
  </p:cSld>
  <p:clrMapOvr>
    <a:masterClrMapping/>
  </p:clrMapOvr>
</p:sld>
</file>

<file path=ppt/theme/theme1.xml><?xml version="1.0" encoding="utf-8"?>
<a:theme xmlns:a="http://schemas.openxmlformats.org/drawingml/2006/main" name="Slice">
  <a:themeElements>
    <a:clrScheme name="Custom 3">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FFFF00"/>
      </a:hlink>
      <a:folHlink>
        <a:srgbClr val="FFC000"/>
      </a:folHlink>
    </a:clrScheme>
    <a:fontScheme name="Custom 1">
      <a:majorFont>
        <a:latin typeface="Calibri"/>
        <a:ea typeface=""/>
        <a:cs typeface=""/>
      </a:majorFont>
      <a:minorFont>
        <a:latin typeface="Calibr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2771</TotalTime>
  <Words>1309</Words>
  <Application>Microsoft Office PowerPoint</Application>
  <PresentationFormat>Widescreen</PresentationFormat>
  <Paragraphs>231</Paragraphs>
  <Slides>44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Wingdings</vt:lpstr>
      <vt:lpstr>Wingdings 3</vt:lpstr>
      <vt:lpstr>Slice</vt:lpstr>
      <vt:lpstr>NODE.JS crash course</vt:lpstr>
      <vt:lpstr>TABLE OF CONTENTS</vt:lpstr>
      <vt:lpstr>What is Node.js?</vt:lpstr>
      <vt:lpstr>PowerPoint Presentation</vt:lpstr>
      <vt:lpstr>PowerPoint Presentation</vt:lpstr>
      <vt:lpstr>NON-BLOCKING</vt:lpstr>
      <vt:lpstr>Practical USES</vt:lpstr>
      <vt:lpstr>INSTALLATION</vt:lpstr>
      <vt:lpstr>CROSS PLATFORM</vt:lpstr>
      <vt:lpstr>Node.js versions</vt:lpstr>
      <vt:lpstr>Check installation</vt:lpstr>
      <vt:lpstr>REPL</vt:lpstr>
      <vt:lpstr>Node.js editors</vt:lpstr>
      <vt:lpstr>Hello world program</vt:lpstr>
      <vt:lpstr>PowerPoint Presentation</vt:lpstr>
      <vt:lpstr>PowerPoint Presentation</vt:lpstr>
      <vt:lpstr>Es6 support</vt:lpstr>
      <vt:lpstr>JS Features NOT supported in NODE.js</vt:lpstr>
      <vt:lpstr>Actions NOT supported in JS but supported in NODE.JS</vt:lpstr>
      <vt:lpstr>modules</vt:lpstr>
      <vt:lpstr>PowerPoint Presentation</vt:lpstr>
      <vt:lpstr>PowerPoint Presentation</vt:lpstr>
      <vt:lpstr>In-built modules</vt:lpstr>
      <vt:lpstr>PowerPoint Presentation</vt:lpstr>
      <vt:lpstr>FS: Built-In module</vt:lpstr>
      <vt:lpstr>PowerPoint Presentation</vt:lpstr>
      <vt:lpstr>PowerPoint Presentation</vt:lpstr>
      <vt:lpstr>Fs modules methods</vt:lpstr>
      <vt:lpstr>Fs modules methods</vt:lpstr>
      <vt:lpstr>Node package manager (NPM)</vt:lpstr>
      <vt:lpstr>PowerPoint Presentation</vt:lpstr>
      <vt:lpstr>PowerPoint Presentation</vt:lpstr>
      <vt:lpstr>PowerPoint Presentation</vt:lpstr>
      <vt:lpstr>PowerPoint Presentation</vt:lpstr>
      <vt:lpstr>PowerPoint Presentation</vt:lpstr>
      <vt:lpstr>Npm commands</vt:lpstr>
      <vt:lpstr>PowerPoint Presentation</vt:lpstr>
      <vt:lpstr>examples</vt:lpstr>
      <vt:lpstr>EXPRESS.JS</vt:lpstr>
      <vt:lpstr>PowerPoint Presentation</vt:lpstr>
      <vt:lpstr>PowerPoint Presentation</vt:lpstr>
      <vt:lpstr>PowerPoint Presentation</vt:lpstr>
      <vt:lpstr>EXPRESS JS FEATURES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sreekanthme</dc:creator>
  <cp:lastModifiedBy>Sreekanth M E</cp:lastModifiedBy>
  <cp:revision>625</cp:revision>
  <dcterms:created xsi:type="dcterms:W3CDTF">2017-04-21T06:12:55Z</dcterms:created>
  <dcterms:modified xsi:type="dcterms:W3CDTF">2017-10-11T01:02:00Z</dcterms:modified>
</cp:coreProperties>
</file>