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325" r:id="rId5"/>
    <p:sldId id="327" r:id="rId6"/>
    <p:sldId id="341" r:id="rId7"/>
    <p:sldId id="328" r:id="rId8"/>
    <p:sldId id="340"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2" d="100"/>
          <a:sy n="82" d="100"/>
        </p:scale>
        <p:origin x="56" y="12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8/29/2023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C4%81%E1%B9%87ini" TargetMode="External"/><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hyperlink" Target="https://en.wikipedia.org/wiki/Yogasutr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sz="3600" dirty="0"/>
              <a:t>Ancient Indian WATER MANAGEMENT</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2324100" y="5579389"/>
            <a:ext cx="9144000" cy="759417"/>
          </a:xfrm>
        </p:spPr>
        <p:txBody>
          <a:bodyPr/>
          <a:lstStyle/>
          <a:p>
            <a:pPr algn="r"/>
            <a:r>
              <a:rPr lang="en-US" dirty="0"/>
              <a:t>Sourabh Sharma – </a:t>
            </a:r>
            <a:r>
              <a:rPr lang="en-US" dirty="0" err="1"/>
              <a:t>Csbs</a:t>
            </a:r>
            <a:r>
              <a:rPr lang="en-US" dirty="0"/>
              <a:t> -AC1</a:t>
            </a:r>
          </a:p>
          <a:p>
            <a:pPr algn="r"/>
            <a:r>
              <a:rPr lang="en-US" dirty="0"/>
              <a:t>RA2111042010007</a:t>
            </a:r>
          </a:p>
          <a:p>
            <a:pPr algn="r"/>
            <a:endParaRPr lang="en-US" dirty="0"/>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053596" y="1121353"/>
            <a:ext cx="6711569" cy="548640"/>
          </a:xfrm>
        </p:spPr>
        <p:txBody>
          <a:bodyPr/>
          <a:lstStyle/>
          <a:p>
            <a:r>
              <a:rPr lang="en-US" sz="2800" dirty="0"/>
              <a:t>NATURAL FORM OF IRRIGATION</a:t>
            </a:r>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2</a:t>
            </a:fld>
            <a:endParaRPr lang="en-US" dirty="0"/>
          </a:p>
        </p:txBody>
      </p:sp>
      <p:pic>
        <p:nvPicPr>
          <p:cNvPr id="7" name="Picture Placeholder 6" descr="Pipette over three glass jars">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298575" y="1828800"/>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805266" y="2143055"/>
            <a:ext cx="6997958" cy="3319272"/>
          </a:xfrm>
        </p:spPr>
        <p:txBody>
          <a:bodyPr/>
          <a:lstStyle/>
          <a:p>
            <a:pPr marL="0" indent="0" algn="just">
              <a:lnSpc>
                <a:spcPts val="2400"/>
              </a:lnSpc>
              <a:buNone/>
            </a:pPr>
            <a:r>
              <a:rPr lang="en-US" sz="1800" spc="0" dirty="0">
                <a:latin typeface="Calibri" panose="020F0502020204030204" pitchFamily="34" charset="0"/>
                <a:ea typeface="Calibri" panose="020F0502020204030204" pitchFamily="34" charset="0"/>
                <a:cs typeface="Calibri" panose="020F0502020204030204" pitchFamily="34" charset="0"/>
              </a:rPr>
              <a:t>The earliest form of irrigation probably involved people carrying buckets of water from wells or rivers to pour on their crops. As better techniques developed, societies in Egypt and China built irrigation canals, dams, dikes, and water storage facilities.</a:t>
            </a:r>
          </a:p>
          <a:p>
            <a:pPr marL="0" indent="0" algn="just">
              <a:lnSpc>
                <a:spcPts val="2400"/>
              </a:lnSpc>
              <a:buNone/>
            </a:pPr>
            <a:r>
              <a:rPr lang="en-US" sz="1800" spc="0" dirty="0">
                <a:latin typeface="Calibri" panose="020F0502020204030204" pitchFamily="34" charset="0"/>
                <a:ea typeface="Calibri" panose="020F0502020204030204" pitchFamily="34" charset="0"/>
                <a:cs typeface="Calibri" panose="020F0502020204030204" pitchFamily="34" charset="0"/>
              </a:rPr>
              <a:t>Traditional water reservoirs, such as step-wells, known as ‘</a:t>
            </a:r>
            <a:r>
              <a:rPr lang="en-US" sz="1800" i="1" spc="0" dirty="0" err="1">
                <a:latin typeface="Calibri" panose="020F0502020204030204" pitchFamily="34" charset="0"/>
                <a:ea typeface="Calibri" panose="020F0502020204030204" pitchFamily="34" charset="0"/>
                <a:cs typeface="Calibri" panose="020F0502020204030204" pitchFamily="34" charset="0"/>
              </a:rPr>
              <a:t>bawlis</a:t>
            </a:r>
            <a:r>
              <a:rPr lang="en-US" sz="1800" i="1" spc="0" dirty="0">
                <a:latin typeface="Calibri" panose="020F0502020204030204" pitchFamily="34" charset="0"/>
                <a:ea typeface="Calibri" panose="020F0502020204030204" pitchFamily="34" charset="0"/>
                <a:cs typeface="Calibri" panose="020F0502020204030204" pitchFamily="34" charset="0"/>
              </a:rPr>
              <a:t>’, we</a:t>
            </a:r>
            <a:r>
              <a:rPr lang="en-US" sz="1800" spc="0" dirty="0">
                <a:latin typeface="Calibri" panose="020F0502020204030204" pitchFamily="34" charset="0"/>
                <a:ea typeface="Calibri" panose="020F0502020204030204" pitchFamily="34" charset="0"/>
                <a:cs typeface="Calibri" panose="020F0502020204030204" pitchFamily="34" charset="0"/>
              </a:rPr>
              <a:t>re being used to ease water challenges in India. The ‘</a:t>
            </a:r>
            <a:r>
              <a:rPr lang="en-US" sz="1800" spc="0" dirty="0" err="1">
                <a:latin typeface="Calibri" panose="020F0502020204030204" pitchFamily="34" charset="0"/>
                <a:ea typeface="Calibri" panose="020F0502020204030204" pitchFamily="34" charset="0"/>
                <a:cs typeface="Calibri" panose="020F0502020204030204" pitchFamily="34" charset="0"/>
              </a:rPr>
              <a:t>bawli</a:t>
            </a:r>
            <a:r>
              <a:rPr lang="en-US" sz="1800" spc="0" dirty="0">
                <a:latin typeface="Calibri" panose="020F0502020204030204" pitchFamily="34" charset="0"/>
                <a:ea typeface="Calibri" panose="020F0502020204030204" pitchFamily="34" charset="0"/>
                <a:cs typeface="Calibri" panose="020F0502020204030204" pitchFamily="34" charset="0"/>
              </a:rPr>
              <a:t>’ fills up with rainfall and via water drawn up from below ground. The tanks were traditionally used to store water for drinking, bathing and farming.</a:t>
            </a:r>
          </a:p>
          <a:p>
            <a:pPr marL="0" indent="0" algn="just">
              <a:lnSpc>
                <a:spcPts val="2400"/>
              </a:lnSpc>
              <a:buNone/>
            </a:pPr>
            <a:endParaRPr lang="en-US" sz="1800" spc="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ts val="2400"/>
              </a:lnSpc>
              <a:buNone/>
            </a:pPr>
            <a:endParaRPr lang="en-US" sz="1800" spc="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ts val="2400"/>
              </a:lnSpc>
              <a:buNone/>
            </a:pPr>
            <a:endParaRPr lang="en-US" sz="1800" spc="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0133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5F176-4345-9F1B-79E8-A1987274FFE0}"/>
              </a:ext>
            </a:extLst>
          </p:cNvPr>
          <p:cNvSpPr>
            <a:spLocks noGrp="1"/>
          </p:cNvSpPr>
          <p:nvPr>
            <p:ph type="title"/>
          </p:nvPr>
        </p:nvSpPr>
        <p:spPr>
          <a:xfrm>
            <a:off x="1872685" y="810643"/>
            <a:ext cx="8110728" cy="457200"/>
          </a:xfrm>
        </p:spPr>
        <p:txBody>
          <a:bodyPr/>
          <a:lstStyle/>
          <a:p>
            <a:r>
              <a:rPr lang="en-IN" sz="2400" b="1" dirty="0">
                <a:effectLst>
                  <a:outerShdw blurRad="38100" dist="38100" dir="2700000" algn="tl">
                    <a:srgbClr val="000000">
                      <a:alpha val="43137"/>
                    </a:srgbClr>
                  </a:outerShdw>
                </a:effectLst>
              </a:rPr>
              <a:t>ANCIENT INDIA</a:t>
            </a:r>
            <a:endParaRPr lang="en-IN" sz="1800" b="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06FAE92E-E31C-229B-DAB9-AEC4A06D384C}"/>
              </a:ext>
            </a:extLst>
          </p:cNvPr>
          <p:cNvPicPr>
            <a:picLocks noChangeAspect="1"/>
          </p:cNvPicPr>
          <p:nvPr/>
        </p:nvPicPr>
        <p:blipFill>
          <a:blip r:embed="rId2"/>
          <a:stretch>
            <a:fillRect/>
          </a:stretch>
        </p:blipFill>
        <p:spPr>
          <a:xfrm>
            <a:off x="4428517" y="1510655"/>
            <a:ext cx="3334965" cy="2344078"/>
          </a:xfrm>
          <a:prstGeom prst="rect">
            <a:avLst/>
          </a:prstGeom>
        </p:spPr>
      </p:pic>
      <p:pic>
        <p:nvPicPr>
          <p:cNvPr id="2" name="Picture 1">
            <a:extLst>
              <a:ext uri="{FF2B5EF4-FFF2-40B4-BE49-F238E27FC236}">
                <a16:creationId xmlns:a16="http://schemas.microsoft.com/office/drawing/2014/main" id="{3FE18161-9D38-EBA8-DCEC-8A04F566141F}"/>
              </a:ext>
            </a:extLst>
          </p:cNvPr>
          <p:cNvPicPr>
            <a:picLocks noChangeAspect="1"/>
          </p:cNvPicPr>
          <p:nvPr/>
        </p:nvPicPr>
        <p:blipFill>
          <a:blip r:embed="rId3"/>
          <a:stretch>
            <a:fillRect/>
          </a:stretch>
        </p:blipFill>
        <p:spPr>
          <a:xfrm>
            <a:off x="498147" y="2682694"/>
            <a:ext cx="3429000" cy="2346960"/>
          </a:xfrm>
          <a:prstGeom prst="rect">
            <a:avLst/>
          </a:prstGeom>
        </p:spPr>
      </p:pic>
      <p:pic>
        <p:nvPicPr>
          <p:cNvPr id="3" name="Picture 2">
            <a:extLst>
              <a:ext uri="{FF2B5EF4-FFF2-40B4-BE49-F238E27FC236}">
                <a16:creationId xmlns:a16="http://schemas.microsoft.com/office/drawing/2014/main" id="{1CABFEE5-BE1D-5E53-7985-05DECB69BBA4}"/>
              </a:ext>
            </a:extLst>
          </p:cNvPr>
          <p:cNvPicPr>
            <a:picLocks noChangeAspect="1"/>
          </p:cNvPicPr>
          <p:nvPr/>
        </p:nvPicPr>
        <p:blipFill>
          <a:blip r:embed="rId4"/>
          <a:stretch>
            <a:fillRect/>
          </a:stretch>
        </p:blipFill>
        <p:spPr>
          <a:xfrm>
            <a:off x="8313584" y="2682694"/>
            <a:ext cx="3337560" cy="2346960"/>
          </a:xfrm>
          <a:prstGeom prst="rect">
            <a:avLst/>
          </a:prstGeom>
        </p:spPr>
      </p:pic>
      <p:pic>
        <p:nvPicPr>
          <p:cNvPr id="5" name="Picture 4">
            <a:extLst>
              <a:ext uri="{FF2B5EF4-FFF2-40B4-BE49-F238E27FC236}">
                <a16:creationId xmlns:a16="http://schemas.microsoft.com/office/drawing/2014/main" id="{44242F26-E6D2-3679-DE35-21C4E7D26C26}"/>
              </a:ext>
            </a:extLst>
          </p:cNvPr>
          <p:cNvPicPr>
            <a:picLocks noChangeAspect="1"/>
          </p:cNvPicPr>
          <p:nvPr/>
        </p:nvPicPr>
        <p:blipFill>
          <a:blip r:embed="rId5"/>
          <a:stretch>
            <a:fillRect/>
          </a:stretch>
        </p:blipFill>
        <p:spPr>
          <a:xfrm>
            <a:off x="4130040" y="4158732"/>
            <a:ext cx="3931920" cy="2552700"/>
          </a:xfrm>
          <a:prstGeom prst="rect">
            <a:avLst/>
          </a:prstGeom>
        </p:spPr>
      </p:pic>
    </p:spTree>
    <p:extLst>
      <p:ext uri="{BB962C8B-B14F-4D97-AF65-F5344CB8AC3E}">
        <p14:creationId xmlns:p14="http://schemas.microsoft.com/office/powerpoint/2010/main" val="416492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510012" y="557596"/>
            <a:ext cx="11223960" cy="5889857"/>
          </a:xfrm>
        </p:spPr>
      </p:pic>
      <p:sp>
        <p:nvSpPr>
          <p:cNvPr id="8" name="TextBox 7">
            <a:extLst>
              <a:ext uri="{FF2B5EF4-FFF2-40B4-BE49-F238E27FC236}">
                <a16:creationId xmlns:a16="http://schemas.microsoft.com/office/drawing/2014/main" id="{1C5C6854-626E-9D84-3C61-68510AFED027}"/>
              </a:ext>
            </a:extLst>
          </p:cNvPr>
          <p:cNvSpPr txBox="1"/>
          <p:nvPr/>
        </p:nvSpPr>
        <p:spPr>
          <a:xfrm>
            <a:off x="905069" y="1520890"/>
            <a:ext cx="10468947" cy="4832092"/>
          </a:xfrm>
          <a:prstGeom prst="rect">
            <a:avLst/>
          </a:prstGeom>
          <a:noFill/>
        </p:spPr>
        <p:txBody>
          <a:bodyPr wrap="square" rtlCol="0">
            <a:spAutoFit/>
          </a:bodyPr>
          <a:lstStyle/>
          <a:p>
            <a:pPr algn="l"/>
            <a:endParaRPr lang="en-US" sz="1400" b="1" i="0" dirty="0">
              <a:solidFill>
                <a:srgbClr val="000000"/>
              </a:solidFill>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The earliest mentions of irrigation are found in </a:t>
            </a:r>
            <a:r>
              <a:rPr lang="en-US" sz="1400" b="0" i="0" u="none" strike="noStrike" dirty="0">
                <a:effectLst/>
                <a:latin typeface="Arial" panose="020B0604020202020204" pitchFamily="34" charset="0"/>
              </a:rPr>
              <a:t>Rigveda</a:t>
            </a:r>
            <a:r>
              <a:rPr lang="en-US" sz="1400" b="0" i="0" dirty="0">
                <a:effectLst/>
                <a:latin typeface="Arial" panose="020B0604020202020204" pitchFamily="34" charset="0"/>
              </a:rPr>
              <a:t> chapters. </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The Veda mentions only well-style irrigation,</a:t>
            </a:r>
            <a:r>
              <a:rPr lang="en-US" sz="1400" baseline="30000" dirty="0">
                <a:latin typeface="Arial" panose="020B0604020202020204" pitchFamily="34" charset="0"/>
              </a:rPr>
              <a:t> </a:t>
            </a:r>
            <a:r>
              <a:rPr lang="en-US" sz="1400" b="0" i="0" dirty="0">
                <a:effectLst/>
                <a:latin typeface="Arial" panose="020B0604020202020204" pitchFamily="34" charset="0"/>
              </a:rPr>
              <a:t>where </a:t>
            </a:r>
            <a:r>
              <a:rPr lang="en-US" sz="1400" b="0" i="1" dirty="0" err="1">
                <a:effectLst/>
                <a:latin typeface="Arial" panose="020B0604020202020204" pitchFamily="34" charset="0"/>
              </a:rPr>
              <a:t>kupa</a:t>
            </a:r>
            <a:r>
              <a:rPr lang="en-US" sz="1400" b="0" i="0" dirty="0">
                <a:effectLst/>
                <a:latin typeface="Arial" panose="020B0604020202020204" pitchFamily="34" charset="0"/>
              </a:rPr>
              <a:t> and </a:t>
            </a:r>
            <a:r>
              <a:rPr lang="en-US" sz="1400" b="0" i="1" dirty="0" err="1">
                <a:effectLst/>
                <a:latin typeface="Arial" panose="020B0604020202020204" pitchFamily="34" charset="0"/>
              </a:rPr>
              <a:t>avata</a:t>
            </a:r>
            <a:r>
              <a:rPr lang="en-US" sz="1400" b="0" i="0" dirty="0">
                <a:effectLst/>
                <a:latin typeface="Arial" panose="020B0604020202020204" pitchFamily="34" charset="0"/>
              </a:rPr>
              <a:t> wells once dug are stated to be always full of water, from which </a:t>
            </a:r>
            <a:r>
              <a:rPr lang="en-US" sz="1400" b="0" i="1" dirty="0" err="1">
                <a:effectLst/>
                <a:latin typeface="Arial" panose="020B0604020202020204" pitchFamily="34" charset="0"/>
              </a:rPr>
              <a:t>varatra</a:t>
            </a:r>
            <a:r>
              <a:rPr lang="en-US" sz="1400" b="0" i="0" dirty="0">
                <a:effectLst/>
                <a:latin typeface="Arial" panose="020B0604020202020204" pitchFamily="34" charset="0"/>
              </a:rPr>
              <a:t> (rope strap) and </a:t>
            </a:r>
            <a:r>
              <a:rPr lang="en-US" sz="1400" b="0" i="1" dirty="0">
                <a:effectLst/>
                <a:latin typeface="Arial" panose="020B0604020202020204" pitchFamily="34" charset="0"/>
              </a:rPr>
              <a:t>cakra</a:t>
            </a:r>
            <a:r>
              <a:rPr lang="en-US" sz="1400" b="0" i="0" dirty="0">
                <a:effectLst/>
                <a:latin typeface="Arial" panose="020B0604020202020204" pitchFamily="34" charset="0"/>
              </a:rPr>
              <a:t> (wheel) pull </a:t>
            </a:r>
            <a:r>
              <a:rPr lang="en-US" sz="1400" b="0" i="1" dirty="0" err="1">
                <a:effectLst/>
                <a:latin typeface="Arial" panose="020B0604020202020204" pitchFamily="34" charset="0"/>
              </a:rPr>
              <a:t>kosa</a:t>
            </a:r>
            <a:r>
              <a:rPr lang="en-US" sz="1400" b="0" i="0" dirty="0">
                <a:effectLst/>
                <a:latin typeface="Arial" panose="020B0604020202020204" pitchFamily="34" charset="0"/>
              </a:rPr>
              <a:t> (pails) of water. </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This water was, state the </a:t>
            </a:r>
            <a:r>
              <a:rPr lang="en-US" sz="1400" b="0" i="0" u="none" strike="noStrike" dirty="0">
                <a:effectLst/>
                <a:latin typeface="Arial" panose="020B0604020202020204" pitchFamily="34" charset="0"/>
              </a:rPr>
              <a:t>Vedas</a:t>
            </a:r>
            <a:r>
              <a:rPr lang="en-US" sz="1400" b="0" i="0" dirty="0">
                <a:effectLst/>
                <a:latin typeface="Arial" panose="020B0604020202020204" pitchFamily="34" charset="0"/>
              </a:rPr>
              <a:t>, led into </a:t>
            </a:r>
            <a:r>
              <a:rPr lang="en-US" sz="1400" b="0" i="1" dirty="0" err="1">
                <a:effectLst/>
                <a:latin typeface="Arial" panose="020B0604020202020204" pitchFamily="34" charset="0"/>
              </a:rPr>
              <a:t>surmi</a:t>
            </a:r>
            <a:r>
              <a:rPr lang="en-US" sz="1400" b="0" i="1" dirty="0">
                <a:effectLst/>
                <a:latin typeface="Arial" panose="020B0604020202020204" pitchFamily="34" charset="0"/>
              </a:rPr>
              <a:t> </a:t>
            </a:r>
            <a:r>
              <a:rPr lang="en-US" sz="1400" b="0" i="1" dirty="0" err="1">
                <a:effectLst/>
                <a:latin typeface="Arial" panose="020B0604020202020204" pitchFamily="34" charset="0"/>
              </a:rPr>
              <a:t>susira</a:t>
            </a:r>
            <a:r>
              <a:rPr lang="en-US" sz="1400" b="0" i="0" dirty="0">
                <a:effectLst/>
                <a:latin typeface="Arial" panose="020B0604020202020204" pitchFamily="34" charset="0"/>
              </a:rPr>
              <a:t> (broad channels) and from there into </a:t>
            </a:r>
            <a:r>
              <a:rPr lang="en-US" sz="1400" b="0" i="1" dirty="0" err="1">
                <a:effectLst/>
                <a:latin typeface="Arial" panose="020B0604020202020204" pitchFamily="34" charset="0"/>
              </a:rPr>
              <a:t>khanitrima</a:t>
            </a:r>
            <a:r>
              <a:rPr lang="en-US" sz="1400" b="0" i="0" dirty="0">
                <a:effectLst/>
                <a:latin typeface="Arial" panose="020B0604020202020204" pitchFamily="34" charset="0"/>
              </a:rPr>
              <a:t> (diverting channels) into fields.</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Later, the Indian scholar </a:t>
            </a:r>
            <a:r>
              <a:rPr lang="en-US" sz="1400" b="0" i="0" u="none" strike="noStrike" dirty="0" err="1">
                <a:effectLst/>
                <a:latin typeface="Arial" panose="020B0604020202020204" pitchFamily="34" charset="0"/>
                <a:hlinkClick r:id="rId3" tooltip="Pāṇini">
                  <a:extLst>
                    <a:ext uri="{A12FA001-AC4F-418D-AE19-62706E023703}">
                      <ahyp:hlinkClr xmlns:ahyp="http://schemas.microsoft.com/office/drawing/2018/hyperlinkcolor" val="tx"/>
                    </a:ext>
                  </a:extLst>
                </a:hlinkClick>
              </a:rPr>
              <a:t>Pāṇini</a:t>
            </a:r>
            <a:r>
              <a:rPr lang="en-US" sz="1400" b="0" i="0" dirty="0">
                <a:effectLst/>
                <a:latin typeface="Arial" panose="020B0604020202020204" pitchFamily="34" charset="0"/>
              </a:rPr>
              <a:t>, mentions tapping several rivers for irrigation. </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Buddhist texts from the 3rd century BCE also mention irrigation of crops.</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Texts from the </a:t>
            </a:r>
            <a:r>
              <a:rPr lang="en-US" sz="1400" b="0" i="0" u="none" strike="noStrike" dirty="0">
                <a:effectLst/>
                <a:latin typeface="Arial" panose="020B0604020202020204" pitchFamily="34" charset="0"/>
              </a:rPr>
              <a:t>Maurya Empire</a:t>
            </a:r>
            <a:r>
              <a:rPr lang="en-US" sz="1400" b="0" i="0" dirty="0">
                <a:effectLst/>
                <a:latin typeface="Arial" panose="020B0604020202020204" pitchFamily="34" charset="0"/>
              </a:rPr>
              <a:t> era (3rd century BCE) mention that the state raised revenue from charging farmers for irrigation services from rivers.</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u="none" strike="noStrike" dirty="0">
                <a:effectLst/>
                <a:latin typeface="Arial" panose="020B0604020202020204" pitchFamily="34" charset="0"/>
              </a:rPr>
              <a:t>Patanjali</a:t>
            </a:r>
            <a:r>
              <a:rPr lang="en-US" sz="1400" b="0" i="0" dirty="0">
                <a:effectLst/>
                <a:latin typeface="Arial" panose="020B0604020202020204" pitchFamily="34" charset="0"/>
              </a:rPr>
              <a:t>, in </a:t>
            </a:r>
            <a:r>
              <a:rPr lang="en-US" sz="1400" b="0" i="0" u="none" strike="noStrike" dirty="0" err="1">
                <a:effectLst/>
                <a:latin typeface="Arial" panose="020B0604020202020204" pitchFamily="34" charset="0"/>
                <a:hlinkClick r:id="rId4" tooltip="Yogasutra">
                  <a:extLst>
                    <a:ext uri="{A12FA001-AC4F-418D-AE19-62706E023703}">
                      <ahyp:hlinkClr xmlns:ahyp="http://schemas.microsoft.com/office/drawing/2018/hyperlinkcolor" val="tx"/>
                    </a:ext>
                  </a:extLst>
                </a:hlinkClick>
              </a:rPr>
              <a:t>Yogasutra</a:t>
            </a:r>
            <a:r>
              <a:rPr lang="en-US" sz="1400" b="0" i="0" dirty="0">
                <a:effectLst/>
                <a:latin typeface="Arial" panose="020B0604020202020204" pitchFamily="34" charset="0"/>
              </a:rPr>
              <a:t> of about the 4th century CE, explains a technique of yoga by comparing it to "the way a farmer diverts a stream from an irrigation canal for irrigation".</a:t>
            </a:r>
          </a:p>
          <a:p>
            <a:pPr marL="285750" indent="-285750" algn="l">
              <a:buFont typeface="Wingdings" panose="05000000000000000000" pitchFamily="2" charset="2"/>
              <a:buChar char="§"/>
            </a:pPr>
            <a:endParaRPr lang="en-US" sz="1400" b="0"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Perennial irrigation was practiced in the Mesopotamian plain whereby crops were regularly watered throughout the growing season by coaxing water through a matrix of small channels formed in the field.</a:t>
            </a:r>
          </a:p>
          <a:p>
            <a:pPr algn="l"/>
            <a:endParaRPr lang="en-US" sz="1400" b="0" i="0" dirty="0">
              <a:solidFill>
                <a:srgbClr val="202122"/>
              </a:solidFill>
              <a:effectLst/>
              <a:latin typeface="Arial" panose="020B0604020202020204" pitchFamily="34" charset="0"/>
            </a:endParaRPr>
          </a:p>
        </p:txBody>
      </p:sp>
      <p:sp>
        <p:nvSpPr>
          <p:cNvPr id="10" name="Title 9">
            <a:extLst>
              <a:ext uri="{FF2B5EF4-FFF2-40B4-BE49-F238E27FC236}">
                <a16:creationId xmlns:a16="http://schemas.microsoft.com/office/drawing/2014/main" id="{71F5F176-4345-9F1B-79E8-A1987274FFE0}"/>
              </a:ext>
            </a:extLst>
          </p:cNvPr>
          <p:cNvSpPr>
            <a:spLocks noGrp="1"/>
          </p:cNvSpPr>
          <p:nvPr>
            <p:ph type="title"/>
          </p:nvPr>
        </p:nvSpPr>
        <p:spPr>
          <a:xfrm>
            <a:off x="1872685" y="810643"/>
            <a:ext cx="8110728" cy="457200"/>
          </a:xfrm>
        </p:spPr>
        <p:txBody>
          <a:bodyPr/>
          <a:lstStyle/>
          <a:p>
            <a:r>
              <a:rPr lang="en-IN" sz="2400" b="1" dirty="0">
                <a:effectLst>
                  <a:outerShdw blurRad="38100" dist="38100" dir="2700000" algn="tl">
                    <a:srgbClr val="000000">
                      <a:alpha val="43137"/>
                    </a:srgbClr>
                  </a:outerShdw>
                </a:effectLst>
              </a:rPr>
              <a:t>ANCIENT INDIA</a:t>
            </a:r>
            <a:endParaRPr lang="en-I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510012" y="557596"/>
            <a:ext cx="11223960" cy="5889857"/>
          </a:xfrm>
        </p:spPr>
      </p:pic>
      <p:sp>
        <p:nvSpPr>
          <p:cNvPr id="8" name="TextBox 7">
            <a:extLst>
              <a:ext uri="{FF2B5EF4-FFF2-40B4-BE49-F238E27FC236}">
                <a16:creationId xmlns:a16="http://schemas.microsoft.com/office/drawing/2014/main" id="{1C5C6854-626E-9D84-3C61-68510AFED027}"/>
              </a:ext>
            </a:extLst>
          </p:cNvPr>
          <p:cNvSpPr txBox="1"/>
          <p:nvPr/>
        </p:nvSpPr>
        <p:spPr>
          <a:xfrm>
            <a:off x="905069" y="1520890"/>
            <a:ext cx="10468947" cy="3108543"/>
          </a:xfrm>
          <a:prstGeom prst="rect">
            <a:avLst/>
          </a:prstGeom>
          <a:noFill/>
        </p:spPr>
        <p:txBody>
          <a:bodyPr wrap="square" rtlCol="0">
            <a:spAutoFit/>
          </a:bodyPr>
          <a:lstStyle/>
          <a:p>
            <a:pPr algn="l"/>
            <a:endParaRPr lang="en-US" sz="1400" b="1" i="0" dirty="0">
              <a:effectLst/>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The most widespread irrigation system in India was undertaken in India in the medieval period by the Sultanate rulers. </a:t>
            </a:r>
          </a:p>
          <a:p>
            <a:pPr marL="285750" indent="-285750" algn="l">
              <a:buFont typeface="Wingdings" panose="05000000000000000000" pitchFamily="2" charset="2"/>
              <a:buChar char="§"/>
            </a:pPr>
            <a:endParaRPr lang="en-US" sz="1400" u="none" strike="noStrike" dirty="0">
              <a:latin typeface="Arial" panose="020B0604020202020204" pitchFamily="34" charset="0"/>
            </a:endParaRPr>
          </a:p>
          <a:p>
            <a:pPr marL="285750" indent="-285750" algn="l">
              <a:buFont typeface="Wingdings" panose="05000000000000000000" pitchFamily="2" charset="2"/>
              <a:buChar char="§"/>
            </a:pPr>
            <a:r>
              <a:rPr lang="en-US" sz="1400" b="0" i="0" u="none" strike="noStrike" dirty="0">
                <a:effectLst/>
                <a:latin typeface="Arial" panose="020B0604020202020204" pitchFamily="34" charset="0"/>
              </a:rPr>
              <a:t>Firoz Shah Tughlaq</a:t>
            </a:r>
            <a:r>
              <a:rPr lang="en-US" sz="1400" b="0" i="0" dirty="0">
                <a:effectLst/>
                <a:latin typeface="Arial" panose="020B0604020202020204" pitchFamily="34" charset="0"/>
              </a:rPr>
              <a:t> (1309-1388) built the most extensive canal irrigation system around the Indo-Gangetic doab and the region west of the river Yamuna in the fourteenth century. </a:t>
            </a:r>
          </a:p>
          <a:p>
            <a:pPr marL="285750" indent="-285750" algn="l">
              <a:buFont typeface="Wingdings" panose="05000000000000000000" pitchFamily="2" charset="2"/>
              <a:buChar char="§"/>
            </a:pPr>
            <a:endParaRPr lang="en-US" sz="1400" dirty="0">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These canals provided vast resources of water to agricultural lands in northern India as well as vital supplies of water to urban and rural settlements. </a:t>
            </a:r>
          </a:p>
          <a:p>
            <a:pPr marL="285750" indent="-285750" algn="l">
              <a:buFont typeface="Wingdings" panose="05000000000000000000" pitchFamily="2" charset="2"/>
              <a:buChar char="§"/>
            </a:pPr>
            <a:endParaRPr lang="en-US" sz="1400" dirty="0">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These irrigation projects were continued by the subsequent rulers of northern India, particularly the Mughal rulers till the early eighteenth century. </a:t>
            </a:r>
          </a:p>
          <a:p>
            <a:pPr marL="285750" indent="-285750" algn="l">
              <a:buFont typeface="Wingdings" panose="05000000000000000000" pitchFamily="2" charset="2"/>
              <a:buChar char="§"/>
            </a:pPr>
            <a:endParaRPr lang="en-US" sz="1400" dirty="0">
              <a:latin typeface="Arial" panose="020B0604020202020204" pitchFamily="34" charset="0"/>
            </a:endParaRPr>
          </a:p>
          <a:p>
            <a:pPr marL="285750" indent="-285750" algn="l">
              <a:buFont typeface="Wingdings" panose="05000000000000000000" pitchFamily="2" charset="2"/>
              <a:buChar char="§"/>
            </a:pPr>
            <a:r>
              <a:rPr lang="en-US" sz="1400" b="0" i="0" dirty="0">
                <a:effectLst/>
                <a:latin typeface="Arial" panose="020B0604020202020204" pitchFamily="34" charset="0"/>
              </a:rPr>
              <a:t>The British built the colonial canal networks on these medieval canal systems</a:t>
            </a:r>
            <a:r>
              <a:rPr lang="en-US" sz="1400" b="0" i="0" dirty="0">
                <a:solidFill>
                  <a:srgbClr val="202122"/>
                </a:solidFill>
                <a:effectLst/>
                <a:latin typeface="Arial" panose="020B0604020202020204" pitchFamily="34" charset="0"/>
              </a:rPr>
              <a:t>.</a:t>
            </a:r>
          </a:p>
          <a:p>
            <a:endParaRPr lang="en-IN" sz="1400" dirty="0"/>
          </a:p>
        </p:txBody>
      </p:sp>
      <p:sp>
        <p:nvSpPr>
          <p:cNvPr id="4" name="Title 9">
            <a:extLst>
              <a:ext uri="{FF2B5EF4-FFF2-40B4-BE49-F238E27FC236}">
                <a16:creationId xmlns:a16="http://schemas.microsoft.com/office/drawing/2014/main" id="{3E29F7E1-35ED-E91F-F501-25D80CAF2C58}"/>
              </a:ext>
            </a:extLst>
          </p:cNvPr>
          <p:cNvSpPr>
            <a:spLocks noGrp="1"/>
          </p:cNvSpPr>
          <p:nvPr>
            <p:ph type="title"/>
          </p:nvPr>
        </p:nvSpPr>
        <p:spPr>
          <a:xfrm>
            <a:off x="1872685" y="810643"/>
            <a:ext cx="8110728" cy="457200"/>
          </a:xfrm>
        </p:spPr>
        <p:txBody>
          <a:bodyPr/>
          <a:lstStyle/>
          <a:p>
            <a:r>
              <a:rPr lang="en-IN" sz="2400" b="1" dirty="0">
                <a:effectLst>
                  <a:outerShdw blurRad="38100" dist="38100" dir="2700000" algn="tl">
                    <a:srgbClr val="000000">
                      <a:alpha val="43137"/>
                    </a:srgbClr>
                  </a:outerShdw>
                </a:effectLst>
              </a:rPr>
              <a:t>MEDIEVAL INDIA</a:t>
            </a:r>
            <a:endParaRPr lang="en-IN"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80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0" y="-209226"/>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pic>
        <p:nvPicPr>
          <p:cNvPr id="6" name="Picture Placeholder 16" descr="White DNA structure">
            <a:extLst>
              <a:ext uri="{FF2B5EF4-FFF2-40B4-BE49-F238E27FC236}">
                <a16:creationId xmlns:a16="http://schemas.microsoft.com/office/drawing/2014/main" id="{0A95CE18-AE20-AF04-8911-42085102464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0" y="-302216"/>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pic>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{E1325832-30A6-4F16-B449-146DFB348A27}tf67061901_win32</Template>
  <TotalTime>55</TotalTime>
  <Words>439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Daytona Condensed Light</vt:lpstr>
      <vt:lpstr>Posterama</vt:lpstr>
      <vt:lpstr>Wingdings</vt:lpstr>
      <vt:lpstr>Office Theme</vt:lpstr>
      <vt:lpstr>Ancient Indian WATER MANAGEMENT</vt:lpstr>
      <vt:lpstr>NATURAL FORM OF IRRIGATION</vt:lpstr>
      <vt:lpstr>ANCIENT INDIA</vt:lpstr>
      <vt:lpstr>ANCIENT INDIA</vt:lpstr>
      <vt:lpstr>MEDIEVAL INDIA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Ancient Indian WATER MANAGEMENT</dc:title>
  <dc:creator>RAJESH SHARMA</dc:creator>
  <cp:lastModifiedBy>Sourabh Sharma</cp:lastModifiedBy>
  <cp:revision>6</cp:revision>
  <dcterms:created xsi:type="dcterms:W3CDTF">2023-08-29T16:43:52Z</dcterms:created>
  <dcterms:modified xsi:type="dcterms:W3CDTF">2023-08-29T17:54:16Z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