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6" r:id="rId7"/>
    <p:sldId id="262" r:id="rId8"/>
    <p:sldId id="27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Ubuntu Medium" charset="0"/>
      <p:regular r:id="rId21"/>
      <p:bold r:id="rId22"/>
      <p:italic r:id="rId23"/>
      <p:boldItalic r:id="rId24"/>
    </p:embeddedFont>
    <p:embeddedFont>
      <p:font typeface="Ubuntu" charset="0"/>
      <p:regular r:id="rId25"/>
      <p:bold r:id="rId26"/>
      <p:italic r:id="rId27"/>
      <p:boldItalic r:id="rId28"/>
    </p:embeddedFont>
    <p:embeddedFont>
      <p:font typeface="Ubuntu Light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86"/>
    <a:srgbClr val="AFB2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9" autoAdjust="0"/>
    <p:restoredTop sz="94660"/>
  </p:normalViewPr>
  <p:slideViewPr>
    <p:cSldViewPr snapToGrid="0">
      <p:cViewPr>
        <p:scale>
          <a:sx n="90" d="100"/>
          <a:sy n="90" d="100"/>
        </p:scale>
        <p:origin x="77" y="-2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888fae7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888fae7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888fae7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888fae7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888fae7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888fae7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888fae7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888fae7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888fae7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888fae7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888fae7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888fae7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888fae7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9888fae7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888fae7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888fae75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888fae75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888fae75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d3cb2b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d3cb2b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37d504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37d5040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37d5040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37d5040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888fae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888fae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888fae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888fae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888fae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888fae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888fae7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888fae7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888fae7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888fae7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contact@njt-group.com" TargetMode="External"/><Relationship Id="rId5" Type="http://schemas.openxmlformats.org/officeDocument/2006/relationships/hyperlink" Target="https://www.linkedin.com/redir/redirect?url=https%3A%2F%2Fwww%2Enjt-group%2Ecom&amp;urlhash=Zg6d&amp;trk=about_website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956100" y="1671650"/>
            <a:ext cx="37344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 dirty="0">
                <a:solidFill>
                  <a:srgbClr val="1C4587"/>
                </a:solidFill>
                <a:latin typeface="Ubuntu Medium"/>
                <a:ea typeface="Ubuntu Medium"/>
                <a:cs typeface="Ubuntu Medium"/>
                <a:sym typeface="Ubuntu Medium"/>
              </a:rPr>
              <a:t>Conception et réalisation d’un </a:t>
            </a:r>
            <a:r>
              <a:rPr lang="fr" sz="2200" dirty="0" smtClean="0">
                <a:solidFill>
                  <a:srgbClr val="1C4587"/>
                </a:solidFill>
                <a:latin typeface="Ubuntu Medium"/>
                <a:ea typeface="Ubuntu Medium"/>
                <a:cs typeface="Ubuntu Medium"/>
                <a:sym typeface="Ubuntu Medium"/>
              </a:rPr>
              <a:t>outil de gestion d’intégration des nouveaux employés au sein d’une entreprise</a:t>
            </a:r>
            <a:endParaRPr sz="2200" dirty="0">
              <a:solidFill>
                <a:srgbClr val="1C4587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0" y="3871200"/>
            <a:ext cx="9144000" cy="12723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5350" y="4114800"/>
            <a:ext cx="2024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Réalisé par :</a:t>
            </a:r>
            <a:endParaRPr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ASROUBI </a:t>
            </a: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Souad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90575" y="4114800"/>
            <a:ext cx="28821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Encadré par :</a:t>
            </a:r>
            <a:endParaRPr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Mr.KARAMI Fahd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Mr.ZAYANE Imad</a:t>
            </a:r>
            <a:endParaRPr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750" y="4114800"/>
            <a:ext cx="3053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Membres de jury :</a:t>
            </a:r>
            <a:endParaRPr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Mr.KARAMI Fahd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Mr.JOHRI Mustapha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Ubuntu Light"/>
              <a:buChar char="●"/>
            </a:pPr>
            <a:r>
              <a:rPr lang="fr" dirty="0" smtClean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Mr.ATLAS Abdelghafour</a:t>
            </a:r>
            <a:endParaRPr lang="fr" dirty="0" smtClean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1400" y="1290050"/>
            <a:ext cx="4363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41B47"/>
                </a:solidFill>
                <a:latin typeface="Ubuntu Light"/>
                <a:ea typeface="Ubuntu Light"/>
                <a:cs typeface="Ubuntu Light"/>
                <a:sym typeface="Ubuntu Light"/>
              </a:rPr>
              <a:t>Soutenance de Stage de fin d’étude :</a:t>
            </a:r>
            <a:endParaRPr sz="1800">
              <a:solidFill>
                <a:srgbClr val="741B47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9529" r="14424"/>
          <a:stretch/>
        </p:blipFill>
        <p:spPr>
          <a:xfrm>
            <a:off x="5830625" y="1234350"/>
            <a:ext cx="2882101" cy="2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souaad\Desktop\unnamed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0765" y="211455"/>
            <a:ext cx="248412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souaad\Desktop\logo-6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75" y="280988"/>
            <a:ext cx="2286000" cy="65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90875" y="0"/>
            <a:ext cx="7612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Les acteurs</a:t>
            </a:r>
            <a:endParaRPr sz="3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17" y="1270746"/>
            <a:ext cx="1274875" cy="12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3786020" y="2772668"/>
            <a:ext cx="1505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Manager</a:t>
            </a:r>
            <a:endParaRPr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873108" y="2758210"/>
            <a:ext cx="1505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Employé</a:t>
            </a:r>
            <a:endParaRPr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668" y="355080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725" y="3550800"/>
            <a:ext cx="1097298" cy="6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0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51011" y="1331786"/>
            <a:ext cx="1274875" cy="12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72;p23"/>
          <p:cNvSpPr txBox="1"/>
          <p:nvPr/>
        </p:nvSpPr>
        <p:spPr>
          <a:xfrm>
            <a:off x="1333500" y="2804785"/>
            <a:ext cx="193286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Ressources Humaines</a:t>
            </a:r>
            <a:endParaRPr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458" name="Picture 2" descr="Businessman, user, profile, Avatar, Social, Man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72175" y="1296988"/>
            <a:ext cx="1376892" cy="1376892"/>
          </a:xfrm>
          <a:prstGeom prst="rect">
            <a:avLst/>
          </a:prstGeom>
          <a:noFill/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10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634775" y="495800"/>
            <a:ext cx="76125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Conception</a:t>
            </a:r>
            <a:endParaRPr sz="9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88" y="2643750"/>
            <a:ext cx="3245800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25" y="2214525"/>
            <a:ext cx="3204774" cy="20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11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10850" y="0"/>
            <a:ext cx="89223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Diagramme de cas </a:t>
            </a:r>
            <a:r>
              <a:rPr lang="fr" sz="3000" dirty="0" smtClean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d’utilisation </a:t>
            </a:r>
            <a:r>
              <a:rPr lang="fr" sz="3000" dirty="0" smtClean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général</a:t>
            </a:r>
            <a:endParaRPr sz="3000" dirty="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32" y="355080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725" y="3550800"/>
            <a:ext cx="1097298" cy="6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1575" y="619125"/>
            <a:ext cx="68199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12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912800" y="98825"/>
            <a:ext cx="5318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Diagramme de classe</a:t>
            </a:r>
            <a:endParaRPr sz="30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132" y="350965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950" y="3509650"/>
            <a:ext cx="1097298" cy="6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675" y="704850"/>
            <a:ext cx="73723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13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110850" y="98825"/>
            <a:ext cx="89223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Diagramme de séquence</a:t>
            </a:r>
            <a:endParaRPr sz="30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1899" y="3516284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458" y="3525400"/>
            <a:ext cx="1097298" cy="6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14</a:t>
            </a:fld>
            <a:endParaRPr lang="fr-FR" sz="1200" b="1" dirty="0"/>
          </a:p>
        </p:txBody>
      </p:sp>
      <p:pic>
        <p:nvPicPr>
          <p:cNvPr id="8" name="Imag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333" y="662888"/>
            <a:ext cx="7738534" cy="435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10850" y="109125"/>
            <a:ext cx="89223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Les outils de développement</a:t>
            </a:r>
            <a:endParaRPr sz="30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950" y="2752725"/>
            <a:ext cx="638176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113" y="2791591"/>
            <a:ext cx="749511" cy="62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705" y="2755760"/>
            <a:ext cx="732120" cy="68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228601" y="853875"/>
            <a:ext cx="3505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Les </a:t>
            </a:r>
            <a:r>
              <a:rPr lang="fr" sz="1600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langages et les technologies </a:t>
            </a:r>
            <a:r>
              <a:rPr lang="fr" sz="1600" dirty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endParaRPr sz="1600"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5429025" y="853875"/>
            <a:ext cx="1505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600" dirty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Les outils </a:t>
            </a:r>
            <a:r>
              <a:rPr lang="fr" sz="1600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endParaRPr lang="fr" sz="1600"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1718" y="3488325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Développer une API REST avec Spring Boot - Atomrace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5610" y="1657350"/>
            <a:ext cx="1253490" cy="73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 19" descr="Résultat de recherche d'images pour &quot;JPA logo&quot;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5805" y="2686050"/>
            <a:ext cx="98869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 20" descr="Logo Angular PNG transparents - Stick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87221" y="1628775"/>
            <a:ext cx="83692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 21" descr="Résultat de recherche d'images pour &quot;apache tomcat logo&quot;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93005" y="2771775"/>
            <a:ext cx="1245870" cy="59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 22" descr="Visual Studio Code — Wikipédia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57976" y="1600200"/>
            <a:ext cx="89534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 23" descr="StarUML — Wikipédia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62701" y="2762250"/>
            <a:ext cx="952500" cy="66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Le projet Eclipse Enterprise for Java poursuivra le développement ...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72025" y="1752601"/>
            <a:ext cx="1619250" cy="414338"/>
          </a:xfrm>
          <a:prstGeom prst="rect">
            <a:avLst/>
          </a:prstGeom>
          <a:noFill/>
        </p:spPr>
      </p:pic>
      <p:sp>
        <p:nvSpPr>
          <p:cNvPr id="10246" name="AutoShape 6" descr="JAVA EE Logo – OCS Consul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8" name="AutoShape 8" descr="JAVA EE Logo – OCS Consul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50" name="Picture 10" descr="Photoshop Cc Logo Transparent &amp; PNG Clipart Free Download - YAW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70802" y="1304925"/>
            <a:ext cx="1181098" cy="1181098"/>
          </a:xfrm>
          <a:prstGeom prst="rect">
            <a:avLst/>
          </a:prstGeom>
          <a:noFill/>
        </p:spPr>
      </p:pic>
      <p:pic>
        <p:nvPicPr>
          <p:cNvPr id="10252" name="Picture 12" descr="JAVA EE Logo – OCS Consulti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12776" y="1405612"/>
            <a:ext cx="968374" cy="1042314"/>
          </a:xfrm>
          <a:prstGeom prst="rect">
            <a:avLst/>
          </a:prstGeom>
          <a:noFill/>
        </p:spPr>
      </p:pic>
      <p:cxnSp>
        <p:nvCxnSpPr>
          <p:cNvPr id="33" name="Connecteur droit 32"/>
          <p:cNvCxnSpPr>
            <a:endCxn id="231" idx="0"/>
          </p:cNvCxnSpPr>
          <p:nvPr/>
        </p:nvCxnSpPr>
        <p:spPr>
          <a:xfrm flipH="1">
            <a:off x="4501818" y="845820"/>
            <a:ext cx="1602" cy="2642505"/>
          </a:xfrm>
          <a:prstGeom prst="line">
            <a:avLst/>
          </a:prstGeom>
          <a:ln w="3175">
            <a:solidFill>
              <a:srgbClr val="4B4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15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34775" y="495800"/>
            <a:ext cx="76125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Simulation</a:t>
            </a:r>
            <a:endParaRPr sz="9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88" y="2643750"/>
            <a:ext cx="3245800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25" y="2214525"/>
            <a:ext cx="3204774" cy="20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16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34775" y="495800"/>
            <a:ext cx="76125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Conclusion</a:t>
            </a:r>
            <a:endParaRPr sz="9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88" y="2643750"/>
            <a:ext cx="3245800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25" y="2214525"/>
            <a:ext cx="3204774" cy="20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17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395425" y="150250"/>
            <a:ext cx="7612500" cy="2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Merci pour votre attention</a:t>
            </a:r>
            <a:endParaRPr sz="80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798" y="700575"/>
            <a:ext cx="2566875" cy="19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450" y="2384700"/>
            <a:ext cx="3053297" cy="19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18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312875" y="-66950"/>
            <a:ext cx="1822500" cy="52332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483541" y="841937"/>
            <a:ext cx="42000" cy="369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373300" y="960475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373300" y="1947950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373300" y="1454213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356367" y="2402000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356367" y="2895725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59342" y="3372575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73300" y="893000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1</a:t>
            </a:r>
            <a:endParaRPr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73300" y="1386713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2</a:t>
            </a:r>
            <a:endParaRPr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73300" y="1880438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3</a:t>
            </a:r>
            <a:endParaRPr dirty="0"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356367" y="2351363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5</a:t>
            </a:r>
            <a:endParaRPr dirty="0"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356367" y="2828213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6</a:t>
            </a:r>
            <a:endParaRPr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359342" y="3338813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7</a:t>
            </a:r>
            <a:endParaRPr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736875" y="911875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  <a:endParaRPr sz="200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36875" y="1861600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 smtClean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Présentation de projet</a:t>
            </a:r>
            <a:endParaRPr sz="2000"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719930" y="2296025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Conception</a:t>
            </a:r>
            <a:endParaRPr sz="200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719930" y="2772775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Outils de développement</a:t>
            </a:r>
            <a:endParaRPr sz="200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719930" y="3263850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Simulation</a:t>
            </a:r>
            <a:endParaRPr sz="200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719930" y="3747775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2000"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75" y="2030150"/>
            <a:ext cx="4047275" cy="3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696800" y="-66950"/>
            <a:ext cx="45474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5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Plan</a:t>
            </a:r>
            <a:endParaRPr sz="55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736875" y="1377675"/>
            <a:ext cx="5433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Présentation de l’entreprise</a:t>
            </a:r>
            <a:endParaRPr sz="2000" dirty="0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359342" y="3829775"/>
            <a:ext cx="290400" cy="290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359342" y="3762263"/>
            <a:ext cx="290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3407B"/>
                </a:solidFill>
                <a:latin typeface="Ubuntu Medium"/>
                <a:ea typeface="Ubuntu Medium"/>
                <a:cs typeface="Ubuntu Medium"/>
                <a:sym typeface="Ubuntu Medium"/>
              </a:rPr>
              <a:t>8</a:t>
            </a:r>
            <a:endParaRPr dirty="0"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3407B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1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36825" y="668250"/>
            <a:ext cx="76950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Introduction</a:t>
            </a:r>
            <a:endParaRPr sz="9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576" y="-229250"/>
            <a:ext cx="3245800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050" y="2214875"/>
            <a:ext cx="3204774" cy="20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3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10850" y="411075"/>
            <a:ext cx="8922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Présentation de l’entreprise :</a:t>
            </a:r>
            <a:endParaRPr sz="48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4487" y="2699375"/>
            <a:ext cx="3245800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25" y="2369425"/>
            <a:ext cx="3041324" cy="19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souaad\Desktop\logo-6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9892" y="1600201"/>
            <a:ext cx="2276796" cy="654579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693334" y="2523067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‘‘ NJT-GROUP </a:t>
            </a:r>
            <a:r>
              <a:rPr lang="fr-FR" dirty="0" smtClean="0">
                <a:solidFill>
                  <a:srgbClr val="002060"/>
                </a:solidFill>
              </a:rPr>
              <a:t>est une société </a:t>
            </a:r>
            <a:r>
              <a:rPr lang="fr-FR" dirty="0" smtClean="0">
                <a:solidFill>
                  <a:srgbClr val="002060"/>
                </a:solidFill>
              </a:rPr>
              <a:t>créée </a:t>
            </a:r>
            <a:r>
              <a:rPr lang="fr-FR" dirty="0" smtClean="0">
                <a:solidFill>
                  <a:srgbClr val="002060"/>
                </a:solidFill>
              </a:rPr>
              <a:t>en 2015, qui dispose d’une grande expérience dans l’édition de logiciels de gestion, de la conception et du développement de sites et d'application web et </a:t>
            </a:r>
            <a:r>
              <a:rPr lang="fr-FR" dirty="0" smtClean="0">
                <a:solidFill>
                  <a:srgbClr val="002060"/>
                </a:solidFill>
              </a:rPr>
              <a:t>mobile.’’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4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110850" y="144850"/>
            <a:ext cx="89223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Les services offert par l’entreprise</a:t>
            </a:r>
            <a:endParaRPr sz="4000" dirty="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93" y="349125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725" y="3550800"/>
            <a:ext cx="1097298" cy="6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00" name="AutoShape 4" descr="Mobile phone responsive icon - Websit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9702" name="Picture 6" descr="Mobile phone responsive icon - Website Desig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" y="1607820"/>
            <a:ext cx="1348740" cy="1348740"/>
          </a:xfrm>
          <a:prstGeom prst="rect">
            <a:avLst/>
          </a:prstGeom>
          <a:noFill/>
        </p:spPr>
      </p:pic>
      <p:pic>
        <p:nvPicPr>
          <p:cNvPr id="29704" name="Picture 8" descr="Icônes Cloud - Téléchargement gratuit en PNG et S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9575" y="1371600"/>
            <a:ext cx="1905000" cy="1905000"/>
          </a:xfrm>
          <a:prstGeom prst="rect">
            <a:avLst/>
          </a:prstGeom>
          <a:noFill/>
        </p:spPr>
      </p:pic>
      <p:pic>
        <p:nvPicPr>
          <p:cNvPr id="29707" name="Picture 11" descr="C:\Users\souaad\Downloads\kisspng-digital-marketing-mobile-marketing-public-relation-5b0f958878b6e7.848443381527747976494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64280" y="1604010"/>
            <a:ext cx="1455420" cy="1455420"/>
          </a:xfrm>
          <a:prstGeom prst="rect">
            <a:avLst/>
          </a:prstGeom>
          <a:noFill/>
        </p:spPr>
      </p:pic>
      <p:pic>
        <p:nvPicPr>
          <p:cNvPr id="29708" name="Picture 12" descr="C:\Users\souaad\Downloads\—Pngtree—ged file document icon_423386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45430" y="1581150"/>
            <a:ext cx="1482090" cy="148209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0" y="3131820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2060"/>
                </a:solidFill>
              </a:rPr>
              <a:t>a</a:t>
            </a:r>
            <a:r>
              <a:rPr lang="fr-FR" sz="1200" b="1" dirty="0" smtClean="0">
                <a:solidFill>
                  <a:srgbClr val="002060"/>
                </a:solidFill>
              </a:rPr>
              <a:t>pplication desktop et mobile</a:t>
            </a:r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96440" y="3147060"/>
            <a:ext cx="16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002060"/>
                </a:solidFill>
              </a:rPr>
              <a:t>v</a:t>
            </a:r>
            <a:r>
              <a:rPr lang="fr-FR" sz="1200" b="1" dirty="0" err="1" smtClean="0">
                <a:solidFill>
                  <a:srgbClr val="002060"/>
                </a:solidFill>
              </a:rPr>
              <a:t>irtulisation</a:t>
            </a:r>
            <a:r>
              <a:rPr lang="fr-FR" sz="1200" b="1" dirty="0" smtClean="0">
                <a:solidFill>
                  <a:srgbClr val="002060"/>
                </a:solidFill>
              </a:rPr>
              <a:t> (Cloud)</a:t>
            </a:r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10000" y="3154680"/>
            <a:ext cx="166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2060"/>
                </a:solidFill>
              </a:rPr>
              <a:t>m</a:t>
            </a:r>
            <a:r>
              <a:rPr lang="fr-FR" sz="1200" b="1" dirty="0" smtClean="0">
                <a:solidFill>
                  <a:srgbClr val="002060"/>
                </a:solidFill>
              </a:rPr>
              <a:t>arketing digital</a:t>
            </a:r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82540" y="3139440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2060"/>
                </a:solidFill>
              </a:rPr>
              <a:t>gestion </a:t>
            </a:r>
            <a:r>
              <a:rPr lang="fr-FR" sz="1200" b="1" dirty="0" smtClean="0">
                <a:solidFill>
                  <a:srgbClr val="002060"/>
                </a:solidFill>
              </a:rPr>
              <a:t>électronique des documents</a:t>
            </a:r>
          </a:p>
        </p:txBody>
      </p:sp>
      <p:pic>
        <p:nvPicPr>
          <p:cNvPr id="29710" name="Picture 14" descr="System settings Icon | Flat Finance Iconset | GraphicLoad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39306" y="1600200"/>
            <a:ext cx="1433194" cy="1433194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7101840" y="3131820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2060"/>
                </a:solidFill>
              </a:rPr>
              <a:t>gestion de contenu (CMS</a:t>
            </a:r>
            <a:r>
              <a:rPr lang="fr-FR" sz="1200" b="1" dirty="0" smtClean="0">
                <a:solidFill>
                  <a:srgbClr val="002060"/>
                </a:solidFill>
              </a:rPr>
              <a:t>)</a:t>
            </a:r>
            <a:r>
              <a:rPr lang="fr-FR" sz="1200" dirty="0" smtClean="0"/>
              <a:t> </a:t>
            </a:r>
            <a:endParaRPr lang="fr-FR" sz="1200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1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40267" y="118533"/>
            <a:ext cx="829818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 smtClean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La fiche technique d’entreprise</a:t>
            </a:r>
            <a:endParaRPr sz="3600" dirty="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93" y="349125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185" y="3573660"/>
            <a:ext cx="1097298" cy="694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49680" y="807722"/>
          <a:ext cx="6576060" cy="4183377"/>
        </p:xfrm>
        <a:graphic>
          <a:graphicData uri="http://schemas.openxmlformats.org/drawingml/2006/table">
            <a:tbl>
              <a:tblPr/>
              <a:tblGrid>
                <a:gridCol w="2323264"/>
                <a:gridCol w="4252796"/>
              </a:tblGrid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Raison sociale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NJT-GROUP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Siège social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MAROC 79, App. 7, Massira 1A 40140 Marrakech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Date de constitution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2015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Activités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Technologies et services de l’information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Directeur</a:t>
                      </a:r>
                      <a:r>
                        <a:rPr lang="fr-F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général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Abdellah</a:t>
                      </a:r>
                      <a:r>
                        <a:rPr lang="fr-FR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MAZOUZI</a:t>
                      </a:r>
                      <a:endParaRPr lang="fr-FR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Forme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juridique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Société à Responsabilité Limitée  S.A.R.L A.U</a:t>
                      </a:r>
                      <a:endParaRPr lang="fr-FR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N° Patente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48809212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Capitale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200 000 DHS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Téléphone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+212 (0) 524 492 292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Site web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u="none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  <a:hlinkClick r:id="rId5"/>
                        </a:rPr>
                        <a:t>https://www.njt-group.com</a:t>
                      </a:r>
                      <a:endParaRPr lang="fr-FR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3803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Email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u="none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  <a:hlinkClick r:id="rId6"/>
                        </a:rPr>
                        <a:t>contact@njt-group.com</a:t>
                      </a:r>
                      <a:endParaRPr lang="fr-FR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07" marR="41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6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66925" y="687600"/>
            <a:ext cx="83838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 dirty="0" smtClean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Présentation de projet</a:t>
            </a:r>
            <a:endParaRPr sz="7200" dirty="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497" y="61725"/>
            <a:ext cx="2425275" cy="18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447" y="2406564"/>
            <a:ext cx="2884866" cy="18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7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776650" y="111550"/>
            <a:ext cx="35907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Problématique</a:t>
            </a:r>
            <a:endParaRPr sz="3600" dirty="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68" y="355080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725" y="3550800"/>
            <a:ext cx="1097298" cy="6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26350" y="1366799"/>
            <a:ext cx="8291400" cy="226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>
              <a:lnSpc>
                <a:spcPct val="150000"/>
              </a:lnSpc>
              <a:buClr>
                <a:srgbClr val="1C4587"/>
              </a:buClr>
              <a:buSzPts val="1500"/>
            </a:pPr>
            <a:r>
              <a:rPr lang="fr-FR" sz="1600" dirty="0" smtClean="0">
                <a:solidFill>
                  <a:srgbClr val="002060"/>
                </a:solidFill>
              </a:rPr>
              <a:t>Gérer l’intégration des nouveaux employés est une tâche fondamentale au sein d’un service Ressources Humaines. La bonne </a:t>
            </a:r>
            <a:r>
              <a:rPr lang="fr-FR" sz="1600" dirty="0" smtClean="0">
                <a:solidFill>
                  <a:srgbClr val="002060"/>
                </a:solidFill>
              </a:rPr>
              <a:t>intégration</a:t>
            </a:r>
            <a:r>
              <a:rPr lang="fr-FR" sz="1600" dirty="0" smtClean="0">
                <a:solidFill>
                  <a:srgbClr val="002060"/>
                </a:solidFill>
              </a:rPr>
              <a:t> des employés au cœur de l’entreprise est nécessaire pour que les nouveaux collaborateurs se sentent à l’aise et soient donc productifs plus rapidement. Les premiers jours sont déterminants pour l’intégration de nouvel employé</a:t>
            </a:r>
            <a:r>
              <a:rPr lang="fr-FR" sz="1600" dirty="0" smtClean="0">
                <a:solidFill>
                  <a:srgbClr val="002060"/>
                </a:solidFill>
              </a:rPr>
              <a:t>.</a:t>
            </a:r>
          </a:p>
          <a:p>
            <a:pPr marL="457200" lvl="3" indent="-323850" algn="just">
              <a:lnSpc>
                <a:spcPct val="150000"/>
              </a:lnSpc>
              <a:buClr>
                <a:srgbClr val="1C4587"/>
              </a:buClr>
              <a:buSzPts val="1500"/>
              <a:buFont typeface="Wingdings" pitchFamily="2" charset="2"/>
              <a:buChar char="q"/>
            </a:pPr>
            <a:r>
              <a:rPr lang="fr-FR" sz="1600" dirty="0" smtClean="0">
                <a:solidFill>
                  <a:srgbClr val="002060"/>
                </a:solidFill>
              </a:rPr>
              <a:t>Comment mettre en place une intégration de ses employés efficace </a:t>
            </a:r>
            <a:r>
              <a:rPr lang="fr-FR" sz="1600" dirty="0" smtClean="0">
                <a:solidFill>
                  <a:srgbClr val="002060"/>
                </a:solidFill>
              </a:rPr>
              <a:t>?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z="1200" b="1" smtClean="0"/>
              <a:pPr/>
              <a:t>8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51">
            <a:alpha val="13079"/>
          </a:srgb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50" y="4153000"/>
            <a:ext cx="9144000" cy="990600"/>
          </a:xfrm>
          <a:prstGeom prst="rect">
            <a:avLst/>
          </a:prstGeom>
          <a:solidFill>
            <a:srgbClr val="23407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65800" y="102850"/>
            <a:ext cx="7612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741B4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Les objectifs</a:t>
            </a:r>
            <a:endParaRPr sz="3600">
              <a:solidFill>
                <a:srgbClr val="741B4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68" y="3550800"/>
            <a:ext cx="1400200" cy="10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725" y="3550800"/>
            <a:ext cx="1097298" cy="6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678925" y="1069175"/>
            <a:ext cx="8003400" cy="23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>
              <a:lnSpc>
                <a:spcPct val="150000"/>
              </a:lnSpc>
              <a:buClr>
                <a:srgbClr val="1C4587"/>
              </a:buClr>
              <a:buSzPts val="1500"/>
            </a:pPr>
            <a:r>
              <a:rPr lang="fr-FR" sz="1600" dirty="0" smtClean="0">
                <a:solidFill>
                  <a:srgbClr val="002060"/>
                </a:solidFill>
              </a:rPr>
              <a:t>Ce projet implique la mise en œuvre d’un outil web qui facilitent l’intégration des salariés et améliorent ainsi leurs performances </a:t>
            </a:r>
            <a:r>
              <a:rPr lang="fr-FR" sz="1600" dirty="0" smtClean="0">
                <a:solidFill>
                  <a:srgbClr val="002060"/>
                </a:solidFill>
              </a:rPr>
              <a:t>et qui permet :</a:t>
            </a:r>
          </a:p>
          <a:p>
            <a:pPr marL="457200" lvl="0" indent="-323850" algn="just">
              <a:lnSpc>
                <a:spcPct val="150000"/>
              </a:lnSpc>
              <a:buClr>
                <a:srgbClr val="1C4587"/>
              </a:buClr>
              <a:buSzPts val="1500"/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l</a:t>
            </a:r>
            <a:r>
              <a:rPr lang="fr-FR" sz="1600" dirty="0" smtClean="0">
                <a:solidFill>
                  <a:srgbClr val="002060"/>
                </a:solidFill>
              </a:rPr>
              <a:t>a </a:t>
            </a:r>
            <a:r>
              <a:rPr lang="fr-FR" sz="1600" dirty="0" smtClean="0">
                <a:solidFill>
                  <a:srgbClr val="002060"/>
                </a:solidFill>
              </a:rPr>
              <a:t>gestion et la préparation de la logistique et  de matériel nécessaire pour le nouveau </a:t>
            </a:r>
            <a:r>
              <a:rPr lang="fr-FR" sz="1600" dirty="0" smtClean="0">
                <a:solidFill>
                  <a:srgbClr val="002060"/>
                </a:solidFill>
              </a:rPr>
              <a:t>poste.</a:t>
            </a:r>
          </a:p>
          <a:p>
            <a:pPr marL="457200" lvl="0" indent="-323850" algn="just">
              <a:lnSpc>
                <a:spcPct val="150000"/>
              </a:lnSpc>
              <a:buClr>
                <a:srgbClr val="1C4587"/>
              </a:buClr>
              <a:buSzPts val="1500"/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la </a:t>
            </a:r>
            <a:r>
              <a:rPr lang="fr-FR" sz="1600" dirty="0" smtClean="0">
                <a:solidFill>
                  <a:srgbClr val="002060"/>
                </a:solidFill>
              </a:rPr>
              <a:t>gestion des nombreux documents </a:t>
            </a:r>
            <a:r>
              <a:rPr lang="fr-FR" sz="1600" dirty="0" smtClean="0">
                <a:solidFill>
                  <a:srgbClr val="002060"/>
                </a:solidFill>
              </a:rPr>
              <a:t>administratifs.</a:t>
            </a:r>
          </a:p>
          <a:p>
            <a:pPr marL="457200" lvl="0" indent="-323850" algn="just">
              <a:lnSpc>
                <a:spcPct val="150000"/>
              </a:lnSpc>
              <a:buClr>
                <a:srgbClr val="1C4587"/>
              </a:buClr>
              <a:buSzPts val="1500"/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Faire participer </a:t>
            </a:r>
            <a:r>
              <a:rPr lang="fr-FR" sz="1600" dirty="0" smtClean="0">
                <a:solidFill>
                  <a:srgbClr val="002060"/>
                </a:solidFill>
              </a:rPr>
              <a:t>les employés à des évènements </a:t>
            </a:r>
            <a:r>
              <a:rPr lang="fr-FR" sz="1600" dirty="0" smtClean="0">
                <a:solidFill>
                  <a:srgbClr val="002060"/>
                </a:solidFill>
              </a:rPr>
              <a:t>d’entreprises.</a:t>
            </a:r>
            <a:endParaRPr lang="fr-FR" sz="160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/>
            <a:fld id="{00000000-1234-1234-1234-123412341234}" type="slidenum">
              <a:rPr lang="fr-FR" sz="1200" b="1" smtClean="0"/>
              <a:pPr marL="0" lvl="0" indent="0"/>
              <a:t>9</a:t>
            </a:fld>
            <a:endParaRPr lang="fr-F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285</Words>
  <Application>Microsoft Office PowerPoint</Application>
  <PresentationFormat>Affichage à l'écran (16:9)</PresentationFormat>
  <Paragraphs>98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Ubuntu Medium</vt:lpstr>
      <vt:lpstr>Ubuntu</vt:lpstr>
      <vt:lpstr>Ubuntu Light</vt:lpstr>
      <vt:lpstr>Times New Roman</vt:lpstr>
      <vt:lpstr>Calibri</vt:lpstr>
      <vt:lpstr>Wingdings</vt:lpstr>
      <vt:lpstr>Simple Light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Souad Asroubi</dc:creator>
  <cp:lastModifiedBy>souaad</cp:lastModifiedBy>
  <cp:revision>94</cp:revision>
  <dcterms:modified xsi:type="dcterms:W3CDTF">2020-06-18T09:20:10Z</dcterms:modified>
</cp:coreProperties>
</file>