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86" r:id="rId11"/>
    <p:sldId id="27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1A96A-082A-42C3-AFFE-AF6F3BE1895F}" v="1" dt="2022-10-17T02:04:04.846"/>
    <p1510:client id="{98F7F5F7-FD0B-4210-97D6-A467397E8F24}" v="1" dt="2022-10-17T02:09:34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18A8A-6D65-42EF-A707-C864631DD72C}" type="datetimeFigureOut">
              <a:rPr lang="zh-TW" altLang="en-US" smtClean="0"/>
              <a:t>01/27/2024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A71ED-925A-47C3-81D9-8DE1CD225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95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32174-888F-440C-9143-1F1DFB64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645" y="1806033"/>
            <a:ext cx="8799320" cy="184753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5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2EF876-0946-46B9-87B2-3199214A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279008-1B12-4A1F-8DC4-B305832C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D7CDC0-50DE-498F-80DB-1A3B4BE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4388B75-AF63-4DCA-847B-284ADD927C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7645" y="4715042"/>
            <a:ext cx="8798594" cy="70802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5AE84F3-8F44-4934-9FCF-C577317BBD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37645" y="3777242"/>
            <a:ext cx="8798594" cy="786050"/>
          </a:xfr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2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BAD10-073C-4CED-A745-47505537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7CCC4-02B6-4E4D-9F14-E800A703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903F07-A5BB-4A88-ADEA-59B29F87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9DB57-15FE-4FB6-8D8F-6C6EDEFB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198EE10-893F-46D5-B58B-34DA1CAEF4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521" y="1254114"/>
            <a:ext cx="10603153" cy="489885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 u="none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indent="-457200">
              <a:buFont typeface="+mj-lt"/>
              <a:buAutoNum type="arabicPeriod"/>
              <a:defRPr sz="3200" baseline="0">
                <a:latin typeface="Calibri" panose="020F0502020204030204" pitchFamily="34" charset="0"/>
              </a:defRPr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1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056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BAD10-073C-4CED-A745-47505537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7CCC4-02B6-4E4D-9F14-E800A703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903F07-A5BB-4A88-ADEA-59B29F87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9DB57-15FE-4FB6-8D8F-6C6EDEFB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2583C997-227C-49A2-B0A8-16CE091815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109" y="1208880"/>
            <a:ext cx="10628565" cy="4961183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Ø"/>
              <a:defRPr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914400" indent="-457200">
              <a:buFont typeface="Arial" panose="020B0604020202020204" pitchFamily="34" charset="0"/>
              <a:buChar char="•"/>
              <a:defRPr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371600" indent="-457200">
              <a:buFont typeface="Wingdings" panose="05000000000000000000" pitchFamily="2" charset="2"/>
              <a:buChar char="ü"/>
              <a:defRPr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020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439664-F329-428D-8734-CBAE1FE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C497D1-AA85-4A3B-B1B7-47552442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ADEA6A-8ADE-43ED-8839-CB99EE9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10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F0879-CB1B-4749-8429-2EBB552B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039966-F47E-481B-93AA-BA485FBC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3189ED-5566-41FC-BCEB-685FDA89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A977E1-2625-4E31-A8E3-CB1FA29D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56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&amp;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439664-F329-428D-8734-CBAE1FE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C497D1-AA85-4A3B-B1B7-47552442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ADEA6A-8ADE-43ED-8839-CB99EE9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C5CC44E-276E-49F6-97C0-22771F8144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3406" y="2585913"/>
            <a:ext cx="87029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altLang="zh-TW" sz="8000" spc="-50" baseline="0" dirty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0347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439664-F329-428D-8734-CBAE1FE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C497D1-AA85-4A3B-B1B7-47552442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ADEA6A-8ADE-43ED-8839-CB99EE9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6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3783B8-5E65-49CB-8093-9669E851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10" y="265456"/>
            <a:ext cx="10628565" cy="58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E3AB03-3017-43D5-A882-F66E4200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110" y="1253330"/>
            <a:ext cx="10628564" cy="489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8A00B1-E34E-4038-A014-C2DA12BD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809" y="64845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©2024 Tong </a:t>
            </a:r>
            <a:r>
              <a:rPr lang="en-US" altLang="zh-TW" dirty="0" err="1">
                <a:solidFill>
                  <a:schemeClr val="bg1"/>
                </a:solidFill>
              </a:rPr>
              <a:t>Hsing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E38336-0CC9-4408-B9D6-FB6864C35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45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altLang="zh-TW" sz="120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en-US" dirty="0"/>
              <a:t>TONG HSING CONFIDENTIAL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2BC01-1F96-47EE-9709-C622A90B7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5578" y="64845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039D68-18D2-CA75-46F8-43B93C92485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3747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TW" altLang="en-US" sz="1000">
                <a:solidFill>
                  <a:srgbClr val="ADAD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C-TH Confidential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1B4F3F-51C9-53D7-D67C-E81C4604AF0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298113" y="6642100"/>
            <a:ext cx="18589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TW" altLang="en-US" sz="1000">
                <a:solidFill>
                  <a:srgbClr val="ADAD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Labeler:{ yvonne.hsiao@theil.com }</a:t>
            </a:r>
          </a:p>
        </p:txBody>
      </p:sp>
    </p:spTree>
    <p:extLst>
      <p:ext uri="{BB962C8B-B14F-4D97-AF65-F5344CB8AC3E}">
        <p14:creationId xmlns:p14="http://schemas.microsoft.com/office/powerpoint/2010/main" val="5482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5" r:id="rId4"/>
    <p:sldLayoutId id="2147483654" r:id="rId5"/>
    <p:sldLayoutId id="2147483661" r:id="rId6"/>
    <p:sldLayoutId id="2147483662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zh-TW" altLang="en-US" sz="4500" kern="1200" spc="-50" baseline="0" dirty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 baseline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914400" indent="-4572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371600" indent="-4572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2000" kern="1200" baseline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9C3B2-9045-480D-861C-22EE94F2A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.NET CORE MVC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D57877-61A7-40A5-AB56-7BE36AA0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©2024 Tong Hsing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359F98-1F9F-4F49-90EE-3B69A681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59EA4E-B045-428C-BED4-C8D7188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059D4E-43F9-4784-ACF1-E7D6B0D99F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Presented by: Silva</a:t>
            </a:r>
          </a:p>
          <a:p>
            <a:r>
              <a:rPr lang="en-US" altLang="zh-TW" dirty="0"/>
              <a:t>Dated: January 29, 2024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A46A7BD-63FA-4819-B640-FD67A0E6B3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altLang="zh-TW" dirty="0"/>
              <a:t>Lesson0 – </a:t>
            </a:r>
            <a:r>
              <a:rPr lang="zh-TW" altLang="en-US" dirty="0"/>
              <a:t>基礎傳值</a:t>
            </a:r>
          </a:p>
        </p:txBody>
      </p:sp>
    </p:spTree>
    <p:extLst>
      <p:ext uri="{BB962C8B-B14F-4D97-AF65-F5344CB8AC3E}">
        <p14:creationId xmlns:p14="http://schemas.microsoft.com/office/powerpoint/2010/main" val="376739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47C659-01C6-497A-BCD7-4DDEE37F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©2024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06FB4B-8115-47C8-A958-574D299F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49C781-78C0-4A61-98C1-7855A459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91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9B621A-CCAA-472B-A926-A2F55B1A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©2024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D16294-CE80-4915-A146-A2AB44F7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713C11-97B1-4782-8AF0-A3CBA5AF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9C1AB40-2E11-4B93-A396-46E1AF88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399" y="890892"/>
            <a:ext cx="870293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altLang="zh-TW" sz="4500" u="sng" spc="-50" dirty="0">
                <a:solidFill>
                  <a:srgbClr val="003F7C"/>
                </a:solidFill>
                <a:ea typeface="+mj-ea"/>
                <a:cs typeface="+mj-cs"/>
              </a:rPr>
              <a:t>Thank you for Listening!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7B0D50-55AB-4B93-8A53-8A6E57B2E751}"/>
              </a:ext>
            </a:extLst>
          </p:cNvPr>
          <p:cNvGrpSpPr/>
          <p:nvPr/>
        </p:nvGrpSpPr>
        <p:grpSpPr>
          <a:xfrm>
            <a:off x="2430146" y="2386972"/>
            <a:ext cx="7117440" cy="2393357"/>
            <a:chOff x="3018577" y="1664401"/>
            <a:chExt cx="6835466" cy="239086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FB2F14B-EB88-47C5-830F-C709CEA4A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577" y="1784350"/>
              <a:ext cx="1333500" cy="104775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CAFADD6-5176-4D74-9305-E03B230EA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88" y="1664401"/>
              <a:ext cx="1556759" cy="1223168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F448438-3FDE-4501-8EC8-B7D3B2CE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052" y="2761875"/>
              <a:ext cx="1556759" cy="1223168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6D0FAA5-FE2B-4E94-8E9B-7A8EA49F4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284" y="1696641"/>
              <a:ext cx="1556759" cy="1223168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58E738F-A8B9-47C1-AC65-871BA8A44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179" y="2832100"/>
              <a:ext cx="1556759" cy="122316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E0B02A5-1773-4B05-AA07-B3ECFED4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078" y="2816459"/>
              <a:ext cx="1477312" cy="116074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14D1AE80-A079-4534-981C-E612E551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0792" y="2844918"/>
              <a:ext cx="1404872" cy="1103828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630E01E-0FA1-445D-8F41-55B38F2C8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696" y="1719444"/>
              <a:ext cx="1404872" cy="1103828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6DB92C4D-B71A-488C-B3AE-4FBF327E0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182" y="1780565"/>
              <a:ext cx="1237021" cy="971945"/>
            </a:xfrm>
            <a:prstGeom prst="rect">
              <a:avLst/>
            </a:prstGeom>
          </p:spPr>
        </p:pic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80E193-19FE-4626-8DEB-37DB4BE91C1B}"/>
              </a:ext>
            </a:extLst>
          </p:cNvPr>
          <p:cNvSpPr txBox="1"/>
          <p:nvPr/>
        </p:nvSpPr>
        <p:spPr>
          <a:xfrm>
            <a:off x="1295794" y="4859607"/>
            <a:ext cx="935791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600" i="1" dirty="0">
                <a:solidFill>
                  <a:srgbClr val="003F7C"/>
                </a:solidFill>
                <a:latin typeface="Bookman Old Style" panose="02050604050505020204" pitchFamily="18" charset="0"/>
              </a:rPr>
              <a:t>Reality / Integrity / Customer First </a:t>
            </a:r>
            <a:endParaRPr lang="zh-TW" altLang="en-US" sz="2600" i="1" dirty="0">
              <a:solidFill>
                <a:srgbClr val="003F7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959343F-D669-4C25-A8C5-FBEB9E5C726E}"/>
              </a:ext>
            </a:extLst>
          </p:cNvPr>
          <p:cNvSpPr txBox="1"/>
          <p:nvPr/>
        </p:nvSpPr>
        <p:spPr>
          <a:xfrm>
            <a:off x="3893301" y="5729784"/>
            <a:ext cx="4469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Please Visit Us @ https://www.theil.com </a:t>
            </a:r>
            <a:endParaRPr lang="zh-TW" altLang="en-US" sz="2000" dirty="0">
              <a:solidFill>
                <a:srgbClr val="003F7C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303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B2FC4F3-0304-3B58-EBD1-5A8F3B12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Lesson0 – POST/GET</a:t>
            </a:r>
            <a:r>
              <a:rPr lang="zh-TW" altLang="en-US" dirty="0"/>
              <a:t>傳值 </a:t>
            </a:r>
            <a:r>
              <a:rPr lang="en-US" altLang="zh-TW" dirty="0"/>
              <a:t>+ SELECT 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986362-0CA1-4928-8E1F-F71CCB07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©2024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3AEF2-C09F-4E2D-842A-60DA93EF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17FD1-D552-45EF-B91F-2CDE17E5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BB26194-F2CA-4C1B-AA05-19E9019FDD20}" type="slidenum">
              <a:rPr lang="zh-TW" altLang="en-US" smtClean="0"/>
              <a:t>2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35913C-F1FF-E391-BF04-876DAA5E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852" y="1962150"/>
            <a:ext cx="6972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8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B2FC4F3-0304-3B58-EBD1-5A8F3B12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Lesson0 – </a:t>
            </a:r>
            <a:r>
              <a:rPr lang="en-US" altLang="zh-TW" dirty="0" err="1"/>
              <a:t>ViewModels.StockList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986362-0CA1-4928-8E1F-F71CCB07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©2024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3AEF2-C09F-4E2D-842A-60DA93EF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17FD1-D552-45EF-B91F-2CDE17E5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BB26194-F2CA-4C1B-AA05-19E9019FDD20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35913C-F1FF-E391-BF04-876DAA5E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8" y="1064528"/>
            <a:ext cx="4009509" cy="16870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BEF770-6EF3-00AA-F1BD-12078C98674C}"/>
              </a:ext>
            </a:extLst>
          </p:cNvPr>
          <p:cNvSpPr/>
          <p:nvPr/>
        </p:nvSpPr>
        <p:spPr>
          <a:xfrm>
            <a:off x="5587067" y="1222857"/>
            <a:ext cx="5416587" cy="4824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0A61AE4-F733-EA84-02D2-FBA2F13E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66" y="3481413"/>
            <a:ext cx="3457434" cy="168706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54EAE4-5C3D-C420-9EFA-6B88C1561C4C}"/>
              </a:ext>
            </a:extLst>
          </p:cNvPr>
          <p:cNvSpPr txBox="1"/>
          <p:nvPr/>
        </p:nvSpPr>
        <p:spPr>
          <a:xfrm>
            <a:off x="5914239" y="1570426"/>
            <a:ext cx="1277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</a:t>
            </a:r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lang="zh-TW" altLang="en-US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C7791B-E6AF-5449-0D81-EA690386E3DE}"/>
              </a:ext>
            </a:extLst>
          </p:cNvPr>
          <p:cNvSpPr txBox="1"/>
          <p:nvPr/>
        </p:nvSpPr>
        <p:spPr>
          <a:xfrm>
            <a:off x="5742408" y="1291718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Note.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A68B07-366B-73FE-88EE-8D25142041BD}"/>
              </a:ext>
            </a:extLst>
          </p:cNvPr>
          <p:cNvSpPr/>
          <p:nvPr/>
        </p:nvSpPr>
        <p:spPr>
          <a:xfrm>
            <a:off x="487110" y="2046914"/>
            <a:ext cx="1400413" cy="79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75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B2FC4F3-0304-3B58-EBD1-5A8F3B12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Lesson0 –LessonController.Less0_PassByBalue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986362-0CA1-4928-8E1F-F71CCB07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©2024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3AEF2-C09F-4E2D-842A-60DA93EF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17FD1-D552-45EF-B91F-2CDE17E5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BB26194-F2CA-4C1B-AA05-19E9019FDD20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35913C-F1FF-E391-BF04-876DAA5E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8" y="1064528"/>
            <a:ext cx="4009509" cy="16870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BEF770-6EF3-00AA-F1BD-12078C98674C}"/>
              </a:ext>
            </a:extLst>
          </p:cNvPr>
          <p:cNvSpPr/>
          <p:nvPr/>
        </p:nvSpPr>
        <p:spPr>
          <a:xfrm>
            <a:off x="5587067" y="1222857"/>
            <a:ext cx="6451711" cy="4824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54EAE4-5C3D-C420-9EFA-6B88C1561C4C}"/>
              </a:ext>
            </a:extLst>
          </p:cNvPr>
          <p:cNvSpPr txBox="1"/>
          <p:nvPr/>
        </p:nvSpPr>
        <p:spPr>
          <a:xfrm>
            <a:off x="5801392" y="1377360"/>
            <a:ext cx="610936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New</a:t>
            </a:r>
            <a:r>
              <a:rPr lang="zh-TW" altLang="en-US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一個新</a:t>
            </a:r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，結構來自於</a:t>
            </a:r>
            <a:r>
              <a:rPr lang="en-US" altLang="zh-TW" dirty="0" err="1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StockList</a:t>
            </a:r>
            <a:r>
              <a:rPr lang="zh-TW" altLang="en-US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且增加筆數</a:t>
            </a:r>
            <a:endParaRPr lang="en-US" altLang="zh-TW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舊版寫法</a:t>
            </a:r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List&lt;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StockLists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List&lt;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&gt;();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StockLists.Add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Id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"6271"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Name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同欣電子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});</a:t>
            </a:r>
          </a:p>
          <a:p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新版寫法 </a:t>
            </a:r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List&lt;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StockLists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List&lt;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</a:p>
          <a:p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Id=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"6271"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,Name=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同欣電子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</a:t>
            </a:r>
          </a:p>
          <a:p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sz="1600" dirty="0" err="1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SelectList</a:t>
            </a:r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SelectList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StockListNameOptions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SelectList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StockLists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"Name"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"Name"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				 </a:t>
            </a:r>
            <a:r>
              <a:rPr lang="en-US" altLang="zh-TW" sz="12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^^^^^^   ^^^^^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				 Value    Text</a:t>
            </a:r>
          </a:p>
          <a:p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600" dirty="0" err="1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StockLists</a:t>
            </a:r>
            <a:r>
              <a:rPr lang="zh-TW" altLang="en-US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 or List</a:t>
            </a:r>
            <a:r>
              <a:rPr lang="zh-TW" altLang="en-US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，後面參數則不用</a:t>
            </a:r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SelectList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StockListNameOptions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SelectList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StockLists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en-US" altLang="zh-TW" sz="900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C7791B-E6AF-5449-0D81-EA690386E3DE}"/>
              </a:ext>
            </a:extLst>
          </p:cNvPr>
          <p:cNvSpPr txBox="1"/>
          <p:nvPr/>
        </p:nvSpPr>
        <p:spPr>
          <a:xfrm>
            <a:off x="5742408" y="1291718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Note.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A68B07-366B-73FE-88EE-8D25142041BD}"/>
              </a:ext>
            </a:extLst>
          </p:cNvPr>
          <p:cNvSpPr/>
          <p:nvPr/>
        </p:nvSpPr>
        <p:spPr>
          <a:xfrm>
            <a:off x="1775566" y="1064527"/>
            <a:ext cx="1400413" cy="625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AD39B1A-AF7F-1B54-C4DA-0469D9F81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97" y="3087956"/>
            <a:ext cx="5332459" cy="30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B2FC4F3-0304-3B58-EBD1-5A8F3B12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Lesson0 – View.Lesson0_PassByValue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986362-0CA1-4928-8E1F-F71CCB07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©2024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3AEF2-C09F-4E2D-842A-60DA93EF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17FD1-D552-45EF-B91F-2CDE17E5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BB26194-F2CA-4C1B-AA05-19E9019FDD20}" type="slidenum">
              <a:rPr lang="zh-TW" altLang="en-US" smtClean="0"/>
              <a:t>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35913C-F1FF-E391-BF04-876DAA5E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8" y="1064528"/>
            <a:ext cx="4009509" cy="16870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BEF770-6EF3-00AA-F1BD-12078C98674C}"/>
              </a:ext>
            </a:extLst>
          </p:cNvPr>
          <p:cNvSpPr/>
          <p:nvPr/>
        </p:nvSpPr>
        <p:spPr>
          <a:xfrm>
            <a:off x="5587067" y="1222857"/>
            <a:ext cx="6451711" cy="4824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54EAE4-5C3D-C420-9EFA-6B88C1561C4C}"/>
              </a:ext>
            </a:extLst>
          </p:cNvPr>
          <p:cNvSpPr txBox="1"/>
          <p:nvPr/>
        </p:nvSpPr>
        <p:spPr>
          <a:xfrm>
            <a:off x="5801392" y="1377360"/>
            <a:ext cx="664797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 </a:t>
            </a:r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8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pt-BR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PARAM = Context.Request.Form[</a:t>
            </a:r>
            <a:r>
              <a:rPr lang="pt-BR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"PARAM"</a:t>
            </a:r>
            <a:r>
              <a:rPr lang="pt-BR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].ToString();</a:t>
            </a:r>
          </a:p>
          <a:p>
            <a:endParaRPr lang="pt-BR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pt-BR" altLang="zh-TW" dirty="0">
                <a:solidFill>
                  <a:srgbClr val="003F7C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2. Select</a:t>
            </a:r>
            <a:r>
              <a:rPr lang="zh-TW" altLang="en-US" dirty="0">
                <a:solidFill>
                  <a:srgbClr val="003F7C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3F7C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br>
              <a:rPr lang="en-US" altLang="zh-TW" dirty="0">
                <a:solidFill>
                  <a:srgbClr val="003F7C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endParaRPr lang="en-US" altLang="zh-TW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HtmlHelper</a:t>
            </a:r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r>
              <a:rPr lang="en-US" altLang="zh-TW" sz="11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@Html.DropDownList(</a:t>
            </a:r>
            <a:r>
              <a:rPr lang="en-US" altLang="zh-TW" sz="11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"PARAM"</a:t>
            </a:r>
            <a:r>
              <a:rPr lang="en-US" altLang="zh-TW" sz="11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1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ViewBag.StockListOptions</a:t>
            </a:r>
            <a:r>
              <a:rPr lang="en-US" altLang="zh-TW" sz="11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1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1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1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SelectList</a:t>
            </a:r>
            <a:r>
              <a:rPr lang="en-US" altLang="zh-TW" sz="11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1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1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{@class=</a:t>
            </a:r>
            <a:r>
              <a:rPr lang="en-US" altLang="zh-TW" sz="11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"abc"</a:t>
            </a:r>
            <a:r>
              <a:rPr lang="en-US" altLang="zh-TW" sz="11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</a:t>
            </a:r>
          </a:p>
          <a:p>
            <a:r>
              <a:rPr lang="en-US" altLang="zh-TW" sz="11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		                             </a:t>
            </a:r>
            <a:r>
              <a:rPr lang="en-US" altLang="zh-TW" sz="11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^^^^^^^^^^^^^^^^^</a:t>
            </a:r>
          </a:p>
          <a:p>
            <a:r>
              <a:rPr lang="en-US" altLang="zh-TW" sz="11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				   </a:t>
            </a:r>
            <a:r>
              <a:rPr lang="zh-TW" altLang="en-US" sz="11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定義其他屬性</a:t>
            </a:r>
            <a:endParaRPr lang="en-US" altLang="zh-TW" sz="1100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 err="1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TagHelper</a:t>
            </a:r>
            <a:r>
              <a:rPr lang="en-US" altLang="zh-TW" sz="18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b="1" dirty="0">
                <a:solidFill>
                  <a:srgbClr val="800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400" b="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b="1" dirty="0">
                <a:solidFill>
                  <a:srgbClr val="800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asp-items</a:t>
            </a:r>
            <a:r>
              <a:rPr lang="en-US" altLang="zh-TW" sz="1400" b="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="</a:t>
            </a:r>
            <a:r>
              <a:rPr lang="en-US" altLang="zh-TW" sz="1400" b="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b="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ViewBag.StockListOptions</a:t>
            </a:r>
            <a:r>
              <a:rPr lang="en-US" altLang="zh-TW" sz="1400" b="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b="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b="1" dirty="0">
                <a:solidFill>
                  <a:srgbClr val="800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name</a:t>
            </a:r>
            <a:r>
              <a:rPr lang="en-US" altLang="zh-TW" sz="1400" b="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="PARAM"&gt;&lt;/</a:t>
            </a:r>
            <a:r>
              <a:rPr lang="en-US" altLang="zh-TW" sz="1400" b="1" dirty="0">
                <a:solidFill>
                  <a:srgbClr val="800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400" b="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endParaRPr lang="en-US" altLang="zh-TW" sz="900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C7791B-E6AF-5449-0D81-EA690386E3DE}"/>
              </a:ext>
            </a:extLst>
          </p:cNvPr>
          <p:cNvSpPr txBox="1"/>
          <p:nvPr/>
        </p:nvSpPr>
        <p:spPr>
          <a:xfrm>
            <a:off x="5742408" y="1291718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Note.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A68B07-366B-73FE-88EE-8D25142041BD}"/>
              </a:ext>
            </a:extLst>
          </p:cNvPr>
          <p:cNvSpPr/>
          <p:nvPr/>
        </p:nvSpPr>
        <p:spPr>
          <a:xfrm>
            <a:off x="3168528" y="2095697"/>
            <a:ext cx="1400413" cy="625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3AB38F5-3DFC-77CA-C9BF-A833ACD9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9" y="2852835"/>
            <a:ext cx="3061273" cy="157472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200BF3B-FAEA-1DF9-7CBB-45C2B0CC3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5" y="4427788"/>
            <a:ext cx="5263730" cy="23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B2FC4F3-0304-3B58-EBD1-5A8F3B12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Lesson0 – Model/Form</a:t>
            </a:r>
            <a:r>
              <a:rPr lang="zh-TW" altLang="en-US" dirty="0"/>
              <a:t>傳值 </a:t>
            </a:r>
            <a:r>
              <a:rPr lang="en-US" altLang="zh-TW" dirty="0"/>
              <a:t>+ </a:t>
            </a:r>
            <a:r>
              <a:rPr lang="en-US" altLang="zh-TW" dirty="0" err="1"/>
              <a:t>Html.raw</a:t>
            </a:r>
            <a:r>
              <a:rPr lang="en-US" altLang="zh-TW" dirty="0"/>
              <a:t>() + </a:t>
            </a:r>
            <a:r>
              <a:rPr lang="zh-TW" altLang="en-US" dirty="0"/>
              <a:t>驗證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986362-0CA1-4928-8E1F-F71CCB07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©2024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3AEF2-C09F-4E2D-842A-60DA93EF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17FD1-D552-45EF-B91F-2CDE17E5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BB26194-F2CA-4C1B-AA05-19E9019FDD20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A9DC9A-3450-69B8-30E9-4525ECCE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828800"/>
            <a:ext cx="8915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B0E4153-9F6E-925D-4787-15A915DA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6" y="993203"/>
            <a:ext cx="4699673" cy="1687062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AB2FC4F3-0304-3B58-EBD1-5A8F3B12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Lesson0 – Views.PassByValue2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986362-0CA1-4928-8E1F-F71CCB07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©2024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3AEF2-C09F-4E2D-842A-60DA93EF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17FD1-D552-45EF-B91F-2CDE17E5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BB26194-F2CA-4C1B-AA05-19E9019FDD20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BEF770-6EF3-00AA-F1BD-12078C98674C}"/>
              </a:ext>
            </a:extLst>
          </p:cNvPr>
          <p:cNvSpPr/>
          <p:nvPr/>
        </p:nvSpPr>
        <p:spPr>
          <a:xfrm>
            <a:off x="5587067" y="1222857"/>
            <a:ext cx="6451711" cy="5117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54EAE4-5C3D-C420-9EFA-6B88C1561C4C}"/>
              </a:ext>
            </a:extLst>
          </p:cNvPr>
          <p:cNvSpPr txBox="1"/>
          <p:nvPr/>
        </p:nvSpPr>
        <p:spPr>
          <a:xfrm>
            <a:off x="5914239" y="1570426"/>
            <a:ext cx="55707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 Helper--</a:t>
            </a:r>
          </a:p>
          <a:p>
            <a:endParaRPr lang="en-US" altLang="zh-TW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@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Html.BeginForm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"Lesson0_PassByValue2_getModelVal"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"Lesson"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	 ^^^^^^^^^^^^^^^^^^^^^^^^^^^^^^^^    ^^^^^^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	 Action                             Controller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@Html.AntiForgeryToken()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^^^^^^^^^^^^^^^^^^^^^^^^ </a:t>
            </a:r>
            <a:r>
              <a:rPr lang="zh-TW" altLang="en-US" sz="12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避免</a:t>
            </a:r>
            <a:r>
              <a:rPr lang="en-US" altLang="zh-TW" sz="12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CSRF</a:t>
            </a:r>
            <a:r>
              <a:rPr lang="zh-TW" altLang="en-US" sz="12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攻擊</a:t>
            </a:r>
            <a:r>
              <a:rPr lang="en-US" altLang="zh-TW" sz="12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……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}</a:t>
            </a:r>
          </a:p>
          <a:p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Tag Helper—</a:t>
            </a:r>
          </a:p>
          <a:p>
            <a:endParaRPr lang="en-US" altLang="zh-TW" sz="1400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b="1" dirty="0">
                <a:solidFill>
                  <a:srgbClr val="800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</a:t>
            </a:r>
            <a:r>
              <a:rPr lang="en-US" altLang="zh-TW" sz="1400" b="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b="1" dirty="0">
                <a:solidFill>
                  <a:srgbClr val="800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asp-action</a:t>
            </a:r>
            <a:r>
              <a:rPr lang="en-US" altLang="zh-TW" sz="1400" b="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="Lesson0_PassByValue2_getFormVal"&gt;</a:t>
            </a:r>
            <a:endParaRPr lang="en-US" altLang="zh-TW" sz="1400" b="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……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lang="en-US" altLang="zh-TW" sz="1400" b="1" dirty="0">
                <a:solidFill>
                  <a:srgbClr val="800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</a:t>
            </a:r>
            <a:r>
              <a:rPr lang="en-US" altLang="zh-TW" sz="1400" b="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&gt;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C7791B-E6AF-5449-0D81-EA690386E3DE}"/>
              </a:ext>
            </a:extLst>
          </p:cNvPr>
          <p:cNvSpPr txBox="1"/>
          <p:nvPr/>
        </p:nvSpPr>
        <p:spPr>
          <a:xfrm>
            <a:off x="5742408" y="1291718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Note.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A68B07-366B-73FE-88EE-8D25142041BD}"/>
              </a:ext>
            </a:extLst>
          </p:cNvPr>
          <p:cNvSpPr/>
          <p:nvPr/>
        </p:nvSpPr>
        <p:spPr>
          <a:xfrm>
            <a:off x="2861195" y="1996956"/>
            <a:ext cx="1400413" cy="79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A494D8F-9988-1E6D-BD11-72E35822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9" y="3049248"/>
            <a:ext cx="4926462" cy="132476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08397F1-0CC7-C3F5-8F1D-972D9A8FF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09" y="4772050"/>
            <a:ext cx="4362450" cy="6572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F763344-C98D-8A10-4491-CF9B0203C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978" y="5707333"/>
            <a:ext cx="4848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7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B0E4153-9F6E-925D-4787-15A915DA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6" y="993203"/>
            <a:ext cx="4699673" cy="1687062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AB2FC4F3-0304-3B58-EBD1-5A8F3B12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Lesson0 – LessonController.Lesson0_PassByValue2_getModelVal</a:t>
            </a:r>
            <a:endParaRPr lang="zh-TW" altLang="en-US" sz="32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986362-0CA1-4928-8E1F-F71CCB07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©2024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3AEF2-C09F-4E2D-842A-60DA93EF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17FD1-D552-45EF-B91F-2CDE17E5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BB26194-F2CA-4C1B-AA05-19E9019FDD20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BEF770-6EF3-00AA-F1BD-12078C98674C}"/>
              </a:ext>
            </a:extLst>
          </p:cNvPr>
          <p:cNvSpPr/>
          <p:nvPr/>
        </p:nvSpPr>
        <p:spPr>
          <a:xfrm>
            <a:off x="5587067" y="1222857"/>
            <a:ext cx="6451711" cy="5117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54EAE4-5C3D-C420-9EFA-6B88C1561C4C}"/>
              </a:ext>
            </a:extLst>
          </p:cNvPr>
          <p:cNvSpPr txBox="1"/>
          <p:nvPr/>
        </p:nvSpPr>
        <p:spPr>
          <a:xfrm>
            <a:off x="5914239" y="1570426"/>
            <a:ext cx="449353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傳值 </a:t>
            </a:r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IActionResult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xxx(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400" dirty="0" err="1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stocklist.Name</a:t>
            </a:r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</a:t>
            </a:r>
            <a:r>
              <a:rPr lang="zh-TW" altLang="en-US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傳值</a:t>
            </a:r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IActionResult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xxx(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IFormCollection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myForm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400" dirty="0" err="1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myForm</a:t>
            </a:r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["Name"]</a:t>
            </a:r>
          </a:p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400" dirty="0" err="1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Request.Form</a:t>
            </a:r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["Name"]</a:t>
            </a:r>
          </a:p>
          <a:p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 </a:t>
            </a:r>
            <a:r>
              <a:rPr lang="en-US" altLang="zh-TW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ValidateAntiForgeryToken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(!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ModelState.IsValid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）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return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View();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en-US" altLang="zh-TW" sz="1400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C7791B-E6AF-5449-0D81-EA690386E3DE}"/>
              </a:ext>
            </a:extLst>
          </p:cNvPr>
          <p:cNvSpPr txBox="1"/>
          <p:nvPr/>
        </p:nvSpPr>
        <p:spPr>
          <a:xfrm>
            <a:off x="5742408" y="1291718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Note.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A68B07-366B-73FE-88EE-8D25142041BD}"/>
              </a:ext>
            </a:extLst>
          </p:cNvPr>
          <p:cNvSpPr/>
          <p:nvPr/>
        </p:nvSpPr>
        <p:spPr>
          <a:xfrm>
            <a:off x="1401510" y="1039780"/>
            <a:ext cx="1400413" cy="79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F031155-1201-8939-050C-3817EF13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2" y="2749126"/>
            <a:ext cx="5341567" cy="180117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54A4533-CACF-B1EA-E644-E60300755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5" y="4605778"/>
            <a:ext cx="5395164" cy="18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0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B0E4153-9F6E-925D-4787-15A915DA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6" y="993203"/>
            <a:ext cx="4699673" cy="1687062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AB2FC4F3-0304-3B58-EBD1-5A8F3B12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Lesson0 – Views.Lesson0_PassByValue_getVal</a:t>
            </a:r>
            <a:endParaRPr lang="zh-TW" altLang="en-US" sz="32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986362-0CA1-4928-8E1F-F71CCB07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©2024 Tong 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3AEF2-C09F-4E2D-842A-60DA93EF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17FD1-D552-45EF-B91F-2CDE17E5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BB26194-F2CA-4C1B-AA05-19E9019FDD20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BEF770-6EF3-00AA-F1BD-12078C98674C}"/>
              </a:ext>
            </a:extLst>
          </p:cNvPr>
          <p:cNvSpPr/>
          <p:nvPr/>
        </p:nvSpPr>
        <p:spPr>
          <a:xfrm>
            <a:off x="5587067" y="1222857"/>
            <a:ext cx="6451711" cy="5117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54EAE4-5C3D-C420-9EFA-6B88C1561C4C}"/>
              </a:ext>
            </a:extLst>
          </p:cNvPr>
          <p:cNvSpPr txBox="1"/>
          <p:nvPr/>
        </p:nvSpPr>
        <p:spPr>
          <a:xfrm>
            <a:off x="5914239" y="1570426"/>
            <a:ext cx="4291881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600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回傳字串 </a:t>
            </a:r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600" dirty="0">
                <a:solidFill>
                  <a:srgbClr val="003F7C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&lt;font color=green&gt; </a:t>
            </a:r>
            <a:r>
              <a:rPr lang="en-US" altLang="zh-TW" sz="1600" dirty="0" err="1">
                <a:solidFill>
                  <a:srgbClr val="003F7C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abc</a:t>
            </a:r>
            <a:r>
              <a:rPr lang="en-US" altLang="zh-TW" sz="1600" dirty="0">
                <a:solidFill>
                  <a:srgbClr val="003F7C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&lt;/font&gt;</a:t>
            </a:r>
          </a:p>
          <a:p>
            <a:endParaRPr lang="en-US" altLang="zh-TW" sz="1600" dirty="0">
              <a:solidFill>
                <a:srgbClr val="A31515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3F7C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 View</a:t>
            </a:r>
          </a:p>
          <a:p>
            <a:endParaRPr lang="en-US" altLang="zh-TW" sz="1600" dirty="0">
              <a:solidFill>
                <a:srgbClr val="003F7C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@HTML.Raw():</a:t>
            </a:r>
          </a:p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	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@Html.DisplayFor():</a:t>
            </a:r>
          </a:p>
          <a:p>
            <a:r>
              <a:rPr lang="fr-FR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&lt;font </a:t>
            </a:r>
            <a:r>
              <a:rPr lang="fr-FR" altLang="zh-TW" sz="1600" dirty="0" err="1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color</a:t>
            </a:r>
            <a:r>
              <a:rPr lang="fr-FR" altLang="zh-TW" sz="1600" dirty="0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=green&gt; abc &lt;/font&gt;</a:t>
            </a:r>
          </a:p>
          <a:p>
            <a:endParaRPr lang="en-US" altLang="zh-TW" sz="1600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rgbClr val="003F7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C7791B-E6AF-5449-0D81-EA690386E3DE}"/>
              </a:ext>
            </a:extLst>
          </p:cNvPr>
          <p:cNvSpPr txBox="1"/>
          <p:nvPr/>
        </p:nvSpPr>
        <p:spPr>
          <a:xfrm>
            <a:off x="5742408" y="1291718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Note.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A68B07-366B-73FE-88EE-8D25142041BD}"/>
              </a:ext>
            </a:extLst>
          </p:cNvPr>
          <p:cNvSpPr/>
          <p:nvPr/>
        </p:nvSpPr>
        <p:spPr>
          <a:xfrm>
            <a:off x="4052257" y="1039780"/>
            <a:ext cx="1400413" cy="79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AEE4ABB-E095-8D16-05E6-CBDF82D62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3" y="3359260"/>
            <a:ext cx="529944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4817"/>
      </p:ext>
    </p:extLst>
  </p:cSld>
  <p:clrMapOvr>
    <a:masterClrMapping/>
  </p:clrMapOvr>
</p:sld>
</file>

<file path=ppt/theme/theme1.xml><?xml version="1.0" encoding="utf-8"?>
<a:theme xmlns:a="http://schemas.openxmlformats.org/drawingml/2006/main" name="2024_TH簡報樣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daf7f72-99af-42e6-a6a5-1768b456778c}" enabled="1" method="Privileged" siteId="{bfaccad2-83f0-478b-a178-9e40a4734846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601</Words>
  <Application>Microsoft Office PowerPoint</Application>
  <PresentationFormat>寬螢幕</PresentationFormat>
  <Paragraphs>139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細明體</vt:lpstr>
      <vt:lpstr>微軟正黑體</vt:lpstr>
      <vt:lpstr>Arial</vt:lpstr>
      <vt:lpstr>Bookman Old Style</vt:lpstr>
      <vt:lpstr>Calibri</vt:lpstr>
      <vt:lpstr>Calibri</vt:lpstr>
      <vt:lpstr>Wingdings</vt:lpstr>
      <vt:lpstr>2024_TH簡報樣版</vt:lpstr>
      <vt:lpstr>.NET CORE MVC</vt:lpstr>
      <vt:lpstr>Lesson0 – POST/GET傳值 + SELECT </vt:lpstr>
      <vt:lpstr>Lesson0 – ViewModels.StockList</vt:lpstr>
      <vt:lpstr>Lesson0 –LessonController.Less0_PassByBalue</vt:lpstr>
      <vt:lpstr>Lesson0 – View.Lesson0_PassByValue</vt:lpstr>
      <vt:lpstr>Lesson0 – Model/Form傳值 + Html.raw() + 驗證</vt:lpstr>
      <vt:lpstr>Lesson0 – Views.PassByValue2</vt:lpstr>
      <vt:lpstr>Lesson0 – LessonController.Lesson0_PassByValue2_getModelVal</vt:lpstr>
      <vt:lpstr>Lesson0 – Views.Lesson0_PassByValue_getVal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Cathy Pan(潘怡鳳)</dc:creator>
  <cp:lastModifiedBy>Silva He(何易達)</cp:lastModifiedBy>
  <cp:revision>106</cp:revision>
  <dcterms:created xsi:type="dcterms:W3CDTF">2022-10-13T11:06:03Z</dcterms:created>
  <dcterms:modified xsi:type="dcterms:W3CDTF">2024-01-26T16:11:16Z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佈景主題:10</vt:lpwstr>
  </property>
  <property fmtid="{D5CDD505-2E9C-101B-9397-08002B2CF9AE}" pid="3" name="ClassificationContentMarkingFooterText">
    <vt:lpwstr>Labeler:{ yvonne.hsiao@theil.com }</vt:lpwstr>
  </property>
  <property fmtid="{D5CDD505-2E9C-101B-9397-08002B2CF9AE}" pid="4" name="ClassificationContentMarkingHeaderLocations">
    <vt:lpwstr>Office 佈景主題:9</vt:lpwstr>
  </property>
  <property fmtid="{D5CDD505-2E9C-101B-9397-08002B2CF9AE}" pid="5" name="ClassificationContentMarkingHeaderText">
    <vt:lpwstr>Security C-TH Confidential</vt:lpwstr>
  </property>
</Properties>
</file>