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8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3" r:id="rId21"/>
    <p:sldId id="275" r:id="rId22"/>
    <p:sldId id="276" r:id="rId23"/>
    <p:sldId id="277" r:id="rId24"/>
    <p:sldId id="278" r:id="rId25"/>
    <p:sldId id="281" r:id="rId26"/>
    <p:sldId id="279" r:id="rId27"/>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B9CD7-0A96-482D-93BB-0F0C9F9105F3}" type="datetimeFigureOut">
              <a:rPr lang="pt-PT" smtClean="0"/>
              <a:pPr/>
              <a:t>17-11-2016</a:t>
            </a:fld>
            <a:endParaRPr lang="pt-PT"/>
          </a:p>
        </p:txBody>
      </p:sp>
      <p:sp>
        <p:nvSpPr>
          <p:cNvPr id="4" name="Marcador de Posição da Imagem do Diapositivo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1FB575-408B-4280-9DBD-43532190136A}" type="slidenum">
              <a:rPr lang="pt-PT" smtClean="0"/>
              <a:pPr/>
              <a:t>‹nº›</a:t>
            </a:fld>
            <a:endParaRPr lang="pt-P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a:t>
            </a:r>
          </a:p>
        </p:txBody>
      </p:sp>
      <p:sp>
        <p:nvSpPr>
          <p:cNvPr id="4" name="Marcador de Posição da Data 3"/>
          <p:cNvSpPr>
            <a:spLocks noGrp="1"/>
          </p:cNvSpPr>
          <p:nvPr>
            <p:ph type="dt" sz="half" idx="10"/>
          </p:nvPr>
        </p:nvSpPr>
        <p:spPr/>
        <p:txBody>
          <a:bodyPr/>
          <a:lstStyle/>
          <a:p>
            <a:r>
              <a:rPr lang="pt-PT"/>
              <a:t>TGBD</a:t>
            </a:r>
          </a:p>
        </p:txBody>
      </p:sp>
      <p:sp>
        <p:nvSpPr>
          <p:cNvPr id="5" name="Marcador de Posição do Rodapé 4"/>
          <p:cNvSpPr>
            <a:spLocks noGrp="1"/>
          </p:cNvSpPr>
          <p:nvPr>
            <p:ph type="ftr" sz="quarter" idx="11"/>
          </p:nvPr>
        </p:nvSpPr>
        <p:spPr/>
        <p:txBody>
          <a:bodyPr/>
          <a:lstStyle/>
          <a:p>
            <a:r>
              <a:rPr lang="pt-PT"/>
              <a:t>Segurança em PHP</a:t>
            </a:r>
          </a:p>
        </p:txBody>
      </p:sp>
      <p:sp>
        <p:nvSpPr>
          <p:cNvPr id="6" name="Marcador de Posição do Número do Diapositivo 5"/>
          <p:cNvSpPr>
            <a:spLocks noGrp="1"/>
          </p:cNvSpPr>
          <p:nvPr>
            <p:ph type="sldNum" sz="quarter" idx="12"/>
          </p:nvPr>
        </p:nvSpPr>
        <p:spPr/>
        <p:txBody>
          <a:bodyPr/>
          <a:lstStyle/>
          <a:p>
            <a:fld id="{3A01E047-CD36-48BF-826D-3B8895FB9188}" type="slidenum">
              <a:rPr lang="pt-PT" smtClean="0"/>
              <a:pPr/>
              <a:t>‹nº›</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r>
              <a:rPr lang="pt-PT"/>
              <a:t>TGBD</a:t>
            </a:r>
          </a:p>
        </p:txBody>
      </p:sp>
      <p:sp>
        <p:nvSpPr>
          <p:cNvPr id="5" name="Marcador de Posição do Rodapé 4"/>
          <p:cNvSpPr>
            <a:spLocks noGrp="1"/>
          </p:cNvSpPr>
          <p:nvPr>
            <p:ph type="ftr" sz="quarter" idx="11"/>
          </p:nvPr>
        </p:nvSpPr>
        <p:spPr/>
        <p:txBody>
          <a:bodyPr/>
          <a:lstStyle/>
          <a:p>
            <a:r>
              <a:rPr lang="pt-PT"/>
              <a:t>Segurança em PHP</a:t>
            </a:r>
          </a:p>
        </p:txBody>
      </p:sp>
      <p:sp>
        <p:nvSpPr>
          <p:cNvPr id="6" name="Marcador de Posição do Número do Diapositivo 5"/>
          <p:cNvSpPr>
            <a:spLocks noGrp="1"/>
          </p:cNvSpPr>
          <p:nvPr>
            <p:ph type="sldNum" sz="quarter" idx="12"/>
          </p:nvPr>
        </p:nvSpPr>
        <p:spPr/>
        <p:txBody>
          <a:bodyPr/>
          <a:lstStyle/>
          <a:p>
            <a:fld id="{3A01E047-CD36-48BF-826D-3B8895FB9188}" type="slidenum">
              <a:rPr lang="pt-PT" smtClean="0"/>
              <a:pPr/>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r>
              <a:rPr lang="pt-PT"/>
              <a:t>TGBD</a:t>
            </a:r>
          </a:p>
        </p:txBody>
      </p:sp>
      <p:sp>
        <p:nvSpPr>
          <p:cNvPr id="5" name="Marcador de Posição do Rodapé 4"/>
          <p:cNvSpPr>
            <a:spLocks noGrp="1"/>
          </p:cNvSpPr>
          <p:nvPr>
            <p:ph type="ftr" sz="quarter" idx="11"/>
          </p:nvPr>
        </p:nvSpPr>
        <p:spPr/>
        <p:txBody>
          <a:bodyPr/>
          <a:lstStyle/>
          <a:p>
            <a:r>
              <a:rPr lang="pt-PT"/>
              <a:t>Segurança em PHP</a:t>
            </a:r>
          </a:p>
        </p:txBody>
      </p:sp>
      <p:sp>
        <p:nvSpPr>
          <p:cNvPr id="6" name="Marcador de Posição do Número do Diapositivo 5"/>
          <p:cNvSpPr>
            <a:spLocks noGrp="1"/>
          </p:cNvSpPr>
          <p:nvPr>
            <p:ph type="sldNum" sz="quarter" idx="12"/>
          </p:nvPr>
        </p:nvSpPr>
        <p:spPr/>
        <p:txBody>
          <a:bodyPr/>
          <a:lstStyle/>
          <a:p>
            <a:fld id="{3A01E047-CD36-48BF-826D-3B8895FB9188}" type="slidenum">
              <a:rPr lang="pt-PT" smtClean="0"/>
              <a:pPr/>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r>
              <a:rPr lang="pt-PT"/>
              <a:t>TGBD</a:t>
            </a:r>
          </a:p>
        </p:txBody>
      </p:sp>
      <p:sp>
        <p:nvSpPr>
          <p:cNvPr id="5" name="Marcador de Posição do Rodapé 4"/>
          <p:cNvSpPr>
            <a:spLocks noGrp="1"/>
          </p:cNvSpPr>
          <p:nvPr>
            <p:ph type="ftr" sz="quarter" idx="11"/>
          </p:nvPr>
        </p:nvSpPr>
        <p:spPr/>
        <p:txBody>
          <a:bodyPr/>
          <a:lstStyle/>
          <a:p>
            <a:r>
              <a:rPr lang="pt-PT"/>
              <a:t>Segurança em PHP</a:t>
            </a:r>
          </a:p>
        </p:txBody>
      </p:sp>
      <p:sp>
        <p:nvSpPr>
          <p:cNvPr id="6" name="Marcador de Posição do Número do Diapositivo 5"/>
          <p:cNvSpPr>
            <a:spLocks noGrp="1"/>
          </p:cNvSpPr>
          <p:nvPr>
            <p:ph type="sldNum" sz="quarter" idx="12"/>
          </p:nvPr>
        </p:nvSpPr>
        <p:spPr/>
        <p:txBody>
          <a:bodyPr/>
          <a:lstStyle/>
          <a:p>
            <a:fld id="{3A01E047-CD36-48BF-826D-3B8895FB9188}"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a:t>
            </a:r>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a:t>
            </a:r>
          </a:p>
        </p:txBody>
      </p:sp>
      <p:sp>
        <p:nvSpPr>
          <p:cNvPr id="4" name="Marcador de Posição da Data 3"/>
          <p:cNvSpPr>
            <a:spLocks noGrp="1"/>
          </p:cNvSpPr>
          <p:nvPr>
            <p:ph type="dt" sz="half" idx="10"/>
          </p:nvPr>
        </p:nvSpPr>
        <p:spPr/>
        <p:txBody>
          <a:bodyPr/>
          <a:lstStyle/>
          <a:p>
            <a:r>
              <a:rPr lang="pt-PT"/>
              <a:t>TGBD</a:t>
            </a:r>
          </a:p>
        </p:txBody>
      </p:sp>
      <p:sp>
        <p:nvSpPr>
          <p:cNvPr id="5" name="Marcador de Posição do Rodapé 4"/>
          <p:cNvSpPr>
            <a:spLocks noGrp="1"/>
          </p:cNvSpPr>
          <p:nvPr>
            <p:ph type="ftr" sz="quarter" idx="11"/>
          </p:nvPr>
        </p:nvSpPr>
        <p:spPr/>
        <p:txBody>
          <a:bodyPr/>
          <a:lstStyle/>
          <a:p>
            <a:r>
              <a:rPr lang="pt-PT"/>
              <a:t>Segurança em PHP</a:t>
            </a:r>
          </a:p>
        </p:txBody>
      </p:sp>
      <p:sp>
        <p:nvSpPr>
          <p:cNvPr id="6" name="Marcador de Posição do Número do Diapositivo 5"/>
          <p:cNvSpPr>
            <a:spLocks noGrp="1"/>
          </p:cNvSpPr>
          <p:nvPr>
            <p:ph type="sldNum" sz="quarter" idx="12"/>
          </p:nvPr>
        </p:nvSpPr>
        <p:spPr/>
        <p:txBody>
          <a:bodyPr/>
          <a:lstStyle/>
          <a:p>
            <a:fld id="{3A01E047-CD36-48BF-826D-3B8895FB9188}" type="slidenum">
              <a:rPr lang="pt-PT" smtClean="0"/>
              <a:pPr/>
              <a:t>‹nº›</a:t>
            </a:fld>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r>
              <a:rPr lang="pt-PT"/>
              <a:t>TGBD</a:t>
            </a:r>
          </a:p>
        </p:txBody>
      </p:sp>
      <p:sp>
        <p:nvSpPr>
          <p:cNvPr id="6" name="Marcador de Posição do Rodapé 5"/>
          <p:cNvSpPr>
            <a:spLocks noGrp="1"/>
          </p:cNvSpPr>
          <p:nvPr>
            <p:ph type="ftr" sz="quarter" idx="11"/>
          </p:nvPr>
        </p:nvSpPr>
        <p:spPr/>
        <p:txBody>
          <a:bodyPr/>
          <a:lstStyle/>
          <a:p>
            <a:r>
              <a:rPr lang="pt-PT"/>
              <a:t>Segurança em PHP</a:t>
            </a:r>
          </a:p>
        </p:txBody>
      </p:sp>
      <p:sp>
        <p:nvSpPr>
          <p:cNvPr id="7" name="Marcador de Posição do Número do Diapositivo 6"/>
          <p:cNvSpPr>
            <a:spLocks noGrp="1"/>
          </p:cNvSpPr>
          <p:nvPr>
            <p:ph type="sldNum" sz="quarter" idx="12"/>
          </p:nvPr>
        </p:nvSpPr>
        <p:spPr/>
        <p:txBody>
          <a:bodyPr/>
          <a:lstStyle/>
          <a:p>
            <a:fld id="{3A01E047-CD36-48BF-826D-3B8895FB9188}" type="slidenum">
              <a:rPr lang="pt-PT" smtClean="0"/>
              <a:pPr/>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a:t>
            </a:r>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p:cNvSpPr>
            <a:spLocks noGrp="1"/>
          </p:cNvSpPr>
          <p:nvPr>
            <p:ph type="dt" sz="half" idx="10"/>
          </p:nvPr>
        </p:nvSpPr>
        <p:spPr/>
        <p:txBody>
          <a:bodyPr/>
          <a:lstStyle/>
          <a:p>
            <a:r>
              <a:rPr lang="pt-PT"/>
              <a:t>TGBD</a:t>
            </a:r>
          </a:p>
        </p:txBody>
      </p:sp>
      <p:sp>
        <p:nvSpPr>
          <p:cNvPr id="8" name="Marcador de Posição do Rodapé 7"/>
          <p:cNvSpPr>
            <a:spLocks noGrp="1"/>
          </p:cNvSpPr>
          <p:nvPr>
            <p:ph type="ftr" sz="quarter" idx="11"/>
          </p:nvPr>
        </p:nvSpPr>
        <p:spPr/>
        <p:txBody>
          <a:bodyPr/>
          <a:lstStyle/>
          <a:p>
            <a:r>
              <a:rPr lang="pt-PT"/>
              <a:t>Segurança em PHP</a:t>
            </a:r>
          </a:p>
        </p:txBody>
      </p:sp>
      <p:sp>
        <p:nvSpPr>
          <p:cNvPr id="9" name="Marcador de Posição do Número do Diapositivo 8"/>
          <p:cNvSpPr>
            <a:spLocks noGrp="1"/>
          </p:cNvSpPr>
          <p:nvPr>
            <p:ph type="sldNum" sz="quarter" idx="12"/>
          </p:nvPr>
        </p:nvSpPr>
        <p:spPr/>
        <p:txBody>
          <a:bodyPr/>
          <a:lstStyle/>
          <a:p>
            <a:fld id="{3A01E047-CD36-48BF-826D-3B8895FB9188}" type="slidenum">
              <a:rPr lang="pt-PT" smtClean="0"/>
              <a:pPr/>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a Data 2"/>
          <p:cNvSpPr>
            <a:spLocks noGrp="1"/>
          </p:cNvSpPr>
          <p:nvPr>
            <p:ph type="dt" sz="half" idx="10"/>
          </p:nvPr>
        </p:nvSpPr>
        <p:spPr/>
        <p:txBody>
          <a:bodyPr/>
          <a:lstStyle/>
          <a:p>
            <a:r>
              <a:rPr lang="pt-PT"/>
              <a:t>TGBD</a:t>
            </a:r>
          </a:p>
        </p:txBody>
      </p:sp>
      <p:sp>
        <p:nvSpPr>
          <p:cNvPr id="4" name="Marcador de Posição do Rodapé 3"/>
          <p:cNvSpPr>
            <a:spLocks noGrp="1"/>
          </p:cNvSpPr>
          <p:nvPr>
            <p:ph type="ftr" sz="quarter" idx="11"/>
          </p:nvPr>
        </p:nvSpPr>
        <p:spPr/>
        <p:txBody>
          <a:bodyPr/>
          <a:lstStyle/>
          <a:p>
            <a:r>
              <a:rPr lang="pt-PT"/>
              <a:t>Segurança em PHP</a:t>
            </a:r>
          </a:p>
        </p:txBody>
      </p:sp>
      <p:sp>
        <p:nvSpPr>
          <p:cNvPr id="5" name="Marcador de Posição do Número do Diapositivo 4"/>
          <p:cNvSpPr>
            <a:spLocks noGrp="1"/>
          </p:cNvSpPr>
          <p:nvPr>
            <p:ph type="sldNum" sz="quarter" idx="12"/>
          </p:nvPr>
        </p:nvSpPr>
        <p:spPr/>
        <p:txBody>
          <a:bodyPr/>
          <a:lstStyle/>
          <a:p>
            <a:fld id="{3A01E047-CD36-48BF-826D-3B8895FB9188}" type="slidenum">
              <a:rPr lang="pt-PT" smtClean="0"/>
              <a:pPr/>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r>
              <a:rPr lang="pt-PT"/>
              <a:t>TGBD</a:t>
            </a:r>
          </a:p>
        </p:txBody>
      </p:sp>
      <p:sp>
        <p:nvSpPr>
          <p:cNvPr id="3" name="Marcador de Posição do Rodapé 2"/>
          <p:cNvSpPr>
            <a:spLocks noGrp="1"/>
          </p:cNvSpPr>
          <p:nvPr>
            <p:ph type="ftr" sz="quarter" idx="11"/>
          </p:nvPr>
        </p:nvSpPr>
        <p:spPr/>
        <p:txBody>
          <a:bodyPr/>
          <a:lstStyle/>
          <a:p>
            <a:r>
              <a:rPr lang="pt-PT"/>
              <a:t>Segurança em PHP</a:t>
            </a:r>
          </a:p>
        </p:txBody>
      </p:sp>
      <p:sp>
        <p:nvSpPr>
          <p:cNvPr id="4" name="Marcador de Posição do Número do Diapositivo 3"/>
          <p:cNvSpPr>
            <a:spLocks noGrp="1"/>
          </p:cNvSpPr>
          <p:nvPr>
            <p:ph type="sldNum" sz="quarter" idx="12"/>
          </p:nvPr>
        </p:nvSpPr>
        <p:spPr/>
        <p:txBody>
          <a:bodyPr/>
          <a:lstStyle/>
          <a:p>
            <a:fld id="{3A01E047-CD36-48BF-826D-3B8895FB9188}" type="slidenum">
              <a:rPr lang="pt-PT" smtClean="0"/>
              <a:pPr/>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a:t>
            </a:r>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Marcador de Posição da Data 4"/>
          <p:cNvSpPr>
            <a:spLocks noGrp="1"/>
          </p:cNvSpPr>
          <p:nvPr>
            <p:ph type="dt" sz="half" idx="10"/>
          </p:nvPr>
        </p:nvSpPr>
        <p:spPr/>
        <p:txBody>
          <a:bodyPr/>
          <a:lstStyle/>
          <a:p>
            <a:r>
              <a:rPr lang="pt-PT"/>
              <a:t>TGBD</a:t>
            </a:r>
          </a:p>
        </p:txBody>
      </p:sp>
      <p:sp>
        <p:nvSpPr>
          <p:cNvPr id="6" name="Marcador de Posição do Rodapé 5"/>
          <p:cNvSpPr>
            <a:spLocks noGrp="1"/>
          </p:cNvSpPr>
          <p:nvPr>
            <p:ph type="ftr" sz="quarter" idx="11"/>
          </p:nvPr>
        </p:nvSpPr>
        <p:spPr/>
        <p:txBody>
          <a:bodyPr/>
          <a:lstStyle/>
          <a:p>
            <a:r>
              <a:rPr lang="pt-PT"/>
              <a:t>Segurança em PHP</a:t>
            </a:r>
          </a:p>
        </p:txBody>
      </p:sp>
      <p:sp>
        <p:nvSpPr>
          <p:cNvPr id="7" name="Marcador de Posição do Número do Diapositivo 6"/>
          <p:cNvSpPr>
            <a:spLocks noGrp="1"/>
          </p:cNvSpPr>
          <p:nvPr>
            <p:ph type="sldNum" sz="quarter" idx="12"/>
          </p:nvPr>
        </p:nvSpPr>
        <p:spPr/>
        <p:txBody>
          <a:bodyPr/>
          <a:lstStyle/>
          <a:p>
            <a:fld id="{3A01E047-CD36-48BF-826D-3B8895FB9188}" type="slidenum">
              <a:rPr lang="pt-PT" smtClean="0"/>
              <a:pPr/>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a:t>
            </a:r>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Marcador de Posição da Data 4"/>
          <p:cNvSpPr>
            <a:spLocks noGrp="1"/>
          </p:cNvSpPr>
          <p:nvPr>
            <p:ph type="dt" sz="half" idx="10"/>
          </p:nvPr>
        </p:nvSpPr>
        <p:spPr/>
        <p:txBody>
          <a:bodyPr/>
          <a:lstStyle/>
          <a:p>
            <a:r>
              <a:rPr lang="pt-PT"/>
              <a:t>TGBD</a:t>
            </a:r>
          </a:p>
        </p:txBody>
      </p:sp>
      <p:sp>
        <p:nvSpPr>
          <p:cNvPr id="6" name="Marcador de Posição do Rodapé 5"/>
          <p:cNvSpPr>
            <a:spLocks noGrp="1"/>
          </p:cNvSpPr>
          <p:nvPr>
            <p:ph type="ftr" sz="quarter" idx="11"/>
          </p:nvPr>
        </p:nvSpPr>
        <p:spPr/>
        <p:txBody>
          <a:bodyPr/>
          <a:lstStyle/>
          <a:p>
            <a:r>
              <a:rPr lang="pt-PT"/>
              <a:t>Segurança em PHP</a:t>
            </a:r>
          </a:p>
        </p:txBody>
      </p:sp>
      <p:sp>
        <p:nvSpPr>
          <p:cNvPr id="7" name="Marcador de Posição do Número do Diapositivo 6"/>
          <p:cNvSpPr>
            <a:spLocks noGrp="1"/>
          </p:cNvSpPr>
          <p:nvPr>
            <p:ph type="sldNum" sz="quarter" idx="12"/>
          </p:nvPr>
        </p:nvSpPr>
        <p:spPr/>
        <p:txBody>
          <a:bodyPr/>
          <a:lstStyle/>
          <a:p>
            <a:fld id="{3A01E047-CD36-48BF-826D-3B8895FB9188}" type="slidenum">
              <a:rPr lang="pt-PT" smtClean="0"/>
              <a:pPr/>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Clique para editar o estilo</a:t>
            </a:r>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pt-PT"/>
              <a:t>TGBD</a:t>
            </a:r>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PT"/>
              <a:t>Segurança em PHP</a:t>
            </a:r>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1E047-CD36-48BF-826D-3B8895FB9188}" type="slidenum">
              <a:rPr lang="pt-PT" smtClean="0"/>
              <a:pPr/>
              <a:t>‹nº›</a:t>
            </a:fld>
            <a:endParaRPr lang="pt-P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14348" y="4429132"/>
            <a:ext cx="7772400" cy="1470025"/>
          </a:xfrm>
        </p:spPr>
        <p:txBody>
          <a:bodyPr/>
          <a:lstStyle/>
          <a:p>
            <a:r>
              <a:rPr lang="pt-PT" dirty="0"/>
              <a:t>Segurança em Sites PHP</a:t>
            </a:r>
          </a:p>
        </p:txBody>
      </p:sp>
      <p:pic>
        <p:nvPicPr>
          <p:cNvPr id="4" name="Imagem 3" descr="php.gif"/>
          <p:cNvPicPr>
            <a:picLocks noChangeAspect="1"/>
          </p:cNvPicPr>
          <p:nvPr/>
        </p:nvPicPr>
        <p:blipFill>
          <a:blip r:embed="rId2"/>
          <a:stretch>
            <a:fillRect/>
          </a:stretch>
        </p:blipFill>
        <p:spPr>
          <a:xfrm>
            <a:off x="2643174" y="1142984"/>
            <a:ext cx="3810000" cy="28384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normAutofit/>
          </a:bodyPr>
          <a:lstStyle/>
          <a:p>
            <a:r>
              <a:rPr lang="pt-PT" sz="2400" dirty="0"/>
              <a:t>Uma forma comum de ataque, de difícil prevenção</a:t>
            </a:r>
          </a:p>
          <a:p>
            <a:r>
              <a:rPr lang="pt-PT" sz="2400" dirty="0"/>
              <a:t>Forma mais comum</a:t>
            </a:r>
          </a:p>
          <a:p>
            <a:pPr lvl="1"/>
            <a:r>
              <a:rPr lang="pt-PT" sz="2400" dirty="0"/>
              <a:t>Copiar um formulário alvo e executá-lo de um sitio diferente</a:t>
            </a:r>
          </a:p>
          <a:p>
            <a:pPr lvl="1"/>
            <a:r>
              <a:rPr lang="pt-PT" sz="2400" dirty="0"/>
              <a:t>Torna possível para um atacante remover todas as restrições do lado do cliente impostas pelo formulário de modo a submeter toda e qualquer forma de dados para a sua aplicação</a:t>
            </a:r>
          </a:p>
          <a:p>
            <a:pPr lvl="1"/>
            <a:r>
              <a:rPr lang="pt-PT" sz="2400" dirty="0"/>
              <a:t>Solução</a:t>
            </a:r>
          </a:p>
          <a:p>
            <a:pPr lvl="2"/>
            <a:r>
              <a:rPr lang="pt-PT" sz="2000" dirty="0"/>
              <a:t>Validar os campos do lado do servidor</a:t>
            </a:r>
          </a:p>
          <a:p>
            <a:pPr lvl="1">
              <a:buNone/>
            </a:pPr>
            <a:endParaRPr lang="pt-PT" sz="2400" dirty="0"/>
          </a:p>
        </p:txBody>
      </p:sp>
      <p:sp>
        <p:nvSpPr>
          <p:cNvPr id="5"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a:t>Formulários Falsificados</a:t>
            </a:r>
          </a:p>
        </p:txBody>
      </p:sp>
      <p:pic>
        <p:nvPicPr>
          <p:cNvPr id="6" name="Imagem 5" descr="php.gif"/>
          <p:cNvPicPr>
            <a:picLocks noChangeAspect="1"/>
          </p:cNvPicPr>
          <p:nvPr/>
        </p:nvPicPr>
        <p:blipFill>
          <a:blip r:embed="rId2"/>
          <a:stretch>
            <a:fillRect/>
          </a:stretch>
        </p:blipFill>
        <p:spPr>
          <a:xfrm>
            <a:off x="214282" y="142852"/>
            <a:ext cx="785818" cy="5854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457200" y="1600201"/>
            <a:ext cx="8229600" cy="900106"/>
          </a:xfrm>
        </p:spPr>
        <p:txBody>
          <a:bodyPr>
            <a:normAutofit fontScale="92500" lnSpcReduction="20000"/>
          </a:bodyPr>
          <a:lstStyle/>
          <a:p>
            <a:r>
              <a:rPr lang="pt-PT" dirty="0"/>
              <a:t>A ideia é copiar um formulário alvo e executá-lo de um sitio diferente</a:t>
            </a:r>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a:t>Formulários Falsificados - Exemplo</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928662" y="3000372"/>
            <a:ext cx="6629400" cy="2895600"/>
          </a:xfrm>
          <a:prstGeom prst="rect">
            <a:avLst/>
          </a:prstGeom>
          <a:noFill/>
          <a:ln w="9525">
            <a:noFill/>
            <a:miter lim="800000"/>
            <a:headEnd/>
            <a:tailEnd/>
          </a:ln>
          <a:effectLst/>
        </p:spPr>
      </p:pic>
      <p:sp>
        <p:nvSpPr>
          <p:cNvPr id="8" name="CaixaDeTexto 7"/>
          <p:cNvSpPr txBox="1"/>
          <p:nvPr/>
        </p:nvSpPr>
        <p:spPr>
          <a:xfrm>
            <a:off x="1000100" y="2571744"/>
            <a:ext cx="5214974" cy="369332"/>
          </a:xfrm>
          <a:prstGeom prst="rect">
            <a:avLst/>
          </a:prstGeom>
          <a:noFill/>
        </p:spPr>
        <p:txBody>
          <a:bodyPr wrap="square" rtlCol="0">
            <a:spAutoFit/>
          </a:bodyPr>
          <a:lstStyle/>
          <a:p>
            <a:r>
              <a:rPr lang="pt-PT" dirty="0">
                <a:solidFill>
                  <a:srgbClr val="FF0000"/>
                </a:solidFill>
              </a:rPr>
              <a:t>Formulário Alvo com restrições nos campos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457200" y="1600201"/>
            <a:ext cx="8229600" cy="542915"/>
          </a:xfrm>
        </p:spPr>
        <p:txBody>
          <a:bodyPr>
            <a:normAutofit lnSpcReduction="10000"/>
          </a:bodyPr>
          <a:lstStyle/>
          <a:p>
            <a:r>
              <a:rPr lang="pt-PT" dirty="0"/>
              <a:t>Formulário malicioso</a:t>
            </a:r>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a:t>Formulários Falsificados - Exemplo</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pic>
        <p:nvPicPr>
          <p:cNvPr id="2050" name="Picture 2"/>
          <p:cNvPicPr>
            <a:picLocks noChangeAspect="1" noChangeArrowheads="1"/>
          </p:cNvPicPr>
          <p:nvPr/>
        </p:nvPicPr>
        <p:blipFill>
          <a:blip r:embed="rId3"/>
          <a:srcRect/>
          <a:stretch>
            <a:fillRect/>
          </a:stretch>
        </p:blipFill>
        <p:spPr bwMode="auto">
          <a:xfrm>
            <a:off x="1504950" y="2667000"/>
            <a:ext cx="6134100" cy="1524000"/>
          </a:xfrm>
          <a:prstGeom prst="rect">
            <a:avLst/>
          </a:prstGeom>
          <a:noFill/>
          <a:ln w="9525">
            <a:noFill/>
            <a:miter lim="800000"/>
            <a:headEnd/>
            <a:tailEnd/>
          </a:ln>
          <a:effectLst/>
        </p:spPr>
      </p:pic>
      <p:sp>
        <p:nvSpPr>
          <p:cNvPr id="7" name="CaixaDeTexto 6"/>
          <p:cNvSpPr txBox="1"/>
          <p:nvPr/>
        </p:nvSpPr>
        <p:spPr>
          <a:xfrm>
            <a:off x="857224" y="4714884"/>
            <a:ext cx="8001056" cy="461665"/>
          </a:xfrm>
          <a:prstGeom prst="rect">
            <a:avLst/>
          </a:prstGeom>
          <a:noFill/>
        </p:spPr>
        <p:txBody>
          <a:bodyPr wrap="square" rtlCol="0">
            <a:spAutoFit/>
          </a:bodyPr>
          <a:lstStyle/>
          <a:p>
            <a:r>
              <a:rPr lang="pt-PT" sz="2400" dirty="0"/>
              <a:t>Importante: validar sempre as restrições no lado do servidor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r>
              <a:rPr lang="pt-PT" dirty="0"/>
              <a:t>Um dos mais comuns e conhecidos tipos de ataque</a:t>
            </a:r>
          </a:p>
          <a:p>
            <a:r>
              <a:rPr lang="pt-PT" dirty="0"/>
              <a:t>Simples e o grande número de sites vulnerável a ela, fazem com que seja muito utilizada</a:t>
            </a:r>
          </a:p>
          <a:p>
            <a:r>
              <a:rPr lang="pt-PT" dirty="0"/>
              <a:t>Servem essencialmente para roubar informação dos utilizadores</a:t>
            </a:r>
          </a:p>
          <a:p>
            <a:endParaRPr lang="pt-PT" dirty="0"/>
          </a:p>
        </p:txBody>
      </p:sp>
      <p:sp>
        <p:nvSpPr>
          <p:cNvPr id="5"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err="1"/>
              <a:t>Cross-Site</a:t>
            </a:r>
            <a:r>
              <a:rPr lang="pt-PT" dirty="0"/>
              <a:t> </a:t>
            </a:r>
            <a:r>
              <a:rPr lang="pt-PT" dirty="0" err="1"/>
              <a:t>Scripting</a:t>
            </a:r>
            <a:r>
              <a:rPr lang="pt-PT" dirty="0"/>
              <a:t> (XSS) </a:t>
            </a:r>
          </a:p>
        </p:txBody>
      </p:sp>
      <p:pic>
        <p:nvPicPr>
          <p:cNvPr id="6" name="Imagem 5" descr="php.gif"/>
          <p:cNvPicPr>
            <a:picLocks noChangeAspect="1"/>
          </p:cNvPicPr>
          <p:nvPr/>
        </p:nvPicPr>
        <p:blipFill>
          <a:blip r:embed="rId2"/>
          <a:stretch>
            <a:fillRect/>
          </a:stretch>
        </p:blipFill>
        <p:spPr>
          <a:xfrm>
            <a:off x="214282" y="142852"/>
            <a:ext cx="785818" cy="5854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normAutofit/>
          </a:bodyPr>
          <a:lstStyle/>
          <a:p>
            <a:r>
              <a:rPr lang="pt-PT" sz="2000" dirty="0"/>
              <a:t>Exemplo</a:t>
            </a:r>
          </a:p>
          <a:p>
            <a:pPr lvl="1"/>
            <a:r>
              <a:rPr lang="pt-PT" sz="2000" dirty="0"/>
              <a:t>Formulário  que permite adicionar um comentário a um perfil</a:t>
            </a:r>
          </a:p>
          <a:p>
            <a:pPr lvl="1"/>
            <a:endParaRPr lang="pt-PT" sz="2000" dirty="0"/>
          </a:p>
          <a:p>
            <a:pPr lvl="1"/>
            <a:endParaRPr lang="pt-PT" sz="2000" dirty="0"/>
          </a:p>
          <a:p>
            <a:pPr lvl="1"/>
            <a:endParaRPr lang="pt-PT" sz="2000" dirty="0"/>
          </a:p>
          <a:p>
            <a:pPr lvl="1"/>
            <a:r>
              <a:rPr lang="pt-PT" sz="2000" dirty="0"/>
              <a:t>Imaginemos que um utilizador insere um comentário com o seguinte conteúdo</a:t>
            </a:r>
          </a:p>
          <a:p>
            <a:pPr lvl="1">
              <a:buNone/>
            </a:pPr>
            <a:endParaRPr lang="pt-PT" sz="2000" dirty="0"/>
          </a:p>
          <a:p>
            <a:pPr lvl="1">
              <a:buNone/>
            </a:pPr>
            <a:r>
              <a:rPr lang="pt-PT" sz="2000" dirty="0"/>
              <a:t> </a:t>
            </a:r>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err="1"/>
              <a:t>Cross-Site</a:t>
            </a:r>
            <a:r>
              <a:rPr lang="pt-PT" dirty="0"/>
              <a:t> </a:t>
            </a:r>
            <a:r>
              <a:rPr lang="pt-PT" dirty="0" err="1"/>
              <a:t>Scripting</a:t>
            </a:r>
            <a:r>
              <a:rPr lang="pt-PT" dirty="0"/>
              <a:t> (XSS) </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pic>
        <p:nvPicPr>
          <p:cNvPr id="4099" name="Picture 3"/>
          <p:cNvPicPr>
            <a:picLocks noChangeAspect="1" noChangeArrowheads="1"/>
          </p:cNvPicPr>
          <p:nvPr/>
        </p:nvPicPr>
        <p:blipFill>
          <a:blip r:embed="rId3"/>
          <a:srcRect/>
          <a:stretch>
            <a:fillRect/>
          </a:stretch>
        </p:blipFill>
        <p:spPr bwMode="auto">
          <a:xfrm>
            <a:off x="1142976" y="2357430"/>
            <a:ext cx="4457700" cy="981075"/>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1214414" y="4071942"/>
            <a:ext cx="6667500" cy="914400"/>
          </a:xfrm>
          <a:prstGeom prst="rect">
            <a:avLst/>
          </a:prstGeom>
          <a:noFill/>
          <a:ln w="9525">
            <a:noFill/>
            <a:miter lim="800000"/>
            <a:headEnd/>
            <a:tailEnd/>
          </a:ln>
          <a:effectLst/>
        </p:spPr>
      </p:pic>
      <p:sp>
        <p:nvSpPr>
          <p:cNvPr id="10" name="CaixaDeTexto 9"/>
          <p:cNvSpPr txBox="1"/>
          <p:nvPr/>
        </p:nvSpPr>
        <p:spPr>
          <a:xfrm>
            <a:off x="857224" y="5143512"/>
            <a:ext cx="7929618" cy="1046440"/>
          </a:xfrm>
          <a:prstGeom prst="rect">
            <a:avLst/>
          </a:prstGeom>
          <a:noFill/>
        </p:spPr>
        <p:txBody>
          <a:bodyPr wrap="square" rtlCol="0">
            <a:spAutoFit/>
          </a:bodyPr>
          <a:lstStyle/>
          <a:p>
            <a:r>
              <a:rPr lang="pt-PT" sz="1400" dirty="0"/>
              <a:t>Agora, qualquer um que visite este perfil de utilizador será redireccionado para a URL dada e as suas cookies (incluindo qualquer informação de identificação pessoal e informação de login) serão adicionados á </a:t>
            </a:r>
            <a:r>
              <a:rPr lang="pt-PT" sz="1400" dirty="0" err="1"/>
              <a:t>query</a:t>
            </a:r>
            <a:r>
              <a:rPr lang="pt-PT" sz="1400" dirty="0"/>
              <a:t> de consulta. O atacante pode facilmente aceder aos cookies com $_GET[ ’ cookies ’ ] e armazená-los para uso posterior. Este ataque funciona somente se a aplicação falhar no </a:t>
            </a:r>
            <a:r>
              <a:rPr lang="pt-PT" sz="2000" dirty="0"/>
              <a:t>tratamento da saída.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normAutofit fontScale="85000" lnSpcReduction="20000"/>
          </a:bodyPr>
          <a:lstStyle/>
          <a:p>
            <a:r>
              <a:rPr lang="pt-PT" dirty="0"/>
              <a:t>Considerando que um ataque XSS explora a confiança do utilizador numa aplicação um ataque CSRF explora a confiança da aplicação num utilizador</a:t>
            </a:r>
          </a:p>
          <a:p>
            <a:r>
              <a:rPr lang="pt-PT" dirty="0"/>
              <a:t>Necessário que o atacante tenho conhecimento básico do site a forjar</a:t>
            </a:r>
          </a:p>
          <a:p>
            <a:r>
              <a:rPr lang="pt-PT" dirty="0"/>
              <a:t>Exemplo</a:t>
            </a:r>
          </a:p>
          <a:p>
            <a:pPr lvl="1"/>
            <a:r>
              <a:rPr lang="pt-PT" sz="1900" dirty="0"/>
              <a:t>Imaginemos que estamos conectados a um site que requer autenticação, e que por exemplo estamos mantendo uma conversa por chat com outra pessoa. </a:t>
            </a:r>
          </a:p>
          <a:p>
            <a:pPr lvl="1"/>
            <a:r>
              <a:rPr lang="pt-PT" sz="1900" dirty="0"/>
              <a:t>Essa pessoa envia-nos um link de uma página que contem uma imagem oculta e que aponta para uma url do site no qual estamos autenticados. </a:t>
            </a:r>
          </a:p>
          <a:p>
            <a:pPr lvl="1"/>
            <a:r>
              <a:rPr lang="pt-PT" sz="1900" dirty="0"/>
              <a:t>Quando entramos nessa página, a imagem oculta faria com que solicitássemos ao site uma determinada acção sem estarmos conscientes disso, por exemplo mudando  os nossos dados de registo, publicando informação num fórum em nosso nome, ou qualquer outra coisa que se nos ocorra.</a:t>
            </a:r>
          </a:p>
          <a:p>
            <a:pPr lvl="1"/>
            <a:r>
              <a:rPr lang="pt-PT" sz="1900" dirty="0">
                <a:solidFill>
                  <a:srgbClr val="FF0000"/>
                </a:solidFill>
              </a:rPr>
              <a:t>Problema é que o site não sabe se o pedido efectuado é voluntário ou um ataque CSRF</a:t>
            </a:r>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err="1"/>
              <a:t>Cross-Site</a:t>
            </a:r>
            <a:r>
              <a:rPr lang="pt-PT" dirty="0"/>
              <a:t> </a:t>
            </a:r>
            <a:r>
              <a:rPr lang="pt-PT" dirty="0" err="1"/>
              <a:t>Request</a:t>
            </a:r>
            <a:r>
              <a:rPr lang="pt-PT" dirty="0"/>
              <a:t> </a:t>
            </a:r>
            <a:r>
              <a:rPr lang="pt-PT" dirty="0" err="1"/>
              <a:t>Forgeries</a:t>
            </a:r>
            <a:r>
              <a:rPr lang="pt-PT" dirty="0"/>
              <a:t> (CSRF) </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pic>
        <p:nvPicPr>
          <p:cNvPr id="6146" name="Picture 2"/>
          <p:cNvPicPr>
            <a:picLocks noChangeAspect="1" noChangeArrowheads="1"/>
          </p:cNvPicPr>
          <p:nvPr/>
        </p:nvPicPr>
        <p:blipFill>
          <a:blip r:embed="rId3"/>
          <a:srcRect/>
          <a:stretch>
            <a:fillRect/>
          </a:stretch>
        </p:blipFill>
        <p:spPr bwMode="auto">
          <a:xfrm>
            <a:off x="1071538" y="5929330"/>
            <a:ext cx="7248525" cy="4476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r>
              <a:rPr lang="pt-PT" dirty="0"/>
              <a:t>Solução</a:t>
            </a:r>
          </a:p>
          <a:p>
            <a:pPr lvl="1"/>
            <a:r>
              <a:rPr lang="pt-PT" dirty="0"/>
              <a:t>Técnica </a:t>
            </a:r>
            <a:r>
              <a:rPr lang="pt-PT" dirty="0" err="1"/>
              <a:t>token</a:t>
            </a:r>
            <a:endParaRPr lang="pt-PT" dirty="0"/>
          </a:p>
          <a:p>
            <a:pPr lvl="2"/>
            <a:r>
              <a:rPr lang="pt-PT" dirty="0"/>
              <a:t>Em cada página do formulário</a:t>
            </a:r>
          </a:p>
          <a:p>
            <a:pPr lvl="2"/>
            <a:endParaRPr lang="pt-PT" dirty="0"/>
          </a:p>
          <a:p>
            <a:pPr lvl="2"/>
            <a:endParaRPr lang="pt-PT" dirty="0"/>
          </a:p>
          <a:p>
            <a:pPr lvl="2"/>
            <a:endParaRPr lang="pt-PT" dirty="0"/>
          </a:p>
          <a:p>
            <a:pPr lvl="2"/>
            <a:endParaRPr lang="pt-PT" dirty="0"/>
          </a:p>
          <a:p>
            <a:pPr lvl="2"/>
            <a:r>
              <a:rPr lang="pt-PT" dirty="0"/>
              <a:t>Em </a:t>
            </a:r>
            <a:r>
              <a:rPr lang="pt-PT" dirty="0" err="1"/>
              <a:t>checkout.php</a:t>
            </a:r>
            <a:endParaRPr lang="pt-PT" dirty="0"/>
          </a:p>
          <a:p>
            <a:pPr lvl="2"/>
            <a:endParaRPr lang="pt-PT" dirty="0"/>
          </a:p>
          <a:p>
            <a:pPr lvl="2"/>
            <a:endParaRPr lang="pt-PT" dirty="0"/>
          </a:p>
          <a:p>
            <a:pPr lvl="2"/>
            <a:endParaRPr lang="pt-PT" dirty="0"/>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err="1"/>
              <a:t>Cross-Site</a:t>
            </a:r>
            <a:r>
              <a:rPr lang="pt-PT" dirty="0"/>
              <a:t> </a:t>
            </a:r>
            <a:r>
              <a:rPr lang="pt-PT" dirty="0" err="1"/>
              <a:t>Request</a:t>
            </a:r>
            <a:r>
              <a:rPr lang="pt-PT" dirty="0"/>
              <a:t> </a:t>
            </a:r>
            <a:r>
              <a:rPr lang="pt-PT" dirty="0" err="1"/>
              <a:t>Forgeries</a:t>
            </a:r>
            <a:r>
              <a:rPr lang="pt-PT" dirty="0"/>
              <a:t> (CSRF) </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pic>
        <p:nvPicPr>
          <p:cNvPr id="5122" name="Picture 2"/>
          <p:cNvPicPr>
            <a:picLocks noChangeAspect="1" noChangeArrowheads="1"/>
          </p:cNvPicPr>
          <p:nvPr/>
        </p:nvPicPr>
        <p:blipFill>
          <a:blip r:embed="rId3"/>
          <a:srcRect/>
          <a:stretch>
            <a:fillRect/>
          </a:stretch>
        </p:blipFill>
        <p:spPr bwMode="auto">
          <a:xfrm>
            <a:off x="1428728" y="3000372"/>
            <a:ext cx="3743325" cy="10001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1357290" y="4143380"/>
            <a:ext cx="6753225" cy="8382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1500166" y="5214950"/>
            <a:ext cx="6648450" cy="13525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normAutofit/>
          </a:bodyPr>
          <a:lstStyle/>
          <a:p>
            <a:r>
              <a:rPr lang="pt-PT" sz="2000" dirty="0"/>
              <a:t>SQL </a:t>
            </a:r>
            <a:r>
              <a:rPr lang="pt-PT" sz="2000" dirty="0" err="1"/>
              <a:t>Injection</a:t>
            </a:r>
            <a:r>
              <a:rPr lang="pt-PT" sz="2000" dirty="0"/>
              <a:t> ocorre quando um utilizador malicioso experimenta obter informações sobre uma base de dados através de um formulário. Depois de conseguir conhecimento suficiente – geralmente das mensagens de erro </a:t>
            </a:r>
            <a:r>
              <a:rPr lang="pt-PT" sz="2000"/>
              <a:t>da base de </a:t>
            </a:r>
            <a:r>
              <a:rPr lang="pt-PT" sz="2000" dirty="0"/>
              <a:t>dados – o atacante estará equipado para explorar o formulário para quaisquer possíveis vulnerabilidades através de injecção de SQL nos campos do formulário.</a:t>
            </a:r>
          </a:p>
          <a:p>
            <a:r>
              <a:rPr lang="pt-PT" sz="2000" dirty="0"/>
              <a:t>Exemplo - Login</a:t>
            </a:r>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a:t>SQL INJECTION</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pic>
        <p:nvPicPr>
          <p:cNvPr id="7171" name="Picture 3"/>
          <p:cNvPicPr>
            <a:picLocks noChangeAspect="1" noChangeArrowheads="1"/>
          </p:cNvPicPr>
          <p:nvPr/>
        </p:nvPicPr>
        <p:blipFill>
          <a:blip r:embed="rId3"/>
          <a:srcRect/>
          <a:stretch>
            <a:fillRect/>
          </a:stretch>
        </p:blipFill>
        <p:spPr bwMode="auto">
          <a:xfrm>
            <a:off x="857224" y="3857628"/>
            <a:ext cx="5791200" cy="26955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normAutofit lnSpcReduction="10000"/>
          </a:bodyPr>
          <a:lstStyle/>
          <a:p>
            <a:r>
              <a:rPr lang="pt-PT" dirty="0"/>
              <a:t>Imagina que o utilizador na caixa do login do formulário insere </a:t>
            </a:r>
          </a:p>
          <a:p>
            <a:r>
              <a:rPr lang="pt-PT" dirty="0"/>
              <a:t>Desta forma a </a:t>
            </a:r>
            <a:r>
              <a:rPr lang="pt-PT" dirty="0" err="1"/>
              <a:t>string</a:t>
            </a:r>
            <a:r>
              <a:rPr lang="pt-PT" dirty="0"/>
              <a:t> </a:t>
            </a:r>
            <a:r>
              <a:rPr lang="pt-PT" dirty="0" err="1"/>
              <a:t>sql</a:t>
            </a:r>
            <a:r>
              <a:rPr lang="pt-PT" dirty="0"/>
              <a:t> ficará com  a seguinte sintaxe:</a:t>
            </a:r>
          </a:p>
          <a:p>
            <a:endParaRPr lang="pt-PT" dirty="0"/>
          </a:p>
          <a:p>
            <a:endParaRPr lang="pt-PT" dirty="0"/>
          </a:p>
          <a:p>
            <a:r>
              <a:rPr lang="pt-PT" dirty="0">
                <a:solidFill>
                  <a:srgbClr val="FF0000"/>
                </a:solidFill>
              </a:rPr>
              <a:t>Neste caso o utilizador consegue-se </a:t>
            </a:r>
            <a:r>
              <a:rPr lang="pt-PT" dirty="0" err="1">
                <a:solidFill>
                  <a:srgbClr val="FF0000"/>
                </a:solidFill>
              </a:rPr>
              <a:t>logar</a:t>
            </a:r>
            <a:r>
              <a:rPr lang="pt-PT" dirty="0">
                <a:solidFill>
                  <a:srgbClr val="FF0000"/>
                </a:solidFill>
              </a:rPr>
              <a:t> no site porque 1=1 é verdadeiro e - - faz com que o </a:t>
            </a:r>
            <a:r>
              <a:rPr lang="pt-PT" dirty="0" err="1">
                <a:solidFill>
                  <a:srgbClr val="FF0000"/>
                </a:solidFill>
              </a:rPr>
              <a:t>sql</a:t>
            </a:r>
            <a:r>
              <a:rPr lang="pt-PT" dirty="0">
                <a:solidFill>
                  <a:srgbClr val="FF0000"/>
                </a:solidFill>
              </a:rPr>
              <a:t> ignore o resto</a:t>
            </a:r>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a:t>SQL INJECTION</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pic>
        <p:nvPicPr>
          <p:cNvPr id="8194" name="Picture 2"/>
          <p:cNvPicPr>
            <a:picLocks noChangeAspect="1" noChangeArrowheads="1"/>
          </p:cNvPicPr>
          <p:nvPr/>
        </p:nvPicPr>
        <p:blipFill>
          <a:blip r:embed="rId3"/>
          <a:srcRect/>
          <a:stretch>
            <a:fillRect/>
          </a:stretch>
        </p:blipFill>
        <p:spPr bwMode="auto">
          <a:xfrm>
            <a:off x="4000496" y="2285992"/>
            <a:ext cx="2171700" cy="3333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785786" y="3714752"/>
            <a:ext cx="4610100" cy="8667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r>
              <a:rPr lang="pt-PT" dirty="0"/>
              <a:t>Com números inteiros vindos de um link por exemplo, devemos fazer </a:t>
            </a:r>
            <a:r>
              <a:rPr lang="pt-PT" dirty="0" err="1"/>
              <a:t>cast</a:t>
            </a:r>
            <a:r>
              <a:rPr lang="pt-PT" dirty="0"/>
              <a:t> da variável</a:t>
            </a:r>
          </a:p>
          <a:p>
            <a:r>
              <a:rPr lang="pt-PT" dirty="0"/>
              <a:t>Exemplo</a:t>
            </a:r>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a:t>SQL INJECTION</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sp>
        <p:nvSpPr>
          <p:cNvPr id="6" name="Text Box 4"/>
          <p:cNvSpPr txBox="1">
            <a:spLocks noChangeArrowheads="1"/>
          </p:cNvSpPr>
          <p:nvPr/>
        </p:nvSpPr>
        <p:spPr bwMode="auto">
          <a:xfrm>
            <a:off x="1071538" y="3357562"/>
            <a:ext cx="6221412" cy="1754326"/>
          </a:xfrm>
          <a:prstGeom prst="rect">
            <a:avLst/>
          </a:prstGeom>
          <a:solidFill>
            <a:srgbClr val="CCCCFF"/>
          </a:solidFill>
          <a:ln w="9525">
            <a:noFill/>
            <a:miter lim="800000"/>
            <a:headEnd/>
            <a:tailEnd/>
          </a:ln>
          <a:effectLst/>
        </p:spPr>
        <p:txBody>
          <a:bodyPr>
            <a:spAutoFit/>
          </a:bodyPr>
          <a:lstStyle/>
          <a:p>
            <a:pPr>
              <a:spcBef>
                <a:spcPct val="50000"/>
              </a:spcBef>
            </a:pPr>
            <a:r>
              <a:rPr lang="pt-PT" dirty="0">
                <a:solidFill>
                  <a:srgbClr val="0000BB"/>
                </a:solidFill>
                <a:latin typeface="Arial Unicode MS" pitchFamily="34" charset="-128"/>
              </a:rPr>
              <a:t>&lt;?</a:t>
            </a:r>
            <a:r>
              <a:rPr lang="pt-PT" dirty="0" err="1">
                <a:solidFill>
                  <a:srgbClr val="0000BB"/>
                </a:solidFill>
                <a:latin typeface="Arial Unicode MS" pitchFamily="34" charset="-128"/>
              </a:rPr>
              <a:t>php</a:t>
            </a:r>
            <a:r>
              <a:rPr lang="pt-PT" dirty="0">
                <a:solidFill>
                  <a:srgbClr val="0000BB"/>
                </a:solidFill>
                <a:latin typeface="Arial Unicode MS" pitchFamily="34" charset="-128"/>
              </a:rPr>
              <a:t> </a:t>
            </a:r>
            <a:br>
              <a:rPr lang="pt-PT" dirty="0">
                <a:solidFill>
                  <a:srgbClr val="0000BB"/>
                </a:solidFill>
                <a:latin typeface="Arial Unicode MS" pitchFamily="34" charset="-128"/>
              </a:rPr>
            </a:br>
            <a:r>
              <a:rPr lang="pt-PT" dirty="0" err="1">
                <a:solidFill>
                  <a:srgbClr val="0000BB"/>
                </a:solidFill>
                <a:latin typeface="Arial Unicode MS" pitchFamily="34" charset="-128"/>
              </a:rPr>
              <a:t>$var</a:t>
            </a:r>
            <a:r>
              <a:rPr lang="pt-PT" dirty="0">
                <a:solidFill>
                  <a:srgbClr val="0000BB"/>
                </a:solidFill>
                <a:latin typeface="Arial Unicode MS" pitchFamily="34" charset="-128"/>
              </a:rPr>
              <a:t> </a:t>
            </a:r>
            <a:r>
              <a:rPr lang="pt-PT" dirty="0">
                <a:solidFill>
                  <a:srgbClr val="007700"/>
                </a:solidFill>
                <a:latin typeface="Arial Unicode MS" pitchFamily="34" charset="-128"/>
              </a:rPr>
              <a:t>= (</a:t>
            </a:r>
            <a:r>
              <a:rPr lang="pt-PT" dirty="0" err="1">
                <a:solidFill>
                  <a:srgbClr val="007700"/>
                </a:solidFill>
                <a:latin typeface="Arial Unicode MS" pitchFamily="34" charset="-128"/>
              </a:rPr>
              <a:t>int</a:t>
            </a:r>
            <a:r>
              <a:rPr lang="pt-PT" dirty="0">
                <a:solidFill>
                  <a:srgbClr val="007700"/>
                </a:solidFill>
                <a:latin typeface="Arial Unicode MS" pitchFamily="34" charset="-128"/>
              </a:rPr>
              <a:t>) </a:t>
            </a:r>
            <a:r>
              <a:rPr lang="pt-PT" dirty="0">
                <a:solidFill>
                  <a:srgbClr val="0000BB"/>
                </a:solidFill>
                <a:latin typeface="Arial Unicode MS" pitchFamily="34" charset="-128"/>
              </a:rPr>
              <a:t>$_GET</a:t>
            </a:r>
            <a:r>
              <a:rPr lang="pt-PT" dirty="0">
                <a:solidFill>
                  <a:srgbClr val="007700"/>
                </a:solidFill>
                <a:latin typeface="Arial Unicode MS" pitchFamily="34" charset="-128"/>
              </a:rPr>
              <a:t>[</a:t>
            </a:r>
            <a:r>
              <a:rPr lang="pt-PT" dirty="0">
                <a:solidFill>
                  <a:srgbClr val="DD0000"/>
                </a:solidFill>
                <a:latin typeface="Arial Unicode MS" pitchFamily="34" charset="-128"/>
              </a:rPr>
              <a:t>‘var1'</a:t>
            </a:r>
            <a:r>
              <a:rPr lang="pt-PT" dirty="0">
                <a:solidFill>
                  <a:srgbClr val="007700"/>
                </a:solidFill>
                <a:latin typeface="Arial Unicode MS" pitchFamily="34" charset="-128"/>
              </a:rPr>
              <a:t>]; </a:t>
            </a:r>
            <a:br>
              <a:rPr lang="pt-PT" dirty="0">
                <a:solidFill>
                  <a:srgbClr val="007700"/>
                </a:solidFill>
                <a:latin typeface="Arial Unicode MS" pitchFamily="34" charset="-128"/>
              </a:rPr>
            </a:br>
            <a:br>
              <a:rPr lang="pt-PT" dirty="0">
                <a:solidFill>
                  <a:srgbClr val="007700"/>
                </a:solidFill>
                <a:latin typeface="Arial Unicode MS" pitchFamily="34" charset="-128"/>
              </a:rPr>
            </a:br>
            <a:r>
              <a:rPr lang="pt-PT" dirty="0" err="1">
                <a:solidFill>
                  <a:srgbClr val="007700"/>
                </a:solidFill>
                <a:latin typeface="Arial Unicode MS" pitchFamily="34" charset="-128"/>
              </a:rPr>
              <a:t>$str=</a:t>
            </a:r>
            <a:r>
              <a:rPr lang="pt-PT" dirty="0">
                <a:solidFill>
                  <a:srgbClr val="007700"/>
                </a:solidFill>
                <a:latin typeface="Arial Unicode MS" pitchFamily="34" charset="-128"/>
              </a:rPr>
              <a:t> “</a:t>
            </a:r>
            <a:r>
              <a:rPr lang="pt-PT" dirty="0" err="1">
                <a:solidFill>
                  <a:srgbClr val="007700"/>
                </a:solidFill>
                <a:latin typeface="Arial Unicode MS" pitchFamily="34" charset="-128"/>
              </a:rPr>
              <a:t>Select</a:t>
            </a:r>
            <a:r>
              <a:rPr lang="pt-PT" dirty="0">
                <a:solidFill>
                  <a:srgbClr val="007700"/>
                </a:solidFill>
                <a:latin typeface="Arial Unicode MS" pitchFamily="34" charset="-128"/>
              </a:rPr>
              <a:t> * </a:t>
            </a:r>
            <a:r>
              <a:rPr lang="pt-PT" dirty="0" err="1">
                <a:solidFill>
                  <a:srgbClr val="007700"/>
                </a:solidFill>
                <a:latin typeface="Arial Unicode MS" pitchFamily="34" charset="-128"/>
              </a:rPr>
              <a:t>from</a:t>
            </a:r>
            <a:r>
              <a:rPr lang="pt-PT" dirty="0">
                <a:solidFill>
                  <a:srgbClr val="007700"/>
                </a:solidFill>
                <a:latin typeface="Arial Unicode MS" pitchFamily="34" charset="-128"/>
              </a:rPr>
              <a:t> utilizadores </a:t>
            </a:r>
            <a:r>
              <a:rPr lang="pt-PT" dirty="0" err="1">
                <a:solidFill>
                  <a:srgbClr val="007700"/>
                </a:solidFill>
                <a:latin typeface="Arial Unicode MS" pitchFamily="34" charset="-128"/>
              </a:rPr>
              <a:t>where</a:t>
            </a:r>
            <a:r>
              <a:rPr lang="pt-PT" dirty="0">
                <a:solidFill>
                  <a:srgbClr val="007700"/>
                </a:solidFill>
                <a:latin typeface="Arial Unicode MS" pitchFamily="34" charset="-128"/>
              </a:rPr>
              <a:t> </a:t>
            </a:r>
            <a:r>
              <a:rPr lang="pt-PT" dirty="0" err="1">
                <a:solidFill>
                  <a:srgbClr val="007700"/>
                </a:solidFill>
                <a:latin typeface="Arial Unicode MS" pitchFamily="34" charset="-128"/>
              </a:rPr>
              <a:t>user=\</a:t>
            </a:r>
            <a:r>
              <a:rPr lang="pt-PT" dirty="0">
                <a:solidFill>
                  <a:srgbClr val="007700"/>
                </a:solidFill>
                <a:latin typeface="Arial Unicode MS" pitchFamily="34" charset="-128"/>
              </a:rPr>
              <a:t>” “ . </a:t>
            </a:r>
            <a:r>
              <a:rPr lang="pt-PT" dirty="0" err="1">
                <a:solidFill>
                  <a:srgbClr val="007700"/>
                </a:solidFill>
                <a:latin typeface="Arial Unicode MS" pitchFamily="34" charset="-128"/>
              </a:rPr>
              <a:t>$var</a:t>
            </a:r>
            <a:r>
              <a:rPr lang="pt-PT" dirty="0">
                <a:solidFill>
                  <a:srgbClr val="007700"/>
                </a:solidFill>
                <a:latin typeface="Arial Unicode MS" pitchFamily="34" charset="-128"/>
              </a:rPr>
              <a:t> . “ \”;”</a:t>
            </a:r>
            <a:br>
              <a:rPr lang="pt-PT" dirty="0">
                <a:solidFill>
                  <a:srgbClr val="007700"/>
                </a:solidFill>
                <a:latin typeface="Arial Unicode MS" pitchFamily="34" charset="-128"/>
              </a:rPr>
            </a:br>
            <a:br>
              <a:rPr lang="pt-PT" dirty="0">
                <a:solidFill>
                  <a:srgbClr val="007700"/>
                </a:solidFill>
                <a:latin typeface="Arial Unicode MS" pitchFamily="34" charset="-128"/>
              </a:rPr>
            </a:br>
            <a:r>
              <a:rPr lang="pt-PT" dirty="0">
                <a:solidFill>
                  <a:srgbClr val="0000BB"/>
                </a:solidFill>
                <a:latin typeface="Arial Unicode MS" pitchFamily="34" charset="-128"/>
              </a:rPr>
              <a:t>?&gt;</a:t>
            </a:r>
            <a:r>
              <a:rPr lang="pt-PT" dirty="0">
                <a:solidFill>
                  <a:srgbClr val="000000"/>
                </a:solidFill>
                <a:latin typeface="Arial Unicode MS" pitchFamily="34"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Índice</a:t>
            </a:r>
          </a:p>
        </p:txBody>
      </p:sp>
      <p:sp>
        <p:nvSpPr>
          <p:cNvPr id="3" name="Marcador de Posição de Conteúdo 2"/>
          <p:cNvSpPr>
            <a:spLocks noGrp="1"/>
          </p:cNvSpPr>
          <p:nvPr>
            <p:ph idx="1"/>
          </p:nvPr>
        </p:nvSpPr>
        <p:spPr/>
        <p:txBody>
          <a:bodyPr>
            <a:normAutofit lnSpcReduction="10000"/>
          </a:bodyPr>
          <a:lstStyle/>
          <a:p>
            <a:r>
              <a:rPr lang="pt-PT" dirty="0"/>
              <a:t>Filtrar Dados de Entrada e Tratar dados de Saída</a:t>
            </a:r>
          </a:p>
          <a:p>
            <a:r>
              <a:rPr lang="pt-PT" dirty="0" err="1"/>
              <a:t>Register</a:t>
            </a:r>
            <a:r>
              <a:rPr lang="pt-PT" dirty="0"/>
              <a:t> </a:t>
            </a:r>
            <a:r>
              <a:rPr lang="pt-PT" dirty="0" err="1"/>
              <a:t>Globals</a:t>
            </a:r>
            <a:endParaRPr lang="pt-PT" dirty="0"/>
          </a:p>
          <a:p>
            <a:r>
              <a:rPr lang="pt-PT" dirty="0"/>
              <a:t>Formulários Falsificados</a:t>
            </a:r>
          </a:p>
          <a:p>
            <a:r>
              <a:rPr lang="pt-PT" dirty="0" err="1"/>
              <a:t>Cross-Site</a:t>
            </a:r>
            <a:r>
              <a:rPr lang="pt-PT" dirty="0"/>
              <a:t> </a:t>
            </a:r>
            <a:r>
              <a:rPr lang="pt-PT" dirty="0" err="1"/>
              <a:t>Scripting</a:t>
            </a:r>
            <a:r>
              <a:rPr lang="pt-PT" dirty="0"/>
              <a:t> (XSS)</a:t>
            </a:r>
          </a:p>
          <a:p>
            <a:r>
              <a:rPr lang="pt-PT" dirty="0" err="1"/>
              <a:t>Cross-Site</a:t>
            </a:r>
            <a:r>
              <a:rPr lang="pt-PT" dirty="0"/>
              <a:t> </a:t>
            </a:r>
            <a:r>
              <a:rPr lang="pt-PT" dirty="0" err="1"/>
              <a:t>Request</a:t>
            </a:r>
            <a:r>
              <a:rPr lang="pt-PT" dirty="0"/>
              <a:t> </a:t>
            </a:r>
            <a:r>
              <a:rPr lang="pt-PT" dirty="0" err="1"/>
              <a:t>Forgeries</a:t>
            </a:r>
            <a:r>
              <a:rPr lang="pt-PT" dirty="0"/>
              <a:t> (CSRF) </a:t>
            </a:r>
          </a:p>
          <a:p>
            <a:r>
              <a:rPr lang="pt-PT" dirty="0"/>
              <a:t>SQL </a:t>
            </a:r>
            <a:r>
              <a:rPr lang="pt-PT" dirty="0" err="1"/>
              <a:t>Injection</a:t>
            </a:r>
            <a:endParaRPr lang="pt-PT" dirty="0"/>
          </a:p>
          <a:p>
            <a:r>
              <a:rPr lang="pt-PT" dirty="0" err="1"/>
              <a:t>Session</a:t>
            </a:r>
            <a:r>
              <a:rPr lang="pt-PT" dirty="0"/>
              <a:t> </a:t>
            </a:r>
            <a:r>
              <a:rPr lang="pt-PT" dirty="0" err="1"/>
              <a:t>Fixation</a:t>
            </a:r>
            <a:r>
              <a:rPr lang="pt-PT" dirty="0"/>
              <a:t> e </a:t>
            </a:r>
            <a:r>
              <a:rPr lang="pt-PT" dirty="0" err="1"/>
              <a:t>Session</a:t>
            </a:r>
            <a:r>
              <a:rPr lang="pt-PT" dirty="0"/>
              <a:t> </a:t>
            </a:r>
            <a:r>
              <a:rPr lang="pt-PT" dirty="0" err="1"/>
              <a:t>Hijacking</a:t>
            </a:r>
            <a:endParaRPr lang="pt-PT" dirty="0"/>
          </a:p>
          <a:p>
            <a:endParaRPr lang="pt-PT" dirty="0"/>
          </a:p>
          <a:p>
            <a:endParaRPr lang="pt-PT" dirty="0"/>
          </a:p>
          <a:p>
            <a:endParaRPr lang="pt-PT"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normAutofit fontScale="92500" lnSpcReduction="10000"/>
          </a:bodyPr>
          <a:lstStyle/>
          <a:p>
            <a:r>
              <a:rPr lang="pt-PT" dirty="0"/>
              <a:t>Solução</a:t>
            </a:r>
          </a:p>
          <a:p>
            <a:pPr lvl="1"/>
            <a:r>
              <a:rPr lang="pt-PT" dirty="0"/>
              <a:t>Filtrar os dados de entrada – Lista Branca</a:t>
            </a:r>
          </a:p>
          <a:p>
            <a:pPr lvl="2"/>
            <a:r>
              <a:rPr lang="pt-PT" dirty="0" err="1"/>
              <a:t>Ctype_alpha</a:t>
            </a:r>
            <a:r>
              <a:rPr lang="pt-PT" dirty="0"/>
              <a:t>()</a:t>
            </a:r>
          </a:p>
          <a:p>
            <a:pPr lvl="2"/>
            <a:r>
              <a:rPr lang="pt-PT" dirty="0" err="1"/>
              <a:t>Ctype_alnum</a:t>
            </a:r>
            <a:r>
              <a:rPr lang="pt-PT" dirty="0"/>
              <a:t>()</a:t>
            </a:r>
          </a:p>
          <a:p>
            <a:pPr lvl="2"/>
            <a:endParaRPr lang="pt-PT" dirty="0"/>
          </a:p>
          <a:p>
            <a:pPr lvl="1"/>
            <a:r>
              <a:rPr lang="pt-PT" dirty="0"/>
              <a:t>Dados vindos de formulários, links ou cookies</a:t>
            </a:r>
          </a:p>
          <a:p>
            <a:pPr lvl="2"/>
            <a:r>
              <a:rPr lang="pt-PT" dirty="0"/>
              <a:t>Especifico para SQL</a:t>
            </a:r>
          </a:p>
          <a:p>
            <a:pPr lvl="3"/>
            <a:r>
              <a:rPr lang="pt-PT" b="1" dirty="0" err="1"/>
              <a:t>mysql_real_escape_string</a:t>
            </a:r>
            <a:r>
              <a:rPr lang="pt-PT" b="1" dirty="0"/>
              <a:t>()</a:t>
            </a:r>
            <a:r>
              <a:rPr lang="pt-PT" dirty="0"/>
              <a:t> -&gt; Coloca uma barra invertida sempre que encontra aspas duplas, aspas simples ou barra invertida. Existe a directiva </a:t>
            </a:r>
            <a:r>
              <a:rPr lang="pt-PT" b="1" dirty="0" err="1"/>
              <a:t>get_magic_quotes_gpc</a:t>
            </a:r>
            <a:r>
              <a:rPr lang="pt-PT" b="1" dirty="0"/>
              <a:t> </a:t>
            </a:r>
            <a:r>
              <a:rPr lang="pt-PT" dirty="0"/>
              <a:t>que se estiver activa coloca automática essa barra invertida nos dados. Neste caso limpa-se a barra invertida através de </a:t>
            </a:r>
            <a:r>
              <a:rPr lang="pt-PT" b="1" dirty="0" err="1"/>
              <a:t>stripslashes</a:t>
            </a:r>
            <a:r>
              <a:rPr lang="pt-PT" b="1" dirty="0"/>
              <a:t>()</a:t>
            </a:r>
          </a:p>
          <a:p>
            <a:pPr lvl="2"/>
            <a:endParaRPr lang="pt-PT" dirty="0"/>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a:t>SQL INJECTION</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normAutofit fontScale="77500" lnSpcReduction="20000"/>
          </a:bodyPr>
          <a:lstStyle/>
          <a:p>
            <a:r>
              <a:rPr lang="pt-PT" dirty="0"/>
              <a:t>Duas Formas</a:t>
            </a:r>
          </a:p>
          <a:p>
            <a:pPr lvl="1"/>
            <a:r>
              <a:rPr lang="pt-PT" dirty="0" err="1"/>
              <a:t>Session</a:t>
            </a:r>
            <a:r>
              <a:rPr lang="pt-PT" dirty="0"/>
              <a:t> </a:t>
            </a:r>
            <a:r>
              <a:rPr lang="pt-PT" dirty="0" err="1"/>
              <a:t>Fixation</a:t>
            </a:r>
            <a:endParaRPr lang="pt-PT" dirty="0"/>
          </a:p>
          <a:p>
            <a:pPr lvl="1"/>
            <a:r>
              <a:rPr lang="pt-PT" dirty="0" err="1"/>
              <a:t>Session</a:t>
            </a:r>
            <a:r>
              <a:rPr lang="pt-PT" dirty="0"/>
              <a:t> </a:t>
            </a:r>
            <a:r>
              <a:rPr lang="pt-PT" dirty="0" err="1"/>
              <a:t>Hijacking</a:t>
            </a:r>
            <a:endParaRPr lang="pt-PT" dirty="0"/>
          </a:p>
          <a:p>
            <a:r>
              <a:rPr lang="pt-PT" dirty="0"/>
              <a:t>Ao contrário da maioria dos ataques que podem ser evitados por filtragem de entrada e saída, estes não o podem</a:t>
            </a:r>
          </a:p>
          <a:p>
            <a:r>
              <a:rPr lang="pt-PT" dirty="0"/>
              <a:t>SESSION FIXATION</a:t>
            </a:r>
          </a:p>
          <a:p>
            <a:pPr lvl="1"/>
            <a:r>
              <a:rPr lang="pt-PT" dirty="0"/>
              <a:t>Quando é executado pela primeira vez o </a:t>
            </a:r>
            <a:r>
              <a:rPr lang="pt-PT" dirty="0" err="1"/>
              <a:t>session_start</a:t>
            </a:r>
            <a:r>
              <a:rPr lang="pt-PT" dirty="0"/>
              <a:t>(), o </a:t>
            </a:r>
            <a:r>
              <a:rPr lang="pt-PT" dirty="0" err="1"/>
              <a:t>php</a:t>
            </a:r>
            <a:r>
              <a:rPr lang="pt-PT" dirty="0"/>
              <a:t> gera um código aleatório que identifica a sessão e envia um cabeçalho </a:t>
            </a:r>
            <a:r>
              <a:rPr lang="pt-PT" dirty="0" err="1"/>
              <a:t>set_cookie</a:t>
            </a:r>
            <a:r>
              <a:rPr lang="pt-PT" dirty="0"/>
              <a:t> para o cliente.</a:t>
            </a:r>
          </a:p>
          <a:p>
            <a:pPr lvl="1"/>
            <a:r>
              <a:rPr lang="pt-PT" dirty="0"/>
              <a:t>Por padrão o nome desse cookie é PHPSESSID (é possível alterar este nome no </a:t>
            </a:r>
            <a:r>
              <a:rPr lang="pt-PT" dirty="0" err="1"/>
              <a:t>php.ini</a:t>
            </a:r>
            <a:r>
              <a:rPr lang="pt-PT" dirty="0"/>
              <a:t> ou </a:t>
            </a:r>
            <a:r>
              <a:rPr lang="pt-PT" dirty="0" err="1"/>
              <a:t>session_name</a:t>
            </a:r>
            <a:r>
              <a:rPr lang="pt-PT" dirty="0"/>
              <a:t>() )</a:t>
            </a:r>
          </a:p>
          <a:p>
            <a:pPr lvl="1"/>
            <a:r>
              <a:rPr lang="pt-PT" dirty="0"/>
              <a:t>Nas páginas seguintes o browser verifica o utilizador com o cookie e assim mantém o estado</a:t>
            </a:r>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a:t>Segurança de Sessão</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normAutofit fontScale="92500" lnSpcReduction="10000"/>
          </a:bodyPr>
          <a:lstStyle/>
          <a:p>
            <a:r>
              <a:rPr lang="pt-PT" dirty="0"/>
              <a:t>O atacante cria um link para a nossa aplicação com um identificador definido</a:t>
            </a:r>
          </a:p>
          <a:p>
            <a:endParaRPr lang="pt-PT" dirty="0"/>
          </a:p>
          <a:p>
            <a:r>
              <a:rPr lang="pt-PT" dirty="0"/>
              <a:t>Desta forma e se o utilizador que através do link se autenticou no site faz com que o atacante possa utilizar a sua sessão</a:t>
            </a:r>
          </a:p>
          <a:p>
            <a:r>
              <a:rPr lang="pt-PT" dirty="0"/>
              <a:t>Solução</a:t>
            </a:r>
          </a:p>
          <a:p>
            <a:pPr lvl="1"/>
            <a:r>
              <a:rPr lang="pt-PT" dirty="0"/>
              <a:t>Sempre que o login do utilizador seja feito com sucesso devemos regenerar o </a:t>
            </a:r>
            <a:r>
              <a:rPr lang="pt-PT" dirty="0" err="1"/>
              <a:t>id</a:t>
            </a:r>
            <a:r>
              <a:rPr lang="pt-PT" dirty="0"/>
              <a:t> da sessão, através da instrução </a:t>
            </a:r>
            <a:r>
              <a:rPr lang="pt-PT" dirty="0" err="1">
                <a:solidFill>
                  <a:srgbClr val="FF0000"/>
                </a:solidFill>
              </a:rPr>
              <a:t>session_regenerate_id</a:t>
            </a:r>
            <a:r>
              <a:rPr lang="pt-PT" dirty="0">
                <a:solidFill>
                  <a:srgbClr val="FF0000"/>
                </a:solidFill>
              </a:rPr>
              <a:t>()</a:t>
            </a:r>
          </a:p>
          <a:p>
            <a:pPr>
              <a:buNone/>
            </a:pPr>
            <a:endParaRPr lang="pt-PT" dirty="0"/>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a:t>Segurança de Sessão</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pic>
        <p:nvPicPr>
          <p:cNvPr id="9218" name="Picture 2"/>
          <p:cNvPicPr>
            <a:picLocks noChangeAspect="1" noChangeArrowheads="1"/>
          </p:cNvPicPr>
          <p:nvPr/>
        </p:nvPicPr>
        <p:blipFill>
          <a:blip r:embed="rId3"/>
          <a:srcRect/>
          <a:stretch>
            <a:fillRect/>
          </a:stretch>
        </p:blipFill>
        <p:spPr bwMode="auto">
          <a:xfrm>
            <a:off x="785786" y="2714620"/>
            <a:ext cx="7029450" cy="3619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normAutofit/>
          </a:bodyPr>
          <a:lstStyle/>
          <a:p>
            <a:r>
              <a:rPr lang="pt-PT" sz="2400" dirty="0"/>
              <a:t>SESSION HIJACKING	</a:t>
            </a:r>
          </a:p>
          <a:p>
            <a:pPr lvl="1"/>
            <a:r>
              <a:rPr lang="pt-PT" sz="2400" dirty="0"/>
              <a:t>Atacantes que descobrem o novo </a:t>
            </a:r>
            <a:r>
              <a:rPr lang="pt-PT" sz="2400" dirty="0" err="1">
                <a:solidFill>
                  <a:srgbClr val="FF0000"/>
                </a:solidFill>
              </a:rPr>
              <a:t>session_id</a:t>
            </a:r>
            <a:r>
              <a:rPr lang="pt-PT" sz="2400" dirty="0">
                <a:solidFill>
                  <a:srgbClr val="FF0000"/>
                </a:solidFill>
              </a:rPr>
              <a:t>()</a:t>
            </a:r>
          </a:p>
          <a:p>
            <a:pPr lvl="1"/>
            <a:r>
              <a:rPr lang="pt-PT" sz="2400" dirty="0"/>
              <a:t>Para evitar o </a:t>
            </a:r>
            <a:r>
              <a:rPr lang="pt-PT" sz="2400" dirty="0" err="1"/>
              <a:t>session</a:t>
            </a:r>
            <a:r>
              <a:rPr lang="pt-PT" sz="2400" dirty="0"/>
              <a:t> </a:t>
            </a:r>
            <a:r>
              <a:rPr lang="pt-PT" sz="2400" dirty="0" err="1"/>
              <a:t>hijacking</a:t>
            </a:r>
            <a:r>
              <a:rPr lang="pt-PT" sz="2400" dirty="0"/>
              <a:t> devemos guardar o </a:t>
            </a:r>
            <a:r>
              <a:rPr lang="pt-PT" sz="2400" dirty="0" err="1"/>
              <a:t>user</a:t>
            </a:r>
            <a:r>
              <a:rPr lang="pt-PT" sz="2400" dirty="0"/>
              <a:t> </a:t>
            </a:r>
            <a:r>
              <a:rPr lang="pt-PT" sz="2400" dirty="0" err="1"/>
              <a:t>agent</a:t>
            </a:r>
            <a:r>
              <a:rPr lang="pt-PT" sz="2400" dirty="0"/>
              <a:t> na sessão depois de um login bem sucedido.</a:t>
            </a:r>
          </a:p>
          <a:p>
            <a:r>
              <a:rPr lang="pt-PT" sz="2400" dirty="0"/>
              <a:t>Exemplo</a:t>
            </a:r>
          </a:p>
          <a:p>
            <a:pPr lvl="1"/>
            <a:r>
              <a:rPr lang="pt-PT" sz="1600" dirty="0"/>
              <a:t>$_SESSION[ ’</a:t>
            </a:r>
            <a:r>
              <a:rPr lang="pt-PT" sz="1600" dirty="0" err="1"/>
              <a:t>user_agent</a:t>
            </a:r>
            <a:r>
              <a:rPr lang="pt-PT" sz="1600" dirty="0"/>
              <a:t> ’ ] = $_SERVER[ ’HTTP_USER_AGENT’ ] ;</a:t>
            </a:r>
          </a:p>
          <a:p>
            <a:r>
              <a:rPr lang="pt-PT" sz="2400" dirty="0"/>
              <a:t>Nas páginas onde verificamos se o utilizador está </a:t>
            </a:r>
            <a:r>
              <a:rPr lang="pt-PT" sz="2400" dirty="0" err="1"/>
              <a:t>logado</a:t>
            </a:r>
            <a:r>
              <a:rPr lang="pt-PT" sz="2400" dirty="0"/>
              <a:t> fazemos:</a:t>
            </a:r>
          </a:p>
          <a:p>
            <a:pPr>
              <a:buNone/>
            </a:pPr>
            <a:endParaRPr lang="pt-PT" sz="2400" dirty="0"/>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a:t>Segurança de Sessão</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pic>
        <p:nvPicPr>
          <p:cNvPr id="10242" name="Picture 2"/>
          <p:cNvPicPr>
            <a:picLocks noChangeAspect="1" noChangeArrowheads="1"/>
          </p:cNvPicPr>
          <p:nvPr/>
        </p:nvPicPr>
        <p:blipFill>
          <a:blip r:embed="rId3"/>
          <a:srcRect/>
          <a:stretch>
            <a:fillRect/>
          </a:stretch>
        </p:blipFill>
        <p:spPr bwMode="auto">
          <a:xfrm>
            <a:off x="1857356" y="5286388"/>
            <a:ext cx="5934075" cy="12382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a:t>Segurança em PHP</a:t>
            </a:r>
            <a:br>
              <a:rPr lang="pt-PT" dirty="0"/>
            </a:br>
            <a:r>
              <a:rPr lang="pt-PT" dirty="0"/>
              <a:t>Resumo</a:t>
            </a:r>
          </a:p>
        </p:txBody>
      </p:sp>
      <p:sp>
        <p:nvSpPr>
          <p:cNvPr id="3" name="Marcador de Posição de Conteúdo 2"/>
          <p:cNvSpPr>
            <a:spLocks noGrp="1"/>
          </p:cNvSpPr>
          <p:nvPr>
            <p:ph idx="1"/>
          </p:nvPr>
        </p:nvSpPr>
        <p:spPr/>
        <p:txBody>
          <a:bodyPr>
            <a:normAutofit lnSpcReduction="10000"/>
          </a:bodyPr>
          <a:lstStyle/>
          <a:p>
            <a:r>
              <a:rPr lang="pt-PT" dirty="0"/>
              <a:t>Nesta apresentação foram apresentados alguns dos mais comuns ataques a Web Sites</a:t>
            </a:r>
          </a:p>
          <a:p>
            <a:r>
              <a:rPr lang="pt-PT" dirty="0"/>
              <a:t>Outros tipos não abordados são:</a:t>
            </a:r>
          </a:p>
          <a:p>
            <a:pPr lvl="1"/>
            <a:r>
              <a:rPr lang="pt-PT" dirty="0" err="1"/>
              <a:t>Remote</a:t>
            </a:r>
            <a:r>
              <a:rPr lang="pt-PT" dirty="0"/>
              <a:t> </a:t>
            </a:r>
            <a:r>
              <a:rPr lang="pt-PT" dirty="0" err="1"/>
              <a:t>Code</a:t>
            </a:r>
            <a:r>
              <a:rPr lang="pt-PT" dirty="0"/>
              <a:t> </a:t>
            </a:r>
            <a:r>
              <a:rPr lang="pt-PT" dirty="0" err="1"/>
              <a:t>Injection</a:t>
            </a:r>
            <a:r>
              <a:rPr lang="pt-PT" dirty="0"/>
              <a:t> </a:t>
            </a:r>
          </a:p>
          <a:p>
            <a:pPr lvl="1"/>
            <a:r>
              <a:rPr lang="pt-PT" dirty="0" err="1"/>
              <a:t>Command</a:t>
            </a:r>
            <a:r>
              <a:rPr lang="pt-PT" dirty="0"/>
              <a:t> </a:t>
            </a:r>
            <a:r>
              <a:rPr lang="pt-PT" dirty="0" err="1"/>
              <a:t>Injection</a:t>
            </a:r>
            <a:endParaRPr lang="pt-PT" dirty="0"/>
          </a:p>
          <a:p>
            <a:pPr lvl="1"/>
            <a:endParaRPr lang="pt-PT" dirty="0"/>
          </a:p>
          <a:p>
            <a:r>
              <a:rPr lang="pt-PT" dirty="0">
                <a:solidFill>
                  <a:srgbClr val="FF0000"/>
                </a:solidFill>
              </a:rPr>
              <a:t>Na maior parte das vezes conseguimos colmatar os ataques através da filtragem dos dados e tratamento das saídas</a:t>
            </a:r>
          </a:p>
          <a:p>
            <a:endParaRPr lang="pt-PT" dirty="0"/>
          </a:p>
        </p:txBody>
      </p:sp>
      <p:pic>
        <p:nvPicPr>
          <p:cNvPr id="4" name="Imagem 3" descr="php.gif"/>
          <p:cNvPicPr>
            <a:picLocks noChangeAspect="1"/>
          </p:cNvPicPr>
          <p:nvPr/>
        </p:nvPicPr>
        <p:blipFill>
          <a:blip r:embed="rId2"/>
          <a:stretch>
            <a:fillRect/>
          </a:stretch>
        </p:blipFill>
        <p:spPr>
          <a:xfrm>
            <a:off x="214282" y="142852"/>
            <a:ext cx="785818" cy="58543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Servidor PHP</a:t>
            </a:r>
          </a:p>
        </p:txBody>
      </p:sp>
      <p:sp>
        <p:nvSpPr>
          <p:cNvPr id="3" name="Marcador de Posição de Conteúdo 2"/>
          <p:cNvSpPr>
            <a:spLocks noGrp="1"/>
          </p:cNvSpPr>
          <p:nvPr>
            <p:ph idx="1"/>
          </p:nvPr>
        </p:nvSpPr>
        <p:spPr/>
        <p:txBody>
          <a:bodyPr>
            <a:normAutofit/>
          </a:bodyPr>
          <a:lstStyle/>
          <a:p>
            <a:pPr lvl="1">
              <a:buNone/>
            </a:pPr>
            <a:r>
              <a:rPr lang="pt-PT" sz="1900" dirty="0" err="1"/>
              <a:t>Display_errors</a:t>
            </a:r>
            <a:r>
              <a:rPr lang="pt-PT" sz="1900" dirty="0"/>
              <a:t> = off</a:t>
            </a:r>
          </a:p>
          <a:p>
            <a:pPr lvl="1">
              <a:buNone/>
            </a:pPr>
            <a:r>
              <a:rPr lang="pt-PT" sz="1900" dirty="0" err="1"/>
              <a:t>Log_errors</a:t>
            </a:r>
            <a:r>
              <a:rPr lang="pt-PT" sz="1900" dirty="0"/>
              <a:t> = </a:t>
            </a:r>
            <a:r>
              <a:rPr lang="pt-PT" sz="1900" dirty="0" err="1"/>
              <a:t>on</a:t>
            </a:r>
            <a:endParaRPr lang="pt-PT" sz="1900" dirty="0"/>
          </a:p>
          <a:p>
            <a:pPr lvl="1">
              <a:buNone/>
            </a:pPr>
            <a:r>
              <a:rPr lang="pt-PT" sz="1900" dirty="0" err="1"/>
              <a:t>Error_log</a:t>
            </a:r>
            <a:r>
              <a:rPr lang="pt-PT" sz="1900" dirty="0"/>
              <a:t> = /</a:t>
            </a:r>
            <a:r>
              <a:rPr lang="pt-PT" sz="1900" dirty="0" err="1"/>
              <a:t>var</a:t>
            </a:r>
            <a:r>
              <a:rPr lang="pt-PT" sz="1900" dirty="0"/>
              <a:t>/</a:t>
            </a:r>
            <a:r>
              <a:rPr lang="pt-PT" sz="1900" dirty="0" err="1"/>
              <a:t>log</a:t>
            </a:r>
            <a:r>
              <a:rPr lang="pt-PT" sz="1900" dirty="0"/>
              <a:t>/</a:t>
            </a:r>
            <a:r>
              <a:rPr lang="pt-PT" sz="1900" dirty="0" err="1"/>
              <a:t>php.log</a:t>
            </a:r>
            <a:endParaRPr lang="pt-PT" sz="1900" dirty="0"/>
          </a:p>
          <a:p>
            <a:pPr lvl="1">
              <a:buNone/>
            </a:pPr>
            <a:r>
              <a:rPr lang="pt-PT" sz="1900" dirty="0" err="1"/>
              <a:t>Register_globals</a:t>
            </a:r>
            <a:r>
              <a:rPr lang="pt-PT" sz="1900" dirty="0"/>
              <a:t> = off</a:t>
            </a:r>
          </a:p>
          <a:p>
            <a:pPr lvl="1">
              <a:buNone/>
            </a:pPr>
            <a:r>
              <a:rPr lang="pt-PT" sz="1900" dirty="0" err="1"/>
              <a:t>Session.use_trans_sid</a:t>
            </a:r>
            <a:r>
              <a:rPr lang="pt-PT" sz="1900" dirty="0"/>
              <a:t> = 0</a:t>
            </a:r>
          </a:p>
          <a:p>
            <a:pPr lvl="1">
              <a:buNone/>
            </a:pPr>
            <a:r>
              <a:rPr lang="pt-PT" sz="1900" dirty="0" err="1"/>
              <a:t>Open_basedir</a:t>
            </a:r>
            <a:r>
              <a:rPr lang="pt-PT" sz="1900" dirty="0"/>
              <a:t> = /servers/www/</a:t>
            </a:r>
            <a:r>
              <a:rPr lang="pt-PT" sz="1900" dirty="0" err="1"/>
              <a:t>foo.bar</a:t>
            </a:r>
            <a:r>
              <a:rPr lang="pt-PT" sz="1900" dirty="0"/>
              <a:t>/</a:t>
            </a:r>
          </a:p>
          <a:p>
            <a:pPr lvl="1">
              <a:buNone/>
            </a:pPr>
            <a:r>
              <a:rPr lang="pt-PT" sz="1900" dirty="0" err="1"/>
              <a:t>Expose_php</a:t>
            </a:r>
            <a:r>
              <a:rPr lang="pt-PT" sz="1900" dirty="0"/>
              <a:t> = off</a:t>
            </a:r>
          </a:p>
          <a:p>
            <a:r>
              <a:rPr lang="pt-PT" dirty="0"/>
              <a:t>Auditoria de Segurança de Instalação</a:t>
            </a:r>
          </a:p>
          <a:p>
            <a:pPr lvl="1"/>
            <a:r>
              <a:rPr lang="pt-PT" dirty="0"/>
              <a:t>PHPSECINFO – </a:t>
            </a:r>
            <a:r>
              <a:rPr lang="pt-PT" sz="2600" dirty="0"/>
              <a:t>http://phpsec.org/projects/phpsecinfo/</a:t>
            </a:r>
          </a:p>
          <a:p>
            <a:endParaRPr lang="pt-PT" dirty="0"/>
          </a:p>
        </p:txBody>
      </p:sp>
      <p:pic>
        <p:nvPicPr>
          <p:cNvPr id="7" name="Imagem 6" descr="php.gif"/>
          <p:cNvPicPr>
            <a:picLocks noChangeAspect="1"/>
          </p:cNvPicPr>
          <p:nvPr/>
        </p:nvPicPr>
        <p:blipFill>
          <a:blip r:embed="rId2"/>
          <a:stretch>
            <a:fillRect/>
          </a:stretch>
        </p:blipFill>
        <p:spPr>
          <a:xfrm>
            <a:off x="214282" y="142852"/>
            <a:ext cx="785818" cy="58543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Bibliografia</a:t>
            </a:r>
          </a:p>
        </p:txBody>
      </p:sp>
      <p:sp>
        <p:nvSpPr>
          <p:cNvPr id="3" name="Marcador de Posição de Conteúdo 2"/>
          <p:cNvSpPr>
            <a:spLocks noGrp="1"/>
          </p:cNvSpPr>
          <p:nvPr>
            <p:ph idx="1"/>
          </p:nvPr>
        </p:nvSpPr>
        <p:spPr/>
        <p:txBody>
          <a:bodyPr/>
          <a:lstStyle/>
          <a:p>
            <a:r>
              <a:rPr lang="pt-PT" b="1" dirty="0"/>
              <a:t>Segurança no PHP</a:t>
            </a:r>
          </a:p>
          <a:p>
            <a:pPr lvl="1"/>
            <a:r>
              <a:rPr lang="en-US" dirty="0" err="1"/>
              <a:t>Por</a:t>
            </a:r>
            <a:r>
              <a:rPr lang="en-US" dirty="0"/>
              <a:t> Davey </a:t>
            </a:r>
            <a:r>
              <a:rPr lang="en-US" dirty="0" err="1"/>
              <a:t>Shafik</a:t>
            </a:r>
            <a:r>
              <a:rPr lang="en-US" dirty="0"/>
              <a:t> e Ben Ramsey </a:t>
            </a:r>
            <a:r>
              <a:rPr lang="en-US" dirty="0" err="1"/>
              <a:t>em</a:t>
            </a:r>
            <a:r>
              <a:rPr lang="en-US" dirty="0"/>
              <a:t> </a:t>
            </a:r>
            <a:r>
              <a:rPr lang="en-US" dirty="0" err="1"/>
              <a:t>Zend</a:t>
            </a:r>
            <a:r>
              <a:rPr lang="en-US" dirty="0"/>
              <a:t> Certification Study Guide</a:t>
            </a:r>
          </a:p>
          <a:p>
            <a:pPr lvl="1"/>
            <a:r>
              <a:rPr lang="en-US" dirty="0"/>
              <a:t>Internet</a:t>
            </a:r>
            <a:endParaRPr lang="pt-PT" dirty="0"/>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Alguns problemas de Segurança</a:t>
            </a:r>
          </a:p>
        </p:txBody>
      </p:sp>
      <p:sp>
        <p:nvSpPr>
          <p:cNvPr id="3" name="Marcador de Posição de Conteúdo 2"/>
          <p:cNvSpPr>
            <a:spLocks noGrp="1"/>
          </p:cNvSpPr>
          <p:nvPr>
            <p:ph idx="1"/>
          </p:nvPr>
        </p:nvSpPr>
        <p:spPr/>
        <p:txBody>
          <a:bodyPr>
            <a:normAutofit fontScale="92500" lnSpcReduction="10000"/>
          </a:bodyPr>
          <a:lstStyle/>
          <a:p>
            <a:r>
              <a:rPr lang="pt-PT" dirty="0"/>
              <a:t>Filtrar dados externos</a:t>
            </a:r>
          </a:p>
          <a:p>
            <a:pPr lvl="1"/>
            <a:r>
              <a:rPr lang="pt-PT" dirty="0"/>
              <a:t>Devemos ter consciência de que todos os dados devem ser tratados, a não ser que tenhamos certeza da sua origem;</a:t>
            </a:r>
          </a:p>
          <a:p>
            <a:pPr lvl="1"/>
            <a:r>
              <a:rPr lang="pt-PT" dirty="0"/>
              <a:t>Dados com origem em fontes externas (formulários, </a:t>
            </a:r>
            <a:r>
              <a:rPr lang="pt-PT" dirty="0" err="1"/>
              <a:t>Querys</a:t>
            </a:r>
            <a:r>
              <a:rPr lang="pt-PT" dirty="0"/>
              <a:t> SQL, Variáveis </a:t>
            </a:r>
            <a:r>
              <a:rPr lang="pt-PT" dirty="0" err="1"/>
              <a:t>SuperGlobais</a:t>
            </a:r>
            <a:r>
              <a:rPr lang="pt-PT" dirty="0"/>
              <a:t> (à excepção de $_SESSION), podem ser manipulados e alterados por forma a conter código malicioso.</a:t>
            </a:r>
          </a:p>
          <a:p>
            <a:pPr lvl="1"/>
            <a:r>
              <a:rPr lang="pt-PT" dirty="0"/>
              <a:t>Formas de colmatar este problema</a:t>
            </a:r>
          </a:p>
          <a:p>
            <a:pPr lvl="2"/>
            <a:r>
              <a:rPr lang="pt-PT" dirty="0"/>
              <a:t>Lista Negra</a:t>
            </a:r>
          </a:p>
          <a:p>
            <a:pPr lvl="2"/>
            <a:r>
              <a:rPr lang="pt-PT" dirty="0"/>
              <a:t>Lista Branca (recomendado)</a:t>
            </a:r>
          </a:p>
          <a:p>
            <a:pPr lvl="2"/>
            <a:endParaRPr lang="pt-PT" dirty="0"/>
          </a:p>
          <a:p>
            <a:pPr lvl="1"/>
            <a:endParaRPr lang="pt-PT" dirty="0"/>
          </a:p>
        </p:txBody>
      </p:sp>
      <p:pic>
        <p:nvPicPr>
          <p:cNvPr id="4" name="Imagem 3" descr="php.gif"/>
          <p:cNvPicPr>
            <a:picLocks noChangeAspect="1"/>
          </p:cNvPicPr>
          <p:nvPr/>
        </p:nvPicPr>
        <p:blipFill>
          <a:blip r:embed="rId2"/>
          <a:stretch>
            <a:fillRect/>
          </a:stretch>
        </p:blipFill>
        <p:spPr>
          <a:xfrm>
            <a:off x="214282" y="142852"/>
            <a:ext cx="785818" cy="5854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a:t>Segurança em PHP</a:t>
            </a:r>
            <a:br>
              <a:rPr lang="pt-PT" dirty="0"/>
            </a:br>
            <a:r>
              <a:rPr lang="pt-PT" dirty="0"/>
              <a:t>Filtrar dados externos</a:t>
            </a:r>
          </a:p>
        </p:txBody>
      </p:sp>
      <p:sp>
        <p:nvSpPr>
          <p:cNvPr id="3" name="Marcador de Posição de Conteúdo 2"/>
          <p:cNvSpPr>
            <a:spLocks noGrp="1"/>
          </p:cNvSpPr>
          <p:nvPr>
            <p:ph idx="1"/>
          </p:nvPr>
        </p:nvSpPr>
        <p:spPr/>
        <p:txBody>
          <a:bodyPr/>
          <a:lstStyle/>
          <a:p>
            <a:r>
              <a:rPr lang="pt-PT" dirty="0"/>
              <a:t>Listra Negra</a:t>
            </a:r>
          </a:p>
          <a:p>
            <a:pPr lvl="1"/>
            <a:r>
              <a:rPr lang="pt-PT" dirty="0"/>
              <a:t>Uma forma menos restritiva de filtragem</a:t>
            </a:r>
          </a:p>
          <a:p>
            <a:pPr lvl="1"/>
            <a:r>
              <a:rPr lang="pt-PT" dirty="0"/>
              <a:t>Assume que o programador do site sabe tudo para o qual não é permitida passagem</a:t>
            </a:r>
          </a:p>
          <a:p>
            <a:pPr lvl="1"/>
            <a:r>
              <a:rPr lang="pt-PT" dirty="0"/>
              <a:t>Idêntico a muitos fóruns, onde se definem um conjunto de palavras que são inapropriadas para esse fórum, sendo que todas as restantes são permitidas</a:t>
            </a:r>
          </a:p>
          <a:p>
            <a:pPr lvl="1"/>
            <a:r>
              <a:rPr lang="pt-PT" dirty="0"/>
              <a:t>Necessitam de ser constantemente actualizadas</a:t>
            </a:r>
          </a:p>
        </p:txBody>
      </p:sp>
      <p:pic>
        <p:nvPicPr>
          <p:cNvPr id="4" name="Imagem 3" descr="php.gif"/>
          <p:cNvPicPr>
            <a:picLocks noChangeAspect="1"/>
          </p:cNvPicPr>
          <p:nvPr/>
        </p:nvPicPr>
        <p:blipFill>
          <a:blip r:embed="rId2"/>
          <a:stretch>
            <a:fillRect/>
          </a:stretch>
        </p:blipFill>
        <p:spPr>
          <a:xfrm>
            <a:off x="214282" y="142852"/>
            <a:ext cx="785818" cy="5854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a:t>Segurança em PHP</a:t>
            </a:r>
            <a:br>
              <a:rPr lang="pt-PT" dirty="0"/>
            </a:br>
            <a:r>
              <a:rPr lang="pt-PT" dirty="0"/>
              <a:t>Filtrar dados externos</a:t>
            </a:r>
          </a:p>
        </p:txBody>
      </p:sp>
      <p:sp>
        <p:nvSpPr>
          <p:cNvPr id="3" name="Marcador de Posição de Conteúdo 2"/>
          <p:cNvSpPr>
            <a:spLocks noGrp="1"/>
          </p:cNvSpPr>
          <p:nvPr>
            <p:ph idx="1"/>
          </p:nvPr>
        </p:nvSpPr>
        <p:spPr/>
        <p:txBody>
          <a:bodyPr/>
          <a:lstStyle/>
          <a:p>
            <a:r>
              <a:rPr lang="pt-PT" dirty="0"/>
              <a:t>Lista Branca</a:t>
            </a:r>
          </a:p>
          <a:p>
            <a:pPr lvl="1"/>
            <a:r>
              <a:rPr lang="pt-PT" dirty="0"/>
              <a:t>Oferece mais protecção do que a lista negra</a:t>
            </a:r>
          </a:p>
          <a:p>
            <a:pPr lvl="1"/>
            <a:r>
              <a:rPr lang="pt-PT" dirty="0"/>
              <a:t>Faz o contrário da lista negra, ao invés de identificar os dados inaceitáveis, identifica apenas o que são aceitáveis</a:t>
            </a:r>
          </a:p>
          <a:p>
            <a:pPr lvl="1"/>
            <a:r>
              <a:rPr lang="pt-PT" dirty="0"/>
              <a:t>Para que a lista branca seja correctamente implementada temos de executar:</a:t>
            </a:r>
          </a:p>
          <a:p>
            <a:pPr lvl="2"/>
            <a:r>
              <a:rPr lang="pt-PT" dirty="0"/>
              <a:t>Filtro de Entrada</a:t>
            </a:r>
          </a:p>
          <a:p>
            <a:pPr lvl="2"/>
            <a:r>
              <a:rPr lang="pt-PT" dirty="0"/>
              <a:t>Tratamento de Saída</a:t>
            </a:r>
          </a:p>
          <a:p>
            <a:pPr lvl="1"/>
            <a:endParaRPr lang="pt-PT" dirty="0"/>
          </a:p>
        </p:txBody>
      </p:sp>
      <p:pic>
        <p:nvPicPr>
          <p:cNvPr id="4" name="Imagem 3" descr="php.gif"/>
          <p:cNvPicPr>
            <a:picLocks noChangeAspect="1"/>
          </p:cNvPicPr>
          <p:nvPr/>
        </p:nvPicPr>
        <p:blipFill>
          <a:blip r:embed="rId2"/>
          <a:stretch>
            <a:fillRect/>
          </a:stretch>
        </p:blipFill>
        <p:spPr>
          <a:xfrm>
            <a:off x="214282" y="142852"/>
            <a:ext cx="785818" cy="5854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normAutofit lnSpcReduction="10000"/>
          </a:bodyPr>
          <a:lstStyle/>
          <a:p>
            <a:r>
              <a:rPr lang="pt-PT" dirty="0"/>
              <a:t>Filtro de Entrada</a:t>
            </a:r>
          </a:p>
          <a:p>
            <a:pPr lvl="1">
              <a:buNone/>
            </a:pPr>
            <a:r>
              <a:rPr lang="pt-PT" sz="1500" dirty="0" err="1"/>
              <a:t>$clean</a:t>
            </a:r>
            <a:r>
              <a:rPr lang="pt-PT" sz="1500" dirty="0"/>
              <a:t> = </a:t>
            </a:r>
            <a:r>
              <a:rPr lang="pt-PT" sz="1500" b="1" dirty="0" err="1"/>
              <a:t>array</a:t>
            </a:r>
            <a:r>
              <a:rPr lang="pt-PT" sz="1500" b="1" dirty="0"/>
              <a:t>( ) ;</a:t>
            </a:r>
          </a:p>
          <a:p>
            <a:pPr lvl="1">
              <a:buNone/>
            </a:pPr>
            <a:r>
              <a:rPr lang="pt-PT" sz="1500" b="1" dirty="0"/>
              <a:t>i f ( </a:t>
            </a:r>
            <a:r>
              <a:rPr lang="pt-PT" sz="1500" b="1" dirty="0" err="1"/>
              <a:t>ctype_alpha</a:t>
            </a:r>
            <a:r>
              <a:rPr lang="pt-PT" sz="1500" b="1" dirty="0"/>
              <a:t>( $_POST[ ’</a:t>
            </a:r>
            <a:r>
              <a:rPr lang="pt-PT" sz="1500" b="1" dirty="0" err="1"/>
              <a:t>username</a:t>
            </a:r>
            <a:r>
              <a:rPr lang="pt-PT" sz="1500" b="1" dirty="0"/>
              <a:t>’ ] ) )</a:t>
            </a:r>
          </a:p>
          <a:p>
            <a:pPr lvl="1">
              <a:buNone/>
            </a:pPr>
            <a:r>
              <a:rPr lang="pt-PT" sz="1500" dirty="0"/>
              <a:t>{</a:t>
            </a:r>
          </a:p>
          <a:p>
            <a:pPr lvl="1">
              <a:buNone/>
            </a:pPr>
            <a:r>
              <a:rPr lang="es-ES" sz="1500" dirty="0"/>
              <a:t>           $</a:t>
            </a:r>
            <a:r>
              <a:rPr lang="es-ES" sz="1500" dirty="0" err="1"/>
              <a:t>clean</a:t>
            </a:r>
            <a:r>
              <a:rPr lang="es-ES" sz="1500" dirty="0"/>
              <a:t> [ ’ </a:t>
            </a:r>
            <a:r>
              <a:rPr lang="es-ES" sz="1500" dirty="0" err="1"/>
              <a:t>username</a:t>
            </a:r>
            <a:r>
              <a:rPr lang="es-ES" sz="1500" dirty="0"/>
              <a:t>’ ] = $_POST[ ’</a:t>
            </a:r>
            <a:r>
              <a:rPr lang="es-ES" sz="1500" dirty="0" err="1"/>
              <a:t>username</a:t>
            </a:r>
            <a:r>
              <a:rPr lang="es-ES" sz="1500" dirty="0"/>
              <a:t>’ ] ;</a:t>
            </a:r>
          </a:p>
          <a:p>
            <a:pPr lvl="1">
              <a:buNone/>
            </a:pPr>
            <a:r>
              <a:rPr lang="pt-PT" sz="1500" dirty="0"/>
              <a:t>}</a:t>
            </a:r>
            <a:r>
              <a:rPr lang="pt-PT" sz="1500" b="1" dirty="0"/>
              <a:t>i</a:t>
            </a:r>
            <a:r>
              <a:rPr lang="en-US" sz="1500" b="1" dirty="0"/>
              <a:t>f ( </a:t>
            </a:r>
            <a:r>
              <a:rPr lang="en-US" sz="1500" b="1" dirty="0" err="1"/>
              <a:t>ctype_alnum</a:t>
            </a:r>
            <a:r>
              <a:rPr lang="en-US" sz="1500" b="1" dirty="0"/>
              <a:t>( $_POST[ ’password ’ ] ) )</a:t>
            </a:r>
          </a:p>
          <a:p>
            <a:pPr lvl="1">
              <a:buNone/>
            </a:pPr>
            <a:r>
              <a:rPr lang="pt-PT" sz="1500" dirty="0"/>
              <a:t>{</a:t>
            </a:r>
          </a:p>
          <a:p>
            <a:pPr lvl="1">
              <a:buNone/>
            </a:pPr>
            <a:r>
              <a:rPr lang="en-US" sz="1500" dirty="0"/>
              <a:t>            $clean [ ’password ’ ] = $_POST[ ’password ’ ] ;</a:t>
            </a:r>
          </a:p>
          <a:p>
            <a:pPr lvl="1">
              <a:buNone/>
            </a:pPr>
            <a:r>
              <a:rPr lang="pt-PT" sz="1500" dirty="0"/>
              <a:t>}</a:t>
            </a:r>
          </a:p>
          <a:p>
            <a:pPr lvl="1"/>
            <a:r>
              <a:rPr lang="pt-PT" sz="1500" dirty="0"/>
              <a:t>Nota: </a:t>
            </a:r>
          </a:p>
          <a:p>
            <a:pPr lvl="1">
              <a:buNone/>
            </a:pPr>
            <a:r>
              <a:rPr lang="pt-PT" sz="1500" b="1" dirty="0"/>
              <a:t>       	</a:t>
            </a:r>
            <a:r>
              <a:rPr lang="pt-PT" sz="1500" b="1" dirty="0" err="1"/>
              <a:t>ctype_alpha</a:t>
            </a:r>
            <a:r>
              <a:rPr lang="pt-PT" sz="1500" b="1" dirty="0"/>
              <a:t>, </a:t>
            </a:r>
            <a:r>
              <a:rPr lang="pt-PT" sz="1500" dirty="0"/>
              <a:t>permite apenas letras de (</a:t>
            </a:r>
            <a:r>
              <a:rPr lang="pt-PT" sz="1500" dirty="0" err="1"/>
              <a:t>a-z</a:t>
            </a:r>
            <a:r>
              <a:rPr lang="pt-PT" sz="1500" dirty="0"/>
              <a:t> e A-Z)</a:t>
            </a:r>
          </a:p>
          <a:p>
            <a:pPr lvl="1">
              <a:buNone/>
            </a:pPr>
            <a:r>
              <a:rPr lang="pt-PT" sz="1500" b="1" dirty="0"/>
              <a:t> 		</a:t>
            </a:r>
            <a:r>
              <a:rPr lang="en-US" sz="1500" b="1" dirty="0" err="1"/>
              <a:t>ctype_alnum</a:t>
            </a:r>
            <a:r>
              <a:rPr lang="en-US" sz="1500" b="1" dirty="0"/>
              <a:t>, </a:t>
            </a:r>
            <a:r>
              <a:rPr lang="en-US" sz="1500" dirty="0" err="1"/>
              <a:t>permite</a:t>
            </a:r>
            <a:r>
              <a:rPr lang="en-US" sz="1500" dirty="0"/>
              <a:t> </a:t>
            </a:r>
            <a:r>
              <a:rPr lang="en-US" sz="1500" dirty="0" err="1"/>
              <a:t>letras</a:t>
            </a:r>
            <a:r>
              <a:rPr lang="en-US" sz="1500" dirty="0"/>
              <a:t> e </a:t>
            </a:r>
            <a:r>
              <a:rPr lang="en-US" sz="1500" dirty="0" err="1"/>
              <a:t>numeros</a:t>
            </a:r>
            <a:endParaRPr lang="en-US" sz="1500" dirty="0"/>
          </a:p>
          <a:p>
            <a:pPr lvl="1">
              <a:buNone/>
            </a:pPr>
            <a:r>
              <a:rPr lang="en-US" sz="1500" dirty="0"/>
              <a:t>		</a:t>
            </a:r>
            <a:r>
              <a:rPr lang="en-US" sz="1500" dirty="0" err="1"/>
              <a:t>Em</a:t>
            </a:r>
            <a:r>
              <a:rPr lang="en-US" sz="1500" dirty="0"/>
              <a:t> base de dados MYSQL </a:t>
            </a:r>
            <a:r>
              <a:rPr lang="en-US" sz="1500" dirty="0" err="1"/>
              <a:t>devemos</a:t>
            </a:r>
            <a:r>
              <a:rPr lang="en-US" sz="1500" dirty="0"/>
              <a:t> </a:t>
            </a:r>
            <a:r>
              <a:rPr lang="en-US" sz="1500" dirty="0" err="1"/>
              <a:t>utilizar</a:t>
            </a:r>
            <a:r>
              <a:rPr lang="en-US" sz="1500" dirty="0"/>
              <a:t> o </a:t>
            </a:r>
            <a:r>
              <a:rPr lang="en-US" sz="1500" b="1" dirty="0" err="1"/>
              <a:t>mysql_real_escape_string</a:t>
            </a:r>
            <a:r>
              <a:rPr lang="en-US" sz="1500" b="1" dirty="0"/>
              <a:t>()</a:t>
            </a:r>
          </a:p>
          <a:p>
            <a:pPr lvl="1">
              <a:buNone/>
            </a:pPr>
            <a:endParaRPr lang="pt-PT" sz="1500" dirty="0"/>
          </a:p>
          <a:p>
            <a:pPr lvl="1">
              <a:buNone/>
            </a:pPr>
            <a:r>
              <a:rPr lang="pt-PT" sz="1500" dirty="0"/>
              <a:t>Desta forma não permitimos ataques via formulários e sabemos sempre que os dados são válidos.</a:t>
            </a:r>
          </a:p>
          <a:p>
            <a:pPr lvl="1">
              <a:buNone/>
            </a:pPr>
            <a:r>
              <a:rPr lang="pt-PT" sz="1500" dirty="0"/>
              <a:t>Se alguém tentar passar “dados doentes”, o máximo que pode acontecer é o vector </a:t>
            </a:r>
            <a:r>
              <a:rPr lang="pt-PT" sz="1500" dirty="0" err="1"/>
              <a:t>clean</a:t>
            </a:r>
            <a:r>
              <a:rPr lang="pt-PT" sz="1500" dirty="0"/>
              <a:t> estar vazio </a:t>
            </a:r>
            <a:endParaRPr lang="en-US" sz="1500" dirty="0"/>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a:t>Filtrar dados externos</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normAutofit lnSpcReduction="10000"/>
          </a:bodyPr>
          <a:lstStyle/>
          <a:p>
            <a:r>
              <a:rPr lang="pt-PT" dirty="0"/>
              <a:t>Tratamento de Saída</a:t>
            </a:r>
          </a:p>
          <a:p>
            <a:pPr lvl="1"/>
            <a:r>
              <a:rPr lang="pt-PT" dirty="0"/>
              <a:t>Ao contrário do filtro de entrada que protege a nossa aplicação o tratamento de saída tem em vista a protecção do cliente (navegador Web)</a:t>
            </a:r>
          </a:p>
          <a:p>
            <a:pPr lvl="1"/>
            <a:r>
              <a:rPr lang="pt-PT" dirty="0"/>
              <a:t>Resultados de uma consulta à base de dados que tenham caracteres iguais aos usados pelo HTML, devem ser tratados</a:t>
            </a:r>
          </a:p>
          <a:p>
            <a:pPr lvl="1"/>
            <a:r>
              <a:rPr lang="pt-PT" dirty="0"/>
              <a:t>Existem duas funções para esse efeito</a:t>
            </a:r>
          </a:p>
          <a:p>
            <a:pPr lvl="2"/>
            <a:r>
              <a:rPr lang="pt-PT" dirty="0" err="1"/>
              <a:t>htmlspecialchars</a:t>
            </a:r>
            <a:r>
              <a:rPr lang="pt-PT" dirty="0"/>
              <a:t>()</a:t>
            </a:r>
          </a:p>
          <a:p>
            <a:pPr lvl="2"/>
            <a:r>
              <a:rPr lang="pt-PT" dirty="0" err="1"/>
              <a:t>htmlentities</a:t>
            </a:r>
            <a:r>
              <a:rPr lang="pt-PT" dirty="0"/>
              <a:t>( ) </a:t>
            </a:r>
            <a:r>
              <a:rPr lang="pt-PT" sz="2000" dirty="0"/>
              <a:t>– </a:t>
            </a:r>
            <a:r>
              <a:rPr lang="pt-PT" sz="2000" dirty="0" err="1"/>
              <a:t>htmlentities</a:t>
            </a:r>
            <a:r>
              <a:rPr lang="pt-PT" sz="2000" dirty="0"/>
              <a:t>(“&lt;</a:t>
            </a:r>
            <a:r>
              <a:rPr lang="pt-PT" sz="2000" dirty="0" err="1"/>
              <a:t>br</a:t>
            </a:r>
            <a:r>
              <a:rPr lang="pt-PT" sz="2000" dirty="0"/>
              <a:t>&gt;&lt;p&gt;”,ENT_QUOTES,”UTF-8”)</a:t>
            </a:r>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a:t>Filtrar dados externos</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normAutofit fontScale="85000" lnSpcReduction="20000"/>
          </a:bodyPr>
          <a:lstStyle/>
          <a:p>
            <a:r>
              <a:rPr lang="pt-PT" dirty="0"/>
              <a:t>Obrigatoriamente deve estar OFF</a:t>
            </a:r>
          </a:p>
          <a:p>
            <a:r>
              <a:rPr lang="pt-PT" dirty="0"/>
              <a:t>Com a directiva de configuração </a:t>
            </a:r>
            <a:r>
              <a:rPr lang="pt-PT" dirty="0" err="1"/>
              <a:t>Register_Globals</a:t>
            </a:r>
            <a:r>
              <a:rPr lang="pt-PT" dirty="0"/>
              <a:t> a </a:t>
            </a:r>
            <a:r>
              <a:rPr lang="pt-PT" dirty="0" err="1"/>
              <a:t>On</a:t>
            </a:r>
            <a:r>
              <a:rPr lang="pt-PT" dirty="0"/>
              <a:t>, todas as variáveis de </a:t>
            </a:r>
            <a:r>
              <a:rPr lang="pt-PT" dirty="0" err="1"/>
              <a:t>Querys</a:t>
            </a:r>
            <a:r>
              <a:rPr lang="pt-PT" dirty="0"/>
              <a:t> de Consultas, Formulários, Sessões, Cookies </a:t>
            </a:r>
            <a:r>
              <a:rPr lang="pt-PT" dirty="0" err="1"/>
              <a:t>etc</a:t>
            </a:r>
            <a:r>
              <a:rPr lang="pt-PT" dirty="0"/>
              <a:t>…, estão disponíveis como se fossem variáveis locais. Assim um utilizador malicioso pode usar as variáveis, que não estejam inicializadas para fins menos próprios.</a:t>
            </a:r>
          </a:p>
          <a:p>
            <a:r>
              <a:rPr lang="pt-PT" dirty="0"/>
              <a:t>Solução</a:t>
            </a:r>
          </a:p>
          <a:p>
            <a:pPr lvl="1"/>
            <a:r>
              <a:rPr lang="pt-PT" dirty="0"/>
              <a:t>Configurar a directiva </a:t>
            </a:r>
            <a:r>
              <a:rPr lang="pt-PT" dirty="0" err="1"/>
              <a:t>Register_Globals</a:t>
            </a:r>
            <a:r>
              <a:rPr lang="pt-PT" dirty="0"/>
              <a:t> a OFF (mais indicado)		</a:t>
            </a:r>
          </a:p>
          <a:p>
            <a:pPr lvl="1">
              <a:buNone/>
            </a:pPr>
            <a:r>
              <a:rPr lang="pt-PT" dirty="0"/>
              <a:t>					OU</a:t>
            </a:r>
          </a:p>
          <a:p>
            <a:pPr lvl="1"/>
            <a:r>
              <a:rPr lang="pt-PT" dirty="0"/>
              <a:t>Inicializar sempre as variáveis (muito trabalhoso ) </a:t>
            </a:r>
          </a:p>
        </p:txBody>
      </p:sp>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err="1"/>
              <a:t>Register</a:t>
            </a:r>
            <a:r>
              <a:rPr lang="pt-PT" dirty="0"/>
              <a:t> </a:t>
            </a:r>
            <a:r>
              <a:rPr lang="pt-PT" dirty="0" err="1"/>
              <a:t>Globals</a:t>
            </a:r>
            <a:endParaRPr lang="pt-PT" dirty="0"/>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457200" y="274638"/>
            <a:ext cx="8229600" cy="1143000"/>
          </a:xfrm>
        </p:spPr>
        <p:txBody>
          <a:bodyPr>
            <a:normAutofit fontScale="90000"/>
          </a:bodyPr>
          <a:lstStyle/>
          <a:p>
            <a:r>
              <a:rPr lang="pt-PT" dirty="0"/>
              <a:t>Segurança em PHP</a:t>
            </a:r>
            <a:br>
              <a:rPr lang="pt-PT" dirty="0"/>
            </a:br>
            <a:r>
              <a:rPr lang="pt-PT" dirty="0"/>
              <a:t>Segurança no Web Site</a:t>
            </a:r>
          </a:p>
        </p:txBody>
      </p:sp>
      <p:pic>
        <p:nvPicPr>
          <p:cNvPr id="5" name="Imagem 4" descr="php.gif"/>
          <p:cNvPicPr>
            <a:picLocks noChangeAspect="1"/>
          </p:cNvPicPr>
          <p:nvPr/>
        </p:nvPicPr>
        <p:blipFill>
          <a:blip r:embed="rId2"/>
          <a:stretch>
            <a:fillRect/>
          </a:stretch>
        </p:blipFill>
        <p:spPr>
          <a:xfrm>
            <a:off x="214282" y="142852"/>
            <a:ext cx="785818" cy="585434"/>
          </a:xfrm>
          <a:prstGeom prst="rect">
            <a:avLst/>
          </a:prstGeom>
        </p:spPr>
      </p:pic>
      <p:sp>
        <p:nvSpPr>
          <p:cNvPr id="6" name="Explosão 2 5"/>
          <p:cNvSpPr/>
          <p:nvPr/>
        </p:nvSpPr>
        <p:spPr>
          <a:xfrm>
            <a:off x="500034" y="2071678"/>
            <a:ext cx="4429156" cy="321471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Formulários</a:t>
            </a:r>
          </a:p>
        </p:txBody>
      </p:sp>
      <p:sp>
        <p:nvSpPr>
          <p:cNvPr id="7" name="Explosão 2 6"/>
          <p:cNvSpPr/>
          <p:nvPr/>
        </p:nvSpPr>
        <p:spPr>
          <a:xfrm>
            <a:off x="4714844" y="2143116"/>
            <a:ext cx="4429156" cy="321471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URLs</a:t>
            </a:r>
            <a:endParaRPr lang="pt-PT" dirty="0"/>
          </a:p>
        </p:txBody>
      </p:sp>
      <p:sp>
        <p:nvSpPr>
          <p:cNvPr id="8" name="CaixaDeTexto 7"/>
          <p:cNvSpPr txBox="1"/>
          <p:nvPr/>
        </p:nvSpPr>
        <p:spPr>
          <a:xfrm>
            <a:off x="857224" y="1643050"/>
            <a:ext cx="8072494" cy="369332"/>
          </a:xfrm>
          <a:prstGeom prst="rect">
            <a:avLst/>
          </a:prstGeom>
          <a:noFill/>
        </p:spPr>
        <p:txBody>
          <a:bodyPr wrap="square" rtlCol="0">
            <a:spAutoFit/>
          </a:bodyPr>
          <a:lstStyle/>
          <a:p>
            <a:pPr algn="ctr"/>
            <a:r>
              <a:rPr lang="pt-PT" dirty="0"/>
              <a:t>Candidatos mais comuns e fáceis para um ataque potencial</a:t>
            </a:r>
          </a:p>
        </p:txBody>
      </p:sp>
    </p:spTree>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13C19800F5D2A46BCAA7DBDBF927DAE" ma:contentTypeVersion="8" ma:contentTypeDescription="Criar um novo documento." ma:contentTypeScope="" ma:versionID="31e19b13e72ae198a0524ef7aa35801b">
  <xsd:schema xmlns:xsd="http://www.w3.org/2001/XMLSchema" xmlns:xs="http://www.w3.org/2001/XMLSchema" xmlns:p="http://schemas.microsoft.com/office/2006/metadata/properties" xmlns:ns2="a36293a4-fd3c-4b01-97ea-20bec52c52f6" xmlns:ns3="b0615d51-1b5b-4af8-9751-20fec560946e" targetNamespace="http://schemas.microsoft.com/office/2006/metadata/properties" ma:root="true" ma:fieldsID="3ba9dcecb756aae9f71ae6793143bae7" ns2:_="" ns3:_="">
    <xsd:import namespace="a36293a4-fd3c-4b01-97ea-20bec52c52f6"/>
    <xsd:import namespace="b0615d51-1b5b-4af8-9751-20fec560946e"/>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6293a4-fd3c-4b01-97ea-20bec52c52f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Etiquetas de Imagem" ma:readOnly="false" ma:fieldId="{5cf76f15-5ced-4ddc-b409-7134ff3c332f}" ma:taxonomyMulti="true" ma:sspId="f561c7a7-02ae-4874-a2c5-b757c263c918"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615d51-1b5b-4af8-9751-20fec560946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ac4aecb5-00be-4863-82a1-af32a08d60a4}" ma:internalName="TaxCatchAll" ma:showField="CatchAllData" ma:web="b0615d51-1b5b-4af8-9751-20fec560946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D3240D-C578-46BC-B8DD-84630F55CD57}"/>
</file>

<file path=customXml/itemProps2.xml><?xml version="1.0" encoding="utf-8"?>
<ds:datastoreItem xmlns:ds="http://schemas.openxmlformats.org/officeDocument/2006/customXml" ds:itemID="{C77EBF4B-15E3-4F99-A964-81AE27EB1B78}"/>
</file>

<file path=docProps/app.xml><?xml version="1.0" encoding="utf-8"?>
<Properties xmlns="http://schemas.openxmlformats.org/officeDocument/2006/extended-properties" xmlns:vt="http://schemas.openxmlformats.org/officeDocument/2006/docPropsVTypes">
  <TotalTime>398</TotalTime>
  <Words>1318</Words>
  <Application>Microsoft Office PowerPoint</Application>
  <PresentationFormat>Apresentação no Ecrã (4:3)</PresentationFormat>
  <Paragraphs>175</Paragraphs>
  <Slides>26</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26</vt:i4>
      </vt:variant>
    </vt:vector>
  </HeadingPairs>
  <TitlesOfParts>
    <vt:vector size="30" baseType="lpstr">
      <vt:lpstr>Arial Unicode MS</vt:lpstr>
      <vt:lpstr>Arial</vt:lpstr>
      <vt:lpstr>Calibri</vt:lpstr>
      <vt:lpstr>Tema do Office</vt:lpstr>
      <vt:lpstr>Segurança em Sites PHP</vt:lpstr>
      <vt:lpstr>Índice</vt:lpstr>
      <vt:lpstr>Alguns problemas de Segurança</vt:lpstr>
      <vt:lpstr>Segurança em PHP Filtrar dados externos</vt:lpstr>
      <vt:lpstr>Segurança em PHP Filtrar dados externos</vt:lpstr>
      <vt:lpstr>Segurança em PHP Filtrar dados externos</vt:lpstr>
      <vt:lpstr>Segurança em PHP Filtrar dados externos</vt:lpstr>
      <vt:lpstr>Segurança em PHP Register Globals</vt:lpstr>
      <vt:lpstr>Segurança em PHP Segurança no Web Site</vt:lpstr>
      <vt:lpstr>Segurança em PHP Formulários Falsificados</vt:lpstr>
      <vt:lpstr>Segurança em PHP Formulários Falsificados - Exemplo</vt:lpstr>
      <vt:lpstr>Segurança em PHP Formulários Falsificados - Exemplo</vt:lpstr>
      <vt:lpstr>Segurança em PHP Cross-Site Scripting (XSS) </vt:lpstr>
      <vt:lpstr>Segurança em PHP Cross-Site Scripting (XSS) </vt:lpstr>
      <vt:lpstr>Segurança em PHP Cross-Site Request Forgeries (CSRF) </vt:lpstr>
      <vt:lpstr>Segurança em PHP Cross-Site Request Forgeries (CSRF) </vt:lpstr>
      <vt:lpstr>Segurança em PHP SQL INJECTION</vt:lpstr>
      <vt:lpstr>Segurança em PHP SQL INJECTION</vt:lpstr>
      <vt:lpstr>Segurança em PHP SQL INJECTION</vt:lpstr>
      <vt:lpstr>Segurança em PHP SQL INJECTION</vt:lpstr>
      <vt:lpstr>Segurança em PHP Segurança de Sessão</vt:lpstr>
      <vt:lpstr>Segurança em PHP Segurança de Sessão</vt:lpstr>
      <vt:lpstr>Segurança em PHP Segurança de Sessão</vt:lpstr>
      <vt:lpstr>Segurança em PHP Resumo</vt:lpstr>
      <vt:lpstr>Servidor PHP</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Segurança em Sites PHP</dc:title>
  <dc:creator>gil</dc:creator>
  <cp:lastModifiedBy>bruno</cp:lastModifiedBy>
  <cp:revision>60</cp:revision>
  <dcterms:created xsi:type="dcterms:W3CDTF">2008-05-09T15:58:18Z</dcterms:created>
  <dcterms:modified xsi:type="dcterms:W3CDTF">2016-11-17T13:26:14Z</dcterms:modified>
</cp:coreProperties>
</file>