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80700"/>
  <p:notesSz cx="7556500" cy="106807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CIRWF+DroidSans" panose="020B0604020202020204"/>
      <p:regular r:id="rId15"/>
    </p:embeddedFont>
    <p:embeddedFont>
      <p:font typeface="HJFQTO+Cambria" panose="020B0604020202020204"/>
      <p:regular r:id="rId16"/>
    </p:embeddedFont>
    <p:embeddedFont>
      <p:font typeface="NTHLNS+CourierNewPSMT" panose="020B0604020202020204"/>
      <p:regular r:id="rId17"/>
    </p:embeddedFont>
    <p:embeddedFont>
      <p:font typeface="TJVJJL+Cambria-Bold" panose="020B0604020202020204"/>
      <p:regular r:id="rId18"/>
    </p:embeddedFont>
    <p:embeddedFont>
      <p:font typeface="TPKTNG+Calibri" panose="020B0604020202020204"/>
      <p:regular r:id="rId19"/>
    </p:embeddedFont>
    <p:embeddedFont>
      <p:font typeface="TVDQTB+DroidSans-Bold" panose="020B0604020202020204"/>
      <p:regular r:id="rId20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6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DECE32-157C-DFC8-AAD5-92B764A3437B}"/>
              </a:ext>
            </a:extLst>
          </p:cNvPr>
          <p:cNvSpPr txBox="1"/>
          <p:nvPr/>
        </p:nvSpPr>
        <p:spPr>
          <a:xfrm>
            <a:off x="1185962" y="2244006"/>
            <a:ext cx="5256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/>
              <a:t>CSS</a:t>
            </a:r>
          </a:p>
          <a:p>
            <a:pPr algn="ctr"/>
            <a:endParaRPr lang="pt-PT" sz="7200" b="1" dirty="0"/>
          </a:p>
          <a:p>
            <a:pPr algn="ctr"/>
            <a:r>
              <a:rPr lang="pt-PT" sz="7200" b="1" dirty="0"/>
              <a:t>CASCADING</a:t>
            </a:r>
          </a:p>
          <a:p>
            <a:pPr algn="ctr"/>
            <a:r>
              <a:rPr lang="pt-PT" sz="7200" b="1" dirty="0"/>
              <a:t>STYLE</a:t>
            </a:r>
          </a:p>
          <a:p>
            <a:pPr algn="ctr"/>
            <a:r>
              <a:rPr lang="pt-PT" sz="7200" b="1" dirty="0"/>
              <a:t>SHEETS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8699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71221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9458"/>
            <a:ext cx="5016369" cy="439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000" y="779985"/>
            <a:ext cx="537591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CSS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993" y="954882"/>
            <a:ext cx="462874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Atualmente o CSS (Cascading Style Sheets – Folhas de Estilo em Cascata) é 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67" y="1127452"/>
            <a:ext cx="46287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padrão</a:t>
            </a:r>
            <a:r>
              <a:rPr sz="1100" spc="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definir</a:t>
            </a:r>
            <a:r>
              <a:rPr sz="1100" spc="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apresentação</a:t>
            </a:r>
            <a:r>
              <a:rPr sz="1100" spc="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documentos</a:t>
            </a:r>
            <a:r>
              <a:rPr sz="1100" spc="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escritos</a:t>
            </a:r>
            <a:r>
              <a:rPr sz="1100" spc="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HTML.</a:t>
            </a:r>
            <a:r>
              <a:rPr sz="1100" spc="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35" y="1300025"/>
            <a:ext cx="462880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basicamente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formata</a:t>
            </a:r>
            <a:r>
              <a:rPr sz="11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página,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seja,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este</a:t>
            </a:r>
            <a:r>
              <a:rPr sz="11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define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cores</a:t>
            </a:r>
            <a:r>
              <a:rPr sz="1100" spc="-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918" y="1472595"/>
            <a:ext cx="462868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página,</a:t>
            </a:r>
            <a:r>
              <a:rPr sz="1100" spc="22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fonte,</a:t>
            </a:r>
            <a:r>
              <a:rPr sz="1100" spc="2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etc.</a:t>
            </a:r>
            <a:r>
              <a:rPr sz="1100" spc="22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  <a:r>
              <a:rPr sz="1100" spc="22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serve</a:t>
            </a:r>
            <a:r>
              <a:rPr sz="1100" spc="2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2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desenvolver</a:t>
            </a:r>
            <a:r>
              <a:rPr sz="1100" spc="2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páginas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883" y="1645167"/>
            <a:ext cx="91139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modificá-las.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883" y="1990312"/>
            <a:ext cx="462888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Analisando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diferenças,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podemos</a:t>
            </a:r>
            <a:r>
              <a:rPr sz="1100" spc="3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ver</a:t>
            </a:r>
            <a:r>
              <a:rPr sz="1100" spc="3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que,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3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60" y="2162884"/>
            <a:ext cx="4628636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diferentes,</a:t>
            </a:r>
            <a:r>
              <a:rPr sz="1100" spc="1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mas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ambos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fundamentais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desenvolvimento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824" y="2335454"/>
            <a:ext cx="46287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página.</a:t>
            </a:r>
            <a:r>
              <a:rPr sz="1100" spc="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3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estrutura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4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à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personaliza.</a:t>
            </a:r>
            <a:r>
              <a:rPr sz="1100" spc="3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desenvolver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774" y="2508027"/>
            <a:ext cx="462879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sites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preciso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conhecer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dois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códigos.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confunda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HTML,</a:t>
            </a:r>
            <a:r>
              <a:rPr sz="1100" spc="-3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748" y="2680597"/>
            <a:ext cx="416646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dois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códigos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totalmente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diferentes,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pois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função.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0000" y="3365920"/>
            <a:ext cx="1825966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Folhas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estilo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373" y="3815432"/>
            <a:ext cx="377935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Seletores,</a:t>
            </a:r>
            <a:r>
              <a:rPr sz="1400" spc="-145" dirty="0">
                <a:solidFill>
                  <a:srgbClr val="1F4A7D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declarações,propriedades</a:t>
            </a:r>
            <a:r>
              <a:rPr sz="1400" spc="-154" dirty="0">
                <a:solidFill>
                  <a:srgbClr val="1F4A7D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e</a:t>
            </a:r>
            <a:r>
              <a:rPr sz="1400" spc="-146" dirty="0">
                <a:solidFill>
                  <a:srgbClr val="1F4A7D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valores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713" y="3922378"/>
            <a:ext cx="462864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 folha de estilo consiste em uma ou mais regras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 controla a exibição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00000" y="3971366"/>
            <a:ext cx="1952368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 acrescentar notas ou comentários ao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676" y="4094948"/>
            <a:ext cx="462875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elementos.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conjunto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regras</a:t>
            </a:r>
            <a:r>
              <a:rPr sz="1100" spc="1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possui</a:t>
            </a:r>
            <a:r>
              <a:rPr sz="1100" spc="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duas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partes: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9989" y="4096876"/>
            <a:ext cx="1952327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arquivo</a:t>
            </a:r>
            <a:r>
              <a:rPr sz="800" spc="2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800" spc="2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2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800" spc="2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usar</a:t>
            </a:r>
            <a:r>
              <a:rPr sz="800" spc="2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800" spc="2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tags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9971" y="4222382"/>
            <a:ext cx="465226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abaixo: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62" y="4267521"/>
            <a:ext cx="154059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blocodedeclaração.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9913" y="4657578"/>
            <a:ext cx="1493520" cy="210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0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/* Formatação do texto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9913" y="4772673"/>
            <a:ext cx="883919" cy="210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0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principal */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9968" y="4818686"/>
            <a:ext cx="1952340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texto</a:t>
            </a:r>
            <a:r>
              <a:rPr sz="800" spc="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aparece</a:t>
            </a:r>
            <a:r>
              <a:rPr sz="8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entre</a:t>
            </a:r>
            <a:r>
              <a:rPr sz="800" spc="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tags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368" y="4880225"/>
            <a:ext cx="261727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seletor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{</a:t>
            </a:r>
            <a:r>
              <a:rPr sz="1100" spc="-264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propriedade:</a:t>
            </a:r>
            <a:r>
              <a:rPr sz="1100" spc="-261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valor;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9956" y="4944197"/>
            <a:ext cx="1952389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8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comentários</a:t>
            </a:r>
            <a:r>
              <a:rPr sz="800" spc="-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(</a:t>
            </a:r>
            <a:r>
              <a:rPr sz="800" spc="-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/*</a:t>
            </a:r>
            <a:r>
              <a:rPr sz="800" spc="-134" dirty="0">
                <a:solidFill>
                  <a:srgbClr val="114073"/>
                </a:solidFill>
                <a:latin typeface="NTHLNS+CourierNewPSMT"/>
                <a:cs typeface="NTHLNS+CourierNewPSMT"/>
              </a:rPr>
              <a:t> </a:t>
            </a: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*/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)</a:t>
            </a:r>
            <a:r>
              <a:rPr sz="8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8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será exibido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9943" y="5077648"/>
            <a:ext cx="1952406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pelo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navegador</a:t>
            </a:r>
            <a:r>
              <a:rPr sz="800" spc="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nem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reconhecido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como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357" y="5196727"/>
            <a:ext cx="204686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&lt;style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type=”text/css”&gt;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9917" y="5203154"/>
            <a:ext cx="1203819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-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código/propriedade.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353" y="535497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p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353" y="551323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353" y="5671484"/>
            <a:ext cx="137630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#FF0000;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349" y="582973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39349" y="5987981"/>
            <a:ext cx="8229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&lt;/style&gt;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653" y="6036936"/>
            <a:ext cx="87036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p</a:t>
            </a:r>
            <a:r>
              <a:rPr sz="1100" spc="-260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(seletor)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39645" y="6220428"/>
            <a:ext cx="161880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0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(propriedade)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637" y="6403920"/>
            <a:ext cx="146621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spc="1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#FF00000:</a:t>
            </a:r>
            <a:r>
              <a:rPr sz="1100" spc="-259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637" y="6587413"/>
            <a:ext cx="215535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#FF0000</a:t>
            </a:r>
            <a:r>
              <a:rPr sz="1100" spc="-260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(declaração)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997" y="7208787"/>
            <a:ext cx="2548230" cy="31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TVDQTB+DroidSans-Bold"/>
                <a:cs typeface="TVDQTB+DroidSans-Bold"/>
              </a:rPr>
              <a:t>Identificando</a:t>
            </a:r>
            <a:r>
              <a:rPr sz="1600" spc="-15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6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elementos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9633" y="7350518"/>
            <a:ext cx="462875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alguns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casos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grupo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623" y="7523089"/>
            <a:ext cx="462876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particular.</a:t>
            </a:r>
            <a:r>
              <a:rPr sz="1100" spc="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Como,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exemplo,</a:t>
            </a:r>
            <a:r>
              <a:rPr sz="1100" spc="8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definir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cor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593" y="7695662"/>
            <a:ext cx="462880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2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determinado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cabeçalho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específico,</a:t>
            </a:r>
            <a:r>
              <a:rPr sz="1100" spc="2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agrupar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2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556" y="7868232"/>
            <a:ext cx="462878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categorias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estilizar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categoria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diferentemente.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 isso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usadas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39511" y="8040804"/>
            <a:ext cx="1429740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S</a:t>
            </a:r>
            <a:r>
              <a:rPr sz="1100" spc="12" dirty="0" err="1">
                <a:solidFill>
                  <a:srgbClr val="221E1F"/>
                </a:solidFill>
                <a:latin typeface="HJFQTO+Cambria"/>
                <a:cs typeface="HJFQTO+Cambria"/>
              </a:rPr>
              <a:t>eletores</a:t>
            </a:r>
            <a:r>
              <a:rPr lang="pt-PT"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 err="1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spc="145" dirty="0" err="1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dirty="0" err="1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39343" y="8670450"/>
            <a:ext cx="308305" cy="2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F4A7D"/>
                </a:solidFill>
                <a:latin typeface="ECIRWF+DroidSans"/>
                <a:cs typeface="ECIRWF+DroidSans"/>
              </a:rPr>
              <a:t>ID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9502" y="8744784"/>
            <a:ext cx="462887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</a:t>
            </a:r>
            <a:r>
              <a:rPr sz="1100" spc="1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(identificação)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identifica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elemento,</a:t>
            </a:r>
            <a:r>
              <a:rPr sz="1100" spc="1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único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(dois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400000" y="8863317"/>
            <a:ext cx="1952418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8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precedido</a:t>
            </a:r>
            <a:r>
              <a:rPr sz="8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39474" y="8928276"/>
            <a:ext cx="462868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</a:t>
            </a:r>
            <a:r>
              <a:rPr sz="1100" spc="-5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ter</a:t>
            </a:r>
            <a:r>
              <a:rPr sz="1100" spc="-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mesmo</a:t>
            </a:r>
            <a:r>
              <a:rPr sz="1100" spc="-5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).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exemplo,</a:t>
            </a:r>
            <a:r>
              <a:rPr sz="11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-5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contém</a:t>
            </a:r>
            <a:r>
              <a:rPr sz="1100" spc="-4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399970" y="8996765"/>
            <a:ext cx="1666614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-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15" dirty="0">
                <a:solidFill>
                  <a:srgbClr val="221E1F"/>
                </a:solidFill>
                <a:latin typeface="HJFQTO+Cambria"/>
                <a:cs typeface="HJFQTO+Cambria"/>
              </a:rPr>
              <a:t>sustenido(#)na</a:t>
            </a:r>
            <a:r>
              <a:rPr sz="800" spc="-8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14" dirty="0">
                <a:solidFill>
                  <a:srgbClr val="221E1F"/>
                </a:solidFill>
                <a:latin typeface="HJFQTO+Cambria"/>
                <a:cs typeface="HJFQTO+Cambria"/>
              </a:rPr>
              <a:t>folhadeestilos.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87090" y="9136646"/>
            <a:ext cx="462883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cujo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seja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5" dirty="0">
                <a:solidFill>
                  <a:srgbClr val="221E1F"/>
                </a:solidFill>
                <a:latin typeface="HJFQTO+Cambria"/>
                <a:cs typeface="HJFQTO+Cambria"/>
              </a:rPr>
              <a:t>“conteudo”,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poderá</a:t>
            </a: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haver</a:t>
            </a:r>
            <a:r>
              <a:rPr sz="1100" spc="14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outro</a:t>
            </a:r>
            <a:r>
              <a:rPr sz="1100" spc="14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esse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9384" y="9295260"/>
            <a:ext cx="1986019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M</a:t>
            </a:r>
            <a:r>
              <a:rPr sz="1100" spc="15" dirty="0" err="1">
                <a:solidFill>
                  <a:srgbClr val="221E1F"/>
                </a:solidFill>
                <a:latin typeface="HJFQTO+Cambria"/>
                <a:cs typeface="HJFQTO+Cambria"/>
              </a:rPr>
              <a:t>esmo</a:t>
            </a:r>
            <a:r>
              <a:rPr lang="pt-PT"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 err="1">
                <a:solidFill>
                  <a:srgbClr val="221E1F"/>
                </a:solidFill>
                <a:latin typeface="HJFQTO+Cambria"/>
                <a:cs typeface="HJFQTO+Cambria"/>
              </a:rPr>
              <a:t>identificador</a:t>
            </a:r>
            <a:r>
              <a:rPr lang="pt-PT"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 err="1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página.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7217729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546893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635" y="414792"/>
            <a:ext cx="123847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estilos:</a:t>
            </a:r>
          </a:p>
          <a:p>
            <a:pPr marL="0" marR="0">
              <a:lnSpc>
                <a:spcPts val="115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#topo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627" y="1013157"/>
            <a:ext cx="1376305" cy="43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#0000FF;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97" y="1234695"/>
            <a:ext cx="74480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661" y="1774913"/>
            <a:ext cx="137626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&lt;div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id=”topo”&gt;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623" y="2010652"/>
            <a:ext cx="63957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CLASS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93" y="2117617"/>
            <a:ext cx="462840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48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</a:t>
            </a:r>
            <a:r>
              <a:rPr sz="1100" spc="4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spc="82" dirty="0">
                <a:solidFill>
                  <a:srgbClr val="221E1F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(classificação)</a:t>
            </a:r>
            <a:r>
              <a:rPr sz="1100" spc="5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identifica</a:t>
            </a:r>
            <a:r>
              <a:rPr sz="1100" spc="5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4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grupo</a:t>
            </a:r>
            <a:r>
              <a:rPr sz="1100" spc="49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4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0000" y="2202160"/>
            <a:ext cx="1952504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8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precedido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975" y="2301105"/>
            <a:ext cx="462880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semelhantes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(vários</a:t>
            </a:r>
            <a:r>
              <a:rPr sz="11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ter</a:t>
            </a:r>
            <a:r>
              <a:rPr sz="1100" spc="8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mesma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).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8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exemplo,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985" y="2335612"/>
            <a:ext cx="1623292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25" dirty="0">
                <a:solidFill>
                  <a:srgbClr val="221E1F"/>
                </a:solidFill>
                <a:latin typeface="HJFQTO+Cambria"/>
                <a:cs typeface="HJFQTO+Cambria"/>
              </a:rPr>
              <a:t>porum</a:t>
            </a:r>
            <a:r>
              <a:rPr sz="8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23" dirty="0">
                <a:solidFill>
                  <a:srgbClr val="221E1F"/>
                </a:solidFill>
                <a:latin typeface="HJFQTO+Cambria"/>
                <a:cs typeface="HJFQTO+Cambria"/>
              </a:rPr>
              <a:t>ponto(.)na</a:t>
            </a:r>
            <a:r>
              <a:rPr sz="8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14" dirty="0">
                <a:solidFill>
                  <a:srgbClr val="221E1F"/>
                </a:solidFill>
                <a:latin typeface="HJFQTO+Cambria"/>
                <a:cs typeface="HJFQTO+Cambria"/>
              </a:rPr>
              <a:t>folhadeestilos.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936" y="2484597"/>
            <a:ext cx="462879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cinco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parágrafos</a:t>
            </a:r>
            <a:r>
              <a:rPr sz="1100" spc="1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compartilhar</a:t>
            </a:r>
            <a:r>
              <a:rPr sz="1100" spc="1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mesmo</a:t>
            </a:r>
            <a:r>
              <a:rPr sz="1100" spc="1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901" y="2657170"/>
            <a:ext cx="46287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8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modificar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algum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spc="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atributo,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será</a:t>
            </a:r>
            <a:r>
              <a:rPr sz="1100" spc="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aplicado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todos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874" y="2840658"/>
            <a:ext cx="248172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elementosquetenham</a:t>
            </a:r>
            <a:r>
              <a:rPr sz="1100" spc="-1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mesma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616" y="3196719"/>
            <a:ext cx="1376305" cy="103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estilos:</a:t>
            </a:r>
          </a:p>
          <a:p>
            <a:pPr marL="7" marR="0">
              <a:lnSpc>
                <a:spcPts val="115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.conteudo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  <a:p>
            <a:pPr marL="3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#0000FF;</a:t>
            </a:r>
          </a:p>
          <a:p>
            <a:pPr marL="0" marR="0">
              <a:lnSpc>
                <a:spcPts val="1246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856" y="4016619"/>
            <a:ext cx="74480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575" y="4538968"/>
            <a:ext cx="17953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&lt;p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class=”conteudo”&gt;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581" y="4826942"/>
            <a:ext cx="304840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Seletores</a:t>
            </a:r>
            <a:r>
              <a:rPr sz="1400" spc="-145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para</a:t>
            </a:r>
            <a:r>
              <a:rPr sz="1400" spc="-146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elementos</a:t>
            </a:r>
            <a:r>
              <a:rPr sz="1400" spc="-145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específicos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852" y="4933925"/>
            <a:ext cx="462895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7" dirty="0">
                <a:solidFill>
                  <a:srgbClr val="221E1F"/>
                </a:solidFill>
                <a:latin typeface="HJFQTO+Cambria"/>
                <a:cs typeface="HJFQTO+Cambria"/>
              </a:rPr>
              <a:t>Também</a:t>
            </a:r>
            <a:r>
              <a:rPr sz="1100" spc="1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possível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1100" spc="1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pra</a:t>
            </a:r>
            <a:r>
              <a:rPr sz="1100" spc="1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específico,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838" y="5106495"/>
            <a:ext cx="246955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basta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declarar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primeiro.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616" y="5719182"/>
            <a:ext cx="95724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p.classe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612" y="5877434"/>
            <a:ext cx="129256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font-size: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08" y="6035683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820" y="6098972"/>
            <a:ext cx="462873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Assim,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</a:t>
            </a:r>
            <a:r>
              <a:rPr sz="1100" spc="1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vai</a:t>
            </a:r>
            <a:r>
              <a:rPr sz="1100" spc="1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aplicado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apenas</a:t>
            </a:r>
            <a:r>
              <a:rPr sz="1100" spc="1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1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parágrafo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(p)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794" y="6271545"/>
            <a:ext cx="307686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tenham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classe“classe”: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&lt;p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class=”classe”&gt;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579" y="6900157"/>
            <a:ext cx="176563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Seletores</a:t>
            </a:r>
            <a:r>
              <a:rPr sz="1400" spc="-145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agrupados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790" y="7007136"/>
            <a:ext cx="462880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Quando</a:t>
            </a:r>
            <a:r>
              <a:rPr sz="1100" spc="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vários</a:t>
            </a:r>
            <a:r>
              <a:rPr sz="11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compartilham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propriedades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estilo,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você</a:t>
            </a:r>
            <a:r>
              <a:rPr sz="1100" spc="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769" y="7179709"/>
            <a:ext cx="462868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única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declaração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diversos seletores.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Basta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agrupá-los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755" y="7352279"/>
            <a:ext cx="203520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lista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delimitada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vírgula.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599" y="7964962"/>
            <a:ext cx="1292566" cy="59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p,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h1,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ul,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  <a:p>
            <a:pPr marL="3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font-size: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  <a:p>
            <a:pPr marL="0" marR="0">
              <a:lnSpc>
                <a:spcPts val="1246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575" y="8606420"/>
            <a:ext cx="2396133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Formatação</a:t>
            </a:r>
            <a:r>
              <a:rPr sz="1800" spc="-168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texto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599" y="9100434"/>
            <a:ext cx="3042194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Escolhe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um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tipo,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ou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família,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746" y="9324011"/>
            <a:ext cx="2578635" cy="279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font-family:</a:t>
            </a:r>
            <a:r>
              <a:rPr sz="1100" spc="-260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valor</a:t>
            </a:r>
            <a:r>
              <a:rPr sz="1100" dirty="0">
                <a:solidFill>
                  <a:srgbClr val="F79645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687" y="9390893"/>
            <a:ext cx="405430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fonte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tiver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espaço(Trebuchet</a:t>
            </a:r>
            <a:r>
              <a:rPr sz="1100" spc="-1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MS)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preciso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aspas.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738" y="9507499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98479" y="9218321"/>
            <a:ext cx="406997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fonte.</a:t>
            </a:r>
            <a:r>
              <a:rPr sz="1100" spc="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Ex.: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Verdana,</a:t>
            </a:r>
            <a:r>
              <a:rPr sz="1100" spc="10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Arial,</a:t>
            </a:r>
            <a:r>
              <a:rPr sz="1100" spc="8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Tahoma,</a:t>
            </a:r>
            <a:r>
              <a:rPr sz="1100" spc="10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“Trebuchet</a:t>
            </a:r>
            <a:r>
              <a:rPr sz="11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MS”.</a:t>
            </a:r>
            <a:r>
              <a:rPr sz="1100" spc="11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217696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900" y="687389"/>
            <a:ext cx="3091708" cy="502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tamanho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em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pontos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font-size: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892" y="1094363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4935" y="805184"/>
            <a:ext cx="7125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96" y="1422974"/>
            <a:ext cx="1888986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peso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874" y="1829947"/>
            <a:ext cx="2757018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normal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bold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bolder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lighter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77959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0412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10543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44515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882" y="1646459"/>
            <a:ext cx="2578915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font-weight: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60" y="2392962"/>
            <a:ext cx="1941537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font-style: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45314" y="2020377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53124" y="2396641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978" y="2169473"/>
            <a:ext cx="2110050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postura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texto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849" y="2576454"/>
            <a:ext cx="1740623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normal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italic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77913" y="2287275"/>
            <a:ext cx="181059" cy="1564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  <a:p>
            <a:pPr marL="0" marR="0">
              <a:lnSpc>
                <a:spcPts val="587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28068" y="228727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14416" y="2767568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20795" y="3143148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827" y="2915984"/>
            <a:ext cx="2109199" cy="686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versal</a:t>
            </a:r>
          </a:p>
          <a:p>
            <a:pPr marL="9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font-variant: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normal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small-caps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63409" y="303378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817" y="3885977"/>
            <a:ext cx="1522463" cy="27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57349" y="3512115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64664" y="388965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957" y="3662484"/>
            <a:ext cx="113457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Texto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806" y="4069469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074849" y="3780290"/>
            <a:ext cx="9914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792" y="4621565"/>
            <a:ext cx="2025397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line-height: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422578" y="4263891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36925" y="4625243"/>
            <a:ext cx="236231" cy="101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  <a:p>
            <a:pPr marL="0" marR="0">
              <a:lnSpc>
                <a:spcPts val="1871"/>
              </a:lnSpc>
              <a:spcBef>
                <a:spcPts val="392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951" y="4398076"/>
            <a:ext cx="148661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Altura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entrelinha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780" y="4805057"/>
            <a:ext cx="641070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5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17281" y="4515878"/>
            <a:ext cx="76578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:números.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770" y="5357153"/>
            <a:ext cx="2025407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text-indent: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434117" y="4999979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939" y="5133667"/>
            <a:ext cx="200665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Recuo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primeira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linha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39759" y="5540645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074802" y="5251466"/>
            <a:ext cx="7125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749" y="6092741"/>
            <a:ext cx="1941601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text-align: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349823" y="5733894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653077" y="609642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928" y="5869259"/>
            <a:ext cx="2016768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1E497C"/>
                </a:solidFill>
                <a:latin typeface="ECIRWF+DroidSans"/>
                <a:cs typeface="ECIRWF+DroidSans"/>
              </a:rPr>
              <a:t>Alinhamentohorizontal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737" y="6276233"/>
            <a:ext cx="2673252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center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justify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410142" y="5987054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876435" y="5987054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426568" y="5987054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060540" y="6279865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.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39726" y="6839248"/>
            <a:ext cx="2360711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text-decoration: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766742" y="6473881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072267" y="6842930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39915" y="6615762"/>
            <a:ext cx="278644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Sublinhado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outras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“decorações”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9718" y="7022741"/>
            <a:ext cx="3595568" cy="27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underline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overline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line-through</a:t>
            </a:r>
            <a:r>
              <a:rPr sz="1100" spc="-286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29324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547140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600313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982762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39701" y="7585759"/>
            <a:ext cx="2276911" cy="279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text-transform: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691581" y="7210292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2988422" y="7589437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39906" y="7362273"/>
            <a:ext cx="160686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Mudando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“caixa”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539691" y="7652639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604740" y="7945498"/>
            <a:ext cx="99059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capitalize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1470670" y="7615520"/>
            <a:ext cx="282197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(primeira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letra</a:t>
            </a:r>
            <a:r>
              <a:rPr sz="1100" spc="-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palavra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emmaiúscula)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539694" y="776924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675" y="7836131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04740" y="8128990"/>
            <a:ext cx="906779" cy="459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lowercase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uppercase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377519" y="7836131"/>
            <a:ext cx="17807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letras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minúsculas)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39659" y="8019623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377502" y="8019623"/>
            <a:ext cx="17807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letras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minúsculas)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39642" y="8871821"/>
            <a:ext cx="2207731" cy="279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Entreletras:</a:t>
            </a:r>
            <a:r>
              <a:rPr sz="1100" spc="-10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letter-spacing: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2615769" y="8518268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2919184" y="8875497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539907" y="8648334"/>
            <a:ext cx="1445183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Espacejamentos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539629" y="9055310"/>
            <a:ext cx="2217614" cy="27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Entrepalavras:</a:t>
            </a:r>
            <a:r>
              <a:rPr sz="1100" spc="-100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word-spacing: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600559" y="8696435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2929011" y="9058985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39610" y="923879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074654" y="8949619"/>
            <a:ext cx="7125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números.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7214727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8699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675416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000" y="765204"/>
            <a:ext cx="2398194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Cores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backgrounds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91" y="1214751"/>
            <a:ext cx="290973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foreground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(Primeiro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plano)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4985" y="1332564"/>
            <a:ext cx="9914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53" y="1438251"/>
            <a:ext cx="1522364" cy="279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44465" y="1058543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3942" y="144191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942" y="1621743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74963" y="2068155"/>
            <a:ext cx="9914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928" y="2173842"/>
            <a:ext cx="2444401" cy="27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background-color: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35954" y="1824339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56180" y="2177511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987" y="1950343"/>
            <a:ext cx="225319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background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(fundo)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920" y="2357334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906" y="2685936"/>
            <a:ext cx="1228593" cy="4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Cores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links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Propriedades: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902" y="2792823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04817" y="3085676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a:link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39584" y="2716730"/>
            <a:ext cx="243171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clicados)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875" y="2976315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4817" y="3269168"/>
            <a:ext cx="90677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a:visited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86365" y="2907575"/>
            <a:ext cx="292991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já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foram</a:t>
            </a:r>
            <a:r>
              <a:rPr sz="1100" spc="-8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clicados)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858" y="3159807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17913" y="3452660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a:hover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41245" y="3082012"/>
            <a:ext cx="393238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 um estilo para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quando o ponteiro do mouse está sobre o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822" y="3343299"/>
            <a:ext cx="43375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822" y="3515872"/>
            <a:ext cx="353140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1E497C"/>
                </a:solidFill>
                <a:latin typeface="NTHLNS+CourierNewPSMT"/>
                <a:cs typeface="NTHLNS+CourierNewPSMT"/>
              </a:rPr>
              <a:t>a:active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estiloaoslinksenquantoclicados)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803" y="3699360"/>
            <a:ext cx="152293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789" y="4333685"/>
            <a:ext cx="1546176" cy="426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Exemplo</a:t>
            </a:r>
            <a:r>
              <a:rPr sz="1100" spc="-91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aplicação:</a:t>
            </a:r>
          </a:p>
          <a:p>
            <a:pPr marL="195" marR="0">
              <a:lnSpc>
                <a:spcPts val="116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a:hover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981" y="4642942"/>
            <a:ext cx="1594285" cy="43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8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#666666;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154703" y="4996489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64683" y="536420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981" y="5137046"/>
            <a:ext cx="2651118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Imagens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fundo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(background)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771" y="5544031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74815" y="5254852"/>
            <a:ext cx="116041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+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extensão.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785" y="5360542"/>
            <a:ext cx="2746647" cy="27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background-image:</a:t>
            </a:r>
            <a:r>
              <a:rPr sz="1100" spc="-260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url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941447" y="5710553"/>
            <a:ext cx="56772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346695" y="6099793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750" y="5872629"/>
            <a:ext cx="2528391" cy="502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1E497C"/>
                </a:solidFill>
                <a:latin typeface="ECIRWF+DroidSans"/>
                <a:cs typeface="ECIRWF+DroidSans"/>
              </a:rPr>
              <a:t>Backgroundladrilhado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background-repeat: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736" y="6163006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04809" y="6455854"/>
            <a:ext cx="906779" cy="642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repeat-x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repeat-y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no-repeat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301135" y="6087550"/>
            <a:ext cx="223666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(repete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imagem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horizontalmente)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743" y="6279615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717" y="6346499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317031" y="6279033"/>
            <a:ext cx="206718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(repete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imagem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verticalmente)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39690" y="6529991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355058" y="6360097"/>
            <a:ext cx="2628940" cy="126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(não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repete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imagem,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aparece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só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vez)</a:t>
            </a:r>
          </a:p>
          <a:p>
            <a:pPr marL="1724384" marR="0">
              <a:lnSpc>
                <a:spcPts val="4433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39977" y="7158687"/>
            <a:ext cx="196613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Posição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background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410058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76351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174964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743548" y="7276495"/>
            <a:ext cx="22057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333193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39657" y="7382185"/>
            <a:ext cx="2696117" cy="27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background-position: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514369" y="738584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39654" y="7565673"/>
            <a:ext cx="2946138" cy="27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2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spc="167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center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39961" y="7905190"/>
            <a:ext cx="193286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Anexos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background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520074" y="7939230"/>
            <a:ext cx="232667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(fundopermaneceondefoicolocado)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39643" y="8128692"/>
            <a:ext cx="2863755" cy="279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background-attachment: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283344" y="7733438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3682033" y="8132353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39632" y="8312184"/>
            <a:ext cx="1106874" cy="27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2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fixed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39997" y="8734362"/>
            <a:ext cx="2940942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Folhas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estilos</a:t>
            </a:r>
            <a:r>
              <a:rPr sz="1800" spc="-168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externas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539616" y="8911247"/>
            <a:ext cx="462873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</a:t>
            </a:r>
            <a:r>
              <a:rPr sz="1100" spc="-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</a:t>
            </a:r>
            <a:r>
              <a:rPr sz="1100" spc="-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(arquivo</a:t>
            </a:r>
            <a:r>
              <a:rPr sz="1100" spc="-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CSS)</a:t>
            </a:r>
            <a:r>
              <a:rPr sz="1100" spc="-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-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texto</a:t>
            </a:r>
            <a:r>
              <a:rPr sz="1100" spc="-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separado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575" y="9083820"/>
            <a:ext cx="462873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das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páginas</a:t>
            </a:r>
            <a:r>
              <a:rPr sz="1100" spc="1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controla.</a:t>
            </a:r>
            <a:r>
              <a:rPr sz="1100" spc="1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esse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arquivo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39546" y="9256390"/>
            <a:ext cx="46287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através</a:t>
            </a:r>
            <a:r>
              <a:rPr sz="1100" spc="1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cabeçalho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1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importando-o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39523" y="9428963"/>
            <a:ext cx="462868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style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folhas</a:t>
            </a:r>
            <a:r>
              <a:rPr sz="1100" spc="-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externas</a:t>
            </a:r>
            <a:r>
              <a:rPr sz="1100" spc="-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melhor</a:t>
            </a:r>
            <a:r>
              <a:rPr sz="1100" spc="-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forma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usar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CSS,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7217323" y="10023361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872545" y="8106479"/>
            <a:ext cx="3816000" cy="19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97486"/>
            <a:ext cx="5016369" cy="439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71605"/>
            <a:ext cx="5016369" cy="439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856" y="414792"/>
            <a:ext cx="45838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porque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possível</a:t>
            </a:r>
            <a:r>
              <a:rPr sz="1100" spc="1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fazer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mudanças</a:t>
            </a:r>
            <a:r>
              <a:rPr sz="1100" spc="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10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todo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site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simplesmente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973" y="587364"/>
            <a:ext cx="174431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editandoum</a:t>
            </a:r>
            <a:r>
              <a:rPr sz="1100" spc="-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único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arquivo.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65" y="932507"/>
            <a:ext cx="4628836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Folhas</a:t>
            </a:r>
            <a:r>
              <a:rPr sz="1100" spc="1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</a:t>
            </a:r>
            <a:r>
              <a:rPr sz="1100" spc="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externas</a:t>
            </a:r>
            <a:r>
              <a:rPr sz="11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incluir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tag</a:t>
            </a:r>
            <a:r>
              <a:rPr sz="1100" spc="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deve</a:t>
            </a:r>
            <a:r>
              <a:rPr sz="1100" spc="10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27" y="1105077"/>
            <a:ext cx="186446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nomeada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extensão.css.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545" y="1717773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&lt;html&gt;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545" y="1876025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&lt;head&gt;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545" y="2034278"/>
            <a:ext cx="4628675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6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&lt;link</a:t>
            </a:r>
            <a:r>
              <a:rPr sz="1100" spc="132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spc="146" dirty="0">
                <a:solidFill>
                  <a:srgbClr val="1E497C"/>
                </a:solidFill>
                <a:latin typeface="NTHLNS+CourierNewPSMT"/>
                <a:cs typeface="NTHLNS+CourierNewPSMT"/>
              </a:rPr>
              <a:t>rel=”stylesheet”</a:t>
            </a:r>
            <a:r>
              <a:rPr sz="1100" spc="132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spc="146" dirty="0">
                <a:solidFill>
                  <a:srgbClr val="1E497C"/>
                </a:solidFill>
                <a:latin typeface="NTHLNS+CourierNewPSMT"/>
                <a:cs typeface="NTHLNS+CourierNewPSMT"/>
              </a:rPr>
              <a:t>href=”estilos.css”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479" y="2192526"/>
            <a:ext cx="1493519" cy="433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type=”text/css”&gt;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&lt;title&gt;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479" y="2661415"/>
            <a:ext cx="1195958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Estrutura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908" y="2838400"/>
            <a:ext cx="462873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spc="-250" dirty="0">
                <a:solidFill>
                  <a:srgbClr val="221E1F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SPAN</a:t>
            </a:r>
            <a:r>
              <a:rPr sz="1100" spc="-250" dirty="0">
                <a:solidFill>
                  <a:srgbClr val="221E1F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oferecem</a:t>
            </a:r>
            <a:r>
              <a:rPr sz="1100" spc="1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estrutura</a:t>
            </a:r>
            <a:r>
              <a:rPr sz="1100" spc="1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documento.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Elas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867" y="3021892"/>
            <a:ext cx="462841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usadas para agrupar um bloco de HTML e aplicar alguma informação a esse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860" y="3194465"/>
            <a:ext cx="50542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bloco.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479" y="3812177"/>
            <a:ext cx="43527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DIV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860" y="3919135"/>
            <a:ext cx="462865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agrupamento</a:t>
            </a:r>
            <a:r>
              <a:rPr sz="11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vários</a:t>
            </a:r>
            <a:r>
              <a:rPr sz="1100" spc="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(menu)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divisão</a:t>
            </a:r>
            <a:r>
              <a:rPr sz="1100" spc="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documento.</a:t>
            </a:r>
            <a:r>
              <a:rPr sz="11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837" y="4091707"/>
            <a:ext cx="462865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outra,</a:t>
            </a:r>
            <a:r>
              <a:rPr sz="1100" spc="-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informações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rodapé</a:t>
            </a:r>
            <a:r>
              <a:rPr sz="1100" spc="-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outra,</a:t>
            </a:r>
            <a:r>
              <a:rPr sz="1100" spc="-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assim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diante.</a:t>
            </a:r>
            <a:r>
              <a:rPr sz="1100" spc="-3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807" y="4264278"/>
            <a:ext cx="462916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(divisão) é usado para agrupar blocos maiores de código que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799" y="4447770"/>
            <a:ext cx="462865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formam</a:t>
            </a:r>
            <a:r>
              <a:rPr sz="1100" spc="1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menu,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conteúdo,</a:t>
            </a:r>
            <a:r>
              <a:rPr sz="1100" spc="13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etc.</a:t>
            </a:r>
            <a:r>
              <a:rPr sz="1100" spc="1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cria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recipiente</a:t>
            </a:r>
            <a:r>
              <a:rPr sz="1100" spc="1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766" y="4631258"/>
            <a:ext cx="231980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mantereposicionaresseselementos.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479" y="5248976"/>
            <a:ext cx="58480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SPAN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7383" y="5208746"/>
            <a:ext cx="462876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SPAN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usado</a:t>
            </a:r>
            <a:r>
              <a:rPr sz="1100" spc="-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processar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pequeno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479" y="5395978"/>
            <a:ext cx="159766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bloco,elementoou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texto.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479" y="6146258"/>
            <a:ext cx="1127998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As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caixas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722" y="6323230"/>
            <a:ext cx="462878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Todo</a:t>
            </a:r>
            <a:r>
              <a:rPr sz="1100" spc="18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numa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web</a:t>
            </a:r>
            <a:r>
              <a:rPr sz="1100" spc="16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posição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dentro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fluxo</a:t>
            </a:r>
            <a:r>
              <a:rPr sz="1100" spc="1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683" y="6495803"/>
            <a:ext cx="462890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afeta</a:t>
            </a:r>
            <a:r>
              <a:rPr sz="1100" spc="-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posição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-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à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sua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volta.</a:t>
            </a:r>
            <a:r>
              <a:rPr sz="1100" spc="-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desse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663" y="6668372"/>
            <a:ext cx="462866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1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tem</a:t>
            </a:r>
            <a:r>
              <a:rPr sz="1100" spc="1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“caixa”</a:t>
            </a:r>
            <a:r>
              <a:rPr sz="1100" spc="1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seu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fluxo</a:t>
            </a:r>
            <a:r>
              <a:rPr sz="1100" spc="18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propriedades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dessa</a:t>
            </a:r>
            <a:r>
              <a:rPr sz="1100" spc="1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635" y="6840946"/>
            <a:ext cx="209664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podemsermanipuladas</a:t>
            </a:r>
            <a:r>
              <a:rPr sz="1100" spc="-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pelo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8" y="7186088"/>
            <a:ext cx="462874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 caixa possui uma área de conteúdo (content) envolta pelo enchimento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600" y="7358661"/>
            <a:ext cx="462877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(padding)</a:t>
            </a:r>
            <a:r>
              <a:rPr sz="1100" spc="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(border).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separada</a:t>
            </a:r>
            <a:r>
              <a:rPr sz="1100" spc="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outroe</a:t>
            </a:r>
            <a:r>
              <a:rPr sz="1100" spc="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553" y="7531231"/>
            <a:ext cx="173603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(margin).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215519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222" y="5275879"/>
            <a:ext cx="3816000" cy="190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000" y="414792"/>
            <a:ext cx="417974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content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(área</a:t>
            </a:r>
            <a:r>
              <a:rPr sz="1100" spc="-92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do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conteúdo):</a:t>
            </a:r>
            <a:r>
              <a:rPr sz="1100" spc="-98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onde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fica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conteúdo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(textos,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imagens).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912" y="781730"/>
            <a:ext cx="10621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opcional.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65" y="891095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6880" y="598238"/>
            <a:ext cx="399172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(“enchimento”):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mantida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entre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65" y="954302"/>
            <a:ext cx="376994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</a:t>
            </a:r>
            <a:r>
              <a:rPr sz="1100" spc="17" dirty="0">
                <a:solidFill>
                  <a:srgbClr val="221E1F"/>
                </a:solidFill>
                <a:latin typeface="HJFQTO+Cambria"/>
                <a:cs typeface="HJFQTO+Cambria"/>
              </a:rPr>
              <a:t>(borda):linhaquecircunda</a:t>
            </a:r>
            <a:r>
              <a:rPr sz="1100" spc="-1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caixa,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também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opcional.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875" y="1321278"/>
            <a:ext cx="11737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externoda</a:t>
            </a:r>
            <a:r>
              <a:rPr sz="1100" spc="-1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965" y="1430648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08628" y="1137790"/>
            <a:ext cx="406008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(margem):</a:t>
            </a:r>
            <a:r>
              <a:rPr sz="1100" spc="2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quantidade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opcional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adicionado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lado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65" y="1493851"/>
            <a:ext cx="462870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outer</a:t>
            </a:r>
            <a:r>
              <a:rPr sz="1100" spc="-1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edge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(linha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limite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exterior):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linhas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limites</a:t>
            </a:r>
            <a:r>
              <a:rPr sz="1100" spc="1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exteriores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40" y="1677339"/>
            <a:ext cx="462872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margem,</a:t>
            </a:r>
            <a:r>
              <a:rPr sz="1100" spc="1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</a:t>
            </a:r>
            <a:r>
              <a:rPr sz="1100" spc="1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mais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</a:t>
            </a:r>
            <a:r>
              <a:rPr sz="1100" spc="1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elemento.</a:t>
            </a:r>
            <a:r>
              <a:rPr sz="1100" spc="1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Essa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3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</a:t>
            </a:r>
            <a:r>
              <a:rPr sz="1100" spc="1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806" y="1849909"/>
            <a:ext cx="462867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inclui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mais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772" y="2022481"/>
            <a:ext cx="290014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quantidade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depadding,</a:t>
            </a:r>
            <a:r>
              <a:rPr sz="1100" spc="-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962" y="2633203"/>
            <a:ext cx="3703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962" y="2791451"/>
            <a:ext cx="104102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width: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400;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958" y="2949699"/>
            <a:ext cx="112486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height: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250;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954" y="3107952"/>
            <a:ext cx="2298546" cy="43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background-color:</a:t>
            </a:r>
            <a:r>
              <a:rPr sz="1100" spc="-260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#1F497D;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20;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947" y="3424457"/>
            <a:ext cx="2063789" cy="433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2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solid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#000000;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5;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944" y="3740954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944" y="4074757"/>
            <a:ext cx="2778608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Como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funciona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modelo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caixa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750" y="4181647"/>
            <a:ext cx="462878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das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quatro</a:t>
            </a:r>
            <a:r>
              <a:rPr sz="1100" spc="4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(conteúdo,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enchimento,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margem)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716" y="4354219"/>
            <a:ext cx="462877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receber</a:t>
            </a:r>
            <a:r>
              <a:rPr sz="1100" spc="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valores,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eles</a:t>
            </a:r>
            <a:r>
              <a:rPr sz="1100" spc="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cumulativos.</a:t>
            </a:r>
            <a:r>
              <a:rPr sz="1100" spc="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determinar</a:t>
            </a:r>
            <a:r>
              <a:rPr sz="11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</a:t>
            </a:r>
            <a:r>
              <a:rPr sz="1100" spc="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667" y="4526789"/>
            <a:ext cx="462871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-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preciso</a:t>
            </a:r>
            <a:r>
              <a:rPr sz="1100" spc="-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somar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valores</a:t>
            </a:r>
            <a:r>
              <a:rPr sz="1100" spc="-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conteúdo,</a:t>
            </a:r>
            <a:r>
              <a:rPr sz="1100" spc="-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enchimento,</a:t>
            </a:r>
            <a:r>
              <a:rPr sz="1100" spc="-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-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631" y="4699360"/>
            <a:ext cx="83986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407556" y="6985200"/>
            <a:ext cx="2899036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Área total ocupada pela caixa: 454px (largura)</a:t>
            </a:r>
            <a:r>
              <a:rPr sz="800" spc="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por 304 (altura).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07508" y="7404397"/>
            <a:ext cx="703643" cy="81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1E497C"/>
                </a:solidFill>
                <a:latin typeface="HJFQTO+Cambria"/>
                <a:cs typeface="HJFQTO+Cambria"/>
              </a:rPr>
              <a:t>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937" y="7560597"/>
            <a:ext cx="875334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Overflow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628" y="7784089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406940" y="7787760"/>
            <a:ext cx="82296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overflow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7" y="796757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04325" y="8034461"/>
            <a:ext cx="270880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cabe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écortado.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609" y="8143821"/>
            <a:ext cx="801176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visible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219321" y="7769655"/>
            <a:ext cx="304214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permite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estenda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além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556" y="8510802"/>
            <a:ext cx="74229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9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scroll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22919" y="8156028"/>
            <a:ext cx="4039087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barras</a:t>
            </a:r>
            <a:r>
              <a:rPr sz="1100" spc="1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rolagem</a:t>
            </a:r>
            <a:r>
              <a:rPr sz="1100" spc="1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 err="1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 err="1">
                <a:solidFill>
                  <a:srgbClr val="221E1F"/>
                </a:solidFill>
                <a:latin typeface="HJFQTO+Cambria"/>
                <a:cs typeface="HJFQTO+Cambria"/>
              </a:rPr>
              <a:t>adicionadas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à</a:t>
            </a:r>
            <a:r>
              <a:rPr sz="1100" spc="9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1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0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permitir</a:t>
            </a:r>
            <a:r>
              <a:rPr sz="1100" spc="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572" y="8327313"/>
            <a:ext cx="717393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6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hidden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79338" y="8348079"/>
            <a:ext cx="223130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usuáriofaça</a:t>
            </a:r>
            <a:r>
              <a:rPr sz="1100" spc="-10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rolagemdoconteúdo.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525" y="8574008"/>
            <a:ext cx="3096445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6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auto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lang="pt-PT"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navegador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decide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tratar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overflow.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935" y="9200666"/>
            <a:ext cx="800480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Padding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493" y="9424157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630334" y="9384298"/>
            <a:ext cx="209360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935" y="9600403"/>
            <a:ext cx="10744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padding-top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505551" y="9214854"/>
            <a:ext cx="200789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espaçamentono</a:t>
            </a:r>
            <a:r>
              <a:rPr sz="1100" spc="-10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topo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935" y="9783895"/>
            <a:ext cx="12420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padding-right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215785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000" y="414737"/>
            <a:ext cx="321451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padding-bottom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6639" y="781721"/>
            <a:ext cx="293518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:espaçamentoigual</a:t>
            </a:r>
            <a:r>
              <a:rPr sz="1100" spc="-1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0000" y="891095"/>
            <a:ext cx="11582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padding-left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5844" y="598229"/>
            <a:ext cx="22504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729" y="1254392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4772" y="965212"/>
            <a:ext cx="145822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números,percentuais.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000" y="1074587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719" y="1599538"/>
            <a:ext cx="3749864" cy="279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Forma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abreviada:</a:t>
            </a:r>
            <a:r>
              <a:rPr sz="1100" spc="-87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9093" y="1761474"/>
            <a:ext cx="1694986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78" y="2095278"/>
            <a:ext cx="71513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Bordas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3322" y="2119520"/>
            <a:ext cx="200789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espaçamentono</a:t>
            </a:r>
            <a:r>
              <a:rPr sz="1100" spc="-10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topo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709" y="2318757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978" y="2678508"/>
            <a:ext cx="12420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padding-right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60908" y="2309922"/>
            <a:ext cx="2093605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978" y="2495016"/>
            <a:ext cx="10744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padding-top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978" y="2861999"/>
            <a:ext cx="132587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padding-bottom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24709" y="2500324"/>
            <a:ext cx="204097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978" y="3045491"/>
            <a:ext cx="11582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padding-left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55826" y="2691992"/>
            <a:ext cx="225042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978" y="3228983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36828" y="2883251"/>
            <a:ext cx="29351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:espaçamentoigual</a:t>
            </a:r>
            <a:r>
              <a:rPr sz="1100" spc="-1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39" y="3408775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74682" y="3119596"/>
            <a:ext cx="145822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números,percentuais.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629" y="3753917"/>
            <a:ext cx="3749451" cy="279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Forma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abreviada:</a:t>
            </a:r>
            <a:r>
              <a:rPr sz="1100" spc="-90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79077" y="3915871"/>
            <a:ext cx="1694986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961" y="4268875"/>
            <a:ext cx="1193735" cy="264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Estilo</a:t>
            </a:r>
            <a:r>
              <a:rPr sz="1400" spc="-127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da</a:t>
            </a:r>
            <a:r>
              <a:rPr sz="1400" spc="-126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borda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955" y="4366680"/>
            <a:ext cx="119536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border-style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: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00982" y="4366610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013457" y="4366680"/>
            <a:ext cx="1892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;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9" y="4483216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869" y="4834458"/>
            <a:ext cx="4628742" cy="450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border-top-style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border-right-style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border-bottom-</a:t>
            </a:r>
          </a:p>
          <a:p>
            <a:pPr marL="0" marR="0">
              <a:lnSpc>
                <a:spcPts val="13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style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150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border-left-style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36681" y="5072608"/>
            <a:ext cx="85945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608" y="5189214"/>
            <a:ext cx="680186" cy="452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  <a:p>
            <a:pPr marL="0" marR="0">
              <a:lnSpc>
                <a:spcPts val="135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none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16564" y="5369471"/>
            <a:ext cx="79619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:tracejada;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39601" y="5548977"/>
            <a:ext cx="717298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dotted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56271" y="5202255"/>
            <a:ext cx="88942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:pontilhada;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020505" y="5623081"/>
            <a:ext cx="131242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sólida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contínua;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592" y="5732466"/>
            <a:ext cx="717307" cy="45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dashed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solid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584" y="6099443"/>
            <a:ext cx="717315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double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04338" y="5806573"/>
            <a:ext cx="57481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dupla.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9582" y="6666803"/>
            <a:ext cx="2109346" cy="27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border-color: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520739" y="6284733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927869" y="667048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869" y="6452450"/>
            <a:ext cx="1054962" cy="264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Cor</a:t>
            </a:r>
            <a:r>
              <a:rPr sz="1400" spc="-126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da</a:t>
            </a:r>
            <a:r>
              <a:rPr sz="1400" spc="-126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borda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39862" y="6845455"/>
            <a:ext cx="462866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border-top-color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border-right-color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border-bottom-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39779" y="7020426"/>
            <a:ext cx="213245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14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border-left-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9583" y="7200231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74627" y="6911053"/>
            <a:ext cx="9914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39774" y="7526802"/>
            <a:ext cx="844575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Margens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400000" y="7566975"/>
            <a:ext cx="1952401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Acrescentar</a:t>
            </a:r>
            <a:r>
              <a:rPr sz="800" spc="2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800" spc="2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800" spc="2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800" spc="2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392352" y="7503702"/>
            <a:ext cx="223008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adiciona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topo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99960" y="7692481"/>
            <a:ext cx="1952472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body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adiciona</a:t>
            </a:r>
            <a:r>
              <a:rPr sz="8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espaços</a:t>
            </a:r>
            <a:r>
              <a:rPr sz="800" spc="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entre</a:t>
            </a:r>
            <a:r>
              <a:rPr sz="800" spc="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8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39569" y="7750282"/>
            <a:ext cx="1158444" cy="635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  <a:p>
            <a:pPr marL="204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margin-top</a:t>
            </a:r>
          </a:p>
          <a:p>
            <a:pPr marL="204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margin-right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558722" y="7696439"/>
            <a:ext cx="224759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399980" y="7825929"/>
            <a:ext cx="617339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800" spc="3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935357" y="7825929"/>
            <a:ext cx="201980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6052581" y="7825929"/>
            <a:ext cx="1299287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800" spc="3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limites</a:t>
            </a:r>
            <a:r>
              <a:rPr sz="800" spc="3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800" spc="3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janela</a:t>
            </a:r>
            <a:r>
              <a:rPr sz="800" spc="3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399968" y="7951440"/>
            <a:ext cx="632459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2" dirty="0">
                <a:solidFill>
                  <a:srgbClr val="221E1F"/>
                </a:solidFill>
                <a:latin typeface="HJFQTO+Cambria"/>
                <a:cs typeface="HJFQTO+Cambria"/>
              </a:rPr>
              <a:t>navegador.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478410" y="8100040"/>
            <a:ext cx="240441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39774" y="8293519"/>
            <a:ext cx="12420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margin-bottom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1655776" y="7933773"/>
            <a:ext cx="227293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embaixoda</a:t>
            </a:r>
            <a:r>
              <a:rPr sz="1100" spc="-1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400000" y="8596369"/>
            <a:ext cx="1952429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800" spc="-1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centralizar</a:t>
            </a:r>
            <a:r>
              <a:rPr sz="8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8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8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janela</a:t>
            </a:r>
            <a:r>
              <a:rPr sz="8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39774" y="8660495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072129" y="8307260"/>
            <a:ext cx="316714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igual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774" y="8477007"/>
            <a:ext cx="10744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margin-left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399989" y="8721876"/>
            <a:ext cx="1952403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2" dirty="0">
                <a:solidFill>
                  <a:srgbClr val="221E1F"/>
                </a:solidFill>
                <a:latin typeface="HJFQTO+Cambria"/>
                <a:cs typeface="HJFQTO+Cambria"/>
              </a:rPr>
              <a:t>navegador,</a:t>
            </a:r>
            <a:r>
              <a:rPr sz="8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aplique</a:t>
            </a:r>
            <a:r>
              <a:rPr sz="800" spc="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800" spc="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  <a:r>
              <a:rPr sz="8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(</a:t>
            </a:r>
            <a:r>
              <a:rPr sz="800" dirty="0">
                <a:solidFill>
                  <a:srgbClr val="1E497C"/>
                </a:solidFill>
                <a:latin typeface="NTHLNS+CourierNewPSMT"/>
                <a:cs typeface="NTHLNS+CourierNewPSMT"/>
              </a:rPr>
              <a:t>width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39491" y="8840301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074535" y="8551123"/>
            <a:ext cx="145822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números,percentuais.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399974" y="8855328"/>
            <a:ext cx="1952377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800" spc="-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800" spc="-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8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defina</a:t>
            </a:r>
            <a:r>
              <a:rPr sz="8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8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margens</a:t>
            </a:r>
            <a:r>
              <a:rPr sz="800" spc="-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399953" y="8980838"/>
            <a:ext cx="1031040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12" dirty="0">
                <a:solidFill>
                  <a:srgbClr val="221E1F"/>
                </a:solidFill>
                <a:latin typeface="HJFQTO+Cambria"/>
                <a:cs typeface="HJFQTO+Cambria"/>
              </a:rPr>
              <a:t>edireita</a:t>
            </a:r>
            <a:r>
              <a:rPr sz="800" spc="-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25" dirty="0">
                <a:solidFill>
                  <a:srgbClr val="221E1F"/>
                </a:solidFill>
                <a:latin typeface="HJFQTO+Cambria"/>
                <a:cs typeface="HJFQTO+Cambria"/>
              </a:rPr>
              <a:t>como</a:t>
            </a:r>
            <a:r>
              <a:rPr sz="8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auto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7215889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8699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000" y="765204"/>
            <a:ext cx="2951558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Posicionando</a:t>
            </a:r>
            <a:r>
              <a:rPr sz="1800" spc="-168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Flutuando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996" y="940101"/>
            <a:ext cx="4628946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fluxo</a:t>
            </a:r>
            <a:r>
              <a:rPr sz="1100" spc="-4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dispostos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layout</a:t>
            </a:r>
            <a:r>
              <a:rPr sz="1100" spc="-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final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</a:t>
            </a:r>
            <a:r>
              <a:rPr sz="1100" spc="-4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superior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69" y="1112671"/>
            <a:ext cx="462872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</a:t>
            </a:r>
            <a:r>
              <a:rPr sz="1100" spc="4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inferior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ordem</a:t>
            </a:r>
            <a:r>
              <a:rPr sz="1100" spc="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aparecem</a:t>
            </a:r>
            <a:r>
              <a:rPr sz="1100" spc="4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origem,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927" y="1285243"/>
            <a:ext cx="95007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495" y="1902929"/>
            <a:ext cx="1171905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Flutuamento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24" y="2009913"/>
            <a:ext cx="462863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Move</a:t>
            </a:r>
            <a:r>
              <a:rPr sz="1100" spc="1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tão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longe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quanto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possível</a:t>
            </a:r>
            <a:r>
              <a:rPr sz="1100" spc="16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0000" y="2111476"/>
            <a:ext cx="1952342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800" spc="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definir</a:t>
            </a:r>
            <a:r>
              <a:rPr sz="800" spc="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8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800" spc="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875" y="2182485"/>
            <a:ext cx="462880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direita,</a:t>
            </a:r>
            <a:r>
              <a:rPr sz="1100" spc="20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permitindo</a:t>
            </a:r>
            <a:r>
              <a:rPr sz="1100" spc="20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2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2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seguinte</a:t>
            </a:r>
            <a:r>
              <a:rPr sz="1100" spc="2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envolva.</a:t>
            </a:r>
            <a:r>
              <a:rPr sz="1100" spc="2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Blocos</a:t>
            </a:r>
            <a:r>
              <a:rPr sz="1100" spc="20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flutuados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985" y="2236986"/>
            <a:ext cx="1952357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(</a:t>
            </a:r>
            <a:r>
              <a:rPr sz="800" spc="40" dirty="0">
                <a:solidFill>
                  <a:srgbClr val="1E497C"/>
                </a:solidFill>
                <a:latin typeface="NTHLNS+CourierNewPSMT"/>
                <a:cs typeface="NTHLNS+CourierNewPSMT"/>
              </a:rPr>
              <a:t>width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)</a:t>
            </a:r>
            <a:r>
              <a:rPr sz="800" spc="3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36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800" spc="3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800" spc="3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800" spc="3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bloco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38" y="2355056"/>
            <a:ext cx="41406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permanecerão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bloco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eda.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9931" y="2370433"/>
            <a:ext cx="581761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flutuados.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801" y="2700202"/>
            <a:ext cx="192986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float: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788" y="3172869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74541" y="2883690"/>
            <a:ext cx="98298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456" y="3546650"/>
            <a:ext cx="276880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114073"/>
                </a:solidFill>
                <a:latin typeface="ECIRWF+DroidSans"/>
                <a:cs typeface="ECIRWF+DroidSans"/>
              </a:rPr>
              <a:t>Desativandoelementos</a:t>
            </a:r>
            <a:r>
              <a:rPr sz="1400" spc="-157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com</a:t>
            </a:r>
            <a:r>
              <a:rPr sz="1400" spc="-146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float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781" y="3653658"/>
            <a:ext cx="462876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30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desativar</a:t>
            </a:r>
            <a:r>
              <a:rPr sz="1100" spc="2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envolvimento</a:t>
            </a:r>
            <a:r>
              <a:rPr sz="1100" spc="2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texto</a:t>
            </a:r>
            <a:r>
              <a:rPr sz="1100" spc="2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voltar</a:t>
            </a:r>
            <a:r>
              <a:rPr sz="1100" spc="2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layout</a:t>
            </a:r>
            <a:r>
              <a:rPr sz="1100" spc="29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2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756" y="3826228"/>
            <a:ext cx="462874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1100" spc="2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2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</a:t>
            </a:r>
            <a:r>
              <a:rPr sz="1100" spc="2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clear</a:t>
            </a:r>
            <a:r>
              <a:rPr sz="1100" spc="-14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2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27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quer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727" y="4009720"/>
            <a:ext cx="249310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comece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float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710" y="4365781"/>
            <a:ext cx="218146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15" dirty="0">
                <a:solidFill>
                  <a:srgbClr val="1E497C"/>
                </a:solidFill>
                <a:latin typeface="NTHLNS+CourierNewPSMT"/>
                <a:cs typeface="NTHLNS+CourierNewPSMT"/>
              </a:rPr>
              <a:t>position: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479" y="4721846"/>
            <a:ext cx="462899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static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esquema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posicionamento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normal,</a:t>
            </a:r>
            <a:r>
              <a:rPr sz="1100" spc="3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onde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99" y="4838452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680" y="4905335"/>
            <a:ext cx="274005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" dirty="0">
                <a:solidFill>
                  <a:srgbClr val="221E1F"/>
                </a:solidFill>
                <a:latin typeface="HJFQTO+Cambria"/>
                <a:cs typeface="HJFQTO+Cambria"/>
              </a:rPr>
              <a:t>posicionadosconformeaparecemno</a:t>
            </a:r>
            <a:r>
              <a:rPr sz="1100" spc="-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479" y="5077907"/>
            <a:ext cx="462894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começa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abaixo</a:t>
            </a:r>
            <a:r>
              <a:rPr sz="1100" spc="1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11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foi</a:t>
            </a:r>
            <a:r>
              <a:rPr sz="1100" spc="10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flutuado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638" y="5261396"/>
            <a:ext cx="95007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479" y="5433966"/>
            <a:ext cx="285970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both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limpa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flutuamento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ambos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lados.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479" y="6062586"/>
            <a:ext cx="1435760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Posicionamento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622" y="6169558"/>
            <a:ext cx="218154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15" dirty="0">
                <a:solidFill>
                  <a:srgbClr val="1E497C"/>
                </a:solidFill>
                <a:latin typeface="NTHLNS+CourierNewPSMT"/>
                <a:cs typeface="NTHLNS+CourierNewPSMT"/>
              </a:rPr>
              <a:t>position: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472" y="6525620"/>
            <a:ext cx="462891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static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esquema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posicionamento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normal,</a:t>
            </a:r>
            <a:r>
              <a:rPr sz="1100" spc="3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onde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0" y="664222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591" y="6709112"/>
            <a:ext cx="274005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" dirty="0">
                <a:solidFill>
                  <a:srgbClr val="221E1F"/>
                </a:solidFill>
                <a:latin typeface="HJFQTO+Cambria"/>
                <a:cs typeface="HJFQTO+Cambria"/>
              </a:rPr>
              <a:t>posicionadosconformeaparecemno</a:t>
            </a:r>
            <a:r>
              <a:rPr sz="1100" spc="-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472" y="6881685"/>
            <a:ext cx="356175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relative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ocuparia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éreservado.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472" y="7065173"/>
            <a:ext cx="356258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absolute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ocuparia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éeliminado.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472" y="7248662"/>
            <a:ext cx="462593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fixed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 o elemento permanece em uma posição fixa da janela mesmo que o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39553" y="7432154"/>
            <a:ext cx="110848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documentorole.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549" y="8066478"/>
            <a:ext cx="1851451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Especificandouma</a:t>
            </a:r>
            <a:r>
              <a:rPr sz="1100" spc="-106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posição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39472" y="8122404"/>
            <a:ext cx="848479" cy="81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542" y="8239052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468" y="8305935"/>
            <a:ext cx="101615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464" y="8489424"/>
            <a:ext cx="110000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9460" y="8672912"/>
            <a:ext cx="93231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512" y="8856400"/>
            <a:ext cx="205122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14" dirty="0">
                <a:solidFill>
                  <a:srgbClr val="221E1F"/>
                </a:solidFill>
                <a:latin typeface="HJFQTO+Cambria"/>
                <a:cs typeface="HJFQTO+Cambria"/>
              </a:rPr>
              <a:t>númerosepercentuais.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216578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3391B73DDC3D47ADEF1F7D53836D4A" ma:contentTypeVersion="10" ma:contentTypeDescription="Criar um novo documento." ma:contentTypeScope="" ma:versionID="c9a3cb50146bf0469fbb5c40dafbf473">
  <xsd:schema xmlns:xsd="http://www.w3.org/2001/XMLSchema" xmlns:xs="http://www.w3.org/2001/XMLSchema" xmlns:p="http://schemas.microsoft.com/office/2006/metadata/properties" xmlns:ns2="04138801-cf08-4b78-8ddb-d722cdb22ba7" xmlns:ns3="b0615d51-1b5b-4af8-9751-20fec560946e" targetNamespace="http://schemas.microsoft.com/office/2006/metadata/properties" ma:root="true" ma:fieldsID="df4fdd07aa544ba030586d5b20c40950" ns2:_="" ns3:_="">
    <xsd:import namespace="04138801-cf08-4b78-8ddb-d722cdb22ba7"/>
    <xsd:import namespace="b0615d51-1b5b-4af8-9751-20fec560946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8801-cf08-4b78-8ddb-d722cdb22ba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f561c7a7-02ae-4874-a2c5-b757c263c9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15d51-1b5b-4af8-9751-20fec560946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c4aecb5-00be-4863-82a1-af32a08d60a4}" ma:internalName="TaxCatchAll" ma:showField="CatchAllData" ma:web="b0615d51-1b5b-4af8-9751-20fec56094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138801-cf08-4b78-8ddb-d722cdb22ba7">
      <Terms xmlns="http://schemas.microsoft.com/office/infopath/2007/PartnerControls"/>
    </lcf76f155ced4ddcb4097134ff3c332f>
    <TaxCatchAll xmlns="b0615d51-1b5b-4af8-9751-20fec560946e" xsi:nil="true"/>
  </documentManagement>
</p:properties>
</file>

<file path=customXml/itemProps1.xml><?xml version="1.0" encoding="utf-8"?>
<ds:datastoreItem xmlns:ds="http://schemas.openxmlformats.org/officeDocument/2006/customXml" ds:itemID="{75051CBC-AA12-4F8D-BF83-4596C96F23D1}"/>
</file>

<file path=customXml/itemProps2.xml><?xml version="1.0" encoding="utf-8"?>
<ds:datastoreItem xmlns:ds="http://schemas.openxmlformats.org/officeDocument/2006/customXml" ds:itemID="{39C24053-D882-4577-9841-C074375C6EED}"/>
</file>

<file path=customXml/itemProps3.xml><?xml version="1.0" encoding="utf-8"?>
<ds:datastoreItem xmlns:ds="http://schemas.openxmlformats.org/officeDocument/2006/customXml" ds:itemID="{ACB3200B-AD4F-40F0-BAFF-249D746858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2243</Words>
  <Application>Microsoft Office PowerPoint</Application>
  <PresentationFormat>Personalizados</PresentationFormat>
  <Paragraphs>450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7" baseType="lpstr">
      <vt:lpstr>TVDQTB+DroidSans-Bold</vt:lpstr>
      <vt:lpstr>HJFQTO+Cambria</vt:lpstr>
      <vt:lpstr>Calibri</vt:lpstr>
      <vt:lpstr>ECIRWF+DroidSans</vt:lpstr>
      <vt:lpstr>NTHLNS+CourierNewPSMT</vt:lpstr>
      <vt:lpstr>TJVJJL+Cambria-Bold</vt:lpstr>
      <vt:lpstr>TPKTNG+Calibri</vt:lpstr>
      <vt:lpstr>Theme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Bruno Reis</dc:creator>
  <cp:lastModifiedBy>Bruno Miguel Angélico Reis</cp:lastModifiedBy>
  <cp:revision>14</cp:revision>
  <dcterms:modified xsi:type="dcterms:W3CDTF">2023-01-09T11:51:59Z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0x010100F33391B73DDC3D47ADEF1F7D53836D4A</vt:lpwstr>
  </property>
</Properties>
</file>