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56500" cy="10680700"/>
  <p:notesSz cx="7556500" cy="106807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ECIRWF+DroidSans" panose="020B0604020202020204"/>
      <p:regular r:id="rId15"/>
    </p:embeddedFont>
    <p:embeddedFont>
      <p:font typeface="HJFQTO+Cambria" panose="020B0604020202020204"/>
      <p:regular r:id="rId16"/>
    </p:embeddedFont>
    <p:embeddedFont>
      <p:font typeface="NTHLNS+CourierNewPSMT" panose="020B0604020202020204"/>
      <p:regular r:id="rId17"/>
    </p:embeddedFont>
    <p:embeddedFont>
      <p:font typeface="TJVJJL+Cambria-Bold" panose="020B0604020202020204"/>
      <p:regular r:id="rId18"/>
    </p:embeddedFont>
    <p:embeddedFont>
      <p:font typeface="TPKTNG+Calibri" panose="020B0604020202020204"/>
      <p:regular r:id="rId19"/>
    </p:embeddedFont>
    <p:embeddedFont>
      <p:font typeface="TVDQTB+DroidSans-Bold" panose="020B0604020202020204"/>
      <p:regular r:id="rId20"/>
    </p:embeddedFont>
  </p:embeddedFont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445" y="-67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9DECE32-157C-DFC8-AAD5-92B764A3437B}"/>
              </a:ext>
            </a:extLst>
          </p:cNvPr>
          <p:cNvSpPr txBox="1"/>
          <p:nvPr/>
        </p:nvSpPr>
        <p:spPr>
          <a:xfrm>
            <a:off x="1185962" y="2244006"/>
            <a:ext cx="52565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b="1" dirty="0"/>
              <a:t>CSS</a:t>
            </a:r>
          </a:p>
          <a:p>
            <a:pPr algn="ctr"/>
            <a:endParaRPr lang="pt-PT" sz="7200" b="1" dirty="0"/>
          </a:p>
          <a:p>
            <a:pPr algn="ctr"/>
            <a:r>
              <a:rPr lang="pt-PT" sz="7200" b="1" dirty="0"/>
              <a:t>CASCADING</a:t>
            </a:r>
          </a:p>
          <a:p>
            <a:pPr algn="ctr"/>
            <a:r>
              <a:rPr lang="pt-PT" sz="7200" b="1" dirty="0"/>
              <a:t>STYLE</a:t>
            </a:r>
          </a:p>
          <a:p>
            <a:pPr algn="ctr"/>
            <a:r>
              <a:rPr lang="pt-PT" sz="7200" b="1" dirty="0"/>
              <a:t>SHEETS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5104486" y="708700"/>
            <a:ext cx="222886" cy="9431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018912" y="10140699"/>
            <a:ext cx="537587" cy="53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08699"/>
            <a:ext cx="5016369" cy="4396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171221"/>
            <a:ext cx="5016369" cy="4396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49458"/>
            <a:ext cx="5016369" cy="4396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0000" y="779985"/>
            <a:ext cx="537591" cy="349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CSS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9993" y="954882"/>
            <a:ext cx="4628742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Atualmente o CSS (Cascading Style Sheets – Folhas de Estilo em Cascata) é 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9967" y="1127452"/>
            <a:ext cx="4628789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padrão</a:t>
            </a:r>
            <a:r>
              <a:rPr sz="1100" spc="3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3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definir</a:t>
            </a:r>
            <a:r>
              <a:rPr sz="1100" spc="2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2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apresentação</a:t>
            </a:r>
            <a:r>
              <a:rPr sz="1100" spc="2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dos</a:t>
            </a:r>
            <a:r>
              <a:rPr sz="1100" spc="2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documentos</a:t>
            </a:r>
            <a:r>
              <a:rPr sz="1100" spc="2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escritos</a:t>
            </a:r>
            <a:r>
              <a:rPr sz="1100" spc="2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em</a:t>
            </a:r>
            <a:r>
              <a:rPr sz="1100" spc="2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HTML.</a:t>
            </a:r>
            <a:r>
              <a:rPr sz="1100" spc="2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9935" y="1300025"/>
            <a:ext cx="4628804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basicamente</a:t>
            </a:r>
            <a:r>
              <a:rPr sz="1100" spc="-2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formata</a:t>
            </a:r>
            <a:r>
              <a:rPr sz="1100" spc="-2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-2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página,</a:t>
            </a:r>
            <a:r>
              <a:rPr sz="1100" spc="-2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ou</a:t>
            </a:r>
            <a:r>
              <a:rPr sz="1100" spc="-2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seja,</a:t>
            </a:r>
            <a:r>
              <a:rPr sz="1100" spc="-2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este</a:t>
            </a:r>
            <a:r>
              <a:rPr sz="1100" spc="-2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código</a:t>
            </a:r>
            <a:r>
              <a:rPr sz="1100" spc="-3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1100" spc="-2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define</a:t>
            </a:r>
            <a:r>
              <a:rPr sz="1100" spc="-3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as</a:t>
            </a:r>
            <a:r>
              <a:rPr sz="1100" spc="-2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cores</a:t>
            </a:r>
            <a:r>
              <a:rPr sz="1100" spc="-2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9918" y="1472595"/>
            <a:ext cx="462868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22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página,</a:t>
            </a:r>
            <a:r>
              <a:rPr sz="1100" spc="22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fonte,</a:t>
            </a:r>
            <a:r>
              <a:rPr sz="1100" spc="22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etc.</a:t>
            </a:r>
            <a:r>
              <a:rPr sz="1100" spc="22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</a:t>
            </a:r>
            <a:r>
              <a:rPr sz="1100" spc="22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não</a:t>
            </a:r>
            <a:r>
              <a:rPr sz="1100" spc="22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serve</a:t>
            </a:r>
            <a:r>
              <a:rPr sz="1100" spc="22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22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desenvolver</a:t>
            </a:r>
            <a:r>
              <a:rPr sz="1100" spc="22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páginas</a:t>
            </a:r>
            <a:r>
              <a:rPr sz="1100" spc="22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ou</a:t>
            </a:r>
            <a:r>
              <a:rPr sz="1100" spc="22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9883" y="1645167"/>
            <a:ext cx="911390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modificá-las.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9883" y="1990312"/>
            <a:ext cx="4628887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Analisando</a:t>
            </a:r>
            <a:r>
              <a:rPr sz="1100" spc="33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as</a:t>
            </a:r>
            <a:r>
              <a:rPr sz="1100" spc="33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diferenças,</a:t>
            </a:r>
            <a:r>
              <a:rPr sz="1100" spc="3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podemos</a:t>
            </a:r>
            <a:r>
              <a:rPr sz="1100" spc="33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10" dirty="0">
                <a:solidFill>
                  <a:srgbClr val="221E1F"/>
                </a:solidFill>
                <a:latin typeface="HJFQTO+Cambria"/>
                <a:cs typeface="HJFQTO+Cambria"/>
              </a:rPr>
              <a:t>ver</a:t>
            </a:r>
            <a:r>
              <a:rPr sz="1100" spc="34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que,</a:t>
            </a:r>
            <a:r>
              <a:rPr sz="1100" spc="33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HTML</a:t>
            </a:r>
            <a:r>
              <a:rPr sz="1100" spc="33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33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CSS</a:t>
            </a:r>
            <a:r>
              <a:rPr sz="1100" spc="33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são</a:t>
            </a:r>
            <a:r>
              <a:rPr sz="1100" spc="33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códigos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39860" y="2162884"/>
            <a:ext cx="4628636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diferentes,</a:t>
            </a:r>
            <a:r>
              <a:rPr sz="1100" spc="12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mas</a:t>
            </a:r>
            <a:r>
              <a:rPr sz="1100" spc="12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ambos</a:t>
            </a:r>
            <a:r>
              <a:rPr sz="1100" spc="12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são</a:t>
            </a:r>
            <a:r>
              <a:rPr sz="1100" spc="12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fundamentais</a:t>
            </a:r>
            <a:r>
              <a:rPr sz="1100" spc="12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12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12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desenvolvimento</a:t>
            </a:r>
            <a:r>
              <a:rPr sz="1100" spc="12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12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9824" y="2335454"/>
            <a:ext cx="4628789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página.</a:t>
            </a:r>
            <a:r>
              <a:rPr sz="1100" spc="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HTML</a:t>
            </a:r>
            <a:r>
              <a:rPr sz="1100" spc="3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estrutura</a:t>
            </a:r>
            <a:r>
              <a:rPr sz="1100" spc="4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página</a:t>
            </a:r>
            <a:r>
              <a:rPr sz="1100" spc="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CSS</a:t>
            </a:r>
            <a:r>
              <a:rPr sz="1100" spc="4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à</a:t>
            </a:r>
            <a:r>
              <a:rPr sz="1100" spc="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personaliza.</a:t>
            </a:r>
            <a:r>
              <a:rPr sz="1100" spc="3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14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5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desenvolver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9774" y="2508027"/>
            <a:ext cx="4628799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sites</a:t>
            </a:r>
            <a:r>
              <a:rPr sz="1100" spc="-2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1100" spc="-3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preciso</a:t>
            </a:r>
            <a:r>
              <a:rPr sz="1100" spc="-2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conhecer</a:t>
            </a:r>
            <a:r>
              <a:rPr sz="1100" spc="-3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os</a:t>
            </a:r>
            <a:r>
              <a:rPr sz="1100" spc="-3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dois</a:t>
            </a:r>
            <a:r>
              <a:rPr sz="1100" spc="-3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códigos.</a:t>
            </a:r>
            <a:r>
              <a:rPr sz="1100" spc="-3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Não</a:t>
            </a:r>
            <a:r>
              <a:rPr sz="1100" spc="-3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confunda</a:t>
            </a:r>
            <a:r>
              <a:rPr sz="1100" spc="-3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CSS</a:t>
            </a:r>
            <a:r>
              <a:rPr sz="1100" spc="-2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com</a:t>
            </a:r>
            <a:r>
              <a:rPr sz="1100" spc="-3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HTML,</a:t>
            </a:r>
            <a:r>
              <a:rPr sz="1100" spc="-3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estes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39748" y="2680597"/>
            <a:ext cx="4166467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dois</a:t>
            </a:r>
            <a:r>
              <a:rPr sz="1100" spc="-9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códigos</a:t>
            </a:r>
            <a:r>
              <a:rPr sz="1100" spc="-9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são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totalmente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diferentes,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pois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cada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tem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função.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40000" y="3365920"/>
            <a:ext cx="1825966" cy="349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Folhas</a:t>
            </a:r>
            <a:r>
              <a:rPr sz="1800" spc="-169" dirty="0">
                <a:solidFill>
                  <a:srgbClr val="FFFFFF"/>
                </a:solidFill>
                <a:latin typeface="TVDQTB+DroidSans-Bold"/>
                <a:cs typeface="TVDQTB+DroidSans-Bold"/>
              </a:rPr>
              <a:t> </a:t>
            </a: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de</a:t>
            </a:r>
            <a:r>
              <a:rPr sz="1800" spc="-170" dirty="0">
                <a:solidFill>
                  <a:srgbClr val="FFFFFF"/>
                </a:solidFill>
                <a:latin typeface="TVDQTB+DroidSans-Bold"/>
                <a:cs typeface="TVDQTB+DroidSans-Bold"/>
              </a:rPr>
              <a:t> </a:t>
            </a: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estilo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39373" y="3815432"/>
            <a:ext cx="3779357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F4A7D"/>
                </a:solidFill>
                <a:latin typeface="ECIRWF+DroidSans"/>
                <a:cs typeface="ECIRWF+DroidSans"/>
              </a:rPr>
              <a:t>Seletores,</a:t>
            </a:r>
            <a:r>
              <a:rPr sz="1400" spc="-145" dirty="0">
                <a:solidFill>
                  <a:srgbClr val="1F4A7D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F4A7D"/>
                </a:solidFill>
                <a:latin typeface="ECIRWF+DroidSans"/>
                <a:cs typeface="ECIRWF+DroidSans"/>
              </a:rPr>
              <a:t>declarações,propriedades</a:t>
            </a:r>
            <a:r>
              <a:rPr sz="1400" spc="-154" dirty="0">
                <a:solidFill>
                  <a:srgbClr val="1F4A7D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F4A7D"/>
                </a:solidFill>
                <a:latin typeface="ECIRWF+DroidSans"/>
                <a:cs typeface="ECIRWF+DroidSans"/>
              </a:rPr>
              <a:t>e</a:t>
            </a:r>
            <a:r>
              <a:rPr sz="1400" spc="-146" dirty="0">
                <a:solidFill>
                  <a:srgbClr val="1F4A7D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F4A7D"/>
                </a:solidFill>
                <a:latin typeface="ECIRWF+DroidSans"/>
                <a:cs typeface="ECIRWF+DroidSans"/>
              </a:rPr>
              <a:t>valores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39713" y="3922378"/>
            <a:ext cx="4628642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 folha de estilo consiste em uma ou mais regras</a:t>
            </a:r>
            <a:r>
              <a:rPr sz="1100" spc="1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 controla a exibição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400000" y="3971366"/>
            <a:ext cx="1952368" cy="605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spc="-1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 acrescentar notas ou comentários ao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39676" y="4094948"/>
            <a:ext cx="4628759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dos</a:t>
            </a:r>
            <a:r>
              <a:rPr sz="1100" spc="1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elementos.</a:t>
            </a:r>
            <a:r>
              <a:rPr sz="1100" spc="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1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conjunto</a:t>
            </a:r>
            <a:r>
              <a:rPr sz="1100" spc="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1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regras</a:t>
            </a:r>
            <a:r>
              <a:rPr sz="1100" spc="1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CSS</a:t>
            </a:r>
            <a:r>
              <a:rPr sz="1100" spc="1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possui</a:t>
            </a:r>
            <a:r>
              <a:rPr sz="1100" spc="1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duas</a:t>
            </a:r>
            <a:r>
              <a:rPr sz="1100" spc="1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partes:</a:t>
            </a:r>
            <a:r>
              <a:rPr sz="1100" spc="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1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seletor</a:t>
            </a:r>
            <a:r>
              <a:rPr sz="1100" spc="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399989" y="4096876"/>
            <a:ext cx="1952327" cy="605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arquivo</a:t>
            </a:r>
            <a:r>
              <a:rPr sz="800" spc="27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CSS</a:t>
            </a:r>
            <a:r>
              <a:rPr sz="800" spc="26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800" spc="26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necessário</a:t>
            </a:r>
            <a:r>
              <a:rPr sz="800" spc="26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usar</a:t>
            </a:r>
            <a:r>
              <a:rPr sz="800" spc="26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as</a:t>
            </a:r>
            <a:r>
              <a:rPr sz="800" spc="26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tags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399971" y="4222382"/>
            <a:ext cx="465226" cy="605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abaixo: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39662" y="4267521"/>
            <a:ext cx="1540592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15" dirty="0">
                <a:solidFill>
                  <a:srgbClr val="221E1F"/>
                </a:solidFill>
                <a:latin typeface="HJFQTO+Cambria"/>
                <a:cs typeface="HJFQTO+Cambria"/>
              </a:rPr>
              <a:t>blocodedeclaração.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399913" y="4657578"/>
            <a:ext cx="1493520" cy="210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0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114073"/>
                </a:solidFill>
                <a:latin typeface="NTHLNS+CourierNewPSMT"/>
                <a:cs typeface="NTHLNS+CourierNewPSMT"/>
              </a:rPr>
              <a:t>/* Formatação do texto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399913" y="4772673"/>
            <a:ext cx="883919" cy="210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0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114073"/>
                </a:solidFill>
                <a:latin typeface="NTHLNS+CourierNewPSMT"/>
                <a:cs typeface="NTHLNS+CourierNewPSMT"/>
              </a:rPr>
              <a:t>principal */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399968" y="4818686"/>
            <a:ext cx="1952340" cy="605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Qualquer</a:t>
            </a:r>
            <a:r>
              <a:rPr sz="800" spc="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texto</a:t>
            </a:r>
            <a:r>
              <a:rPr sz="800" spc="5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800" spc="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aparece</a:t>
            </a:r>
            <a:r>
              <a:rPr sz="800" spc="5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entre</a:t>
            </a:r>
            <a:r>
              <a:rPr sz="800" spc="5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as</a:t>
            </a:r>
            <a:r>
              <a:rPr sz="800" spc="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tags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39368" y="4880225"/>
            <a:ext cx="261727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seletor</a:t>
            </a:r>
            <a:r>
              <a:rPr sz="1100" spc="-263" dirty="0">
                <a:solidFill>
                  <a:srgbClr val="1F4A7D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{</a:t>
            </a:r>
            <a:r>
              <a:rPr sz="1100" spc="-264" dirty="0">
                <a:solidFill>
                  <a:srgbClr val="1F4A7D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propriedade:</a:t>
            </a:r>
            <a:r>
              <a:rPr sz="1100" spc="-261" dirty="0">
                <a:solidFill>
                  <a:srgbClr val="1F4A7D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valor;</a:t>
            </a:r>
            <a:r>
              <a:rPr sz="1100" spc="-263" dirty="0">
                <a:solidFill>
                  <a:srgbClr val="1F4A7D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}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399956" y="4944197"/>
            <a:ext cx="1952389" cy="605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800" spc="-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comentários</a:t>
            </a:r>
            <a:r>
              <a:rPr sz="800" spc="-1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(</a:t>
            </a:r>
            <a:r>
              <a:rPr sz="800" spc="-1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114073"/>
                </a:solidFill>
                <a:latin typeface="NTHLNS+CourierNewPSMT"/>
                <a:cs typeface="NTHLNS+CourierNewPSMT"/>
              </a:rPr>
              <a:t>/*</a:t>
            </a:r>
            <a:r>
              <a:rPr sz="800" spc="-134" dirty="0">
                <a:solidFill>
                  <a:srgbClr val="114073"/>
                </a:solidFill>
                <a:latin typeface="NTHLNS+CourierNewPSMT"/>
                <a:cs typeface="NTHLNS+CourierNewPSMT"/>
              </a:rPr>
              <a:t> </a:t>
            </a:r>
            <a:r>
              <a:rPr sz="800" dirty="0">
                <a:solidFill>
                  <a:srgbClr val="114073"/>
                </a:solidFill>
                <a:latin typeface="NTHLNS+CourierNewPSMT"/>
                <a:cs typeface="NTHLNS+CourierNewPSMT"/>
              </a:rPr>
              <a:t>*/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)</a:t>
            </a:r>
            <a:r>
              <a:rPr sz="800" spc="-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não</a:t>
            </a:r>
            <a:r>
              <a:rPr sz="800" spc="-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será exibido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399943" y="5077648"/>
            <a:ext cx="1952406" cy="605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pelo</a:t>
            </a:r>
            <a:r>
              <a:rPr sz="800" spc="5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navegador</a:t>
            </a:r>
            <a:r>
              <a:rPr sz="800" spc="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800" spc="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nem</a:t>
            </a:r>
            <a:r>
              <a:rPr sz="800" spc="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reconhecido</a:t>
            </a:r>
            <a:r>
              <a:rPr sz="800" spc="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como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39357" y="5196727"/>
            <a:ext cx="2046861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&lt;style</a:t>
            </a:r>
            <a:r>
              <a:rPr sz="1100" spc="-263" dirty="0">
                <a:solidFill>
                  <a:srgbClr val="1F4A7D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type=”text/css”&gt;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399917" y="5203154"/>
            <a:ext cx="1203819" cy="605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800" spc="-7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código/propriedade.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539353" y="5354979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p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39353" y="5513232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{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539353" y="5671484"/>
            <a:ext cx="1376301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color:</a:t>
            </a:r>
            <a:r>
              <a:rPr sz="1100" spc="-263" dirty="0">
                <a:solidFill>
                  <a:srgbClr val="1F4A7D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#FF0000;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39349" y="5829732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}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539349" y="5987981"/>
            <a:ext cx="82295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&lt;/style&gt;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39653" y="6036936"/>
            <a:ext cx="870369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42" dirty="0">
                <a:solidFill>
                  <a:srgbClr val="221E1F"/>
                </a:solidFill>
                <a:latin typeface="HJFQTO+Cambria"/>
                <a:cs typeface="HJFQTO+Cambria"/>
              </a:rPr>
              <a:t>-</a:t>
            </a: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p</a:t>
            </a:r>
            <a:r>
              <a:rPr sz="1100" spc="-260" dirty="0">
                <a:solidFill>
                  <a:srgbClr val="1F4A7D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(seletor)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539645" y="6220428"/>
            <a:ext cx="1618802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42" dirty="0">
                <a:solidFill>
                  <a:srgbClr val="221E1F"/>
                </a:solidFill>
                <a:latin typeface="HJFQTO+Cambria"/>
                <a:cs typeface="HJFQTO+Cambria"/>
              </a:rPr>
              <a:t>-</a:t>
            </a: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color:</a:t>
            </a:r>
            <a:r>
              <a:rPr sz="1100" spc="-260" dirty="0">
                <a:solidFill>
                  <a:srgbClr val="1F4A7D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(propriedade)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539637" y="6403920"/>
            <a:ext cx="1466219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-</a:t>
            </a:r>
            <a:r>
              <a:rPr sz="1100" spc="15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#FF00000:</a:t>
            </a:r>
            <a:r>
              <a:rPr sz="1100" spc="-259" dirty="0">
                <a:solidFill>
                  <a:srgbClr val="1F4A7D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(valor)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539637" y="6587413"/>
            <a:ext cx="2155356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42" dirty="0">
                <a:solidFill>
                  <a:srgbClr val="221E1F"/>
                </a:solidFill>
                <a:latin typeface="HJFQTO+Cambria"/>
                <a:cs typeface="HJFQTO+Cambria"/>
              </a:rPr>
              <a:t>-</a:t>
            </a: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color:</a:t>
            </a:r>
            <a:r>
              <a:rPr sz="1100" spc="-263" dirty="0">
                <a:solidFill>
                  <a:srgbClr val="1F4A7D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F4A7D"/>
                </a:solidFill>
                <a:latin typeface="NTHLNS+CourierNewPSMT"/>
                <a:cs typeface="NTHLNS+CourierNewPSMT"/>
              </a:rPr>
              <a:t>#FF0000</a:t>
            </a:r>
            <a:r>
              <a:rPr sz="1100" spc="-260" dirty="0">
                <a:solidFill>
                  <a:srgbClr val="1F4A7D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(declaração)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539997" y="7208787"/>
            <a:ext cx="2548230" cy="31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9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TVDQTB+DroidSans-Bold"/>
                <a:cs typeface="TVDQTB+DroidSans-Bold"/>
              </a:rPr>
              <a:t>Identificando</a:t>
            </a:r>
            <a:r>
              <a:rPr sz="1600" spc="-150" dirty="0">
                <a:solidFill>
                  <a:srgbClr val="FFFFFF"/>
                </a:solidFill>
                <a:latin typeface="TVDQTB+DroidSans-Bold"/>
                <a:cs typeface="TVDQTB+DroidSans-Bold"/>
              </a:rPr>
              <a:t> </a:t>
            </a:r>
            <a:r>
              <a:rPr sz="1600" dirty="0">
                <a:solidFill>
                  <a:srgbClr val="FFFFFF"/>
                </a:solidFill>
                <a:latin typeface="TVDQTB+DroidSans-Bold"/>
                <a:cs typeface="TVDQTB+DroidSans-Bold"/>
              </a:rPr>
              <a:t>elementos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539633" y="7350518"/>
            <a:ext cx="462875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Em</a:t>
            </a:r>
            <a:r>
              <a:rPr sz="1100" spc="-2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alguns</a:t>
            </a:r>
            <a:r>
              <a:rPr sz="1100" spc="-2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casos</a:t>
            </a:r>
            <a:r>
              <a:rPr sz="1100" spc="-2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pode</a:t>
            </a:r>
            <a:r>
              <a:rPr sz="1100" spc="-2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ser</a:t>
            </a:r>
            <a:r>
              <a:rPr sz="1100" spc="-3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necessário</a:t>
            </a:r>
            <a:r>
              <a:rPr sz="1100" spc="-3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aplicar</a:t>
            </a:r>
            <a:r>
              <a:rPr sz="1100" spc="-2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estilos</a:t>
            </a:r>
            <a:r>
              <a:rPr sz="1100" spc="-3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2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-2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1100" spc="-2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ou</a:t>
            </a:r>
            <a:r>
              <a:rPr sz="1100" spc="-2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grupo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539623" y="7523089"/>
            <a:ext cx="4628761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7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elementos</a:t>
            </a:r>
            <a:r>
              <a:rPr sz="1100" spc="8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em</a:t>
            </a:r>
            <a:r>
              <a:rPr sz="1100" spc="7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10" dirty="0">
                <a:solidFill>
                  <a:srgbClr val="221E1F"/>
                </a:solidFill>
                <a:latin typeface="HJFQTO+Cambria"/>
                <a:cs typeface="HJFQTO+Cambria"/>
              </a:rPr>
              <a:t>particular.</a:t>
            </a:r>
            <a:r>
              <a:rPr sz="1100" spc="9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Como,</a:t>
            </a:r>
            <a:r>
              <a:rPr sz="1100" spc="7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por</a:t>
            </a:r>
            <a:r>
              <a:rPr sz="1100" spc="7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exemplo,</a:t>
            </a:r>
            <a:r>
              <a:rPr sz="1100" spc="8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definir</a:t>
            </a:r>
            <a:r>
              <a:rPr sz="1100" spc="7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8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cor</a:t>
            </a:r>
            <a:r>
              <a:rPr sz="1100" spc="7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diferente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539593" y="7695662"/>
            <a:ext cx="4628800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2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23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determinado</a:t>
            </a:r>
            <a:r>
              <a:rPr sz="1100" spc="23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cabeçalho</a:t>
            </a:r>
            <a:r>
              <a:rPr sz="1100" spc="23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específico,</a:t>
            </a:r>
            <a:r>
              <a:rPr sz="1100" spc="22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agrupar</a:t>
            </a:r>
            <a:r>
              <a:rPr sz="1100" spc="23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links</a:t>
            </a:r>
            <a:r>
              <a:rPr sz="1100" spc="23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em</a:t>
            </a:r>
            <a:r>
              <a:rPr sz="1100" spc="23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diferentes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539556" y="7868232"/>
            <a:ext cx="4628789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categorias</a:t>
            </a:r>
            <a:r>
              <a:rPr sz="1100" spc="-1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-1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estilizar</a:t>
            </a:r>
            <a:r>
              <a:rPr sz="1100" spc="-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cada</a:t>
            </a:r>
            <a:r>
              <a:rPr sz="1100" spc="-1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categoria</a:t>
            </a:r>
            <a:r>
              <a:rPr sz="1100" spc="-1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diferentemente. </a:t>
            </a:r>
            <a:r>
              <a:rPr sz="1100" spc="-14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 isso</a:t>
            </a:r>
            <a:r>
              <a:rPr sz="1100" spc="-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são</a:t>
            </a:r>
            <a:r>
              <a:rPr sz="1100" spc="-1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usadas</a:t>
            </a:r>
            <a:r>
              <a:rPr sz="1100" spc="-1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539511" y="8040804"/>
            <a:ext cx="1429740" cy="629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lang="pt-PT" sz="1100" spc="12" dirty="0">
                <a:solidFill>
                  <a:srgbClr val="221E1F"/>
                </a:solidFill>
                <a:latin typeface="HJFQTO+Cambria"/>
                <a:cs typeface="HJFQTO+Cambria"/>
              </a:rPr>
              <a:t>S</a:t>
            </a:r>
            <a:r>
              <a:rPr sz="1100" spc="12" dirty="0" err="1">
                <a:solidFill>
                  <a:srgbClr val="221E1F"/>
                </a:solidFill>
                <a:latin typeface="HJFQTO+Cambria"/>
                <a:cs typeface="HJFQTO+Cambria"/>
              </a:rPr>
              <a:t>eletores</a:t>
            </a:r>
            <a:r>
              <a:rPr lang="pt-PT" sz="1100" spc="1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 err="1">
                <a:solidFill>
                  <a:srgbClr val="221E1F"/>
                </a:solidFill>
                <a:latin typeface="NTHLNS+CourierNewPSMT"/>
                <a:cs typeface="NTHLNS+CourierNewPSMT"/>
              </a:rPr>
              <a:t>CLASS</a:t>
            </a:r>
            <a:r>
              <a:rPr sz="1100" spc="145" dirty="0" err="1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dirty="0" err="1">
                <a:solidFill>
                  <a:srgbClr val="221E1F"/>
                </a:solidFill>
                <a:latin typeface="NTHLNS+CourierNewPSMT"/>
                <a:cs typeface="NTHLNS+CourierNewPSMT"/>
              </a:rPr>
              <a:t>ID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.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539343" y="8670450"/>
            <a:ext cx="308305" cy="23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2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1F4A7D"/>
                </a:solidFill>
                <a:latin typeface="ECIRWF+DroidSans"/>
                <a:cs typeface="ECIRWF+DroidSans"/>
              </a:rPr>
              <a:t>ID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539502" y="8744784"/>
            <a:ext cx="462887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1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atributo</a:t>
            </a:r>
            <a:r>
              <a:rPr sz="1100" spc="13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ID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(identificação)</a:t>
            </a:r>
            <a:r>
              <a:rPr sz="1100" spc="1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1100" spc="1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identifica</a:t>
            </a:r>
            <a:r>
              <a:rPr sz="1100" spc="1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1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elemento,</a:t>
            </a:r>
            <a:r>
              <a:rPr sz="1100" spc="13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1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1100" spc="1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único</a:t>
            </a:r>
            <a:r>
              <a:rPr sz="1100" spc="1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(dois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5400000" y="8863317"/>
            <a:ext cx="1952418" cy="605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800" spc="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seletor</a:t>
            </a:r>
            <a:r>
              <a:rPr sz="800" spc="5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NTHLNS+CourierNewPSMT"/>
                <a:cs typeface="NTHLNS+CourierNewPSMT"/>
              </a:rPr>
              <a:t>ID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800" spc="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800" spc="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nome</a:t>
            </a:r>
            <a:r>
              <a:rPr sz="800" spc="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precedido</a:t>
            </a:r>
            <a:r>
              <a:rPr sz="800" spc="5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por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539474" y="8928276"/>
            <a:ext cx="4628683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elementos</a:t>
            </a:r>
            <a:r>
              <a:rPr sz="1100" spc="-4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não</a:t>
            </a:r>
            <a:r>
              <a:rPr sz="1100" spc="-4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podem</a:t>
            </a:r>
            <a:r>
              <a:rPr sz="1100" spc="-5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ter</a:t>
            </a:r>
            <a:r>
              <a:rPr sz="1100" spc="-4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-4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mesmo</a:t>
            </a:r>
            <a:r>
              <a:rPr sz="1100" spc="-5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ID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).</a:t>
            </a:r>
            <a:r>
              <a:rPr sz="1100" spc="-4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10" dirty="0">
                <a:solidFill>
                  <a:srgbClr val="221E1F"/>
                </a:solidFill>
                <a:latin typeface="HJFQTO+Cambria"/>
                <a:cs typeface="HJFQTO+Cambria"/>
              </a:rPr>
              <a:t>Por</a:t>
            </a:r>
            <a:r>
              <a:rPr sz="1100" spc="-3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exemplo,</a:t>
            </a:r>
            <a:r>
              <a:rPr sz="1100" spc="-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</a:t>
            </a:r>
            <a:r>
              <a:rPr sz="1100" spc="-5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4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página</a:t>
            </a:r>
            <a:r>
              <a:rPr sz="1100" spc="-4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contém</a:t>
            </a:r>
            <a:r>
              <a:rPr sz="1100" spc="-4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5399970" y="8996765"/>
            <a:ext cx="1666614" cy="605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800" spc="-7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spc="15" dirty="0">
                <a:solidFill>
                  <a:srgbClr val="221E1F"/>
                </a:solidFill>
                <a:latin typeface="HJFQTO+Cambria"/>
                <a:cs typeface="HJFQTO+Cambria"/>
              </a:rPr>
              <a:t>sustenido(#)na</a:t>
            </a:r>
            <a:r>
              <a:rPr sz="800" spc="-8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spc="14" dirty="0">
                <a:solidFill>
                  <a:srgbClr val="221E1F"/>
                </a:solidFill>
                <a:latin typeface="HJFQTO+Cambria"/>
                <a:cs typeface="HJFQTO+Cambria"/>
              </a:rPr>
              <a:t>folhadeestilos.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587090" y="9136646"/>
            <a:ext cx="4628839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DIV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cujo</a:t>
            </a:r>
            <a:r>
              <a:rPr sz="1100" spc="1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ID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seja</a:t>
            </a:r>
            <a:r>
              <a:rPr sz="1100" spc="1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15" dirty="0">
                <a:solidFill>
                  <a:srgbClr val="221E1F"/>
                </a:solidFill>
                <a:latin typeface="HJFQTO+Cambria"/>
                <a:cs typeface="HJFQTO+Cambria"/>
              </a:rPr>
              <a:t>“conteudo”,</a:t>
            </a:r>
            <a:r>
              <a:rPr sz="1100" spc="1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não</a:t>
            </a:r>
            <a:r>
              <a:rPr sz="1100" spc="1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poderá</a:t>
            </a:r>
            <a:r>
              <a:rPr sz="1100" spc="14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10" dirty="0">
                <a:solidFill>
                  <a:srgbClr val="221E1F"/>
                </a:solidFill>
                <a:latin typeface="HJFQTO+Cambria"/>
                <a:cs typeface="HJFQTO+Cambria"/>
              </a:rPr>
              <a:t>haver</a:t>
            </a:r>
            <a:r>
              <a:rPr sz="1100" spc="14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outro</a:t>
            </a:r>
            <a:r>
              <a:rPr sz="1100" spc="14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1100" spc="13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com</a:t>
            </a:r>
            <a:r>
              <a:rPr sz="1100" spc="1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esse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539384" y="9295260"/>
            <a:ext cx="1986019" cy="629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lang="pt-PT" sz="1100" spc="15" dirty="0">
                <a:solidFill>
                  <a:srgbClr val="221E1F"/>
                </a:solidFill>
                <a:latin typeface="HJFQTO+Cambria"/>
                <a:cs typeface="HJFQTO+Cambria"/>
              </a:rPr>
              <a:t>M</a:t>
            </a:r>
            <a:r>
              <a:rPr sz="1100" spc="15" dirty="0" err="1">
                <a:solidFill>
                  <a:srgbClr val="221E1F"/>
                </a:solidFill>
                <a:latin typeface="HJFQTO+Cambria"/>
                <a:cs typeface="HJFQTO+Cambria"/>
              </a:rPr>
              <a:t>esmo</a:t>
            </a:r>
            <a:r>
              <a:rPr lang="pt-PT" sz="1100" spc="1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15" dirty="0" err="1">
                <a:solidFill>
                  <a:srgbClr val="221E1F"/>
                </a:solidFill>
                <a:latin typeface="HJFQTO+Cambria"/>
                <a:cs typeface="HJFQTO+Cambria"/>
              </a:rPr>
              <a:t>identificador</a:t>
            </a:r>
            <a:r>
              <a:rPr lang="pt-PT" sz="1100" spc="1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15" dirty="0" err="1">
                <a:solidFill>
                  <a:srgbClr val="221E1F"/>
                </a:solidFill>
                <a:latin typeface="HJFQTO+Cambria"/>
                <a:cs typeface="HJFQTO+Cambria"/>
              </a:rPr>
              <a:t>na</a:t>
            </a:r>
            <a:r>
              <a:rPr sz="1100" spc="-11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página.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7217729" y="10021662"/>
            <a:ext cx="30718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FFFFF"/>
                </a:solidFill>
                <a:latin typeface="HJFQTO+Cambria"/>
                <a:cs typeface="HJFQTO+Cambria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5104486" y="708700"/>
            <a:ext cx="222886" cy="9431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018912" y="10140699"/>
            <a:ext cx="537587" cy="53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546893"/>
            <a:ext cx="5016369" cy="4396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9635" y="414792"/>
            <a:ext cx="1238470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4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folha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estilos:</a:t>
            </a:r>
          </a:p>
          <a:p>
            <a:pPr marL="0" marR="0">
              <a:lnSpc>
                <a:spcPts val="1159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#topo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9627" y="1013157"/>
            <a:ext cx="1376305" cy="433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color: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#0000FF;</a:t>
            </a:r>
          </a:p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9997" y="1234695"/>
            <a:ext cx="744804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HTML: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9661" y="1774913"/>
            <a:ext cx="137626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&lt;div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id=”topo”&gt;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9623" y="2010652"/>
            <a:ext cx="639571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CLASS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9993" y="2117617"/>
            <a:ext cx="4628403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48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atributo</a:t>
            </a:r>
            <a:r>
              <a:rPr sz="1100" spc="48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CLASS</a:t>
            </a:r>
            <a:r>
              <a:rPr sz="1100" spc="82" dirty="0">
                <a:solidFill>
                  <a:srgbClr val="221E1F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(classificação)</a:t>
            </a:r>
            <a:r>
              <a:rPr sz="1100" spc="53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identifica</a:t>
            </a:r>
            <a:r>
              <a:rPr sz="1100" spc="51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49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grupo</a:t>
            </a:r>
            <a:r>
              <a:rPr sz="1100" spc="49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48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00000" y="2202160"/>
            <a:ext cx="1952504" cy="605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800" spc="5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seletor</a:t>
            </a:r>
            <a:r>
              <a:rPr sz="800" spc="5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NTHLNS+CourierNewPSMT"/>
                <a:cs typeface="NTHLNS+CourierNewPSMT"/>
              </a:rPr>
              <a:t>CLASS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800" spc="5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800" spc="5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nome</a:t>
            </a:r>
            <a:r>
              <a:rPr sz="800" spc="5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precedido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9975" y="2301105"/>
            <a:ext cx="4628809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semelhantes</a:t>
            </a:r>
            <a:r>
              <a:rPr sz="1100" spc="7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(vários</a:t>
            </a:r>
            <a:r>
              <a:rPr sz="1100" spc="8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elementos</a:t>
            </a:r>
            <a:r>
              <a:rPr sz="1100" spc="7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podem</a:t>
            </a:r>
            <a:r>
              <a:rPr sz="1100" spc="7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ter</a:t>
            </a:r>
            <a:r>
              <a:rPr sz="1100" spc="8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7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mesma</a:t>
            </a:r>
            <a:r>
              <a:rPr sz="1100" spc="7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CLASS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).</a:t>
            </a:r>
            <a:r>
              <a:rPr sz="1100" spc="7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10" dirty="0">
                <a:solidFill>
                  <a:srgbClr val="221E1F"/>
                </a:solidFill>
                <a:latin typeface="HJFQTO+Cambria"/>
                <a:cs typeface="HJFQTO+Cambria"/>
              </a:rPr>
              <a:t>Por</a:t>
            </a:r>
            <a:r>
              <a:rPr sz="1100" spc="8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exemplo,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99985" y="2335612"/>
            <a:ext cx="1623292" cy="605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spc="25" dirty="0">
                <a:solidFill>
                  <a:srgbClr val="221E1F"/>
                </a:solidFill>
                <a:latin typeface="HJFQTO+Cambria"/>
                <a:cs typeface="HJFQTO+Cambria"/>
              </a:rPr>
              <a:t>porum</a:t>
            </a:r>
            <a:r>
              <a:rPr sz="8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spc="23" dirty="0">
                <a:solidFill>
                  <a:srgbClr val="221E1F"/>
                </a:solidFill>
                <a:latin typeface="HJFQTO+Cambria"/>
                <a:cs typeface="HJFQTO+Cambria"/>
              </a:rPr>
              <a:t>ponto(.)na</a:t>
            </a:r>
            <a:r>
              <a:rPr sz="800" spc="-9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spc="14" dirty="0">
                <a:solidFill>
                  <a:srgbClr val="221E1F"/>
                </a:solidFill>
                <a:latin typeface="HJFQTO+Cambria"/>
                <a:cs typeface="HJFQTO+Cambria"/>
              </a:rPr>
              <a:t>folhadeestilos.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39936" y="2484597"/>
            <a:ext cx="4628790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cinco</a:t>
            </a:r>
            <a:r>
              <a:rPr sz="1100" spc="1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parágrafos</a:t>
            </a:r>
            <a:r>
              <a:rPr sz="1100" spc="14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em</a:t>
            </a:r>
            <a:r>
              <a:rPr sz="1100" spc="1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14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página</a:t>
            </a:r>
            <a:r>
              <a:rPr sz="1100" spc="14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podem</a:t>
            </a:r>
            <a:r>
              <a:rPr sz="1100" spc="1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compartilhar</a:t>
            </a:r>
            <a:r>
              <a:rPr sz="1100" spc="14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1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mesmo</a:t>
            </a:r>
            <a:r>
              <a:rPr sz="1100" spc="14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nome</a:t>
            </a:r>
            <a:r>
              <a:rPr sz="1100" spc="1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9901" y="2657170"/>
            <a:ext cx="4628789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CLASS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.</a:t>
            </a:r>
            <a:r>
              <a:rPr sz="1100" spc="7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Ao</a:t>
            </a:r>
            <a:r>
              <a:rPr sz="1100" spc="8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modificar</a:t>
            </a:r>
            <a:r>
              <a:rPr sz="1100" spc="7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algum</a:t>
            </a:r>
            <a:r>
              <a:rPr sz="1100" spc="7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  <a:r>
              <a:rPr sz="1100" spc="8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</a:t>
            </a:r>
            <a:r>
              <a:rPr sz="1100" spc="7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atributo,</a:t>
            </a:r>
            <a:r>
              <a:rPr sz="1100" spc="7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</a:t>
            </a:r>
            <a:r>
              <a:rPr sz="1100" spc="7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será</a:t>
            </a:r>
            <a:r>
              <a:rPr sz="1100" spc="8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aplicado</a:t>
            </a:r>
            <a:r>
              <a:rPr sz="1100" spc="7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7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todos</a:t>
            </a:r>
            <a:r>
              <a:rPr sz="1100" spc="7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9874" y="2840658"/>
            <a:ext cx="2481722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5" dirty="0">
                <a:solidFill>
                  <a:srgbClr val="221E1F"/>
                </a:solidFill>
                <a:latin typeface="HJFQTO+Cambria"/>
                <a:cs typeface="HJFQTO+Cambria"/>
              </a:rPr>
              <a:t>elementosquetenham</a:t>
            </a:r>
            <a:r>
              <a:rPr sz="1100" spc="-11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mesma</a:t>
            </a: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CLASS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39616" y="3196719"/>
            <a:ext cx="1376305" cy="1032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folha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estilos:</a:t>
            </a:r>
          </a:p>
          <a:p>
            <a:pPr marL="7" marR="0">
              <a:lnSpc>
                <a:spcPts val="1159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.conteudo</a:t>
            </a:r>
            <a:r>
              <a:rPr sz="1100" spc="-261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{</a:t>
            </a:r>
          </a:p>
          <a:p>
            <a:pPr marL="3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color: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#0000FF;</a:t>
            </a:r>
          </a:p>
          <a:p>
            <a:pPr marL="0" marR="0">
              <a:lnSpc>
                <a:spcPts val="1246"/>
              </a:lnSpc>
              <a:spcBef>
                <a:spcPts val="5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}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39856" y="4016619"/>
            <a:ext cx="744804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HTML: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39575" y="4538968"/>
            <a:ext cx="17953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&lt;p</a:t>
            </a:r>
            <a:r>
              <a:rPr sz="1100" spc="-264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class=”conteudo”&gt;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39581" y="4826942"/>
            <a:ext cx="3048401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14073"/>
                </a:solidFill>
                <a:latin typeface="ECIRWF+DroidSans"/>
                <a:cs typeface="ECIRWF+DroidSans"/>
              </a:rPr>
              <a:t>Seletores</a:t>
            </a:r>
            <a:r>
              <a:rPr sz="1400" spc="-145" dirty="0">
                <a:solidFill>
                  <a:srgbClr val="114073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14073"/>
                </a:solidFill>
                <a:latin typeface="ECIRWF+DroidSans"/>
                <a:cs typeface="ECIRWF+DroidSans"/>
              </a:rPr>
              <a:t>para</a:t>
            </a:r>
            <a:r>
              <a:rPr sz="1400" spc="-146" dirty="0">
                <a:solidFill>
                  <a:srgbClr val="114073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14073"/>
                </a:solidFill>
                <a:latin typeface="ECIRWF+DroidSans"/>
                <a:cs typeface="ECIRWF+DroidSans"/>
              </a:rPr>
              <a:t>elementos</a:t>
            </a:r>
            <a:r>
              <a:rPr sz="1400" spc="-145" dirty="0">
                <a:solidFill>
                  <a:srgbClr val="114073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14073"/>
                </a:solidFill>
                <a:latin typeface="ECIRWF+DroidSans"/>
                <a:cs typeface="ECIRWF+DroidSans"/>
              </a:rPr>
              <a:t>específicos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39852" y="4933925"/>
            <a:ext cx="4628953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7" dirty="0">
                <a:solidFill>
                  <a:srgbClr val="221E1F"/>
                </a:solidFill>
                <a:latin typeface="HJFQTO+Cambria"/>
                <a:cs typeface="HJFQTO+Cambria"/>
              </a:rPr>
              <a:t>Também</a:t>
            </a:r>
            <a:r>
              <a:rPr sz="1100" spc="13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1100" spc="11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possível</a:t>
            </a:r>
            <a:r>
              <a:rPr sz="1100" spc="12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aplicar</a:t>
            </a:r>
            <a:r>
              <a:rPr sz="1100" spc="11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11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seletor</a:t>
            </a:r>
            <a:r>
              <a:rPr sz="1100" spc="11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10" dirty="0">
                <a:solidFill>
                  <a:srgbClr val="221E1F"/>
                </a:solidFill>
                <a:latin typeface="HJFQTO+Cambria"/>
                <a:cs typeface="HJFQTO+Cambria"/>
              </a:rPr>
              <a:t>pra</a:t>
            </a:r>
            <a:r>
              <a:rPr sz="1100" spc="12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11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1100" spc="11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HTML</a:t>
            </a:r>
            <a:r>
              <a:rPr sz="1100" spc="1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específico,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39838" y="5106495"/>
            <a:ext cx="2469550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basta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declarar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seletor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HTML</a:t>
            </a:r>
            <a:r>
              <a:rPr sz="1100" spc="-9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primeiro.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39616" y="5719182"/>
            <a:ext cx="957242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p.classe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{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39612" y="5877434"/>
            <a:ext cx="1292562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font-size:</a:t>
            </a:r>
            <a:r>
              <a:rPr sz="1100" spc="-261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10;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39608" y="6035683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}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39820" y="6098972"/>
            <a:ext cx="462873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Assim,</a:t>
            </a:r>
            <a:r>
              <a:rPr sz="1100" spc="16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16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atributo</a:t>
            </a:r>
            <a:r>
              <a:rPr sz="1100" spc="16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11" dirty="0">
                <a:solidFill>
                  <a:srgbClr val="221E1F"/>
                </a:solidFill>
                <a:latin typeface="HJFQTO+Cambria"/>
                <a:cs typeface="HJFQTO+Cambria"/>
              </a:rPr>
              <a:t>vai</a:t>
            </a:r>
            <a:r>
              <a:rPr sz="1100" spc="17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ser</a:t>
            </a:r>
            <a:r>
              <a:rPr sz="1100" spc="16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aplicado</a:t>
            </a:r>
            <a:r>
              <a:rPr sz="1100" spc="16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apenas</a:t>
            </a:r>
            <a:r>
              <a:rPr sz="1100" spc="16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16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elementos</a:t>
            </a:r>
            <a:r>
              <a:rPr sz="1100" spc="16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parágrafo</a:t>
            </a:r>
            <a:r>
              <a:rPr sz="1100" spc="17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(p)</a:t>
            </a:r>
            <a:r>
              <a:rPr sz="1100" spc="16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39794" y="6271545"/>
            <a:ext cx="3076865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tenham</a:t>
            </a:r>
            <a:r>
              <a:rPr sz="1100" spc="-9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18" dirty="0">
                <a:solidFill>
                  <a:srgbClr val="221E1F"/>
                </a:solidFill>
                <a:latin typeface="HJFQTO+Cambria"/>
                <a:cs typeface="HJFQTO+Cambria"/>
              </a:rPr>
              <a:t>classe“classe”: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&lt;p</a:t>
            </a:r>
            <a:r>
              <a:rPr sz="1100" spc="-264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class=”classe”&gt;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39579" y="6900157"/>
            <a:ext cx="1765632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14073"/>
                </a:solidFill>
                <a:latin typeface="ECIRWF+DroidSans"/>
                <a:cs typeface="ECIRWF+DroidSans"/>
              </a:rPr>
              <a:t>Seletores</a:t>
            </a:r>
            <a:r>
              <a:rPr sz="1400" spc="-145" dirty="0">
                <a:solidFill>
                  <a:srgbClr val="114073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14073"/>
                </a:solidFill>
                <a:latin typeface="ECIRWF+DroidSans"/>
                <a:cs typeface="ECIRWF+DroidSans"/>
              </a:rPr>
              <a:t>agrupados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39790" y="7007136"/>
            <a:ext cx="4628803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Quando</a:t>
            </a:r>
            <a:r>
              <a:rPr sz="1100" spc="6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vários</a:t>
            </a:r>
            <a:r>
              <a:rPr sz="1100" spc="7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elementos</a:t>
            </a:r>
            <a:r>
              <a:rPr sz="1100" spc="6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compartilham</a:t>
            </a:r>
            <a:r>
              <a:rPr sz="1100" spc="6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propriedades</a:t>
            </a:r>
            <a:r>
              <a:rPr sz="1100" spc="6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6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estilo,</a:t>
            </a:r>
            <a:r>
              <a:rPr sz="1100" spc="6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você</a:t>
            </a:r>
            <a:r>
              <a:rPr sz="1100" spc="7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pode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39769" y="7179709"/>
            <a:ext cx="4628683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aplicar</a:t>
            </a:r>
            <a:r>
              <a:rPr sz="1100" spc="-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-1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única</a:t>
            </a:r>
            <a:r>
              <a:rPr sz="1100" spc="-1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declaração</a:t>
            </a:r>
            <a:r>
              <a:rPr sz="1100" spc="-1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1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diversos seletores.</a:t>
            </a:r>
            <a:r>
              <a:rPr sz="1100" spc="-1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Basta</a:t>
            </a:r>
            <a:r>
              <a:rPr sz="1100" spc="-1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agrupá-los</a:t>
            </a:r>
            <a:r>
              <a:rPr sz="1100" spc="-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em</a:t>
            </a:r>
            <a:r>
              <a:rPr sz="1100" spc="-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39755" y="7352279"/>
            <a:ext cx="2035209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lista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delimitada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por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vírgula.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39599" y="7964962"/>
            <a:ext cx="1292566" cy="592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p,</a:t>
            </a:r>
            <a:r>
              <a:rPr sz="1100" spc="-264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h1,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ul,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li</a:t>
            </a:r>
            <a:r>
              <a:rPr sz="1100" spc="-264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{</a:t>
            </a:r>
          </a:p>
          <a:p>
            <a:pPr marL="3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font-size:</a:t>
            </a:r>
            <a:r>
              <a:rPr sz="1100" spc="-261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10;</a:t>
            </a:r>
          </a:p>
          <a:p>
            <a:pPr marL="0" marR="0">
              <a:lnSpc>
                <a:spcPts val="1246"/>
              </a:lnSpc>
              <a:spcBef>
                <a:spcPts val="5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}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39575" y="8606420"/>
            <a:ext cx="2396133" cy="349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Formatação</a:t>
            </a:r>
            <a:r>
              <a:rPr sz="1800" spc="-168" dirty="0">
                <a:solidFill>
                  <a:srgbClr val="FFFFFF"/>
                </a:solidFill>
                <a:latin typeface="TVDQTB+DroidSans-Bold"/>
                <a:cs typeface="TVDQTB+DroidSans-Bold"/>
              </a:rPr>
              <a:t> </a:t>
            </a: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de</a:t>
            </a:r>
            <a:r>
              <a:rPr sz="1800" spc="-170" dirty="0">
                <a:solidFill>
                  <a:srgbClr val="FFFFFF"/>
                </a:solidFill>
                <a:latin typeface="TVDQTB+DroidSans-Bold"/>
                <a:cs typeface="TVDQTB+DroidSans-Bold"/>
              </a:rPr>
              <a:t> </a:t>
            </a: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texto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539599" y="9100434"/>
            <a:ext cx="3042194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Escolhe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um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tipo,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ou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família,</a:t>
            </a:r>
            <a:r>
              <a:rPr sz="1400" spc="-147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de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fontes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39746" y="9324011"/>
            <a:ext cx="2578635" cy="279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spc="1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font-family:</a:t>
            </a:r>
            <a:r>
              <a:rPr sz="1100" spc="-260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valor</a:t>
            </a:r>
            <a:r>
              <a:rPr sz="1100" dirty="0">
                <a:solidFill>
                  <a:srgbClr val="F79645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539687" y="9390893"/>
            <a:ext cx="4054301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nome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fonte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tiver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espaço(Trebuchet</a:t>
            </a:r>
            <a:r>
              <a:rPr sz="1100" spc="-10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MS)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preciso</a:t>
            </a:r>
            <a:r>
              <a:rPr sz="1100" spc="-9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usar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aspas.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39738" y="9507499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098479" y="9218321"/>
            <a:ext cx="4069976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nome</a:t>
            </a:r>
            <a:r>
              <a:rPr sz="1100" spc="8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8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fonte.</a:t>
            </a:r>
            <a:r>
              <a:rPr sz="1100" spc="9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Ex.:</a:t>
            </a:r>
            <a:r>
              <a:rPr sz="1100" spc="8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12" dirty="0">
                <a:solidFill>
                  <a:srgbClr val="221E1F"/>
                </a:solidFill>
                <a:latin typeface="HJFQTO+Cambria"/>
                <a:cs typeface="HJFQTO+Cambria"/>
              </a:rPr>
              <a:t>Verdana,</a:t>
            </a:r>
            <a:r>
              <a:rPr sz="1100" spc="10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Arial,</a:t>
            </a:r>
            <a:r>
              <a:rPr sz="1100" spc="8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14" dirty="0">
                <a:solidFill>
                  <a:srgbClr val="221E1F"/>
                </a:solidFill>
                <a:latin typeface="HJFQTO+Cambria"/>
                <a:cs typeface="HJFQTO+Cambria"/>
              </a:rPr>
              <a:t>Tahoma,</a:t>
            </a:r>
            <a:r>
              <a:rPr sz="1100" spc="10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“Trebuchet</a:t>
            </a:r>
            <a:r>
              <a:rPr sz="1100" spc="9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30" dirty="0">
                <a:solidFill>
                  <a:srgbClr val="221E1F"/>
                </a:solidFill>
                <a:latin typeface="HJFQTO+Cambria"/>
                <a:cs typeface="HJFQTO+Cambria"/>
              </a:rPr>
              <a:t>MS”.</a:t>
            </a:r>
            <a:r>
              <a:rPr sz="1100" spc="11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</a:t>
            </a:r>
            <a:r>
              <a:rPr sz="1100" spc="8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7217696" y="10021662"/>
            <a:ext cx="30718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FFFFF"/>
                </a:solidFill>
                <a:latin typeface="HJFQTO+Cambria"/>
                <a:cs typeface="HJFQTO+Cambria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5215928" y="708700"/>
            <a:ext cx="12700" cy="9431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018912" y="10140699"/>
            <a:ext cx="537587" cy="53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9900" y="687389"/>
            <a:ext cx="3091708" cy="502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Define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o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tamanho</a:t>
            </a:r>
            <a:r>
              <a:rPr sz="1400" spc="-147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da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fonte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em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pontos</a:t>
            </a:r>
          </a:p>
          <a:p>
            <a:pPr marL="0" marR="0">
              <a:lnSpc>
                <a:spcPts val="1444"/>
              </a:lnSpc>
              <a:spcBef>
                <a:spcPts val="5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-95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font-size: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valor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9892" y="1094363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74935" y="805184"/>
            <a:ext cx="71259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números.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9996" y="1422974"/>
            <a:ext cx="1888986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Define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o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peso</a:t>
            </a:r>
            <a:r>
              <a:rPr sz="1400" spc="-145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da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fonte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9874" y="1829947"/>
            <a:ext cx="2757018" cy="2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  <a:r>
              <a:rPr sz="1100" spc="-84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normal</a:t>
            </a:r>
            <a:r>
              <a:rPr sz="1100" spc="-288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bold</a:t>
            </a:r>
            <a:r>
              <a:rPr sz="1100" spc="-289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bolder</a:t>
            </a:r>
            <a:r>
              <a:rPr sz="1100" spc="-288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lighter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77959" y="1540768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,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60412" y="1540768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,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10543" y="1540768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,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144515" y="1540768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9882" y="1646459"/>
            <a:ext cx="2578915" cy="2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-95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font-weight: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valor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39860" y="2392962"/>
            <a:ext cx="1941537" cy="2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-95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font-style: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345314" y="2020377"/>
            <a:ext cx="460997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653124" y="2396641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39978" y="2169473"/>
            <a:ext cx="2110050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Define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a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postura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do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texto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39849" y="2576454"/>
            <a:ext cx="1740623" cy="2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  <a:r>
              <a:rPr sz="1100" spc="-84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normal</a:t>
            </a:r>
            <a:r>
              <a:rPr sz="1100" spc="-288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italic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577913" y="2287275"/>
            <a:ext cx="181059" cy="1564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,</a:t>
            </a:r>
          </a:p>
          <a:p>
            <a:pPr marL="0" marR="0">
              <a:lnSpc>
                <a:spcPts val="5878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,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128068" y="2287275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514416" y="2767568"/>
            <a:ext cx="460997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820795" y="3143148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39827" y="2915984"/>
            <a:ext cx="2109199" cy="686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Define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a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fonte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versal</a:t>
            </a:r>
          </a:p>
          <a:p>
            <a:pPr marL="9" marR="0">
              <a:lnSpc>
                <a:spcPts val="1444"/>
              </a:lnSpc>
              <a:spcBef>
                <a:spcPts val="5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-95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font-variant:</a:t>
            </a:r>
          </a:p>
          <a:p>
            <a:pPr marL="0" marR="0">
              <a:lnSpc>
                <a:spcPts val="1444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  <a:r>
              <a:rPr sz="1100" spc="-83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normal</a:t>
            </a:r>
            <a:r>
              <a:rPr sz="1100" spc="-288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small-caps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463409" y="3033782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39817" y="3885977"/>
            <a:ext cx="1522463" cy="279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-95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color: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957349" y="3512115"/>
            <a:ext cx="46099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264664" y="3889652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39957" y="3662484"/>
            <a:ext cx="1134579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Cor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do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Texto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39806" y="4069469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074849" y="3780290"/>
            <a:ext cx="99143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hexadecimais.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39792" y="4621565"/>
            <a:ext cx="2025397" cy="27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-95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line-height: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2422578" y="4263891"/>
            <a:ext cx="46099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736925" y="4625243"/>
            <a:ext cx="236231" cy="1011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  <a:p>
            <a:pPr marL="0" marR="0">
              <a:lnSpc>
                <a:spcPts val="1871"/>
              </a:lnSpc>
              <a:spcBef>
                <a:spcPts val="392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539951" y="4398076"/>
            <a:ext cx="1486611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Altura</a:t>
            </a:r>
            <a:r>
              <a:rPr sz="1400" spc="-147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entrelinha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39780" y="4805057"/>
            <a:ext cx="641070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5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017281" y="4515878"/>
            <a:ext cx="765783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5" dirty="0">
                <a:solidFill>
                  <a:srgbClr val="221E1F"/>
                </a:solidFill>
                <a:latin typeface="HJFQTO+Cambria"/>
                <a:cs typeface="HJFQTO+Cambria"/>
              </a:rPr>
              <a:t>:números.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39770" y="5357153"/>
            <a:ext cx="2025407" cy="279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-94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text-indent: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2434117" y="4999979"/>
            <a:ext cx="46099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39939" y="5133667"/>
            <a:ext cx="2006652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Recuo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da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primeira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linha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539759" y="5540645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074802" y="5251466"/>
            <a:ext cx="71259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números.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539749" y="6092741"/>
            <a:ext cx="1941601" cy="279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-94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text-align: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2349823" y="5733894"/>
            <a:ext cx="460997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653077" y="6096422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539928" y="5869259"/>
            <a:ext cx="2016768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spc="10" dirty="0">
                <a:solidFill>
                  <a:srgbClr val="1E497C"/>
                </a:solidFill>
                <a:latin typeface="ECIRWF+DroidSans"/>
                <a:cs typeface="ECIRWF+DroidSans"/>
              </a:rPr>
              <a:t>Alinhamentohorizontal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539737" y="6276233"/>
            <a:ext cx="2673252" cy="279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  <a:r>
              <a:rPr sz="1100" spc="-83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left</a:t>
            </a:r>
            <a:r>
              <a:rPr sz="1100" spc="-289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right</a:t>
            </a:r>
            <a:r>
              <a:rPr sz="1100" spc="-288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center</a:t>
            </a:r>
            <a:r>
              <a:rPr sz="1100" spc="-288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justify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410142" y="5987054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,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876435" y="5987054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,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2426568" y="5987054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,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3060540" y="6279865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.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539726" y="6839248"/>
            <a:ext cx="2360711" cy="279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-94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text-decoration: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2766742" y="6473881"/>
            <a:ext cx="46099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3072267" y="6842930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539915" y="6615762"/>
            <a:ext cx="2786442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Sublinhado</a:t>
            </a:r>
            <a:r>
              <a:rPr sz="1400" spc="-147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e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outras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“decorações”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539718" y="7022741"/>
            <a:ext cx="3595568" cy="27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  <a:r>
              <a:rPr sz="1100" spc="-83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underline</a:t>
            </a:r>
            <a:r>
              <a:rPr sz="1100" spc="-288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overline</a:t>
            </a:r>
            <a:r>
              <a:rPr sz="1100" spc="-288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line-through</a:t>
            </a:r>
            <a:r>
              <a:rPr sz="1100" spc="-286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none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829324" y="6733562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,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2547140" y="6733562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,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3600313" y="6733562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,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3982762" y="6733562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.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539701" y="7585759"/>
            <a:ext cx="2276911" cy="279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-94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text-transform: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2691581" y="7210292"/>
            <a:ext cx="46099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2988422" y="7589437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539906" y="7362273"/>
            <a:ext cx="1606867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Mudando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a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“caixa”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539691" y="7652639"/>
            <a:ext cx="198780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-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604740" y="7945498"/>
            <a:ext cx="99059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capitalize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1470670" y="7615520"/>
            <a:ext cx="2821975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(primeira</a:t>
            </a:r>
            <a:r>
              <a:rPr sz="1100" spc="-9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letra</a:t>
            </a:r>
            <a:r>
              <a:rPr sz="1100" spc="-9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cada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palavra</a:t>
            </a:r>
            <a:r>
              <a:rPr sz="1100" spc="-9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12" dirty="0">
                <a:solidFill>
                  <a:srgbClr val="221E1F"/>
                </a:solidFill>
                <a:latin typeface="HJFQTO+Cambria"/>
                <a:cs typeface="HJFQTO+Cambria"/>
              </a:rPr>
              <a:t>emmaiúscula)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539694" y="7769248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539675" y="7836131"/>
            <a:ext cx="198780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-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604740" y="8128990"/>
            <a:ext cx="906779" cy="459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lowercase</a:t>
            </a:r>
          </a:p>
          <a:p>
            <a:pPr marL="0" marR="0">
              <a:lnSpc>
                <a:spcPts val="1444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uppercase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1377519" y="7836131"/>
            <a:ext cx="178073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(todas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letras</a:t>
            </a:r>
            <a:r>
              <a:rPr sz="1100" spc="-9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minúsculas)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539659" y="8019623"/>
            <a:ext cx="198780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-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1377502" y="8019623"/>
            <a:ext cx="178073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(todas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letras</a:t>
            </a:r>
            <a:r>
              <a:rPr sz="1100" spc="-9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minúsculas)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539642" y="8871821"/>
            <a:ext cx="2207731" cy="279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spc="10" dirty="0">
                <a:solidFill>
                  <a:srgbClr val="221E1F"/>
                </a:solidFill>
                <a:latin typeface="TJVJJL+Cambria-Bold"/>
                <a:cs typeface="TJVJJL+Cambria-Bold"/>
              </a:rPr>
              <a:t>Entreletras:</a:t>
            </a:r>
            <a:r>
              <a:rPr sz="1100" spc="-104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letter-spacing: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2615769" y="8518268"/>
            <a:ext cx="46099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</a:p>
        </p:txBody>
      </p:sp>
      <p:sp>
        <p:nvSpPr>
          <p:cNvPr id="76" name="object 76"/>
          <p:cNvSpPr txBox="1"/>
          <p:nvPr/>
        </p:nvSpPr>
        <p:spPr>
          <a:xfrm>
            <a:off x="2919184" y="8875497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77" name="object 77"/>
          <p:cNvSpPr txBox="1"/>
          <p:nvPr/>
        </p:nvSpPr>
        <p:spPr>
          <a:xfrm>
            <a:off x="539907" y="8648334"/>
            <a:ext cx="1445183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Espacejamentos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539629" y="9055310"/>
            <a:ext cx="2217614" cy="279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Entrepalavras:</a:t>
            </a:r>
            <a:r>
              <a:rPr sz="1100" spc="-100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word-spacing: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2600559" y="8696435"/>
            <a:ext cx="46099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</a:p>
        </p:txBody>
      </p:sp>
      <p:sp>
        <p:nvSpPr>
          <p:cNvPr id="80" name="object 80"/>
          <p:cNvSpPr txBox="1"/>
          <p:nvPr/>
        </p:nvSpPr>
        <p:spPr>
          <a:xfrm>
            <a:off x="2929011" y="9058985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81" name="object 81"/>
          <p:cNvSpPr txBox="1"/>
          <p:nvPr/>
        </p:nvSpPr>
        <p:spPr>
          <a:xfrm>
            <a:off x="539610" y="9238798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82" name="object 82"/>
          <p:cNvSpPr txBox="1"/>
          <p:nvPr/>
        </p:nvSpPr>
        <p:spPr>
          <a:xfrm>
            <a:off x="1074654" y="8949619"/>
            <a:ext cx="71259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números.</a:t>
            </a:r>
          </a:p>
        </p:txBody>
      </p:sp>
      <p:sp>
        <p:nvSpPr>
          <p:cNvPr id="84" name="object 84"/>
          <p:cNvSpPr txBox="1"/>
          <p:nvPr/>
        </p:nvSpPr>
        <p:spPr>
          <a:xfrm>
            <a:off x="7214727" y="10021662"/>
            <a:ext cx="30718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FFFFF"/>
                </a:solidFill>
                <a:latin typeface="HJFQTO+Cambria"/>
                <a:cs typeface="HJFQTO+Cambria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5215928" y="708700"/>
            <a:ext cx="12700" cy="9431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018912" y="10140699"/>
            <a:ext cx="537587" cy="53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08699"/>
            <a:ext cx="5016369" cy="4396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675416"/>
            <a:ext cx="5016369" cy="4396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0000" y="765204"/>
            <a:ext cx="2398194" cy="349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Cores</a:t>
            </a:r>
            <a:r>
              <a:rPr sz="1800" spc="-169" dirty="0">
                <a:solidFill>
                  <a:srgbClr val="FFFFFF"/>
                </a:solidFill>
                <a:latin typeface="TVDQTB+DroidSans-Bold"/>
                <a:cs typeface="TVDQTB+DroidSans-Bold"/>
              </a:rPr>
              <a:t> </a:t>
            </a: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e</a:t>
            </a:r>
            <a:r>
              <a:rPr sz="1800" spc="-169" dirty="0">
                <a:solidFill>
                  <a:srgbClr val="FFFFFF"/>
                </a:solidFill>
                <a:latin typeface="TVDQTB+DroidSans-Bold"/>
                <a:cs typeface="TVDQTB+DroidSans-Bold"/>
              </a:rPr>
              <a:t> </a:t>
            </a: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backgrounds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9991" y="1214751"/>
            <a:ext cx="2909732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Cor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do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foreground</a:t>
            </a:r>
            <a:r>
              <a:rPr sz="1400" spc="-145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(Primeiro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plano)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74985" y="1332564"/>
            <a:ext cx="9914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hexadecimais.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9953" y="1438251"/>
            <a:ext cx="1522364" cy="279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spc="1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color: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44465" y="1058543"/>
            <a:ext cx="460997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33942" y="1441919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9942" y="1621743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74963" y="2068155"/>
            <a:ext cx="9914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hexadecimais.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39928" y="2173842"/>
            <a:ext cx="2444401" cy="279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spc="1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background-color: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835954" y="1824339"/>
            <a:ext cx="460997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156180" y="2177511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39987" y="1950343"/>
            <a:ext cx="2253199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Cor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do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background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(fundo)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39920" y="2357334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39906" y="2685936"/>
            <a:ext cx="1228593" cy="44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Cores</a:t>
            </a:r>
            <a:r>
              <a:rPr sz="1400" spc="-145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de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links</a:t>
            </a:r>
          </a:p>
          <a:p>
            <a:pPr marL="0" marR="0">
              <a:lnSpc>
                <a:spcPts val="1444"/>
              </a:lnSpc>
              <a:spcBef>
                <a:spcPts val="5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Propriedades: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39902" y="2792823"/>
            <a:ext cx="198780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-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04817" y="3085676"/>
            <a:ext cx="65531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a:link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139584" y="2716730"/>
            <a:ext cx="2431711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(aplica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estilo</a:t>
            </a:r>
            <a:r>
              <a:rPr sz="1100" spc="-9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aos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links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não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clicados)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39875" y="2976315"/>
            <a:ext cx="198780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-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04817" y="3269168"/>
            <a:ext cx="90677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a:visited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386365" y="2907575"/>
            <a:ext cx="2929913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(aplica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estilo</a:t>
            </a:r>
            <a:r>
              <a:rPr sz="1100" spc="-9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aos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links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já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foram</a:t>
            </a:r>
            <a:r>
              <a:rPr sz="1100" spc="-8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clicados)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39858" y="3159807"/>
            <a:ext cx="198780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-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17913" y="3452660"/>
            <a:ext cx="73913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a:hover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241245" y="3082012"/>
            <a:ext cx="3932384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(aplica um estilo para</a:t>
            </a:r>
            <a:r>
              <a:rPr sz="1100" spc="1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quando o ponteiro do mouse está sobre o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39822" y="3343299"/>
            <a:ext cx="433755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link)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39822" y="3515872"/>
            <a:ext cx="3531403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-</a:t>
            </a:r>
            <a:r>
              <a:rPr sz="1100" spc="-9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18" dirty="0">
                <a:solidFill>
                  <a:srgbClr val="1E497C"/>
                </a:solidFill>
                <a:latin typeface="NTHLNS+CourierNewPSMT"/>
                <a:cs typeface="NTHLNS+CourierNewPSMT"/>
              </a:rPr>
              <a:t>a:active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(aplica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18" dirty="0">
                <a:solidFill>
                  <a:srgbClr val="221E1F"/>
                </a:solidFill>
                <a:latin typeface="HJFQTO+Cambria"/>
                <a:cs typeface="HJFQTO+Cambria"/>
              </a:rPr>
              <a:t>estiloaoslinksenquantoclicados)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39803" y="3699360"/>
            <a:ext cx="1522931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0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hexadecimais.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39789" y="4333685"/>
            <a:ext cx="1546176" cy="426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Exemplo</a:t>
            </a:r>
            <a:r>
              <a:rPr sz="1100" spc="-91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de</a:t>
            </a:r>
            <a:r>
              <a:rPr sz="1100" spc="-97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aplicação:</a:t>
            </a:r>
          </a:p>
          <a:p>
            <a:pPr marL="195" marR="0">
              <a:lnSpc>
                <a:spcPts val="116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a:hover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{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39981" y="4642942"/>
            <a:ext cx="1594285" cy="433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98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color: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#666666;</a:t>
            </a:r>
          </a:p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}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154703" y="4996489"/>
            <a:ext cx="56772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(valor)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564683" y="5364209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539981" y="5137046"/>
            <a:ext cx="2651118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Imagens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de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fundo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(background)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39771" y="5544031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074815" y="5254852"/>
            <a:ext cx="1160410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nome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+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extensão.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39785" y="5360542"/>
            <a:ext cx="2746647" cy="2793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-94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background-image:</a:t>
            </a:r>
            <a:r>
              <a:rPr sz="1100" spc="-260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url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2941447" y="5710553"/>
            <a:ext cx="56772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(valor)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3346695" y="6099793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539750" y="5872629"/>
            <a:ext cx="2528391" cy="502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spc="10" dirty="0">
                <a:solidFill>
                  <a:srgbClr val="1E497C"/>
                </a:solidFill>
                <a:latin typeface="ECIRWF+DroidSans"/>
                <a:cs typeface="ECIRWF+DroidSans"/>
              </a:rPr>
              <a:t>Backgroundladrilhado</a:t>
            </a:r>
          </a:p>
          <a:p>
            <a:pPr marL="0" marR="0">
              <a:lnSpc>
                <a:spcPts val="1444"/>
              </a:lnSpc>
              <a:spcBef>
                <a:spcPts val="5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-94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background-repeat: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539736" y="6163006"/>
            <a:ext cx="198780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-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604809" y="6455854"/>
            <a:ext cx="906779" cy="642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repeat-x</a:t>
            </a:r>
          </a:p>
          <a:p>
            <a:pPr marL="0" marR="0">
              <a:lnSpc>
                <a:spcPts val="1444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repeat-y</a:t>
            </a:r>
          </a:p>
          <a:p>
            <a:pPr marL="0" marR="0">
              <a:lnSpc>
                <a:spcPts val="1444"/>
              </a:lnSpc>
              <a:spcBef>
                <a:spcPts val="5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no-repeat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301135" y="6087550"/>
            <a:ext cx="2236669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(repete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imagem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horizontalmente)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539743" y="6279615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539717" y="6346499"/>
            <a:ext cx="198780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-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317031" y="6279033"/>
            <a:ext cx="2067184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(repete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imagem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verticalmente)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539690" y="6529991"/>
            <a:ext cx="198780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-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355058" y="6360097"/>
            <a:ext cx="2628940" cy="1260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(não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repete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imagem,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aparece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só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vez)</a:t>
            </a:r>
          </a:p>
          <a:p>
            <a:pPr marL="1724384" marR="0">
              <a:lnSpc>
                <a:spcPts val="4433"/>
              </a:lnSpc>
              <a:spcBef>
                <a:spcPts val="5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(valor)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539977" y="7158687"/>
            <a:ext cx="1966139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Posição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de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background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1410058" y="7276495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,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1876351" y="7276495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,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2174964" y="7276495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,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2743548" y="7276495"/>
            <a:ext cx="220573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3333193" y="7276495"/>
            <a:ext cx="18103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.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539657" y="7382185"/>
            <a:ext cx="2696117" cy="279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-93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background-position: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3514369" y="7385849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539654" y="7565673"/>
            <a:ext cx="2946138" cy="279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  <a:r>
              <a:rPr sz="1100" spc="-82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left</a:t>
            </a:r>
            <a:r>
              <a:rPr sz="1100" spc="-289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right</a:t>
            </a:r>
            <a:r>
              <a:rPr sz="1100" spc="-288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top</a:t>
            </a:r>
            <a:r>
              <a:rPr sz="1100" spc="-289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bottom</a:t>
            </a:r>
            <a:r>
              <a:rPr sz="1100" spc="167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center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539961" y="7905190"/>
            <a:ext cx="1932867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Anexos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ao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background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1520074" y="7939230"/>
            <a:ext cx="2326671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8" dirty="0">
                <a:solidFill>
                  <a:srgbClr val="221E1F"/>
                </a:solidFill>
                <a:latin typeface="HJFQTO+Cambria"/>
                <a:cs typeface="HJFQTO+Cambria"/>
              </a:rPr>
              <a:t>(fundopermaneceondefoicolocado)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539643" y="8128692"/>
            <a:ext cx="2863755" cy="279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-93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background-attachment: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3283344" y="7733438"/>
            <a:ext cx="56772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(valor)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3682033" y="8132353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539632" y="8312184"/>
            <a:ext cx="1106874" cy="27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  <a:r>
              <a:rPr sz="1100" spc="-82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fixed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539997" y="8734362"/>
            <a:ext cx="2940942" cy="349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Folhas</a:t>
            </a:r>
            <a:r>
              <a:rPr sz="1800" spc="-169" dirty="0">
                <a:solidFill>
                  <a:srgbClr val="FFFFFF"/>
                </a:solidFill>
                <a:latin typeface="TVDQTB+DroidSans-Bold"/>
                <a:cs typeface="TVDQTB+DroidSans-Bold"/>
              </a:rPr>
              <a:t> </a:t>
            </a: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de</a:t>
            </a:r>
            <a:r>
              <a:rPr sz="1800" spc="-170" dirty="0">
                <a:solidFill>
                  <a:srgbClr val="FFFFFF"/>
                </a:solidFill>
                <a:latin typeface="TVDQTB+DroidSans-Bold"/>
                <a:cs typeface="TVDQTB+DroidSans-Bold"/>
              </a:rPr>
              <a:t> </a:t>
            </a: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estilos</a:t>
            </a:r>
            <a:r>
              <a:rPr sz="1800" spc="-168" dirty="0">
                <a:solidFill>
                  <a:srgbClr val="FFFFFF"/>
                </a:solidFill>
                <a:latin typeface="TVDQTB+DroidSans-Bold"/>
                <a:cs typeface="TVDQTB+DroidSans-Bold"/>
              </a:rPr>
              <a:t> </a:t>
            </a: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externas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539616" y="8911247"/>
            <a:ext cx="4628732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-6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folha</a:t>
            </a:r>
            <a:r>
              <a:rPr sz="1100" spc="-6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-6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estilo</a:t>
            </a:r>
            <a:r>
              <a:rPr sz="1100" spc="-6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externa</a:t>
            </a:r>
            <a:r>
              <a:rPr sz="1100" spc="-6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(arquivo</a:t>
            </a:r>
            <a:r>
              <a:rPr sz="1100" spc="-5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CSS)</a:t>
            </a:r>
            <a:r>
              <a:rPr sz="1100" spc="-6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1100" spc="-6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-6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documento</a:t>
            </a:r>
            <a:r>
              <a:rPr sz="1100" spc="-6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-6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texto</a:t>
            </a:r>
            <a:r>
              <a:rPr sz="1100" spc="-5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separado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539575" y="9083820"/>
            <a:ext cx="4628736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das</a:t>
            </a:r>
            <a:r>
              <a:rPr sz="1100" spc="15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páginas</a:t>
            </a:r>
            <a:r>
              <a:rPr sz="1100" spc="16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HTML</a:t>
            </a:r>
            <a:r>
              <a:rPr sz="1100" spc="15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1100" spc="15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</a:t>
            </a:r>
            <a:r>
              <a:rPr sz="1100" spc="15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controla.</a:t>
            </a:r>
            <a:r>
              <a:rPr sz="1100" spc="16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16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página</a:t>
            </a:r>
            <a:r>
              <a:rPr sz="1100" spc="16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HTML</a:t>
            </a:r>
            <a:r>
              <a:rPr sz="1100" spc="1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usa</a:t>
            </a:r>
            <a:r>
              <a:rPr sz="1100" spc="15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esse</a:t>
            </a:r>
            <a:r>
              <a:rPr sz="1100" spc="15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10" dirty="0">
                <a:solidFill>
                  <a:srgbClr val="221E1F"/>
                </a:solidFill>
                <a:latin typeface="HJFQTO+Cambria"/>
                <a:cs typeface="HJFQTO+Cambria"/>
              </a:rPr>
              <a:t>arquivo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539546" y="9256390"/>
            <a:ext cx="462873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0" dirty="0">
                <a:solidFill>
                  <a:srgbClr val="221E1F"/>
                </a:solidFill>
                <a:latin typeface="HJFQTO+Cambria"/>
                <a:cs typeface="HJFQTO+Cambria"/>
              </a:rPr>
              <a:t>através</a:t>
            </a:r>
            <a:r>
              <a:rPr sz="1100" spc="18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17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17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link</a:t>
            </a:r>
            <a:r>
              <a:rPr sz="1100" spc="17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no</a:t>
            </a:r>
            <a:r>
              <a:rPr sz="1100" spc="17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cabeçalho</a:t>
            </a:r>
            <a:r>
              <a:rPr sz="1100" spc="17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</a:t>
            </a:r>
            <a:r>
              <a:rPr sz="1100" spc="17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documento</a:t>
            </a:r>
            <a:r>
              <a:rPr sz="1100" spc="17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ou</a:t>
            </a:r>
            <a:r>
              <a:rPr sz="1100" spc="17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importando-o</a:t>
            </a:r>
            <a:r>
              <a:rPr sz="1100" spc="17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18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539523" y="9428963"/>
            <a:ext cx="462868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1100" spc="-7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style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.</a:t>
            </a:r>
            <a:r>
              <a:rPr sz="1100" spc="-7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As</a:t>
            </a:r>
            <a:r>
              <a:rPr sz="1100" spc="-7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folhas</a:t>
            </a:r>
            <a:r>
              <a:rPr sz="1100" spc="-7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-7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estilo</a:t>
            </a:r>
            <a:r>
              <a:rPr sz="1100" spc="-8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externas</a:t>
            </a:r>
            <a:r>
              <a:rPr sz="1100" spc="-7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são</a:t>
            </a:r>
            <a:r>
              <a:rPr sz="1100" spc="-7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7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melhor</a:t>
            </a:r>
            <a:r>
              <a:rPr sz="1100" spc="-8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forma</a:t>
            </a:r>
            <a:r>
              <a:rPr sz="1100" spc="-7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-7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usar</a:t>
            </a:r>
            <a:r>
              <a:rPr sz="1100" spc="-7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CSS,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7217323" y="10023361"/>
            <a:ext cx="30718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FFFFF"/>
                </a:solidFill>
                <a:latin typeface="HJFQTO+Cambria"/>
                <a:cs typeface="HJFQTO+Cambria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872545" y="8106479"/>
            <a:ext cx="3816000" cy="190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5215928" y="708700"/>
            <a:ext cx="12700" cy="9431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18912" y="10140699"/>
            <a:ext cx="537587" cy="539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97486"/>
            <a:ext cx="5016369" cy="439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071605"/>
            <a:ext cx="5016369" cy="4396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4856" y="414792"/>
            <a:ext cx="458388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porque</a:t>
            </a:r>
            <a:r>
              <a:rPr sz="1100" spc="1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1100" spc="11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possível</a:t>
            </a:r>
            <a:r>
              <a:rPr sz="1100" spc="11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fazer</a:t>
            </a:r>
            <a:r>
              <a:rPr sz="1100" spc="1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mudanças</a:t>
            </a:r>
            <a:r>
              <a:rPr sz="1100" spc="11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11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estilo</a:t>
            </a:r>
            <a:r>
              <a:rPr sz="1100" spc="10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11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todo</a:t>
            </a:r>
            <a:r>
              <a:rPr sz="1100" spc="1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11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site</a:t>
            </a:r>
            <a:r>
              <a:rPr sz="1100" spc="1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simplesmente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9973" y="587364"/>
            <a:ext cx="174431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5" dirty="0">
                <a:solidFill>
                  <a:srgbClr val="221E1F"/>
                </a:solidFill>
                <a:latin typeface="HJFQTO+Cambria"/>
                <a:cs typeface="HJFQTO+Cambria"/>
              </a:rPr>
              <a:t>editandoum</a:t>
            </a:r>
            <a:r>
              <a:rPr sz="1100" spc="-1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único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arquivo.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9965" y="932507"/>
            <a:ext cx="4628836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Folhas</a:t>
            </a:r>
            <a:r>
              <a:rPr sz="1100" spc="10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9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estilos</a:t>
            </a:r>
            <a:r>
              <a:rPr sz="1100" spc="9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externas</a:t>
            </a:r>
            <a:r>
              <a:rPr sz="1100" spc="9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não</a:t>
            </a:r>
            <a:r>
              <a:rPr sz="1100" spc="9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pode</a:t>
            </a:r>
            <a:r>
              <a:rPr sz="1100" spc="9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incluir</a:t>
            </a:r>
            <a:r>
              <a:rPr sz="1100" spc="9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qualquer</a:t>
            </a:r>
            <a:r>
              <a:rPr sz="1100" spc="9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tag</a:t>
            </a:r>
            <a:r>
              <a:rPr sz="1100" spc="9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HTML</a:t>
            </a:r>
            <a:r>
              <a:rPr sz="1100" spc="9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9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10" dirty="0">
                <a:solidFill>
                  <a:srgbClr val="221E1F"/>
                </a:solidFill>
                <a:latin typeface="HJFQTO+Cambria"/>
                <a:cs typeface="HJFQTO+Cambria"/>
              </a:rPr>
              <a:t>deve</a:t>
            </a:r>
            <a:r>
              <a:rPr sz="1100" spc="10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9927" y="1105077"/>
            <a:ext cx="1864462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nomeada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com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10" dirty="0">
                <a:solidFill>
                  <a:srgbClr val="221E1F"/>
                </a:solidFill>
                <a:latin typeface="HJFQTO+Cambria"/>
                <a:cs typeface="HJFQTO+Cambria"/>
              </a:rPr>
              <a:t>extensão.css.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9545" y="1717773"/>
            <a:ext cx="65531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&lt;html&gt;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9545" y="1876025"/>
            <a:ext cx="65531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&lt;head&gt;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9545" y="2034278"/>
            <a:ext cx="4628675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spc="146" dirty="0">
                <a:solidFill>
                  <a:srgbClr val="1E497C"/>
                </a:solidFill>
                <a:latin typeface="NTHLNS+CourierNewPSMT"/>
                <a:cs typeface="NTHLNS+CourierNewPSMT"/>
              </a:rPr>
              <a:t>&lt;link</a:t>
            </a:r>
            <a:r>
              <a:rPr sz="1100" spc="1321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spc="146" dirty="0">
                <a:solidFill>
                  <a:srgbClr val="1E497C"/>
                </a:solidFill>
                <a:latin typeface="NTHLNS+CourierNewPSMT"/>
                <a:cs typeface="NTHLNS+CourierNewPSMT"/>
              </a:rPr>
              <a:t>rel=”stylesheet”</a:t>
            </a:r>
            <a:r>
              <a:rPr sz="1100" spc="1321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spc="146" dirty="0">
                <a:solidFill>
                  <a:srgbClr val="1E497C"/>
                </a:solidFill>
                <a:latin typeface="NTHLNS+CourierNewPSMT"/>
                <a:cs typeface="NTHLNS+CourierNewPSMT"/>
              </a:rPr>
              <a:t>href=”estilos.css”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39479" y="2192526"/>
            <a:ext cx="1493519" cy="433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type=”text/css”&gt;</a:t>
            </a:r>
          </a:p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&lt;title&gt;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9479" y="2661415"/>
            <a:ext cx="1195958" cy="349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Estrutura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9908" y="2838400"/>
            <a:ext cx="4628732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Os</a:t>
            </a:r>
            <a:r>
              <a:rPr sz="1100" spc="16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elementos</a:t>
            </a:r>
            <a:r>
              <a:rPr sz="1100" spc="16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DIV</a:t>
            </a:r>
            <a:r>
              <a:rPr sz="1100" spc="-250" dirty="0">
                <a:solidFill>
                  <a:srgbClr val="221E1F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16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SPAN</a:t>
            </a:r>
            <a:r>
              <a:rPr sz="1100" spc="-250" dirty="0">
                <a:solidFill>
                  <a:srgbClr val="221E1F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oferecem</a:t>
            </a:r>
            <a:r>
              <a:rPr sz="1100" spc="17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16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estrutura</a:t>
            </a:r>
            <a:r>
              <a:rPr sz="1100" spc="16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</a:t>
            </a:r>
            <a:r>
              <a:rPr sz="1100" spc="16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documento.</a:t>
            </a:r>
            <a:r>
              <a:rPr sz="1100" spc="16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Elas</a:t>
            </a:r>
            <a:r>
              <a:rPr sz="1100" spc="16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são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39867" y="3021892"/>
            <a:ext cx="4628419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usadas para agrupar um bloco de HTML e aplicar alguma informação a esse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39860" y="3194465"/>
            <a:ext cx="505421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bloco.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39479" y="3812177"/>
            <a:ext cx="435279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DIV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39860" y="3919135"/>
            <a:ext cx="4628656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5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agrupamento</a:t>
            </a:r>
            <a:r>
              <a:rPr sz="1100" spc="5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vários</a:t>
            </a:r>
            <a:r>
              <a:rPr sz="1100" spc="5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links</a:t>
            </a:r>
            <a:r>
              <a:rPr sz="1100" spc="5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(menu)</a:t>
            </a:r>
            <a:r>
              <a:rPr sz="1100" spc="5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1100" spc="5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5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divisão</a:t>
            </a:r>
            <a:r>
              <a:rPr sz="1100" spc="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5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documento.</a:t>
            </a:r>
            <a:r>
              <a:rPr sz="1100" spc="5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39837" y="4091707"/>
            <a:ext cx="4628656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conteúdo</a:t>
            </a:r>
            <a:r>
              <a:rPr sz="1100" spc="-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1100" spc="-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outra,</a:t>
            </a:r>
            <a:r>
              <a:rPr sz="1100" spc="-3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as</a:t>
            </a:r>
            <a:r>
              <a:rPr sz="1100" spc="-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informações</a:t>
            </a:r>
            <a:r>
              <a:rPr sz="1100" spc="-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-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rodapé</a:t>
            </a:r>
            <a:r>
              <a:rPr sz="1100" spc="-3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-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outra,</a:t>
            </a:r>
            <a:r>
              <a:rPr sz="1100" spc="-3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-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assim</a:t>
            </a:r>
            <a:r>
              <a:rPr sz="1100" spc="-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por</a:t>
            </a:r>
            <a:r>
              <a:rPr sz="1100" spc="-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diante.</a:t>
            </a:r>
            <a:r>
              <a:rPr sz="1100" spc="-3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39807" y="4264278"/>
            <a:ext cx="4629163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 </a:t>
            </a: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DIV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(divisão) é usado para agrupar blocos maiores de código que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39799" y="4447770"/>
            <a:ext cx="462865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formam</a:t>
            </a:r>
            <a:r>
              <a:rPr sz="1100" spc="13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menu,</a:t>
            </a:r>
            <a:r>
              <a:rPr sz="1100" spc="13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conteúdo,</a:t>
            </a:r>
            <a:r>
              <a:rPr sz="1100" spc="13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etc.</a:t>
            </a:r>
            <a:r>
              <a:rPr sz="1100" spc="13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13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propriedade</a:t>
            </a:r>
            <a:r>
              <a:rPr sz="1100" spc="13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DIV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cria</a:t>
            </a:r>
            <a:r>
              <a:rPr sz="1100" spc="13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13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recipiente</a:t>
            </a:r>
            <a:r>
              <a:rPr sz="1100" spc="13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39766" y="4631258"/>
            <a:ext cx="2319804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8" dirty="0">
                <a:solidFill>
                  <a:srgbClr val="221E1F"/>
                </a:solidFill>
                <a:latin typeface="HJFQTO+Cambria"/>
                <a:cs typeface="HJFQTO+Cambria"/>
              </a:rPr>
              <a:t>mantereposicionaresseselementos.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39479" y="5248976"/>
            <a:ext cx="584809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SPAN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87383" y="5208746"/>
            <a:ext cx="4628765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propriedade</a:t>
            </a:r>
            <a:r>
              <a:rPr sz="1100" spc="-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NTHLNS+CourierNewPSMT"/>
                <a:cs typeface="NTHLNS+CourierNewPSMT"/>
              </a:rPr>
              <a:t>SPAN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1100" spc="-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-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1100" spc="-5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1100" spc="-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1100" spc="-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usado</a:t>
            </a:r>
            <a:r>
              <a:rPr sz="1100" spc="-5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-5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processar</a:t>
            </a:r>
            <a:r>
              <a:rPr sz="1100" spc="-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-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pequeno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39479" y="5395978"/>
            <a:ext cx="1597662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8" dirty="0">
                <a:solidFill>
                  <a:srgbClr val="221E1F"/>
                </a:solidFill>
                <a:latin typeface="HJFQTO+Cambria"/>
                <a:cs typeface="HJFQTO+Cambria"/>
              </a:rPr>
              <a:t>bloco,elementoou</a:t>
            </a:r>
            <a:r>
              <a:rPr sz="1100" spc="-11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texto.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39479" y="6146258"/>
            <a:ext cx="1127998" cy="349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As</a:t>
            </a:r>
            <a:r>
              <a:rPr sz="1800" spc="-170" dirty="0">
                <a:solidFill>
                  <a:srgbClr val="FFFFFF"/>
                </a:solidFill>
                <a:latin typeface="TVDQTB+DroidSans-Bold"/>
                <a:cs typeface="TVDQTB+DroidSans-Bold"/>
              </a:rPr>
              <a:t> </a:t>
            </a: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caixas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39722" y="6323230"/>
            <a:ext cx="4628781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-30" dirty="0">
                <a:solidFill>
                  <a:srgbClr val="221E1F"/>
                </a:solidFill>
                <a:latin typeface="HJFQTO+Cambria"/>
                <a:cs typeface="HJFQTO+Cambria"/>
              </a:rPr>
              <a:t>Todo</a:t>
            </a:r>
            <a:r>
              <a:rPr sz="1100" spc="18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1100" spc="1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numa</a:t>
            </a:r>
            <a:r>
              <a:rPr sz="1100" spc="15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página</a:t>
            </a:r>
            <a:r>
              <a:rPr sz="1100" spc="1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web</a:t>
            </a:r>
            <a:r>
              <a:rPr sz="1100" spc="16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ocupa</a:t>
            </a:r>
            <a:r>
              <a:rPr sz="1100" spc="15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15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posição</a:t>
            </a:r>
            <a:r>
              <a:rPr sz="1100" spc="15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dentro</a:t>
            </a:r>
            <a:r>
              <a:rPr sz="1100" spc="15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</a:t>
            </a:r>
            <a:r>
              <a:rPr sz="1100" spc="15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fluxo</a:t>
            </a:r>
            <a:r>
              <a:rPr sz="1100" spc="16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39683" y="6495803"/>
            <a:ext cx="4628901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documento</a:t>
            </a:r>
            <a:r>
              <a:rPr sz="1100" spc="-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-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afeta</a:t>
            </a:r>
            <a:r>
              <a:rPr sz="1100" spc="-3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posição</a:t>
            </a:r>
            <a:r>
              <a:rPr sz="1100" spc="-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dos</a:t>
            </a:r>
            <a:r>
              <a:rPr sz="1100" spc="-3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elementos</a:t>
            </a:r>
            <a:r>
              <a:rPr sz="1100" spc="-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à</a:t>
            </a:r>
            <a:r>
              <a:rPr sz="1100" spc="-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sua</a:t>
            </a:r>
            <a:r>
              <a:rPr sz="1100" spc="-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volta.</a:t>
            </a:r>
            <a:r>
              <a:rPr sz="1100" spc="-3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Cada</a:t>
            </a:r>
            <a:r>
              <a:rPr sz="1100" spc="-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1100" spc="-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desse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39663" y="6668372"/>
            <a:ext cx="4628660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documento</a:t>
            </a:r>
            <a:r>
              <a:rPr sz="1100" spc="17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tem</a:t>
            </a:r>
            <a:r>
              <a:rPr sz="1100" spc="18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17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“caixa”</a:t>
            </a:r>
            <a:r>
              <a:rPr sz="1100" spc="18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em</a:t>
            </a:r>
            <a:r>
              <a:rPr sz="1100" spc="17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seu</a:t>
            </a:r>
            <a:r>
              <a:rPr sz="1100" spc="17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fluxo</a:t>
            </a:r>
            <a:r>
              <a:rPr sz="1100" spc="18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17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as</a:t>
            </a:r>
            <a:r>
              <a:rPr sz="1100" spc="17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propriedades</a:t>
            </a:r>
            <a:r>
              <a:rPr sz="1100" spc="17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dessa</a:t>
            </a:r>
            <a:r>
              <a:rPr sz="1100" spc="17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39635" y="6840946"/>
            <a:ext cx="2096640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5" dirty="0">
                <a:solidFill>
                  <a:srgbClr val="221E1F"/>
                </a:solidFill>
                <a:latin typeface="HJFQTO+Cambria"/>
                <a:cs typeface="HJFQTO+Cambria"/>
              </a:rPr>
              <a:t>podemsermanipuladas</a:t>
            </a:r>
            <a:r>
              <a:rPr sz="1100" spc="-1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pelo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CSS.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39618" y="7186088"/>
            <a:ext cx="4628742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Cada caixa possui uma área de conteúdo (content) envolta pelo enchimento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539600" y="7358661"/>
            <a:ext cx="4628770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(padding)</a:t>
            </a:r>
            <a:r>
              <a:rPr sz="1100" spc="6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6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6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borda</a:t>
            </a:r>
            <a:r>
              <a:rPr sz="1100" spc="6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(border).</a:t>
            </a:r>
            <a:r>
              <a:rPr sz="1100" spc="6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6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</a:t>
            </a:r>
            <a:r>
              <a:rPr sz="1100" spc="6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1100" spc="6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separada</a:t>
            </a:r>
            <a:r>
              <a:rPr sz="1100" spc="6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dos</a:t>
            </a:r>
            <a:r>
              <a:rPr sz="1100" spc="6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outroe</a:t>
            </a:r>
            <a:r>
              <a:rPr sz="1100" spc="6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elementos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39553" y="7531231"/>
            <a:ext cx="1736032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por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margem</a:t>
            </a:r>
            <a:r>
              <a:rPr sz="1100" spc="-9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(margin).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7215519" y="10021662"/>
            <a:ext cx="30718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FFFFF"/>
                </a:solidFill>
                <a:latin typeface="HJFQTO+Cambria"/>
                <a:cs typeface="HJFQTO+Cambria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5215928" y="708700"/>
            <a:ext cx="12700" cy="9431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018912" y="10140699"/>
            <a:ext cx="537587" cy="53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4222" y="5275879"/>
            <a:ext cx="3816000" cy="1907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0000" y="414792"/>
            <a:ext cx="4179744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content</a:t>
            </a:r>
            <a:r>
              <a:rPr sz="1100" dirty="0">
                <a:solidFill>
                  <a:srgbClr val="1E497C"/>
                </a:solidFill>
                <a:latin typeface="HJFQTO+Cambria"/>
                <a:cs typeface="HJFQTO+Cambria"/>
              </a:rPr>
              <a:t>(área</a:t>
            </a:r>
            <a:r>
              <a:rPr sz="1100" spc="-92" dirty="0">
                <a:solidFill>
                  <a:srgbClr val="1E497C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1E497C"/>
                </a:solidFill>
                <a:latin typeface="HJFQTO+Cambria"/>
                <a:cs typeface="HJFQTO+Cambria"/>
              </a:rPr>
              <a:t>do</a:t>
            </a:r>
            <a:r>
              <a:rPr sz="1100" spc="-97" dirty="0">
                <a:solidFill>
                  <a:srgbClr val="1E497C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1E497C"/>
                </a:solidFill>
                <a:latin typeface="HJFQTO+Cambria"/>
                <a:cs typeface="HJFQTO+Cambria"/>
              </a:rPr>
              <a:t>conteúdo):</a:t>
            </a:r>
            <a:r>
              <a:rPr sz="1100" spc="-98" dirty="0">
                <a:solidFill>
                  <a:srgbClr val="1E497C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1E497C"/>
                </a:solidFill>
                <a:latin typeface="HJFQTO+Cambria"/>
                <a:cs typeface="HJFQTO+Cambria"/>
              </a:rPr>
              <a:t>onde</a:t>
            </a:r>
            <a:r>
              <a:rPr sz="1100" spc="-97" dirty="0">
                <a:solidFill>
                  <a:srgbClr val="1E497C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1E497C"/>
                </a:solidFill>
                <a:latin typeface="HJFQTO+Cambria"/>
                <a:cs typeface="HJFQTO+Cambria"/>
              </a:rPr>
              <a:t>fica</a:t>
            </a:r>
            <a:r>
              <a:rPr sz="1100" spc="-97" dirty="0">
                <a:solidFill>
                  <a:srgbClr val="1E497C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1E497C"/>
                </a:solidFill>
                <a:latin typeface="HJFQTO+Cambria"/>
                <a:cs typeface="HJFQTO+Cambria"/>
              </a:rPr>
              <a:t>o</a:t>
            </a:r>
            <a:r>
              <a:rPr sz="1100" spc="-97" dirty="0">
                <a:solidFill>
                  <a:srgbClr val="1E497C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1E497C"/>
                </a:solidFill>
                <a:latin typeface="HJFQTO+Cambria"/>
                <a:cs typeface="HJFQTO+Cambria"/>
              </a:rPr>
              <a:t>conteúdo</a:t>
            </a:r>
            <a:r>
              <a:rPr sz="1100" spc="-97" dirty="0">
                <a:solidFill>
                  <a:srgbClr val="1E497C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1E497C"/>
                </a:solidFill>
                <a:latin typeface="HJFQTO+Cambria"/>
                <a:cs typeface="HJFQTO+Cambria"/>
              </a:rPr>
              <a:t>(textos,</a:t>
            </a:r>
            <a:r>
              <a:rPr sz="1100" spc="-97" dirty="0">
                <a:solidFill>
                  <a:srgbClr val="1E497C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1E497C"/>
                </a:solidFill>
                <a:latin typeface="HJFQTO+Cambria"/>
                <a:cs typeface="HJFQTO+Cambria"/>
              </a:rPr>
              <a:t>imagens).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9912" y="781730"/>
            <a:ext cx="106212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borda</a:t>
            </a:r>
            <a:r>
              <a:rPr sz="1100" spc="-9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opcional.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9965" y="891095"/>
            <a:ext cx="73913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padding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76880" y="598238"/>
            <a:ext cx="3991729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(“enchimento”):</a:t>
            </a:r>
            <a:r>
              <a:rPr sz="1100" spc="1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área</a:t>
            </a:r>
            <a:r>
              <a:rPr sz="1100" spc="1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mantida</a:t>
            </a:r>
            <a:r>
              <a:rPr sz="1100" spc="15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entre</a:t>
            </a:r>
            <a:r>
              <a:rPr sz="1100" spc="15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15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área</a:t>
            </a:r>
            <a:r>
              <a:rPr sz="1100" spc="1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</a:t>
            </a:r>
            <a:r>
              <a:rPr sz="1100" spc="15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conteúdo</a:t>
            </a:r>
            <a:r>
              <a:rPr sz="1100" spc="15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15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9965" y="954302"/>
            <a:ext cx="3769943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border</a:t>
            </a:r>
            <a:r>
              <a:rPr sz="1100" spc="17" dirty="0">
                <a:solidFill>
                  <a:srgbClr val="221E1F"/>
                </a:solidFill>
                <a:latin typeface="HJFQTO+Cambria"/>
                <a:cs typeface="HJFQTO+Cambria"/>
              </a:rPr>
              <a:t>(borda):linhaquecircunda</a:t>
            </a:r>
            <a:r>
              <a:rPr sz="1100" spc="-11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caixa,</a:t>
            </a:r>
            <a:r>
              <a:rPr sz="1100" spc="-9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também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opcional.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9875" y="1321278"/>
            <a:ext cx="1173797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5" dirty="0">
                <a:solidFill>
                  <a:srgbClr val="221E1F"/>
                </a:solidFill>
                <a:latin typeface="HJFQTO+Cambria"/>
                <a:cs typeface="HJFQTO+Cambria"/>
              </a:rPr>
              <a:t>externoda</a:t>
            </a:r>
            <a:r>
              <a:rPr sz="1100" spc="-11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borda.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9965" y="1430648"/>
            <a:ext cx="65531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margin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08628" y="1137790"/>
            <a:ext cx="4060084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(margem):</a:t>
            </a:r>
            <a:r>
              <a:rPr sz="1100" spc="27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quantidade</a:t>
            </a:r>
            <a:r>
              <a:rPr sz="1100" spc="27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27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espaço</a:t>
            </a:r>
            <a:r>
              <a:rPr sz="1100" spc="27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opcional</a:t>
            </a:r>
            <a:r>
              <a:rPr sz="1100" spc="27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adicionado</a:t>
            </a:r>
            <a:r>
              <a:rPr sz="1100" spc="27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</a:t>
            </a:r>
            <a:r>
              <a:rPr sz="1100" spc="27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lado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9965" y="1493851"/>
            <a:ext cx="4628701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outer</a:t>
            </a:r>
            <a:r>
              <a:rPr sz="1100" spc="-11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edge</a:t>
            </a:r>
            <a:r>
              <a:rPr sz="1100" spc="-264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(linha</a:t>
            </a:r>
            <a:r>
              <a:rPr sz="1100" spc="1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limite</a:t>
            </a:r>
            <a:r>
              <a:rPr sz="1100" spc="15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exterior):</a:t>
            </a:r>
            <a:r>
              <a:rPr sz="1100" spc="1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linhas</a:t>
            </a:r>
            <a:r>
              <a:rPr sz="1100" spc="15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limites</a:t>
            </a:r>
            <a:r>
              <a:rPr sz="1100" spc="15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exteriores</a:t>
            </a:r>
            <a:r>
              <a:rPr sz="1100" spc="1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1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área</a:t>
            </a:r>
            <a:r>
              <a:rPr sz="1100" spc="15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39840" y="1677339"/>
            <a:ext cx="4628720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margem,</a:t>
            </a:r>
            <a:r>
              <a:rPr sz="1100" spc="12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são</a:t>
            </a:r>
            <a:r>
              <a:rPr sz="1100" spc="12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12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parte</a:t>
            </a:r>
            <a:r>
              <a:rPr sz="1100" spc="12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mais</a:t>
            </a:r>
            <a:r>
              <a:rPr sz="1100" spc="12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externa</a:t>
            </a:r>
            <a:r>
              <a:rPr sz="1100" spc="13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</a:t>
            </a:r>
            <a:r>
              <a:rPr sz="1100" spc="12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elemento.</a:t>
            </a:r>
            <a:r>
              <a:rPr sz="1100" spc="12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Essa</a:t>
            </a:r>
            <a:r>
              <a:rPr sz="1100" spc="12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1100" spc="12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12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área</a:t>
            </a:r>
            <a:r>
              <a:rPr sz="1100" spc="13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total</a:t>
            </a:r>
            <a:r>
              <a:rPr sz="1100" spc="12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1100" spc="12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9806" y="1849909"/>
            <a:ext cx="4628677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1100" spc="15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ocupa</a:t>
            </a:r>
            <a:r>
              <a:rPr sz="1100" spc="1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na</a:t>
            </a:r>
            <a:r>
              <a:rPr sz="1100" spc="1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página</a:t>
            </a:r>
            <a:r>
              <a:rPr sz="1100" spc="15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1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inclui</a:t>
            </a:r>
            <a:r>
              <a:rPr sz="1100" spc="15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1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largura</a:t>
            </a:r>
            <a:r>
              <a:rPr sz="1100" spc="15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1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área</a:t>
            </a:r>
            <a:r>
              <a:rPr sz="1100" spc="15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15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conteúdo</a:t>
            </a:r>
            <a:r>
              <a:rPr sz="1100" spc="1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mais</a:t>
            </a:r>
            <a:r>
              <a:rPr sz="1100" spc="15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9772" y="2022481"/>
            <a:ext cx="2900140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quantidade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total</a:t>
            </a:r>
            <a:r>
              <a:rPr sz="1100" spc="-9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15" dirty="0">
                <a:solidFill>
                  <a:srgbClr val="221E1F"/>
                </a:solidFill>
                <a:latin typeface="HJFQTO+Cambria"/>
                <a:cs typeface="HJFQTO+Cambria"/>
              </a:rPr>
              <a:t>depadding,</a:t>
            </a:r>
            <a:r>
              <a:rPr sz="1100" spc="-11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bordas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margens.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39962" y="2633203"/>
            <a:ext cx="37035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</a:t>
            </a:r>
            <a:r>
              <a:rPr sz="1100" spc="-264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{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39962" y="2791451"/>
            <a:ext cx="1041021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width: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400;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39958" y="2949699"/>
            <a:ext cx="1124861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height: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250;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39954" y="3107952"/>
            <a:ext cx="2298546" cy="433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background-color:</a:t>
            </a:r>
            <a:r>
              <a:rPr sz="1100" spc="-260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#1F497D;</a:t>
            </a:r>
          </a:p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padding: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20;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39947" y="3424457"/>
            <a:ext cx="2063789" cy="433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border: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2</a:t>
            </a:r>
            <a:r>
              <a:rPr sz="1100" spc="-264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solid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#000000;</a:t>
            </a:r>
          </a:p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margin: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5;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39944" y="3740954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}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39944" y="4074757"/>
            <a:ext cx="2778608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Como</a:t>
            </a:r>
            <a:r>
              <a:rPr sz="1400" spc="-145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funciona</a:t>
            </a:r>
            <a:r>
              <a:rPr sz="1400" spc="-147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o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modelo</a:t>
            </a:r>
            <a:r>
              <a:rPr sz="1400" spc="-145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de</a:t>
            </a:r>
            <a:r>
              <a:rPr sz="1400" spc="-146" dirty="0">
                <a:solidFill>
                  <a:srgbClr val="1E497C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caixa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39750" y="4181647"/>
            <a:ext cx="4628782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Cada</a:t>
            </a:r>
            <a:r>
              <a:rPr sz="1100" spc="3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4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das</a:t>
            </a:r>
            <a:r>
              <a:rPr sz="1100" spc="3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quatro</a:t>
            </a:r>
            <a:r>
              <a:rPr sz="1100" spc="4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áreas</a:t>
            </a:r>
            <a:r>
              <a:rPr sz="1100" spc="4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(conteúdo,</a:t>
            </a:r>
            <a:r>
              <a:rPr sz="1100" spc="3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enchimento,</a:t>
            </a:r>
            <a:r>
              <a:rPr sz="1100" spc="4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borda</a:t>
            </a:r>
            <a:r>
              <a:rPr sz="1100" spc="4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3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margem)</a:t>
            </a:r>
            <a:r>
              <a:rPr sz="1100" spc="4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pode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39716" y="4354219"/>
            <a:ext cx="462877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receber</a:t>
            </a:r>
            <a:r>
              <a:rPr sz="1100" spc="7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valores,</a:t>
            </a:r>
            <a:r>
              <a:rPr sz="1100" spc="7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7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eles</a:t>
            </a:r>
            <a:r>
              <a:rPr sz="1100" spc="6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são</a:t>
            </a:r>
            <a:r>
              <a:rPr sz="1100" spc="7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cumulativos.</a:t>
            </a:r>
            <a:r>
              <a:rPr sz="1100" spc="7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14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8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determinar</a:t>
            </a:r>
            <a:r>
              <a:rPr sz="1100" spc="7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7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largura</a:t>
            </a:r>
            <a:r>
              <a:rPr sz="1100" spc="7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total</a:t>
            </a:r>
            <a:r>
              <a:rPr sz="1100" spc="7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39667" y="4526789"/>
            <a:ext cx="462871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1100" spc="-7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</a:t>
            </a:r>
            <a:r>
              <a:rPr sz="1100" spc="-7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1100" spc="-7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preciso</a:t>
            </a:r>
            <a:r>
              <a:rPr sz="1100" spc="-7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somar</a:t>
            </a:r>
            <a:r>
              <a:rPr sz="1100" spc="-7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os</a:t>
            </a:r>
            <a:r>
              <a:rPr sz="1100" spc="-7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valores</a:t>
            </a:r>
            <a:r>
              <a:rPr sz="1100" spc="-6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</a:t>
            </a:r>
            <a:r>
              <a:rPr sz="1100" spc="-7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conteúdo,</a:t>
            </a:r>
            <a:r>
              <a:rPr sz="1100" spc="-7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</a:t>
            </a:r>
            <a:r>
              <a:rPr sz="1100" spc="-7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enchimento,</a:t>
            </a:r>
            <a:r>
              <a:rPr sz="1100" spc="-7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7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borda</a:t>
            </a:r>
            <a:r>
              <a:rPr sz="1100" spc="-7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39631" y="4699360"/>
            <a:ext cx="83986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margem.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407556" y="6985200"/>
            <a:ext cx="2899036" cy="605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Área total ocupada pela caixa: 454px (largura)</a:t>
            </a:r>
            <a:r>
              <a:rPr sz="800" spc="3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por 304 (altura).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107508" y="7404397"/>
            <a:ext cx="703643" cy="817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42" dirty="0">
                <a:solidFill>
                  <a:srgbClr val="1E497C"/>
                </a:solidFill>
                <a:latin typeface="HJFQTO+Cambria"/>
                <a:cs typeface="HJFQTO+Cambria"/>
              </a:rPr>
              <a:t>: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(valor)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39937" y="7560597"/>
            <a:ext cx="875334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Overflow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39628" y="7784089"/>
            <a:ext cx="1003172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406940" y="7787760"/>
            <a:ext cx="82296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overflow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39617" y="7967578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104325" y="8034461"/>
            <a:ext cx="2708805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conteúdo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não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cabe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</a:t>
            </a:r>
            <a:r>
              <a:rPr sz="1100" spc="-9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18" dirty="0">
                <a:solidFill>
                  <a:srgbClr val="221E1F"/>
                </a:solidFill>
                <a:latin typeface="HJFQTO+Cambria"/>
                <a:cs typeface="HJFQTO+Cambria"/>
              </a:rPr>
              <a:t>écortado.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39609" y="8143821"/>
            <a:ext cx="801176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PKTNG+Calibri"/>
                <a:cs typeface="TPKTNG+Calibri"/>
              </a:rPr>
              <a:t>-</a:t>
            </a:r>
            <a:r>
              <a:rPr sz="1100" spc="-97" dirty="0">
                <a:solidFill>
                  <a:srgbClr val="221E1F"/>
                </a:solidFill>
                <a:latin typeface="TPKTNG+Calibri"/>
                <a:cs typeface="TPKTNG+Calibri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visible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219321" y="7769655"/>
            <a:ext cx="3042141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permite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conteúdo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estenda</a:t>
            </a:r>
            <a:r>
              <a:rPr sz="1100" spc="-9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além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caixa.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39556" y="8510802"/>
            <a:ext cx="74229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PKTNG+Calibri"/>
                <a:cs typeface="TPKTNG+Calibri"/>
              </a:rPr>
              <a:t>-</a:t>
            </a:r>
            <a:r>
              <a:rPr sz="1100" spc="99" dirty="0">
                <a:solidFill>
                  <a:srgbClr val="221E1F"/>
                </a:solidFill>
                <a:latin typeface="TPKTNG+Calibri"/>
                <a:cs typeface="TPKTNG+Calibri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scroll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122919" y="8156028"/>
            <a:ext cx="4039087" cy="629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9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barras</a:t>
            </a:r>
            <a:r>
              <a:rPr sz="1100" spc="10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9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rolagem</a:t>
            </a:r>
            <a:r>
              <a:rPr sz="1100" spc="10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 err="1">
                <a:solidFill>
                  <a:srgbClr val="221E1F"/>
                </a:solidFill>
                <a:latin typeface="HJFQTO+Cambria"/>
                <a:cs typeface="HJFQTO+Cambria"/>
              </a:rPr>
              <a:t>são</a:t>
            </a:r>
            <a:r>
              <a:rPr sz="1100" spc="9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 err="1">
                <a:solidFill>
                  <a:srgbClr val="221E1F"/>
                </a:solidFill>
                <a:latin typeface="HJFQTO+Cambria"/>
                <a:cs typeface="HJFQTO+Cambria"/>
              </a:rPr>
              <a:t>adicionadas</a:t>
            </a:r>
            <a:r>
              <a:rPr sz="1100" spc="9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à</a:t>
            </a:r>
            <a:r>
              <a:rPr sz="1100" spc="9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</a:t>
            </a:r>
            <a:r>
              <a:rPr sz="1100" spc="10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10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permitir</a:t>
            </a:r>
            <a:r>
              <a:rPr sz="1100" spc="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1100" spc="9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39572" y="8327313"/>
            <a:ext cx="717393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PKTNG+Calibri"/>
                <a:cs typeface="TPKTNG+Calibri"/>
              </a:rPr>
              <a:t>-</a:t>
            </a:r>
            <a:r>
              <a:rPr sz="1100" spc="-96" dirty="0">
                <a:solidFill>
                  <a:srgbClr val="221E1F"/>
                </a:solidFill>
                <a:latin typeface="TPKTNG+Calibri"/>
                <a:cs typeface="TPKTNG+Calibri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hidden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579338" y="8348079"/>
            <a:ext cx="223130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2" dirty="0">
                <a:solidFill>
                  <a:srgbClr val="221E1F"/>
                </a:solidFill>
                <a:latin typeface="HJFQTO+Cambria"/>
                <a:cs typeface="HJFQTO+Cambria"/>
              </a:rPr>
              <a:t>usuáriofaça</a:t>
            </a:r>
            <a:r>
              <a:rPr sz="1100" spc="-10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15" dirty="0">
                <a:solidFill>
                  <a:srgbClr val="221E1F"/>
                </a:solidFill>
                <a:latin typeface="HJFQTO+Cambria"/>
                <a:cs typeface="HJFQTO+Cambria"/>
              </a:rPr>
              <a:t>rolagemdoconteúdo.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539525" y="8574008"/>
            <a:ext cx="3096445" cy="629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PKTNG+Calibri"/>
                <a:cs typeface="TPKTNG+Calibri"/>
              </a:rPr>
              <a:t>-</a:t>
            </a:r>
            <a:r>
              <a:rPr sz="1100" spc="-96" dirty="0">
                <a:solidFill>
                  <a:srgbClr val="221E1F"/>
                </a:solidFill>
                <a:latin typeface="TPKTNG+Calibri"/>
                <a:cs typeface="TPKTNG+Calibri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auto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lang="pt-PT"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navegador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decide</a:t>
            </a:r>
            <a:r>
              <a:rPr sz="1100" spc="-9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como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tratar</a:t>
            </a:r>
            <a:r>
              <a:rPr sz="1100" spc="-9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14" dirty="0">
                <a:solidFill>
                  <a:srgbClr val="221E1F"/>
                </a:solidFill>
                <a:latin typeface="HJFQTO+Cambria"/>
                <a:cs typeface="HJFQTO+Cambria"/>
              </a:rPr>
              <a:t>overflow.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539935" y="9200666"/>
            <a:ext cx="800480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Padding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539493" y="9424157"/>
            <a:ext cx="1003172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630334" y="9384298"/>
            <a:ext cx="2093605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espaçamento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direita</a:t>
            </a:r>
            <a:r>
              <a:rPr sz="1100" spc="-9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caixa;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539935" y="9600403"/>
            <a:ext cx="107441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padding-top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1505551" y="9214854"/>
            <a:ext cx="2007890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1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10" dirty="0">
                <a:solidFill>
                  <a:srgbClr val="221E1F"/>
                </a:solidFill>
                <a:latin typeface="HJFQTO+Cambria"/>
                <a:cs typeface="HJFQTO+Cambria"/>
              </a:rPr>
              <a:t>espaçamentono</a:t>
            </a:r>
            <a:r>
              <a:rPr sz="1100" spc="-10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topo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caixa;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539935" y="9783895"/>
            <a:ext cx="124205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padding-right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7215785" y="10021662"/>
            <a:ext cx="30718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FFFFF"/>
                </a:solidFill>
                <a:latin typeface="HJFQTO+Cambria"/>
                <a:cs typeface="HJFQTO+Cambria"/>
              </a:rPr>
              <a:t>07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5104486" y="708700"/>
            <a:ext cx="222886" cy="9431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018912" y="10140699"/>
            <a:ext cx="537587" cy="53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0000" y="414737"/>
            <a:ext cx="3214513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padding-bottom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espaçamento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embaixo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26639" y="781721"/>
            <a:ext cx="2935180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8" dirty="0">
                <a:solidFill>
                  <a:srgbClr val="221E1F"/>
                </a:solidFill>
                <a:latin typeface="HJFQTO+Cambria"/>
                <a:cs typeface="HJFQTO+Cambria"/>
              </a:rPr>
              <a:t>:espaçamentoigual</a:t>
            </a:r>
            <a:r>
              <a:rPr sz="1100" spc="-11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-9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todas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áreas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0000" y="891095"/>
            <a:ext cx="115823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padding-left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45844" y="598229"/>
            <a:ext cx="225042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espaçamento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esquerda</a:t>
            </a:r>
            <a:r>
              <a:rPr sz="1100" spc="-9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9729" y="1254392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74772" y="965212"/>
            <a:ext cx="1458222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números,percentuais.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0000" y="1074587"/>
            <a:ext cx="73913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padding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9719" y="1599538"/>
            <a:ext cx="3749864" cy="2794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Forma</a:t>
            </a:r>
            <a:r>
              <a:rPr sz="1100" spc="-83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abreviada:</a:t>
            </a:r>
            <a:r>
              <a:rPr sz="1100" spc="-87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padding: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top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right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bottom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left;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79093" y="1761474"/>
            <a:ext cx="1694986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padding: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5</a:t>
            </a:r>
            <a:r>
              <a:rPr sz="1100" spc="-264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15</a:t>
            </a:r>
            <a:r>
              <a:rPr sz="1100" spc="-264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10</a:t>
            </a:r>
            <a:r>
              <a:rPr sz="1100" spc="-264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10;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9978" y="2095278"/>
            <a:ext cx="715137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Bordas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83322" y="2119520"/>
            <a:ext cx="2007890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1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10" dirty="0">
                <a:solidFill>
                  <a:srgbClr val="221E1F"/>
                </a:solidFill>
                <a:latin typeface="HJFQTO+Cambria"/>
                <a:cs typeface="HJFQTO+Cambria"/>
              </a:rPr>
              <a:t>espaçamentono</a:t>
            </a:r>
            <a:r>
              <a:rPr sz="1100" spc="-10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topo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9709" y="2318757"/>
            <a:ext cx="1003172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9978" y="2678508"/>
            <a:ext cx="124205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padding-right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660908" y="2309922"/>
            <a:ext cx="2093605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espaçamento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direita</a:t>
            </a:r>
            <a:r>
              <a:rPr sz="1100" spc="-9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caixa;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39978" y="2495016"/>
            <a:ext cx="107441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padding-top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39978" y="2861999"/>
            <a:ext cx="132587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padding-bottom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724709" y="2500324"/>
            <a:ext cx="2040977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espaçamento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embaixo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caixa;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39978" y="3045491"/>
            <a:ext cx="115823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padding-left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555826" y="2691992"/>
            <a:ext cx="225042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espaçamento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esquerda</a:t>
            </a:r>
            <a:r>
              <a:rPr sz="1100" spc="-9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caixa;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39978" y="3228983"/>
            <a:ext cx="73913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padding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136828" y="2883251"/>
            <a:ext cx="2935180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8" dirty="0">
                <a:solidFill>
                  <a:srgbClr val="221E1F"/>
                </a:solidFill>
                <a:latin typeface="HJFQTO+Cambria"/>
                <a:cs typeface="HJFQTO+Cambria"/>
              </a:rPr>
              <a:t>:espaçamentoigual</a:t>
            </a:r>
            <a:r>
              <a:rPr sz="1100" spc="-11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-9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todas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áreas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39639" y="3408775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074682" y="3119596"/>
            <a:ext cx="1458222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números,percentuais.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39629" y="3753917"/>
            <a:ext cx="3749451" cy="279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Forma</a:t>
            </a:r>
            <a:r>
              <a:rPr sz="1100" spc="-83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abreviada:</a:t>
            </a:r>
            <a:r>
              <a:rPr sz="1100" spc="-90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padding: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top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right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bottom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left;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679077" y="3915871"/>
            <a:ext cx="1694986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padding:</a:t>
            </a:r>
            <a:r>
              <a:rPr sz="1100" spc="-263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5</a:t>
            </a:r>
            <a:r>
              <a:rPr sz="1100" spc="-264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15</a:t>
            </a:r>
            <a:r>
              <a:rPr sz="1100" spc="-264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10</a:t>
            </a:r>
            <a:r>
              <a:rPr sz="1100" spc="-264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10;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39961" y="4268875"/>
            <a:ext cx="1193735" cy="264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TPKTNG+Calibri"/>
                <a:cs typeface="TPKTNG+Calibri"/>
              </a:rPr>
              <a:t>Estilo</a:t>
            </a:r>
            <a:r>
              <a:rPr sz="1400" spc="-127" dirty="0">
                <a:solidFill>
                  <a:srgbClr val="1E497C"/>
                </a:solidFill>
                <a:latin typeface="TPKTNG+Calibri"/>
                <a:cs typeface="TPKTNG+Calibri"/>
              </a:rPr>
              <a:t> </a:t>
            </a:r>
            <a:r>
              <a:rPr sz="1400" dirty="0">
                <a:solidFill>
                  <a:srgbClr val="1E497C"/>
                </a:solidFill>
                <a:latin typeface="TPKTNG+Calibri"/>
                <a:cs typeface="TPKTNG+Calibri"/>
              </a:rPr>
              <a:t>da</a:t>
            </a:r>
            <a:r>
              <a:rPr sz="1400" spc="-126" dirty="0">
                <a:solidFill>
                  <a:srgbClr val="1E497C"/>
                </a:solidFill>
                <a:latin typeface="TPKTNG+Calibri"/>
                <a:cs typeface="TPKTNG+Calibri"/>
              </a:rPr>
              <a:t> </a:t>
            </a:r>
            <a:r>
              <a:rPr sz="1400" dirty="0">
                <a:solidFill>
                  <a:srgbClr val="1E497C"/>
                </a:solidFill>
                <a:latin typeface="TPKTNG+Calibri"/>
                <a:cs typeface="TPKTNG+Calibri"/>
              </a:rPr>
              <a:t>borda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39955" y="4366680"/>
            <a:ext cx="1195362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border-style</a:t>
            </a:r>
            <a:r>
              <a:rPr sz="1100" dirty="0">
                <a:solidFill>
                  <a:srgbClr val="1E497C"/>
                </a:solidFill>
                <a:latin typeface="HJFQTO+Cambria"/>
                <a:cs typeface="HJFQTO+Cambria"/>
              </a:rPr>
              <a:t>: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600982" y="4366610"/>
            <a:ext cx="56772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(valor)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2013457" y="4366680"/>
            <a:ext cx="189280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HJFQTO+Cambria"/>
                <a:cs typeface="HJFQTO+Cambria"/>
              </a:rPr>
              <a:t>;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39619" y="4483216"/>
            <a:ext cx="1003172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539869" y="4834458"/>
            <a:ext cx="4628742" cy="4506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spc="31" dirty="0">
                <a:solidFill>
                  <a:srgbClr val="1E497C"/>
                </a:solidFill>
                <a:latin typeface="NTHLNS+CourierNewPSMT"/>
                <a:cs typeface="NTHLNS+CourierNewPSMT"/>
              </a:rPr>
              <a:t>border-top-style</a:t>
            </a:r>
            <a:r>
              <a:rPr sz="1100" dirty="0">
                <a:solidFill>
                  <a:srgbClr val="221E1F"/>
                </a:solidFill>
                <a:latin typeface="TPKTNG+Calibri"/>
                <a:cs typeface="TPKTNG+Calibri"/>
              </a:rPr>
              <a:t>,</a:t>
            </a:r>
            <a:r>
              <a:rPr sz="1100" spc="529" dirty="0">
                <a:solidFill>
                  <a:srgbClr val="221E1F"/>
                </a:solidFill>
                <a:latin typeface="TPKTNG+Calibri"/>
                <a:cs typeface="TPKTNG+Calibri"/>
              </a:rPr>
              <a:t> </a:t>
            </a:r>
            <a:r>
              <a:rPr sz="1100" spc="31" dirty="0">
                <a:solidFill>
                  <a:srgbClr val="1E497C"/>
                </a:solidFill>
                <a:latin typeface="NTHLNS+CourierNewPSMT"/>
                <a:cs typeface="NTHLNS+CourierNewPSMT"/>
              </a:rPr>
              <a:t>border-right-style</a:t>
            </a:r>
            <a:r>
              <a:rPr sz="1100" dirty="0">
                <a:solidFill>
                  <a:srgbClr val="221E1F"/>
                </a:solidFill>
                <a:latin typeface="TPKTNG+Calibri"/>
                <a:cs typeface="TPKTNG+Calibri"/>
              </a:rPr>
              <a:t>,</a:t>
            </a:r>
            <a:r>
              <a:rPr sz="1100" spc="529" dirty="0">
                <a:solidFill>
                  <a:srgbClr val="221E1F"/>
                </a:solidFill>
                <a:latin typeface="TPKTNG+Calibri"/>
                <a:cs typeface="TPKTNG+Calibri"/>
              </a:rPr>
              <a:t> </a:t>
            </a:r>
            <a:r>
              <a:rPr sz="1100" spc="31" dirty="0">
                <a:solidFill>
                  <a:srgbClr val="1E497C"/>
                </a:solidFill>
                <a:latin typeface="NTHLNS+CourierNewPSMT"/>
                <a:cs typeface="NTHLNS+CourierNewPSMT"/>
              </a:rPr>
              <a:t>border-bottom-</a:t>
            </a:r>
          </a:p>
          <a:p>
            <a:pPr marL="0" marR="0">
              <a:lnSpc>
                <a:spcPts val="137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style</a:t>
            </a:r>
            <a:r>
              <a:rPr sz="1100" dirty="0">
                <a:solidFill>
                  <a:srgbClr val="221E1F"/>
                </a:solidFill>
                <a:latin typeface="TPKTNG+Calibri"/>
                <a:cs typeface="TPKTNG+Calibri"/>
              </a:rPr>
              <a:t>,</a:t>
            </a:r>
            <a:r>
              <a:rPr sz="1100" spc="150" dirty="0">
                <a:solidFill>
                  <a:srgbClr val="221E1F"/>
                </a:solidFill>
                <a:latin typeface="TPKTNG+Calibri"/>
                <a:cs typeface="TPKTNG+Calibri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border-left-style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936681" y="5072608"/>
            <a:ext cx="85945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sem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borda;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539608" y="5189214"/>
            <a:ext cx="680186" cy="452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  <a:p>
            <a:pPr marL="0" marR="0">
              <a:lnSpc>
                <a:spcPts val="1358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PKTNG+Calibri"/>
                <a:cs typeface="TPKTNG+Calibri"/>
              </a:rPr>
              <a:t>-</a:t>
            </a:r>
            <a:r>
              <a:rPr sz="1100" spc="-97" dirty="0">
                <a:solidFill>
                  <a:srgbClr val="221E1F"/>
                </a:solidFill>
                <a:latin typeface="TPKTNG+Calibri"/>
                <a:cs typeface="TPKTNG+Calibri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none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116564" y="5369471"/>
            <a:ext cx="796194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2" dirty="0">
                <a:solidFill>
                  <a:srgbClr val="221E1F"/>
                </a:solidFill>
                <a:latin typeface="HJFQTO+Cambria"/>
                <a:cs typeface="HJFQTO+Cambria"/>
              </a:rPr>
              <a:t>:tracejada;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539601" y="5548977"/>
            <a:ext cx="717298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PKTNG+Calibri"/>
                <a:cs typeface="TPKTNG+Calibri"/>
              </a:rPr>
              <a:t>-</a:t>
            </a:r>
            <a:r>
              <a:rPr sz="1100" spc="-97" dirty="0">
                <a:solidFill>
                  <a:srgbClr val="221E1F"/>
                </a:solidFill>
                <a:latin typeface="TPKTNG+Calibri"/>
                <a:cs typeface="TPKTNG+Calibri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dotted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156271" y="5202255"/>
            <a:ext cx="889421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2" dirty="0">
                <a:solidFill>
                  <a:srgbClr val="221E1F"/>
                </a:solidFill>
                <a:latin typeface="HJFQTO+Cambria"/>
                <a:cs typeface="HJFQTO+Cambria"/>
              </a:rPr>
              <a:t>:pontilhada;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020505" y="5623081"/>
            <a:ext cx="1312425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sólida</a:t>
            </a:r>
            <a:r>
              <a:rPr sz="1100" spc="-9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ou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contínua;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539592" y="5732466"/>
            <a:ext cx="717307" cy="459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PKTNG+Calibri"/>
                <a:cs typeface="TPKTNG+Calibri"/>
              </a:rPr>
              <a:t>-</a:t>
            </a:r>
            <a:r>
              <a:rPr sz="1100" spc="-97" dirty="0">
                <a:solidFill>
                  <a:srgbClr val="221E1F"/>
                </a:solidFill>
                <a:latin typeface="TPKTNG+Calibri"/>
                <a:cs typeface="TPKTNG+Calibri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dashed</a:t>
            </a:r>
          </a:p>
          <a:p>
            <a:pPr marL="0" marR="0">
              <a:lnSpc>
                <a:spcPts val="1444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PKTNG+Calibri"/>
                <a:cs typeface="TPKTNG+Calibri"/>
              </a:rPr>
              <a:t>-</a:t>
            </a:r>
            <a:r>
              <a:rPr sz="1100" spc="-97" dirty="0">
                <a:solidFill>
                  <a:srgbClr val="221E1F"/>
                </a:solidFill>
                <a:latin typeface="TPKTNG+Calibri"/>
                <a:cs typeface="TPKTNG+Calibri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solid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539584" y="6099443"/>
            <a:ext cx="717315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PKTNG+Calibri"/>
                <a:cs typeface="TPKTNG+Calibri"/>
              </a:rPr>
              <a:t>-</a:t>
            </a:r>
            <a:r>
              <a:rPr sz="1100" spc="-97" dirty="0">
                <a:solidFill>
                  <a:srgbClr val="221E1F"/>
                </a:solidFill>
                <a:latin typeface="TPKTNG+Calibri"/>
                <a:cs typeface="TPKTNG+Calibri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double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104338" y="5806573"/>
            <a:ext cx="574817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dupla.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539582" y="6666803"/>
            <a:ext cx="2109346" cy="27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-94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border-color: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520739" y="6284733"/>
            <a:ext cx="56772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(valor)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2927869" y="6670489"/>
            <a:ext cx="236220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539869" y="6452450"/>
            <a:ext cx="1054962" cy="264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TPKTNG+Calibri"/>
                <a:cs typeface="TPKTNG+Calibri"/>
              </a:rPr>
              <a:t>Cor</a:t>
            </a:r>
            <a:r>
              <a:rPr sz="1400" spc="-126" dirty="0">
                <a:solidFill>
                  <a:srgbClr val="1E497C"/>
                </a:solidFill>
                <a:latin typeface="TPKTNG+Calibri"/>
                <a:cs typeface="TPKTNG+Calibri"/>
              </a:rPr>
              <a:t> </a:t>
            </a:r>
            <a:r>
              <a:rPr sz="1400" dirty="0">
                <a:solidFill>
                  <a:srgbClr val="1E497C"/>
                </a:solidFill>
                <a:latin typeface="TPKTNG+Calibri"/>
                <a:cs typeface="TPKTNG+Calibri"/>
              </a:rPr>
              <a:t>da</a:t>
            </a:r>
            <a:r>
              <a:rPr sz="1400" spc="-126" dirty="0">
                <a:solidFill>
                  <a:srgbClr val="1E497C"/>
                </a:solidFill>
                <a:latin typeface="TPKTNG+Calibri"/>
                <a:cs typeface="TPKTNG+Calibri"/>
              </a:rPr>
              <a:t> </a:t>
            </a:r>
            <a:r>
              <a:rPr sz="1400" dirty="0">
                <a:solidFill>
                  <a:srgbClr val="1E497C"/>
                </a:solidFill>
                <a:latin typeface="TPKTNG+Calibri"/>
                <a:cs typeface="TPKTNG+Calibri"/>
              </a:rPr>
              <a:t>borda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539862" y="6845455"/>
            <a:ext cx="4628662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spc="31" dirty="0">
                <a:solidFill>
                  <a:srgbClr val="1E497C"/>
                </a:solidFill>
                <a:latin typeface="NTHLNS+CourierNewPSMT"/>
                <a:cs typeface="NTHLNS+CourierNewPSMT"/>
              </a:rPr>
              <a:t>border-top-color</a:t>
            </a:r>
            <a:r>
              <a:rPr sz="1100" dirty="0">
                <a:solidFill>
                  <a:srgbClr val="221E1F"/>
                </a:solidFill>
                <a:latin typeface="TPKTNG+Calibri"/>
                <a:cs typeface="TPKTNG+Calibri"/>
              </a:rPr>
              <a:t>,</a:t>
            </a:r>
            <a:r>
              <a:rPr sz="1100" spc="529" dirty="0">
                <a:solidFill>
                  <a:srgbClr val="221E1F"/>
                </a:solidFill>
                <a:latin typeface="TPKTNG+Calibri"/>
                <a:cs typeface="TPKTNG+Calibri"/>
              </a:rPr>
              <a:t> </a:t>
            </a:r>
            <a:r>
              <a:rPr sz="1100" spc="31" dirty="0">
                <a:solidFill>
                  <a:srgbClr val="1E497C"/>
                </a:solidFill>
                <a:latin typeface="NTHLNS+CourierNewPSMT"/>
                <a:cs typeface="NTHLNS+CourierNewPSMT"/>
              </a:rPr>
              <a:t>border-right-color</a:t>
            </a:r>
            <a:r>
              <a:rPr sz="1100" dirty="0">
                <a:solidFill>
                  <a:srgbClr val="221E1F"/>
                </a:solidFill>
                <a:latin typeface="TPKTNG+Calibri"/>
                <a:cs typeface="TPKTNG+Calibri"/>
              </a:rPr>
              <a:t>,</a:t>
            </a:r>
            <a:r>
              <a:rPr sz="1100" spc="529" dirty="0">
                <a:solidFill>
                  <a:srgbClr val="221E1F"/>
                </a:solidFill>
                <a:latin typeface="TPKTNG+Calibri"/>
                <a:cs typeface="TPKTNG+Calibri"/>
              </a:rPr>
              <a:t> </a:t>
            </a:r>
            <a:r>
              <a:rPr sz="1100" spc="31" dirty="0">
                <a:solidFill>
                  <a:srgbClr val="1E497C"/>
                </a:solidFill>
                <a:latin typeface="NTHLNS+CourierNewPSMT"/>
                <a:cs typeface="NTHLNS+CourierNewPSMT"/>
              </a:rPr>
              <a:t>border-bottom-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539779" y="7020426"/>
            <a:ext cx="2132452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color</a:t>
            </a:r>
            <a:r>
              <a:rPr sz="1100" dirty="0">
                <a:solidFill>
                  <a:srgbClr val="221E1F"/>
                </a:solidFill>
                <a:latin typeface="TPKTNG+Calibri"/>
                <a:cs typeface="TPKTNG+Calibri"/>
              </a:rPr>
              <a:t>,</a:t>
            </a:r>
            <a:r>
              <a:rPr sz="1100" spc="149" dirty="0">
                <a:solidFill>
                  <a:srgbClr val="221E1F"/>
                </a:solidFill>
                <a:latin typeface="TPKTNG+Calibri"/>
                <a:cs typeface="TPKTNG+Calibri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border-left-</a:t>
            </a:r>
            <a:r>
              <a:rPr sz="1100" spc="-261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color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539583" y="7200231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074627" y="6911053"/>
            <a:ext cx="99143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hexadecimais.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539774" y="7526802"/>
            <a:ext cx="844575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Margens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5400000" y="7566975"/>
            <a:ext cx="1952401" cy="605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Acrescentar</a:t>
            </a:r>
            <a:r>
              <a:rPr sz="800" spc="26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800" spc="26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margem</a:t>
            </a:r>
            <a:r>
              <a:rPr sz="800" spc="26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ao</a:t>
            </a:r>
            <a:r>
              <a:rPr sz="800" spc="26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1392352" y="7503702"/>
            <a:ext cx="223008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1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adiciona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margem</a:t>
            </a:r>
            <a:r>
              <a:rPr sz="1100" spc="-9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topo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caixa;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5399960" y="7692481"/>
            <a:ext cx="1952472" cy="605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body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adiciona</a:t>
            </a:r>
            <a:r>
              <a:rPr sz="800" spc="7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espaços</a:t>
            </a:r>
            <a:r>
              <a:rPr sz="800" spc="7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entre</a:t>
            </a:r>
            <a:r>
              <a:rPr sz="800" spc="7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800" spc="7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conteúdo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539569" y="7750282"/>
            <a:ext cx="1158444" cy="635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</a:p>
          <a:p>
            <a:pPr marL="204" marR="0">
              <a:lnSpc>
                <a:spcPts val="1359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margin-top</a:t>
            </a:r>
          </a:p>
          <a:p>
            <a:pPr marL="204" marR="0">
              <a:lnSpc>
                <a:spcPts val="1444"/>
              </a:lnSpc>
              <a:spcBef>
                <a:spcPts val="5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margin-right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1558722" y="7696439"/>
            <a:ext cx="2247590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8" dirty="0">
                <a:solidFill>
                  <a:srgbClr val="221E1F"/>
                </a:solidFill>
                <a:latin typeface="HJFQTO+Cambria"/>
                <a:cs typeface="HJFQTO+Cambria"/>
              </a:rPr>
              <a:t>:adiciona</a:t>
            </a:r>
            <a:r>
              <a:rPr sz="1100" spc="-11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margem</a:t>
            </a:r>
            <a:r>
              <a:rPr sz="1100" spc="-9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direita</a:t>
            </a:r>
            <a:r>
              <a:rPr sz="1100" spc="-9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caixa;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5399980" y="7825929"/>
            <a:ext cx="617339" cy="605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800" spc="36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página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5935357" y="7825929"/>
            <a:ext cx="201980" cy="605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6052581" y="7825929"/>
            <a:ext cx="1299287" cy="605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os</a:t>
            </a:r>
            <a:r>
              <a:rPr sz="800" spc="36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limites</a:t>
            </a:r>
            <a:r>
              <a:rPr sz="800" spc="37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800" spc="36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janela</a:t>
            </a:r>
            <a:r>
              <a:rPr sz="800" spc="37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do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5399968" y="7951440"/>
            <a:ext cx="632459" cy="605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spc="-12" dirty="0">
                <a:solidFill>
                  <a:srgbClr val="221E1F"/>
                </a:solidFill>
                <a:latin typeface="HJFQTO+Cambria"/>
                <a:cs typeface="HJFQTO+Cambria"/>
              </a:rPr>
              <a:t>navegador.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1478410" y="8100040"/>
            <a:ext cx="2404410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8" dirty="0">
                <a:solidFill>
                  <a:srgbClr val="221E1F"/>
                </a:solidFill>
                <a:latin typeface="HJFQTO+Cambria"/>
                <a:cs typeface="HJFQTO+Cambria"/>
              </a:rPr>
              <a:t>:adiciona</a:t>
            </a:r>
            <a:r>
              <a:rPr sz="1100" spc="-11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margem</a:t>
            </a:r>
            <a:r>
              <a:rPr sz="1100" spc="-9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esquerda</a:t>
            </a:r>
            <a:r>
              <a:rPr sz="1100" spc="-9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caixa;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539774" y="8293519"/>
            <a:ext cx="124205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margin-bottom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1655776" y="7933773"/>
            <a:ext cx="227293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8" dirty="0">
                <a:solidFill>
                  <a:srgbClr val="221E1F"/>
                </a:solidFill>
                <a:latin typeface="HJFQTO+Cambria"/>
                <a:cs typeface="HJFQTO+Cambria"/>
              </a:rPr>
              <a:t>:adiciona</a:t>
            </a:r>
            <a:r>
              <a:rPr sz="1100" spc="-11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margem</a:t>
            </a:r>
            <a:r>
              <a:rPr sz="1100" spc="-9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15" dirty="0">
                <a:solidFill>
                  <a:srgbClr val="221E1F"/>
                </a:solidFill>
                <a:latin typeface="HJFQTO+Cambria"/>
                <a:cs typeface="HJFQTO+Cambria"/>
              </a:rPr>
              <a:t>embaixoda</a:t>
            </a:r>
            <a:r>
              <a:rPr sz="1100" spc="-11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caixa;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5400000" y="8596369"/>
            <a:ext cx="1952429" cy="605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spc="-1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800" spc="-1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centralizar</a:t>
            </a:r>
            <a:r>
              <a:rPr sz="800" spc="-2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800" spc="-2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800" spc="-2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na</a:t>
            </a:r>
            <a:r>
              <a:rPr sz="800" spc="-2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janela</a:t>
            </a:r>
            <a:r>
              <a:rPr sz="800" spc="-2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do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539774" y="8660495"/>
            <a:ext cx="65531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margin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1072129" y="8307260"/>
            <a:ext cx="3167146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8" dirty="0">
                <a:solidFill>
                  <a:srgbClr val="221E1F"/>
                </a:solidFill>
                <a:latin typeface="HJFQTO+Cambria"/>
                <a:cs typeface="HJFQTO+Cambria"/>
              </a:rPr>
              <a:t>:adiciona</a:t>
            </a:r>
            <a:r>
              <a:rPr sz="1100" spc="-11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margem</a:t>
            </a:r>
            <a:r>
              <a:rPr sz="1100" spc="-9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igual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-9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todas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áreas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caixa.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539774" y="8477007"/>
            <a:ext cx="1074419" cy="27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margin-left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5399989" y="8721876"/>
            <a:ext cx="1952403" cy="605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spc="-12" dirty="0">
                <a:solidFill>
                  <a:srgbClr val="221E1F"/>
                </a:solidFill>
                <a:latin typeface="HJFQTO+Cambria"/>
                <a:cs typeface="HJFQTO+Cambria"/>
              </a:rPr>
              <a:t>navegador,</a:t>
            </a:r>
            <a:r>
              <a:rPr sz="800" spc="8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aplique</a:t>
            </a:r>
            <a:r>
              <a:rPr sz="800" spc="6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uma</a:t>
            </a:r>
            <a:r>
              <a:rPr sz="800" spc="6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largura</a:t>
            </a:r>
            <a:r>
              <a:rPr sz="800" spc="7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(</a:t>
            </a:r>
            <a:r>
              <a:rPr sz="800" dirty="0">
                <a:solidFill>
                  <a:srgbClr val="1E497C"/>
                </a:solidFill>
                <a:latin typeface="NTHLNS+CourierNewPSMT"/>
                <a:cs typeface="NTHLNS+CourierNewPSMT"/>
              </a:rPr>
              <a:t>width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)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539491" y="8840301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1074535" y="8551123"/>
            <a:ext cx="1458222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números,percentuais.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5399974" y="8855328"/>
            <a:ext cx="1952377" cy="605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ao</a:t>
            </a:r>
            <a:r>
              <a:rPr sz="800" spc="-4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800" spc="-4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800" spc="-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defina</a:t>
            </a:r>
            <a:r>
              <a:rPr sz="800" spc="-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as</a:t>
            </a:r>
            <a:r>
              <a:rPr sz="800" spc="-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margens</a:t>
            </a:r>
            <a:r>
              <a:rPr sz="800" spc="-4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esquerda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5399953" y="8980838"/>
            <a:ext cx="1031040" cy="605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spc="12" dirty="0">
                <a:solidFill>
                  <a:srgbClr val="221E1F"/>
                </a:solidFill>
                <a:latin typeface="HJFQTO+Cambria"/>
                <a:cs typeface="HJFQTO+Cambria"/>
              </a:rPr>
              <a:t>edireita</a:t>
            </a:r>
            <a:r>
              <a:rPr sz="800" spc="-8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spc="25" dirty="0">
                <a:solidFill>
                  <a:srgbClr val="221E1F"/>
                </a:solidFill>
                <a:latin typeface="HJFQTO+Cambria"/>
                <a:cs typeface="HJFQTO+Cambria"/>
              </a:rPr>
              <a:t>como</a:t>
            </a:r>
            <a:r>
              <a:rPr sz="800" dirty="0">
                <a:solidFill>
                  <a:srgbClr val="1E497C"/>
                </a:solidFill>
                <a:latin typeface="NTHLNS+CourierNewPSMT"/>
                <a:cs typeface="NTHLNS+CourierNewPSMT"/>
              </a:rPr>
              <a:t>auto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.</a:t>
            </a:r>
          </a:p>
        </p:txBody>
      </p:sp>
      <p:sp>
        <p:nvSpPr>
          <p:cNvPr id="76" name="object 76"/>
          <p:cNvSpPr txBox="1"/>
          <p:nvPr/>
        </p:nvSpPr>
        <p:spPr>
          <a:xfrm>
            <a:off x="7215889" y="10021662"/>
            <a:ext cx="30718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FFFFF"/>
                </a:solidFill>
                <a:latin typeface="HJFQTO+Cambria"/>
                <a:cs typeface="HJFQTO+Cambria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5104486" y="708700"/>
            <a:ext cx="222886" cy="9431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018912" y="10140699"/>
            <a:ext cx="537587" cy="53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08699"/>
            <a:ext cx="5016369" cy="4396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0000" y="765204"/>
            <a:ext cx="2951558" cy="349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Posicionando</a:t>
            </a:r>
            <a:r>
              <a:rPr sz="1800" spc="-168" dirty="0">
                <a:solidFill>
                  <a:srgbClr val="FFFFFF"/>
                </a:solidFill>
                <a:latin typeface="TVDQTB+DroidSans-Bold"/>
                <a:cs typeface="TVDQTB+DroidSans-Bold"/>
              </a:rPr>
              <a:t> </a:t>
            </a: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e</a:t>
            </a:r>
            <a:r>
              <a:rPr sz="1800" spc="-169" dirty="0">
                <a:solidFill>
                  <a:srgbClr val="FFFFFF"/>
                </a:solidFill>
                <a:latin typeface="TVDQTB+DroidSans-Bold"/>
                <a:cs typeface="TVDQTB+DroidSans-Bold"/>
              </a:rPr>
              <a:t> </a:t>
            </a:r>
            <a:r>
              <a:rPr sz="1800" dirty="0">
                <a:solidFill>
                  <a:srgbClr val="FFFFFF"/>
                </a:solidFill>
                <a:latin typeface="TVDQTB+DroidSans-Bold"/>
                <a:cs typeface="TVDQTB+DroidSans-Bold"/>
              </a:rPr>
              <a:t>Flutuando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9996" y="940101"/>
            <a:ext cx="4628946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No</a:t>
            </a:r>
            <a:r>
              <a:rPr sz="1100" spc="-4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fluxo</a:t>
            </a:r>
            <a:r>
              <a:rPr sz="1100" spc="-4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normal</a:t>
            </a:r>
            <a:r>
              <a:rPr sz="1100" spc="-4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os</a:t>
            </a:r>
            <a:r>
              <a:rPr sz="1100" spc="-4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elementos</a:t>
            </a:r>
            <a:r>
              <a:rPr sz="1100" spc="-4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são</a:t>
            </a:r>
            <a:r>
              <a:rPr sz="1100" spc="-4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dispostos</a:t>
            </a:r>
            <a:r>
              <a:rPr sz="1100" spc="-4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no</a:t>
            </a:r>
            <a:r>
              <a:rPr sz="1100" spc="-4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layout</a:t>
            </a:r>
            <a:r>
              <a:rPr sz="1100" spc="-3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final</a:t>
            </a:r>
            <a:r>
              <a:rPr sz="1100" spc="-4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-4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parte</a:t>
            </a:r>
            <a:r>
              <a:rPr sz="1100" spc="-4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superior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9969" y="1112671"/>
            <a:ext cx="4628729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5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4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parte</a:t>
            </a:r>
            <a:r>
              <a:rPr sz="1100" spc="4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inferior</a:t>
            </a:r>
            <a:r>
              <a:rPr sz="1100" spc="4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na</a:t>
            </a:r>
            <a:r>
              <a:rPr sz="1100" spc="4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ordem</a:t>
            </a:r>
            <a:r>
              <a:rPr sz="1100" spc="4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em</a:t>
            </a:r>
            <a:r>
              <a:rPr sz="1100" spc="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1100" spc="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aparecem</a:t>
            </a:r>
            <a:r>
              <a:rPr sz="1100" spc="4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na</a:t>
            </a:r>
            <a:r>
              <a:rPr sz="1100" spc="4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origem,</a:t>
            </a:r>
            <a:r>
              <a:rPr sz="1100" spc="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da</a:t>
            </a:r>
            <a:r>
              <a:rPr sz="1100" spc="4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esquerda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9927" y="1285243"/>
            <a:ext cx="950079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-9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direita.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9495" y="1902929"/>
            <a:ext cx="1171905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Flutuamento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9924" y="2009913"/>
            <a:ext cx="4628639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HJFQTO+Cambria"/>
                <a:cs typeface="HJFQTO+Cambria"/>
              </a:rPr>
              <a:t>Move</a:t>
            </a:r>
            <a:r>
              <a:rPr sz="1100" spc="16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1100" spc="15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1100" spc="1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tão</a:t>
            </a:r>
            <a:r>
              <a:rPr sz="1100" spc="15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longe</a:t>
            </a:r>
            <a:r>
              <a:rPr sz="1100" spc="15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quanto</a:t>
            </a:r>
            <a:r>
              <a:rPr sz="1100" spc="15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possível</a:t>
            </a:r>
            <a:r>
              <a:rPr sz="1100" spc="16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16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15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esquerda</a:t>
            </a:r>
            <a:r>
              <a:rPr sz="1100" spc="15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ou</a:t>
            </a:r>
            <a:r>
              <a:rPr sz="1100" spc="15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16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00000" y="2111476"/>
            <a:ext cx="1952342" cy="605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  <a:r>
              <a:rPr sz="800" spc="9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necessário</a:t>
            </a:r>
            <a:r>
              <a:rPr sz="800" spc="9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definir</a:t>
            </a:r>
            <a:r>
              <a:rPr sz="800" spc="9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um</a:t>
            </a:r>
            <a:r>
              <a:rPr sz="800" spc="9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  <a:r>
              <a:rPr sz="800" spc="9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800" spc="9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largura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9875" y="2182485"/>
            <a:ext cx="4628808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direita,</a:t>
            </a:r>
            <a:r>
              <a:rPr sz="1100" spc="20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permitindo</a:t>
            </a:r>
            <a:r>
              <a:rPr sz="1100" spc="20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1100" spc="20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20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conteúdo</a:t>
            </a:r>
            <a:r>
              <a:rPr sz="1100" spc="20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seguinte</a:t>
            </a:r>
            <a:r>
              <a:rPr sz="1100" spc="20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20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-12" dirty="0">
                <a:solidFill>
                  <a:srgbClr val="221E1F"/>
                </a:solidFill>
                <a:latin typeface="HJFQTO+Cambria"/>
                <a:cs typeface="HJFQTO+Cambria"/>
              </a:rPr>
              <a:t>envolva.</a:t>
            </a:r>
            <a:r>
              <a:rPr sz="1100" spc="214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Blocos</a:t>
            </a:r>
            <a:r>
              <a:rPr sz="1100" spc="20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flutuados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99985" y="2236986"/>
            <a:ext cx="1952357" cy="605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spc="40" dirty="0">
                <a:solidFill>
                  <a:srgbClr val="221E1F"/>
                </a:solidFill>
                <a:latin typeface="HJFQTO+Cambria"/>
                <a:cs typeface="HJFQTO+Cambria"/>
              </a:rPr>
              <a:t>(</a:t>
            </a:r>
            <a:r>
              <a:rPr sz="800" spc="40" dirty="0">
                <a:solidFill>
                  <a:srgbClr val="1E497C"/>
                </a:solidFill>
                <a:latin typeface="NTHLNS+CourierNewPSMT"/>
                <a:cs typeface="NTHLNS+CourierNewPSMT"/>
              </a:rPr>
              <a:t>width</a:t>
            </a: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)</a:t>
            </a:r>
            <a:r>
              <a:rPr sz="800" spc="39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spc="36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800" spc="35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spc="40" dirty="0">
                <a:solidFill>
                  <a:srgbClr val="221E1F"/>
                </a:solidFill>
                <a:latin typeface="HJFQTO+Cambria"/>
                <a:cs typeface="HJFQTO+Cambria"/>
              </a:rPr>
              <a:t>elementos</a:t>
            </a:r>
            <a:r>
              <a:rPr sz="800" spc="35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spc="40" dirty="0">
                <a:solidFill>
                  <a:srgbClr val="221E1F"/>
                </a:solidFill>
                <a:latin typeface="HJFQTO+Cambria"/>
                <a:cs typeface="HJFQTO+Cambria"/>
              </a:rPr>
              <a:t>em</a:t>
            </a:r>
            <a:r>
              <a:rPr sz="800" spc="35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800" spc="40" dirty="0">
                <a:solidFill>
                  <a:srgbClr val="221E1F"/>
                </a:solidFill>
                <a:latin typeface="HJFQTO+Cambria"/>
                <a:cs typeface="HJFQTO+Cambria"/>
              </a:rPr>
              <a:t>bloco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39838" y="2355056"/>
            <a:ext cx="4140689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permanecerão</a:t>
            </a:r>
            <a:r>
              <a:rPr sz="1100" spc="-9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abaixo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qualquer</a:t>
            </a:r>
            <a:r>
              <a:rPr sz="1100" spc="-9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em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bloco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prec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eda.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99931" y="2370433"/>
            <a:ext cx="581761" cy="605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3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221E1F"/>
                </a:solidFill>
                <a:latin typeface="HJFQTO+Cambria"/>
                <a:cs typeface="HJFQTO+Cambria"/>
              </a:rPr>
              <a:t>flutuados.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9801" y="2700202"/>
            <a:ext cx="1929861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float: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39788" y="3172869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74541" y="2883690"/>
            <a:ext cx="982984" cy="8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left</a:t>
            </a:r>
            <a:r>
              <a:rPr sz="1100" spc="142" dirty="0">
                <a:solidFill>
                  <a:srgbClr val="221E1F"/>
                </a:solidFill>
                <a:latin typeface="HJFQTO+Cambria"/>
                <a:cs typeface="HJFQTO+Cambria"/>
              </a:rPr>
              <a:t>,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right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39456" y="3546650"/>
            <a:ext cx="2768801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spc="10" dirty="0">
                <a:solidFill>
                  <a:srgbClr val="114073"/>
                </a:solidFill>
                <a:latin typeface="ECIRWF+DroidSans"/>
                <a:cs typeface="ECIRWF+DroidSans"/>
              </a:rPr>
              <a:t>Desativandoelementos</a:t>
            </a:r>
            <a:r>
              <a:rPr sz="1400" spc="-157" dirty="0">
                <a:solidFill>
                  <a:srgbClr val="114073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14073"/>
                </a:solidFill>
                <a:latin typeface="ECIRWF+DroidSans"/>
                <a:cs typeface="ECIRWF+DroidSans"/>
              </a:rPr>
              <a:t>com</a:t>
            </a:r>
            <a:r>
              <a:rPr sz="1400" spc="-146" dirty="0">
                <a:solidFill>
                  <a:srgbClr val="114073"/>
                </a:solidFill>
                <a:latin typeface="ECIRWF+DroidSans"/>
                <a:cs typeface="ECIRWF+DroidSans"/>
              </a:rPr>
              <a:t> </a:t>
            </a:r>
            <a:r>
              <a:rPr sz="1400" dirty="0">
                <a:solidFill>
                  <a:srgbClr val="114073"/>
                </a:solidFill>
                <a:latin typeface="ECIRWF+DroidSans"/>
                <a:cs typeface="ECIRWF+DroidSans"/>
              </a:rPr>
              <a:t>float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39781" y="3653658"/>
            <a:ext cx="462876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4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30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desativar</a:t>
            </a:r>
            <a:r>
              <a:rPr sz="1100" spc="29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28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envolvimento</a:t>
            </a:r>
            <a:r>
              <a:rPr sz="1100" spc="2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</a:t>
            </a:r>
            <a:r>
              <a:rPr sz="1100" spc="28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texto</a:t>
            </a:r>
            <a:r>
              <a:rPr sz="1100" spc="2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</a:t>
            </a:r>
            <a:r>
              <a:rPr sz="1100" spc="28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voltar</a:t>
            </a:r>
            <a:r>
              <a:rPr sz="1100" spc="29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28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layout</a:t>
            </a:r>
            <a:r>
              <a:rPr sz="1100" spc="29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ao</a:t>
            </a:r>
            <a:r>
              <a:rPr sz="1100" spc="29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normal</a:t>
            </a:r>
            <a:r>
              <a:rPr sz="1100" spc="28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é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39756" y="3826228"/>
            <a:ext cx="4628742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necessário</a:t>
            </a:r>
            <a:r>
              <a:rPr sz="1100" spc="26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aplicar</a:t>
            </a:r>
            <a:r>
              <a:rPr sz="1100" spc="27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27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propriedade</a:t>
            </a:r>
            <a:r>
              <a:rPr sz="1100" spc="26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clear</a:t>
            </a:r>
            <a:r>
              <a:rPr sz="1100" spc="-144" dirty="0">
                <a:solidFill>
                  <a:srgbClr val="1E497C"/>
                </a:solidFill>
                <a:latin typeface="NTHLNS+CourierNewPSMT"/>
                <a:cs typeface="NTHLNS+CourierNewPSMT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ao</a:t>
            </a:r>
            <a:r>
              <a:rPr sz="1100" spc="27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1100" spc="272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1100" spc="27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se</a:t>
            </a:r>
            <a:r>
              <a:rPr sz="1100" spc="27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quer</a:t>
            </a:r>
            <a:r>
              <a:rPr sz="1100" spc="27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39727" y="4009720"/>
            <a:ext cx="2493104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comece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abaixo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com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float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39710" y="4365781"/>
            <a:ext cx="2181465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15" dirty="0">
                <a:solidFill>
                  <a:srgbClr val="1E497C"/>
                </a:solidFill>
                <a:latin typeface="NTHLNS+CourierNewPSMT"/>
                <a:cs typeface="NTHLNS+CourierNewPSMT"/>
              </a:rPr>
              <a:t>position: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39479" y="4721846"/>
            <a:ext cx="4628996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static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3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esquema</a:t>
            </a:r>
            <a:r>
              <a:rPr sz="1100" spc="3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3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posicionamento</a:t>
            </a:r>
            <a:r>
              <a:rPr sz="1100" spc="33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normal,</a:t>
            </a:r>
            <a:r>
              <a:rPr sz="1100" spc="3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onde</a:t>
            </a:r>
            <a:r>
              <a:rPr sz="1100" spc="3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os</a:t>
            </a:r>
            <a:r>
              <a:rPr sz="1100" spc="3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elementos</a:t>
            </a:r>
            <a:r>
              <a:rPr sz="1100" spc="33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são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39699" y="4838452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39680" y="4905335"/>
            <a:ext cx="2740050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4" dirty="0">
                <a:solidFill>
                  <a:srgbClr val="221E1F"/>
                </a:solidFill>
                <a:latin typeface="HJFQTO+Cambria"/>
                <a:cs typeface="HJFQTO+Cambria"/>
              </a:rPr>
              <a:t>posicionadosconformeaparecemno</a:t>
            </a:r>
            <a:r>
              <a:rPr sz="1100" spc="-11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código.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39479" y="5077907"/>
            <a:ext cx="4628949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right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começa</a:t>
            </a:r>
            <a:r>
              <a:rPr sz="1100" spc="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1100" spc="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abaixo</a:t>
            </a:r>
            <a:r>
              <a:rPr sz="1100" spc="10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qualquer</a:t>
            </a:r>
            <a:r>
              <a:rPr sz="1100" spc="95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1100" spc="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1100" spc="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foi</a:t>
            </a:r>
            <a:r>
              <a:rPr sz="1100" spc="103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flutuado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39638" y="5261396"/>
            <a:ext cx="950079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para</a:t>
            </a:r>
            <a:r>
              <a:rPr sz="1100" spc="-90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</a:t>
            </a:r>
            <a:r>
              <a:rPr sz="1100" spc="-96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direita.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39479" y="5433966"/>
            <a:ext cx="2859708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both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limpa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flutuamento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em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ambos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os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lados.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39479" y="6062586"/>
            <a:ext cx="1435760" cy="27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E497C"/>
                </a:solidFill>
                <a:latin typeface="ECIRWF+DroidSans"/>
                <a:cs typeface="ECIRWF+DroidSans"/>
              </a:rPr>
              <a:t>Posicionamento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39622" y="6169558"/>
            <a:ext cx="2181546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  <a:r>
              <a:rPr sz="1100" spc="15" dirty="0">
                <a:solidFill>
                  <a:srgbClr val="1E497C"/>
                </a:solidFill>
                <a:latin typeface="NTHLNS+CourierNewPSMT"/>
                <a:cs typeface="NTHLNS+CourierNewPSMT"/>
              </a:rPr>
              <a:t>position: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39472" y="6525620"/>
            <a:ext cx="4628915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static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3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esquema</a:t>
            </a:r>
            <a:r>
              <a:rPr sz="1100" spc="3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de</a:t>
            </a:r>
            <a:r>
              <a:rPr sz="1100" spc="3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posicionamento</a:t>
            </a:r>
            <a:r>
              <a:rPr sz="1100" spc="33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normal,</a:t>
            </a:r>
            <a:r>
              <a:rPr sz="1100" spc="33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onde</a:t>
            </a:r>
            <a:r>
              <a:rPr sz="1100" spc="3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os</a:t>
            </a:r>
            <a:r>
              <a:rPr sz="1100" spc="338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elementos</a:t>
            </a:r>
            <a:r>
              <a:rPr sz="1100" spc="339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são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39610" y="6642228"/>
            <a:ext cx="680186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2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539591" y="6709112"/>
            <a:ext cx="2740050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14" dirty="0">
                <a:solidFill>
                  <a:srgbClr val="221E1F"/>
                </a:solidFill>
                <a:latin typeface="HJFQTO+Cambria"/>
                <a:cs typeface="HJFQTO+Cambria"/>
              </a:rPr>
              <a:t>posicionadosconformeaparecemno</a:t>
            </a:r>
            <a:r>
              <a:rPr sz="1100" spc="-111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código.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39472" y="6881685"/>
            <a:ext cx="356175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relative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espaço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ocuparia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10" dirty="0">
                <a:solidFill>
                  <a:srgbClr val="221E1F"/>
                </a:solidFill>
                <a:latin typeface="HJFQTO+Cambria"/>
                <a:cs typeface="HJFQTO+Cambria"/>
              </a:rPr>
              <a:t>éreservado.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539472" y="7065173"/>
            <a:ext cx="3562589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absolute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espaço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que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elemento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ocuparia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spc="15" dirty="0">
                <a:solidFill>
                  <a:srgbClr val="221E1F"/>
                </a:solidFill>
                <a:latin typeface="HJFQTO+Cambria"/>
                <a:cs typeface="HJFQTO+Cambria"/>
              </a:rPr>
              <a:t>éeliminado.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39472" y="7248662"/>
            <a:ext cx="462593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fixed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 o elemento permanece em uma posição fixa da janela mesmo que o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539553" y="7432154"/>
            <a:ext cx="1108481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documentorole.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39549" y="8066478"/>
            <a:ext cx="1851451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spc="10" dirty="0">
                <a:solidFill>
                  <a:srgbClr val="221E1F"/>
                </a:solidFill>
                <a:latin typeface="TJVJJL+Cambria-Bold"/>
                <a:cs typeface="TJVJJL+Cambria-Bold"/>
              </a:rPr>
              <a:t>Especificandouma</a:t>
            </a:r>
            <a:r>
              <a:rPr sz="1100" spc="-106" dirty="0">
                <a:solidFill>
                  <a:srgbClr val="221E1F"/>
                </a:solidFill>
                <a:latin typeface="TJVJJL+Cambria-Bold"/>
                <a:cs typeface="TJVJJL+Cambria-Bold"/>
              </a:rPr>
              <a:t> </a:t>
            </a: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posição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539472" y="8122404"/>
            <a:ext cx="848479" cy="817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top</a:t>
            </a:r>
            <a:r>
              <a:rPr sz="1100" dirty="0">
                <a:solidFill>
                  <a:srgbClr val="1E497C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1E497C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539542" y="8239052"/>
            <a:ext cx="1003172" cy="22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8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21E1F"/>
                </a:solidFill>
                <a:latin typeface="TJVJJL+Cambria-Bold"/>
                <a:cs typeface="TJVJJL+Cambria-Bold"/>
              </a:rPr>
              <a:t>Propriedade: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539468" y="8305935"/>
            <a:ext cx="1016159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right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539464" y="8489424"/>
            <a:ext cx="1100000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bottom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539460" y="8672912"/>
            <a:ext cx="932319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left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:</a:t>
            </a:r>
            <a:r>
              <a:rPr sz="1100" spc="-97" dirty="0">
                <a:solidFill>
                  <a:srgbClr val="221E1F"/>
                </a:solidFill>
                <a:latin typeface="HJFQTO+Cambria"/>
                <a:cs typeface="HJFQTO+Cambria"/>
              </a:rPr>
              <a:t> </a:t>
            </a:r>
            <a:r>
              <a:rPr sz="1100" dirty="0">
                <a:solidFill>
                  <a:srgbClr val="221E1F"/>
                </a:solidFill>
                <a:latin typeface="HJFQTO+Cambria"/>
                <a:cs typeface="HJFQTO+Cambria"/>
              </a:rPr>
              <a:t>valor</a:t>
            </a:r>
            <a:r>
              <a:rPr sz="1100" dirty="0">
                <a:solidFill>
                  <a:srgbClr val="1E497C"/>
                </a:solidFill>
                <a:latin typeface="NTHLNS+CourierNewPSMT"/>
                <a:cs typeface="NTHLNS+CourierNewPSMT"/>
              </a:rPr>
              <a:t>;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539512" y="8856400"/>
            <a:ext cx="2051225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0" dirty="0">
                <a:solidFill>
                  <a:srgbClr val="221E1F"/>
                </a:solidFill>
                <a:latin typeface="TJVJJL+Cambria-Bold"/>
                <a:cs typeface="TJVJJL+Cambria-Bold"/>
              </a:rPr>
              <a:t>Valores:</a:t>
            </a:r>
            <a:r>
              <a:rPr sz="1100" spc="14" dirty="0">
                <a:solidFill>
                  <a:srgbClr val="221E1F"/>
                </a:solidFill>
                <a:latin typeface="HJFQTO+Cambria"/>
                <a:cs typeface="HJFQTO+Cambria"/>
              </a:rPr>
              <a:t>númerosepercentuais.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7216578" y="10021662"/>
            <a:ext cx="307187" cy="81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3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FFFFF"/>
                </a:solidFill>
                <a:latin typeface="HJFQTO+Cambria"/>
                <a:cs typeface="HJFQTO+Cambria"/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3391B73DDC3D47ADEF1F7D53836D4A" ma:contentTypeVersion="12" ma:contentTypeDescription="Criar um novo documento." ma:contentTypeScope="" ma:versionID="c2a381d69249f386c6597ca041f7e3b5">
  <xsd:schema xmlns:xsd="http://www.w3.org/2001/XMLSchema" xmlns:xs="http://www.w3.org/2001/XMLSchema" xmlns:p="http://schemas.microsoft.com/office/2006/metadata/properties" xmlns:ns2="04138801-cf08-4b78-8ddb-d722cdb22ba7" xmlns:ns3="b0615d51-1b5b-4af8-9751-20fec560946e" targetNamespace="http://schemas.microsoft.com/office/2006/metadata/properties" ma:root="true" ma:fieldsID="077b5059e698c7e65795fb1bdc761d88" ns2:_="" ns3:_="">
    <xsd:import namespace="04138801-cf08-4b78-8ddb-d722cdb22ba7"/>
    <xsd:import namespace="b0615d51-1b5b-4af8-9751-20fec560946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138801-cf08-4b78-8ddb-d722cdb22ba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Etiquetas de Imagem" ma:readOnly="false" ma:fieldId="{5cf76f15-5ced-4ddc-b409-7134ff3c332f}" ma:taxonomyMulti="true" ma:sspId="f561c7a7-02ae-4874-a2c5-b757c263c9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615d51-1b5b-4af8-9751-20fec560946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ac4aecb5-00be-4863-82a1-af32a08d60a4}" ma:internalName="TaxCatchAll" ma:showField="CatchAllData" ma:web="b0615d51-1b5b-4af8-9751-20fec56094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4138801-cf08-4b78-8ddb-d722cdb22ba7">
      <Terms xmlns="http://schemas.microsoft.com/office/infopath/2007/PartnerControls"/>
    </lcf76f155ced4ddcb4097134ff3c332f>
    <TaxCatchAll xmlns="b0615d51-1b5b-4af8-9751-20fec560946e" xsi:nil="true"/>
  </documentManagement>
</p:properties>
</file>

<file path=customXml/itemProps1.xml><?xml version="1.0" encoding="utf-8"?>
<ds:datastoreItem xmlns:ds="http://schemas.openxmlformats.org/officeDocument/2006/customXml" ds:itemID="{72C0EE73-DE04-4C83-B2D3-5E8EAC95CE6F}"/>
</file>

<file path=customXml/itemProps2.xml><?xml version="1.0" encoding="utf-8"?>
<ds:datastoreItem xmlns:ds="http://schemas.openxmlformats.org/officeDocument/2006/customXml" ds:itemID="{39C24053-D882-4577-9841-C074375C6EED}"/>
</file>

<file path=customXml/itemProps3.xml><?xml version="1.0" encoding="utf-8"?>
<ds:datastoreItem xmlns:ds="http://schemas.openxmlformats.org/officeDocument/2006/customXml" ds:itemID="{ACB3200B-AD4F-40F0-BAFF-249D746858F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2243</Words>
  <Application>Microsoft Office PowerPoint</Application>
  <PresentationFormat>Personalizados</PresentationFormat>
  <Paragraphs>450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7" baseType="lpstr">
      <vt:lpstr>TVDQTB+DroidSans-Bold</vt:lpstr>
      <vt:lpstr>HJFQTO+Cambria</vt:lpstr>
      <vt:lpstr>Calibri</vt:lpstr>
      <vt:lpstr>ECIRWF+DroidSans</vt:lpstr>
      <vt:lpstr>NTHLNS+CourierNewPSMT</vt:lpstr>
      <vt:lpstr>TJVJJL+Cambria-Bold</vt:lpstr>
      <vt:lpstr>TPKTNG+Calibri</vt:lpstr>
      <vt:lpstr>Theme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Bruno Reis</dc:creator>
  <cp:lastModifiedBy>Bruno Miguel Angélico Reis</cp:lastModifiedBy>
  <cp:revision>14</cp:revision>
  <dcterms:modified xsi:type="dcterms:W3CDTF">2023-01-09T11:51:59Z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0x010100F33391B73DDC3D47ADEF1F7D53836D4A</vt:lpwstr>
  </property>
</Properties>
</file>