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Tw Cen MT" panose="020B0602020104020603" pitchFamily="34" charset="0"/>
      <p:regular r:id="rId79"/>
      <p:bold r:id="rId80"/>
      <p:italic r:id="rId81"/>
      <p:boldItalic r:id="rId82"/>
    </p:embeddedFont>
    <p:embeddedFont>
      <p:font typeface="Tw Cen MT Condensed" panose="020B0606020104020203" pitchFamily="34" charset="0"/>
      <p:regular r:id="rId83"/>
      <p:bold r:id="rId84"/>
    </p:embeddedFont>
    <p:embeddedFont>
      <p:font typeface="Verdana" panose="020B0604030504040204" pitchFamily="34" charset="0"/>
      <p:regular r:id="rId85"/>
      <p:bold r:id="rId86"/>
      <p:italic r:id="rId87"/>
      <p:boldItalic r:id="rId88"/>
    </p:embeddedFont>
    <p:embeddedFont>
      <p:font typeface="Wingdings 3" panose="05040102010807070707" pitchFamily="18" charset="2"/>
      <p:regular r:id="rId8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openxmlformats.org/officeDocument/2006/relationships/customXml" Target="../customXml/item2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viewProps" Target="viewProps.xml"/><Relationship Id="rId9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42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5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3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23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28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93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6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8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3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3126814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-15" dirty="0">
                <a:solidFill>
                  <a:srgbClr val="000000"/>
                </a:solidFill>
                <a:latin typeface="Calibri"/>
                <a:cs typeface="Calibri"/>
              </a:rPr>
              <a:t>Marcação</a:t>
            </a:r>
            <a:r>
              <a:rPr sz="3400" b="1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Básica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8" dirty="0">
                <a:solidFill>
                  <a:srgbClr val="000000"/>
                </a:solidFill>
                <a:latin typeface="Calibri"/>
                <a:cs typeface="Calibri"/>
              </a:rPr>
              <a:t>Parágrafos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639204"/>
            <a:ext cx="6937347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Além de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os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parágrafos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conter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imagens e outros elementos.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Todos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os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devem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ter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elemento 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parágrafo.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459498"/>
            <a:ext cx="7282390" cy="152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&lt;p&gt; Lorem ipsum dolor sit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amet, consectetur adipiscing elit.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Praesent ut</a:t>
            </a:r>
            <a:r>
              <a:rPr sz="1400" spc="-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nibh gravida ligula mattis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sodales et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ac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ipsum.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Pellentesque non lorem nulla. Vestibulum varius lacinia libero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quis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faucibus. Cras ut augue erat. Nam eget mauris quis enim fermentum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venenatis 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  <a:r>
              <a:rPr sz="14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et</a:t>
            </a:r>
            <a:r>
              <a:rPr sz="1400" spc="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lacus. Cras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sagittis, leo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ac sollicitudin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sollicitudin,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est dolor molestie eros, in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tempus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eros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massa eu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tortor.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Aenean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ut elit turpis.&lt;/p&gt;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1592280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 do </a:t>
            </a:r>
            <a:r>
              <a:rPr sz="2000" b="1" spc="-43" dirty="0">
                <a:solidFill>
                  <a:srgbClr val="7F7F7F"/>
                </a:solidFill>
                <a:latin typeface="Calibri"/>
                <a:cs typeface="Calibri"/>
              </a:rPr>
              <a:t>Texto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color:</a:t>
            </a:r>
            <a:r>
              <a:rPr sz="1800" spc="4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#FFFFFF;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975179"/>
            <a:ext cx="1949760" cy="62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Altura entrelinha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line-height: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920603"/>
            <a:ext cx="2653107" cy="622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Recuo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primeira linha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text-indent: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865864"/>
            <a:ext cx="2643423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Alinhamento</a:t>
            </a:r>
            <a:r>
              <a:rPr sz="2000" b="1" spc="-23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horizontal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text-align: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justify;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447667"/>
            <a:ext cx="1719817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(left, right,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spc="-18" dirty="0">
                <a:solidFill>
                  <a:srgbClr val="7F7F7F"/>
                </a:solidFill>
                <a:latin typeface="Calibri"/>
                <a:cs typeface="Calibri"/>
              </a:rPr>
              <a:t>center,</a:t>
            </a:r>
            <a:r>
              <a:rPr sz="1200" spc="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justify)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7063" y="2039751"/>
            <a:ext cx="1927781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017790"/>
            <a:ext cx="3800274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1: #228B22,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</a:p>
          <a:p>
            <a:pPr marL="0" marR="0">
              <a:lnSpc>
                <a:spcPts val="2197"/>
              </a:lnSpc>
              <a:spcBef>
                <a:spcPts val="212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2: #9ACD32,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itálico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115324"/>
            <a:ext cx="532156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entrelinha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1.5, recuo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parágrafo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81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941306"/>
            <a:ext cx="3857916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 de primeiro plano</a:t>
            </a:r>
            <a:r>
              <a:rPr sz="2000" b="1" spc="-1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(foreground)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color:</a:t>
            </a:r>
            <a:r>
              <a:rPr sz="1800" spc="4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#FFFFFF;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899045"/>
            <a:ext cx="472945" cy="240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112912"/>
            <a:ext cx="1748787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#76FBDD;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941306"/>
            <a:ext cx="2981135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 de fundo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(background)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background-color:</a:t>
            </a:r>
            <a:r>
              <a:rPr sz="1800" spc="44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#76FBDD;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899045"/>
            <a:ext cx="793239" cy="240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body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112912"/>
            <a:ext cx="2919300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#76FBDD;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2039751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017790"/>
            <a:ext cx="2483796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#76FBDD</a:t>
            </a:r>
          </a:p>
          <a:p>
            <a:pPr marL="0" marR="0">
              <a:lnSpc>
                <a:spcPts val="2197"/>
              </a:lnSpc>
              <a:spcBef>
                <a:spcPts val="212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#336C5F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115324"/>
            <a:ext cx="4192657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entrelinha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1.5, #336C5F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534652"/>
            <a:ext cx="4257375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Imagens de fundo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(background)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background-image: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url (imagens/fundo.jpg);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723112"/>
            <a:ext cx="3183792" cy="715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F7F7F"/>
                </a:solidFill>
                <a:latin typeface="Calibri"/>
                <a:cs typeface="Calibri"/>
              </a:rPr>
              <a:t>Background</a:t>
            </a:r>
            <a:r>
              <a:rPr sz="24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F7F7F"/>
                </a:solidFill>
                <a:latin typeface="Calibri"/>
                <a:cs typeface="Calibri"/>
              </a:rPr>
              <a:t>ladrilhado</a:t>
            </a:r>
          </a:p>
          <a:p>
            <a:pPr marL="0" marR="0">
              <a:lnSpc>
                <a:spcPts val="2446"/>
              </a:lnSpc>
              <a:spcBef>
                <a:spcPts val="5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background-repeat:</a:t>
            </a:r>
            <a:r>
              <a:rPr sz="20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repeat-x;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701847"/>
            <a:ext cx="3495581" cy="590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repeat-x</a:t>
            </a:r>
            <a:r>
              <a:rPr sz="1200" spc="-3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(repete</a:t>
            </a:r>
            <a:r>
              <a:rPr sz="1200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a imagem horizontalmente)</a:t>
            </a:r>
          </a:p>
          <a:p>
            <a:pPr marL="0" marR="0">
              <a:lnSpc>
                <a:spcPts val="144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repeat-y</a:t>
            </a:r>
            <a:r>
              <a:rPr sz="1200" spc="-46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(repete</a:t>
            </a:r>
            <a:r>
              <a:rPr sz="1200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a imagem verticalmente)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no-repeat</a:t>
            </a:r>
            <a:r>
              <a:rPr sz="1200" spc="-3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(não repete</a:t>
            </a:r>
            <a:r>
              <a:rPr sz="1200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a imagem, aparece</a:t>
            </a:r>
            <a:r>
              <a:rPr sz="1200" spc="-1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só</a:t>
            </a:r>
            <a:r>
              <a:rPr sz="12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uma vez)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2039751"/>
            <a:ext cx="2243025" cy="1998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3.2</a:t>
            </a:r>
          </a:p>
          <a:p>
            <a:pPr marL="0" marR="0">
              <a:lnSpc>
                <a:spcPts val="3841"/>
              </a:lnSpc>
              <a:spcBef>
                <a:spcPts val="5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3.3</a:t>
            </a:r>
          </a:p>
          <a:p>
            <a:pPr marL="0" marR="0">
              <a:lnSpc>
                <a:spcPts val="383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3.4</a:t>
            </a:r>
          </a:p>
          <a:p>
            <a:pPr marL="0" marR="0">
              <a:lnSpc>
                <a:spcPts val="383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4267724"/>
            <a:ext cx="208801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941306"/>
            <a:ext cx="3048843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Posição</a:t>
            </a:r>
            <a:r>
              <a:rPr sz="2000" b="1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background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background-position: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top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right;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523160"/>
            <a:ext cx="2173969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(left, right,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top, bottom</a:t>
            </a:r>
            <a:r>
              <a:rPr sz="1200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e center)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2039751"/>
            <a:ext cx="2243025" cy="1297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3.6</a:t>
            </a:r>
          </a:p>
          <a:p>
            <a:pPr marL="0" marR="0">
              <a:lnSpc>
                <a:spcPts val="3911"/>
              </a:lnSpc>
              <a:spcBef>
                <a:spcPts val="209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566431"/>
            <a:ext cx="294175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MS, #FFFFFF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941306"/>
            <a:ext cx="3016839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4" dirty="0">
                <a:solidFill>
                  <a:srgbClr val="7F7F7F"/>
                </a:solidFill>
                <a:latin typeface="Calibri"/>
                <a:cs typeface="Calibri"/>
              </a:rPr>
              <a:t>Anexos</a:t>
            </a:r>
            <a:r>
              <a:rPr sz="2000" b="1" spc="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ao background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background-attachment: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fixed;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523160"/>
            <a:ext cx="2813440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fixed</a:t>
            </a:r>
            <a:r>
              <a:rPr sz="1200" spc="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(fundo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permanece</a:t>
            </a:r>
            <a:r>
              <a:rPr sz="1200" spc="-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onde</a:t>
            </a:r>
            <a:r>
              <a:rPr sz="12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foi</a:t>
            </a:r>
            <a:r>
              <a:rPr sz="1200" spc="1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colocado)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3126814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-15" dirty="0">
                <a:solidFill>
                  <a:srgbClr val="000000"/>
                </a:solidFill>
                <a:latin typeface="Calibri"/>
                <a:cs typeface="Calibri"/>
              </a:rPr>
              <a:t>Marcação</a:t>
            </a:r>
            <a:r>
              <a:rPr sz="3400" b="1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Básica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Títulos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639204"/>
            <a:ext cx="525325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Os títulos oferecem</a:t>
            </a:r>
            <a:r>
              <a:rPr sz="18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hierarquia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documento.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1885" y="3628916"/>
            <a:ext cx="1962480" cy="227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&lt;h1&gt;Título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1&lt;/h1&gt;</a:t>
            </a:r>
          </a:p>
          <a:p>
            <a:pPr marL="0" marR="0">
              <a:lnSpc>
                <a:spcPts val="1590"/>
              </a:lnSpc>
              <a:spcBef>
                <a:spcPts val="161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&lt;h2&gt;Título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2&lt;/h2&gt;</a:t>
            </a:r>
          </a:p>
          <a:p>
            <a:pPr marL="0" marR="0">
              <a:lnSpc>
                <a:spcPts val="1593"/>
              </a:lnSpc>
              <a:spcBef>
                <a:spcPts val="159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&lt;h3&gt;Título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3&lt;/h3&gt;</a:t>
            </a:r>
          </a:p>
          <a:p>
            <a:pPr marL="0" marR="0">
              <a:lnSpc>
                <a:spcPts val="1590"/>
              </a:lnSpc>
              <a:spcBef>
                <a:spcPts val="1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&lt;h4&gt;Título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4&lt;/h4&gt;</a:t>
            </a:r>
          </a:p>
          <a:p>
            <a:pPr marL="0" marR="0">
              <a:lnSpc>
                <a:spcPts val="1590"/>
              </a:lnSpc>
              <a:spcBef>
                <a:spcPts val="161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&lt;h5&gt;Título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5&lt;/h5&gt;</a:t>
            </a:r>
          </a:p>
          <a:p>
            <a:pPr marL="0" marR="0">
              <a:lnSpc>
                <a:spcPts val="1590"/>
              </a:lnSpc>
              <a:spcBef>
                <a:spcPts val="160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&lt;h6&gt;Título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6&lt;/h6&gt;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874788"/>
            <a:ext cx="3278568" cy="865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entrelinha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Fundo: não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repete,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fixo,</a:t>
            </a:r>
            <a:r>
              <a:rPr sz="1800" spc="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#c6c6c6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972449"/>
            <a:ext cx="709417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Aos seletores</a:t>
            </a:r>
            <a:r>
              <a:rPr sz="1800" i="1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h1 e</a:t>
            </a:r>
            <a:r>
              <a:rPr sz="1800" i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p devem ser adicionada</a:t>
            </a:r>
            <a:r>
              <a:rPr sz="1800" i="1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a propriedade:</a:t>
            </a:r>
            <a:r>
              <a:rPr sz="1800" i="1" spc="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margin-left:</a:t>
            </a:r>
            <a:r>
              <a:rPr sz="1800" i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440;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521089"/>
            <a:ext cx="493067" cy="591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i="1" dirty="0">
                <a:solidFill>
                  <a:srgbClr val="000000"/>
                </a:solidFill>
                <a:latin typeface="Calibri"/>
                <a:cs typeface="Calibri"/>
              </a:rPr>
              <a:t>Ex.: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p 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069983"/>
            <a:ext cx="2138634" cy="86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margin-left:</a:t>
            </a:r>
            <a:r>
              <a:rPr sz="1800" i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440;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Font-family: verdana;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57847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81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1631479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Propriedades: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335673"/>
            <a:ext cx="7410706" cy="114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a:link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(aplica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aos links não clicados)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a:visited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(aplica</a:t>
            </a:r>
            <a:r>
              <a:rPr sz="1800" spc="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aos links que já 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foram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clicados)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a:hover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(aplica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quando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ponteiro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 mouse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está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sobre 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link)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a:active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(aplica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aos links enquanto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clicados)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737723"/>
            <a:ext cx="249155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aplicação: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055636"/>
            <a:ext cx="3238026" cy="88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 color: #666666;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a:visited {</a:t>
            </a:r>
            <a:r>
              <a:rPr sz="1400" spc="-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 #FFFFFF;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 color: #000000;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a:active {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 #FF0000; 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119987"/>
            <a:ext cx="1344653" cy="990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a:link {</a:t>
            </a:r>
          </a:p>
          <a:p>
            <a:pPr marL="0" marR="0">
              <a:lnSpc>
                <a:spcPts val="1196"/>
              </a:lnSpc>
              <a:spcBef>
                <a:spcPts val="63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color: #666666;</a:t>
            </a:r>
          </a:p>
          <a:p>
            <a:pPr marL="0" marR="0">
              <a:lnSpc>
                <a:spcPts val="1196"/>
              </a:lnSpc>
              <a:spcBef>
                <a:spcPts val="13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196"/>
              </a:lnSpc>
              <a:spcBef>
                <a:spcPts val="63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a:visited {</a:t>
            </a:r>
          </a:p>
          <a:p>
            <a:pPr marL="0" marR="0">
              <a:lnSpc>
                <a:spcPts val="1198"/>
              </a:lnSpc>
              <a:spcBef>
                <a:spcPts val="11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color: #FFFFFF;</a:t>
            </a:r>
          </a:p>
          <a:p>
            <a:pPr marL="0" marR="0">
              <a:lnSpc>
                <a:spcPts val="1196"/>
              </a:lnSpc>
              <a:spcBef>
                <a:spcPts val="65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57847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249155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aplicação: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561862"/>
            <a:ext cx="2494403" cy="880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#666666;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text-decoration: none;</a:t>
            </a:r>
          </a:p>
          <a:p>
            <a:pPr marL="0" marR="0">
              <a:lnSpc>
                <a:spcPts val="1590"/>
              </a:lnSpc>
              <a:spcBef>
                <a:spcPts val="4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628916"/>
            <a:ext cx="1111892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842275"/>
            <a:ext cx="3026233" cy="88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#000000;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text-decoration: underline;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#C6C6C6;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57847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2039751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017790"/>
            <a:ext cx="227364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Cor de</a:t>
            </a:r>
            <a:r>
              <a:rPr sz="18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fundo:</a:t>
            </a:r>
            <a:r>
              <a:rPr sz="1800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#E9EFF2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566431"/>
            <a:ext cx="301826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MS, #336C5F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115324"/>
            <a:ext cx="4759981" cy="141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0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MS, 14,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entrelinha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1.5, #6C7A8C</a:t>
            </a:r>
          </a:p>
          <a:p>
            <a:pPr marL="0" marR="0">
              <a:lnSpc>
                <a:spcPts val="2197"/>
              </a:lnSpc>
              <a:spcBef>
                <a:spcPts val="2122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normal: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#A1B1C3, sem sublinhado</a:t>
            </a:r>
          </a:p>
          <a:p>
            <a:pPr marL="0" marR="0">
              <a:lnSpc>
                <a:spcPts val="2197"/>
              </a:lnSpc>
              <a:spcBef>
                <a:spcPts val="2125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 visitado:</a:t>
            </a:r>
            <a:r>
              <a:rPr sz="1800" b="1" spc="-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#C5D1D9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761600"/>
            <a:ext cx="462041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com mouse em</a:t>
            </a:r>
            <a:r>
              <a:rPr sz="18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cima: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#6C7A8C, sublinhado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81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873"/>
            <a:ext cx="7222619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alguns casos pode ser necessário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aplicar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estilos a um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 ou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grupo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elementos em 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particular.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853543"/>
            <a:ext cx="6133783" cy="866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Definir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cor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diferente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determinado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texto,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links,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etc..</a:t>
            </a:r>
          </a:p>
          <a:p>
            <a:pPr marL="0" marR="0">
              <a:lnSpc>
                <a:spcPts val="2197"/>
              </a:lnSpc>
              <a:spcBef>
                <a:spcPts val="2124"/>
              </a:spcBef>
              <a:spcAft>
                <a:spcPts val="0"/>
              </a:spcAft>
            </a:pPr>
            <a:r>
              <a:rPr sz="1800" spc="-27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isso são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usadas os seletores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CLASS e 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ID.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789600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609993"/>
            <a:ext cx="6261836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O atributo CLASS identifica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grupo de elementos semelhantes</a:t>
            </a:r>
          </a:p>
          <a:p>
            <a:pPr marL="0" marR="0">
              <a:lnSpc>
                <a:spcPts val="2197"/>
              </a:lnSpc>
              <a:spcBef>
                <a:spcPts val="2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Vários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elementos 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ter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mesma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CLASS.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707527"/>
            <a:ext cx="7368056" cy="865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Cinco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parágrafos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em uma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página 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ter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mesmo nome 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CLASS.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modificar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algum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 do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atributo,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será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aplicado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todos os elementos que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tenham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mesma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CLASS.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873"/>
            <a:ext cx="726424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seletor CLASS é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nome precedido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por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ponto (.) na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folha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609709"/>
            <a:ext cx="249155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aplicação: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128407"/>
            <a:ext cx="1860067" cy="95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0"/>
              </a:lnSpc>
              <a:spcBef>
                <a:spcPts val="6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.conteudo {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#666666;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255877"/>
            <a:ext cx="1016609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543697"/>
            <a:ext cx="6430111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&lt;p class=“conteudo”&gt;O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atributo CLASS identifica 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um</a:t>
            </a:r>
            <a:r>
              <a:rPr sz="1400" spc="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grupo de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elementos semelhantes&lt;/p&gt;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1596557"/>
            <a:ext cx="2243025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5.2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392367"/>
            <a:ext cx="6455561" cy="1338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Cor de</a:t>
            </a:r>
            <a:r>
              <a:rPr sz="1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fundo:</a:t>
            </a:r>
            <a:r>
              <a:rPr sz="17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#FFFBE6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700" b="1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7" dirty="0">
                <a:solidFill>
                  <a:srgbClr val="000000"/>
                </a:solidFill>
                <a:latin typeface="Calibri"/>
                <a:cs typeface="Calibri"/>
              </a:rPr>
              <a:t>Tahoma,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 #323232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sz="17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7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azul: </a:t>
            </a:r>
            <a:r>
              <a:rPr sz="1700" spc="-11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12,</a:t>
            </a:r>
            <a:r>
              <a:rPr sz="17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justificado,</a:t>
            </a:r>
            <a:r>
              <a:rPr sz="17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entrelinha</a:t>
            </a:r>
            <a:r>
              <a:rPr sz="17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1.5, #04BFBF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7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vermelho:</a:t>
            </a:r>
            <a:r>
              <a:rPr sz="1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7" dirty="0">
                <a:solidFill>
                  <a:srgbClr val="000000"/>
                </a:solidFill>
                <a:latin typeface="Calibri"/>
                <a:cs typeface="Calibri"/>
              </a:rPr>
              <a:t>Tahoma,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 13, alinhado</a:t>
            </a:r>
            <a:r>
              <a:rPr sz="17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a direita,</a:t>
            </a:r>
            <a:r>
              <a:rPr sz="17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entrelinha</a:t>
            </a:r>
            <a:r>
              <a:rPr sz="1700" spc="-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1.5, #BF1F1F</a:t>
            </a:r>
          </a:p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7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amarelo:</a:t>
            </a:r>
            <a:r>
              <a:rPr sz="1700" b="1" spc="3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7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MS, 14,</a:t>
            </a:r>
            <a:r>
              <a:rPr sz="17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entrelinha 1.5,</a:t>
            </a:r>
            <a:r>
              <a:rPr sz="17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#F2BC1B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947101"/>
            <a:ext cx="674989" cy="302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Link 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206181"/>
            <a:ext cx="4048709" cy="82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Normal:</a:t>
            </a:r>
            <a:r>
              <a:rPr sz="1700" b="1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#323232, sem sublinhado</a:t>
            </a:r>
          </a:p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Visitado:</a:t>
            </a:r>
            <a:r>
              <a:rPr sz="17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#CBCBCB,</a:t>
            </a:r>
            <a:r>
              <a:rPr sz="17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sem sublinhado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Mouse: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#7E7E7E,</a:t>
            </a:r>
            <a:r>
              <a:rPr sz="17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  <a:r>
              <a:rPr sz="1700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 sobrelinhado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242882"/>
            <a:ext cx="674989" cy="302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Link 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1891" y="5501937"/>
            <a:ext cx="4890390" cy="82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Normal:</a:t>
            </a:r>
            <a:r>
              <a:rPr sz="1700" b="1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1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#4E8DA6, sem sublinhado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Visitado:</a:t>
            </a:r>
            <a:r>
              <a:rPr sz="17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#CC0000, sem sublinhado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Mouse: </a:t>
            </a:r>
            <a:r>
              <a:rPr sz="17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#000088, sublinhado</a:t>
            </a:r>
            <a:r>
              <a:rPr sz="17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7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sobrelinhado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730013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31" dirty="0">
                <a:solidFill>
                  <a:srgbClr val="7F7F7F"/>
                </a:solidFill>
                <a:latin typeface="Calibri"/>
                <a:cs typeface="Calibri"/>
              </a:rPr>
              <a:t>SPAN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7324574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propriedade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34" dirty="0">
                <a:solidFill>
                  <a:srgbClr val="000000"/>
                </a:solidFill>
                <a:latin typeface="Calibri"/>
                <a:cs typeface="Calibri"/>
              </a:rPr>
              <a:t>SPAN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 um elemento que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 usado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processar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pequeno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bloco,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 ou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texto.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3416" y="2967244"/>
            <a:ext cx="1860068" cy="95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0"/>
              </a:lnSpc>
              <a:spcBef>
                <a:spcPts val="6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#666666;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3416" y="4107579"/>
            <a:ext cx="1855467" cy="66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.textovermelho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marR="0">
              <a:lnSpc>
                <a:spcPts val="1590"/>
              </a:lnSpc>
              <a:spcBef>
                <a:spcPts val="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3416" y="4948698"/>
            <a:ext cx="101660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3416" y="5235847"/>
            <a:ext cx="7282088" cy="667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&lt;p&gt;A propriedade &lt;span class=“textovermelho”&gt;SPAN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é 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um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elemento que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é usado para processar um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pequeno bloco&lt;/span&gt;, elemento ou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texto.&lt;/p&gt;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3416" y="6210156"/>
            <a:ext cx="6988944" cy="376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A propriedade</a:t>
            </a:r>
            <a:r>
              <a:rPr sz="1100" spc="14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SPAN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é um elemento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que é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usado para</a:t>
            </a:r>
            <a:r>
              <a:rPr sz="1100" spc="2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processar um pequeno</a:t>
            </a:r>
            <a:r>
              <a:rPr sz="1100" spc="-1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bloco,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elemento ou</a:t>
            </a:r>
          </a:p>
          <a:p>
            <a:pPr marL="0" marR="0">
              <a:lnSpc>
                <a:spcPts val="1320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texto.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3108582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5.3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4087690"/>
            <a:ext cx="3827046" cy="302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7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span: </a:t>
            </a:r>
            <a:r>
              <a:rPr sz="17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12, itálico,</a:t>
            </a:r>
            <a:r>
              <a:rPr sz="17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#3A6B7E.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56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534936"/>
            <a:ext cx="7187617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Atualmente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CSS (Cascading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Style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Sheets –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Folhas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Cascata)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 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padrão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definir a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apresentação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dos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documentos escritos em HTML.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357606"/>
            <a:ext cx="7373227" cy="86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basicamente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formata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página, ou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seja,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este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código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define as cores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página,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fonte,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etc.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 não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serve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desenvolver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páginas ou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modificá-las.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455557"/>
            <a:ext cx="4691353" cy="591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CSS são códigos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diferentes.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HTML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estrutura 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página 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CSS à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personaliza.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38141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609993"/>
            <a:ext cx="4626202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atributo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ID identifica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elemento,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é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único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0" marR="0">
              <a:lnSpc>
                <a:spcPts val="2197"/>
              </a:lnSpc>
              <a:spcBef>
                <a:spcPts val="2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Dois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elementos não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ter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mesmo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ID.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707527"/>
            <a:ext cx="7222594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 a página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contém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DIV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cujo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ID seja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61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conteudo</a:t>
            </a:r>
            <a:r>
              <a:rPr sz="1800" spc="-164" dirty="0">
                <a:solidFill>
                  <a:srgbClr val="000000"/>
                </a:solidFill>
                <a:latin typeface="Calibri"/>
                <a:cs typeface="Calibri"/>
              </a:rPr>
              <a:t>”,</a:t>
            </a:r>
            <a:r>
              <a:rPr sz="1800" spc="17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não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poderá haver outro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 com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esse mesmo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identificador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página.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873"/>
            <a:ext cx="730333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seletor ID é um nome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precedido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por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sustenido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(#)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609709"/>
            <a:ext cx="249155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aplicação: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128407"/>
            <a:ext cx="2919300" cy="95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0"/>
              </a:lnSpc>
              <a:spcBef>
                <a:spcPts val="6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#topo {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#666666;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255877"/>
            <a:ext cx="1016609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543697"/>
            <a:ext cx="6643899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id=“topo”&gt;O atributo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ID identifica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um elemento único&lt;/p&gt;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918990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Estrutura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53118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DIV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7254047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elemento DIV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usado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agrupar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blocos maiores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código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formam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menu,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conteúdo,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etc.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072908"/>
            <a:ext cx="6523508" cy="591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propriedade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DIV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cria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recipiente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manter e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posicionar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esses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27B2ED-6781-23A8-0405-B3C1851C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64" y="3429000"/>
            <a:ext cx="40767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918990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Estrutura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3416" y="1742837"/>
            <a:ext cx="2919299" cy="1380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0"/>
              </a:lnSpc>
              <a:spcBef>
                <a:spcPts val="6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#topo {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774;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height: 220;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#FF0000;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3416" y="3310400"/>
            <a:ext cx="2919299" cy="1093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#menu 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280;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height: 485;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#CCCCCC;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3416" y="4590941"/>
            <a:ext cx="687411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(...)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3416" y="5004832"/>
            <a:ext cx="101660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3416" y="5291981"/>
            <a:ext cx="4516001" cy="880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id=“topo”&gt;Conteúdo 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Topo&lt;/div&gt;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id=“menu”&gt;Conteúdo 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Menu &lt;/div&gt;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id=“conteudo”&gt;Conteúdo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do Site&lt;/div&gt;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id=“rodape”&gt;Conteúdo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do Rodapé&lt;/div&gt;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886729"/>
            <a:ext cx="6661809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Cada elemento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uma página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tem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</a:t>
            </a:r>
            <a:r>
              <a:rPr sz="1800" spc="-23" dirty="0">
                <a:solidFill>
                  <a:srgbClr val="000000"/>
                </a:solidFill>
                <a:latin typeface="Calibri"/>
                <a:cs typeface="Calibri"/>
              </a:rPr>
              <a:t>“caixa”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seu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fluxo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dessa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ser manipuladas pelo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3416" y="2827544"/>
            <a:ext cx="2919299" cy="1594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3"/>
              </a:lnSpc>
              <a:spcBef>
                <a:spcPts val="6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#FF0000;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font-family: verdana;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#FFFFFF;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Font-size: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12;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3416" y="4596019"/>
            <a:ext cx="101660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3416" y="4883168"/>
            <a:ext cx="5473127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&lt;p&gt;Todo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elemento tem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uma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“caixa” em seu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fluxo.&lt;/p&gt;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3416" y="5777884"/>
            <a:ext cx="3695969" cy="223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31" dirty="0">
                <a:solidFill>
                  <a:srgbClr val="FFFFFF"/>
                </a:solidFill>
                <a:latin typeface="Verdana"/>
                <a:cs typeface="Verdana"/>
              </a:rPr>
              <a:t>Todo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elemento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tem uma</a:t>
            </a:r>
            <a:r>
              <a:rPr sz="1200" spc="1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“caixa”</a:t>
            </a:r>
            <a:r>
              <a:rPr sz="1200" spc="1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em seu fluxo.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886729"/>
            <a:ext cx="7363223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Cada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possui uma área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conteúdo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(content)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envolta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pelo enchimento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(padding)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uma borda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(border).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 separada dos outros elementos por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margem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(margin).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C08ADC-312F-CCB7-10A8-A3EB79AA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99" y="2752775"/>
            <a:ext cx="62865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800362"/>
            <a:ext cx="5789454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(área</a:t>
            </a:r>
            <a:r>
              <a:rPr sz="16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 conteúdo):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onde fica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 conteúdo (textos,</a:t>
            </a:r>
            <a:r>
              <a:rPr sz="16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imagens).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88714"/>
            <a:ext cx="7347231" cy="773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Padding (“enchimento”):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área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mantida</a:t>
            </a:r>
            <a:r>
              <a:rPr sz="16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entre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 área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conteúdo</a:t>
            </a:r>
            <a:r>
              <a:rPr sz="16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uma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borda</a:t>
            </a:r>
            <a:r>
              <a:rPr sz="16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opcional.</a:t>
            </a:r>
          </a:p>
          <a:p>
            <a:pPr marL="0" marR="0">
              <a:lnSpc>
                <a:spcPts val="1948"/>
              </a:lnSpc>
              <a:spcBef>
                <a:spcPts val="1941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</a:t>
            </a:r>
            <a:r>
              <a:rPr sz="1600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(borda):</a:t>
            </a:r>
            <a:r>
              <a:rPr sz="16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linha</a:t>
            </a:r>
            <a:r>
              <a:rPr sz="16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que circunda a caixa,</a:t>
            </a:r>
            <a:r>
              <a:rPr sz="16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também opcional.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263783"/>
            <a:ext cx="7388282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Margin (margem):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quantidade</a:t>
            </a:r>
            <a:r>
              <a:rPr sz="16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espaço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opcional adicionado</a:t>
            </a:r>
            <a:r>
              <a:rPr sz="1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 lado externo</a:t>
            </a:r>
            <a:r>
              <a:rPr sz="16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da borda.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CD53D5-AB52-B335-7FB6-A7E2B727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30252"/>
            <a:ext cx="62865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173525"/>
            <a:ext cx="7209503" cy="52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As dimensões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da caixa</a:t>
            </a:r>
            <a:r>
              <a:rPr sz="1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podem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ser alteradas usando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6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(largura)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  <a:p>
            <a:pPr marL="0" marR="0">
              <a:lnSpc>
                <a:spcPts val="1922"/>
              </a:lnSpc>
              <a:spcBef>
                <a:spcPts val="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height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(altura)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E09B80-5310-E968-9AFF-00615A92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2865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247463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Padding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(Enchimento)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1389719" cy="530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011948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286619"/>
            <a:ext cx="4274827" cy="1109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igual para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todas as áreas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caixa.</a:t>
            </a:r>
          </a:p>
          <a:p>
            <a:pPr marL="0" marR="0">
              <a:lnSpc>
                <a:spcPts val="16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padding-bottom:</a:t>
            </a:r>
            <a:r>
              <a:rPr sz="14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embaixo 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padding-left: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padding-top:</a:t>
            </a:r>
            <a:r>
              <a:rPr sz="1400" spc="3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no topo 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padding-right: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direita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28467" y="6612897"/>
            <a:ext cx="822516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Sem</a:t>
            </a:r>
            <a:r>
              <a:rPr sz="1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padding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5175" y="6612897"/>
            <a:ext cx="724256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Padding 20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7D4DC4-69F1-C9CB-54CB-B4BF0CE7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39" y="4443206"/>
            <a:ext cx="463867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534652"/>
            <a:ext cx="1719508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Border (Borda)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114056"/>
            <a:ext cx="1389719" cy="53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border: 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876437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151399"/>
            <a:ext cx="3634399" cy="110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border: borda igual para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todas as áreas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border-top: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no topo 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border-right: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 direita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8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border-bottom: borda embaixo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border-left: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56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271" y="1167013"/>
            <a:ext cx="3962875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Seletores,</a:t>
            </a:r>
            <a:r>
              <a:rPr sz="1600" spc="4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declarações,</a:t>
            </a:r>
            <a:r>
              <a:rPr sz="16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6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valores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894981"/>
            <a:ext cx="7175119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folha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consiste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uma ou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mais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regras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que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controla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exibição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dos elementos. Um conjunto 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regras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CSS possui duas partes: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seletor 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bloco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declaração.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991590"/>
            <a:ext cx="3881247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seletor { propriedade: valor; 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534652"/>
            <a:ext cx="1519528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 da</a:t>
            </a:r>
            <a:r>
              <a:rPr sz="2000" b="1" spc="-1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Borda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114056"/>
            <a:ext cx="1557973" cy="53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border-color:</a:t>
            </a:r>
            <a:r>
              <a:rPr sz="14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876437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151399"/>
            <a:ext cx="4736300" cy="110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border-color:</a:t>
            </a:r>
            <a:r>
              <a:rPr sz="14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 uma cor a todos os cantos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border-top-color:</a:t>
            </a:r>
            <a:r>
              <a:rPr sz="1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 cor 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superior 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border-right-color:</a:t>
            </a:r>
            <a:r>
              <a:rPr sz="14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 uma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cor 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direita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  <a:p>
            <a:pPr marL="0" marR="0">
              <a:lnSpc>
                <a:spcPts val="168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border-bottom-color:</a:t>
            </a:r>
            <a:r>
              <a:rPr sz="14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 uma cor 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inferior da borda.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border-left-color:</a:t>
            </a:r>
            <a:r>
              <a:rPr sz="1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 cor 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172822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Estilo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Borda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8360"/>
            <a:ext cx="1533399" cy="53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border-style: 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260742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535703"/>
            <a:ext cx="4681408" cy="1109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border-style: aplica um estilo a todos os cantos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border-top-style: aplica um estilo 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</a:t>
            </a: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superior.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border-right-style: aplica um estilo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 parte direita.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border-bottom-style: aplica um estilo 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</a:t>
            </a:r>
            <a:r>
              <a:rPr sz="1400" spc="-20" dirty="0">
                <a:solidFill>
                  <a:srgbClr val="000000"/>
                </a:solidFill>
                <a:latin typeface="Calibri"/>
                <a:cs typeface="Calibri"/>
              </a:rPr>
              <a:t>inferior.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border-left-style: aplica um estilo 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esquerda.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876435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1891" y="5151397"/>
            <a:ext cx="2044132" cy="1109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none: sem borda;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dotted:</a:t>
            </a:r>
            <a:r>
              <a:rPr sz="14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pontilhada;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dashed: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tracejada;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solid: sólida ou contínua;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double: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dupla.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5642" y="3787753"/>
            <a:ext cx="1497018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Borda 5,</a:t>
            </a:r>
            <a:r>
              <a:rPr sz="11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#F2BC1B, solid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377" y="3787753"/>
            <a:ext cx="1626033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Borda 5,</a:t>
            </a:r>
            <a:r>
              <a:rPr sz="11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#F2BC1B, double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5642" y="6380381"/>
            <a:ext cx="1615494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Borda 5,</a:t>
            </a:r>
            <a:r>
              <a:rPr sz="11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#F2BC1B, dotted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811" y="6380381"/>
            <a:ext cx="1641827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Borda 5,</a:t>
            </a:r>
            <a:r>
              <a:rPr sz="11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#F2BC1B, dashed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F24560C-7DCB-DE10-6415-03F5DA9B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42" y="1655683"/>
            <a:ext cx="5267325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172822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Estilo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Borda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8360"/>
            <a:ext cx="199511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Formas abreviadas: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2988230"/>
            <a:ext cx="2566422" cy="529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border:</a:t>
            </a:r>
            <a:r>
              <a:rPr sz="16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top right bottom left;</a:t>
            </a:r>
          </a:p>
          <a:p>
            <a:pPr marL="0" marR="0">
              <a:lnSpc>
                <a:spcPts val="1920"/>
              </a:lnSpc>
              <a:spcBef>
                <a:spcPts val="5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border:</a:t>
            </a:r>
            <a:r>
              <a:rPr sz="1600" spc="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5 15 10</a:t>
            </a:r>
            <a:r>
              <a:rPr sz="16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10;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963589"/>
            <a:ext cx="2127262" cy="529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border:</a:t>
            </a:r>
            <a:r>
              <a:rPr sz="16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 style color;</a:t>
            </a:r>
          </a:p>
          <a:p>
            <a:pPr marL="0" marR="0">
              <a:lnSpc>
                <a:spcPts val="1922"/>
              </a:lnSpc>
              <a:spcBef>
                <a:spcPts val="5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border:</a:t>
            </a:r>
            <a:r>
              <a:rPr sz="1600" spc="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2 solid</a:t>
            </a:r>
            <a:r>
              <a:rPr sz="16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#FFFF00;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200856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Margin (Margem)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1389719" cy="530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margin: 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011948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286619"/>
            <a:ext cx="4471989" cy="1109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margin: adiciona margem igual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para todas as áreas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caixa.</a:t>
            </a:r>
          </a:p>
          <a:p>
            <a:pPr marL="0" marR="0">
              <a:lnSpc>
                <a:spcPts val="16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margin-top:</a:t>
            </a:r>
            <a:r>
              <a:rPr sz="1400" spc="3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adiciona margem ao topo 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margin-right: adiciona margem a direita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margin-bottom: adiciona margem embaixo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margin-left: adiciona margem a 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47823" y="6643072"/>
            <a:ext cx="833790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Sem</a:t>
            </a:r>
            <a:r>
              <a:rPr sz="10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margem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44590" y="6643072"/>
            <a:ext cx="746638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Margem 50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254A083-B71C-DA01-85D6-A0AA19F2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55" y="4507005"/>
            <a:ext cx="516255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6.1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3107071"/>
            <a:ext cx="2849068" cy="1689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Propriedades da</a:t>
            </a:r>
            <a:r>
              <a:rPr sz="1800" b="1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400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Cor de</a:t>
            </a:r>
            <a:r>
              <a:rPr sz="1800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fundo: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#1F497D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Borda: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5, #F2BC1B,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tracejada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Margem:</a:t>
            </a:r>
            <a:r>
              <a:rPr sz="18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5342" y="4753372"/>
            <a:ext cx="274036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#FFFFFF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113302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Overflow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1389719" cy="530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overflow:</a:t>
            </a:r>
            <a:r>
              <a:rPr sz="1400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011948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286619"/>
            <a:ext cx="5176566" cy="89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visible: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permite que o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conteúdo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se estenda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além 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caixa.</a:t>
            </a:r>
          </a:p>
          <a:p>
            <a:pPr marL="0" marR="0">
              <a:lnSpc>
                <a:spcPts val="16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hidden: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conteúdo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não cabe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 caixa é cortado.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scroll: barras de rolagem são adicionadas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à caixa para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permitir que o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usuário 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faça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a rolagem do conteúdo.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140731"/>
            <a:ext cx="3817843" cy="25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auto: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 navegador</a:t>
            </a:r>
            <a:r>
              <a:rPr sz="14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decide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como</a:t>
            </a:r>
            <a:r>
              <a:rPr sz="14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tratar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 overflow.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1410359-C7FE-6982-193B-E110F728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27" y="4452733"/>
            <a:ext cx="646747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6.2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3107071"/>
            <a:ext cx="4006291" cy="251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Propriedades da</a:t>
            </a:r>
            <a:r>
              <a:rPr sz="1800" b="1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250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Altura: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250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Cor de</a:t>
            </a:r>
            <a:r>
              <a:rPr sz="1800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fundo: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#1F497D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Borda: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5, #F2BC1B,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tracejada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Margem:</a:t>
            </a:r>
            <a:r>
              <a:rPr sz="18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#F2BC1B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Overflow:</a:t>
            </a:r>
            <a:r>
              <a:rPr sz="18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visible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(1),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hidden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(2),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scroll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(3)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3711860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Como funciona</a:t>
            </a:r>
            <a:r>
              <a:rPr sz="2000" b="1" spc="-3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o modelo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caixa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9002"/>
            <a:ext cx="7233564" cy="682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Cada uma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das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quatro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áreas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(conteúdo,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enchimento, borda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 margem) pode receber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valores, e eles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são cumulativos. </a:t>
            </a: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determinar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 largura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total de uma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 é preciso somar</a:t>
            </a:r>
            <a:r>
              <a:rPr sz="14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valores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conteúdo,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 enchimento,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 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margem.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5297" y="4044079"/>
            <a:ext cx="472762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5297" y="4257438"/>
            <a:ext cx="1430172" cy="1307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400;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height: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250;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padding: 20;</a:t>
            </a:r>
          </a:p>
          <a:p>
            <a:pPr marL="0" marR="0">
              <a:lnSpc>
                <a:spcPts val="1593"/>
              </a:lnSpc>
              <a:spcBef>
                <a:spcPts val="3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border: 2;</a:t>
            </a:r>
          </a:p>
          <a:p>
            <a:pPr marL="0" marR="0">
              <a:lnSpc>
                <a:spcPts val="1590"/>
              </a:lnSpc>
              <a:spcBef>
                <a:spcPts val="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5;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390BAD-8C6F-C562-F629-9DE27E9F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69" y="3222800"/>
            <a:ext cx="578167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3604554"/>
            <a:ext cx="2243026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6.3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56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271" y="1167013"/>
            <a:ext cx="3962875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Seletores,</a:t>
            </a:r>
            <a:r>
              <a:rPr sz="1600" spc="4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declarações,</a:t>
            </a:r>
            <a:r>
              <a:rPr sz="16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6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valores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1980835"/>
            <a:ext cx="450756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Código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colocado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entre as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tags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&lt;head&gt;&lt;/head&gt;: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2542304"/>
            <a:ext cx="795510" cy="453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&lt;html&gt;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&lt;head&gt;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2969405"/>
            <a:ext cx="3451293" cy="173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&lt;title&gt;Título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da Página&lt;/title&gt;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&lt;style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type=”text/css”&gt;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&lt;/style&gt;</a:t>
            </a:r>
          </a:p>
          <a:p>
            <a:pPr marL="0" marR="0">
              <a:lnSpc>
                <a:spcPts val="1590"/>
              </a:lnSpc>
              <a:spcBef>
                <a:spcPts val="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&lt;/head&gt;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938031"/>
            <a:ext cx="122946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p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(seletor)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1891" y="5212350"/>
            <a:ext cx="2834945" cy="866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color: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(propriedade)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#FF00000: (valor)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color: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#FF0000 (declaração)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1891" y="6310577"/>
            <a:ext cx="1561962" cy="25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p { color:</a:t>
            </a:r>
            <a:r>
              <a:rPr sz="1400" spc="-18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#Ff0000; 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311707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Margem</a:t>
            </a:r>
            <a:r>
              <a:rPr sz="2000" b="1" spc="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7F7F7F"/>
                </a:solidFill>
                <a:latin typeface="Calibri"/>
                <a:cs typeface="Calibri"/>
              </a:rPr>
              <a:t>do</a:t>
            </a:r>
            <a:r>
              <a:rPr sz="2000" b="1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corpo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 página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9002"/>
            <a:ext cx="6952056" cy="469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Acrescentar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 margem ao elemento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body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adiciona ou remove</a:t>
            </a:r>
            <a:r>
              <a:rPr sz="14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espaços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entre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 conteúdo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página</a:t>
            </a:r>
            <a:r>
              <a:rPr sz="14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 os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limites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janela do </a:t>
            </a:r>
            <a:r>
              <a:rPr sz="1400" spc="-21" dirty="0">
                <a:solidFill>
                  <a:srgbClr val="000000"/>
                </a:solidFill>
                <a:latin typeface="Calibri"/>
                <a:cs typeface="Calibri"/>
              </a:rPr>
              <a:t>navegador.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7605" y="3123837"/>
            <a:ext cx="1218557" cy="66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body {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margin: 0;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12338" y="6571139"/>
            <a:ext cx="984887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Margem padrão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1021" y="6571139"/>
            <a:ext cx="682506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Margem 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8832D12-123C-39BA-026B-9C9CB719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914775"/>
            <a:ext cx="533400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237518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Centralizando</a:t>
            </a:r>
            <a:r>
              <a:rPr sz="2000" b="1" spc="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caixa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9002"/>
            <a:ext cx="7159382" cy="469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centralizar um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elemento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janela do </a:t>
            </a:r>
            <a:r>
              <a:rPr sz="1400" spc="-18" dirty="0">
                <a:solidFill>
                  <a:srgbClr val="000000"/>
                </a:solidFill>
                <a:latin typeface="Calibri"/>
                <a:cs typeface="Calibri"/>
              </a:rPr>
              <a:t>navegador,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aplique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largura (width)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ao elemento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defina as margens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 direita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como auto.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9488" y="3123837"/>
            <a:ext cx="2175467" cy="109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.centralizar {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400;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margin-left: auto;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margin-right: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auto;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AA1FFC-39DA-23BD-98FE-C36789F5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21" y="3889797"/>
            <a:ext cx="3352800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3604554"/>
            <a:ext cx="2243026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6.4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6717" y="3320720"/>
            <a:ext cx="2386831" cy="782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62"/>
              </a:lnSpc>
              <a:spcBef>
                <a:spcPts val="0"/>
              </a:spcBef>
              <a:spcAft>
                <a:spcPts val="0"/>
              </a:spcAft>
            </a:pPr>
            <a:r>
              <a:rPr sz="4800" b="1" spc="-20" dirty="0">
                <a:solidFill>
                  <a:srgbClr val="7F7F7F"/>
                </a:solidFill>
                <a:latin typeface="Calibri"/>
                <a:cs typeface="Calibri"/>
              </a:rPr>
              <a:t>REVISÃO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9123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Folhas de estilos externas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9882"/>
            <a:ext cx="7417837" cy="68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 folha</a:t>
            </a:r>
            <a:r>
              <a:rPr sz="14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 estilo externa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(arquivo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CSS)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é um documento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separado das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páginas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HTML que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ele controla. Uma página</a:t>
            </a:r>
            <a:r>
              <a:rPr sz="14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HTML usa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esse arquivo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através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de um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link no cabeçalho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 documento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ou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importando-o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para o elemento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style.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773031"/>
            <a:ext cx="7176983" cy="469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As folhas de estilo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externas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são a melhor forma</a:t>
            </a:r>
            <a:r>
              <a:rPr sz="1400" spc="-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 usar CSS,</a:t>
            </a:r>
            <a:r>
              <a:rPr sz="14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porque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é possível </a:t>
            </a:r>
            <a:r>
              <a:rPr sz="1400" spc="-14" dirty="0">
                <a:solidFill>
                  <a:srgbClr val="000000"/>
                </a:solidFill>
                <a:latin typeface="Calibri"/>
                <a:cs typeface="Calibri"/>
              </a:rPr>
              <a:t>fazer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mudanças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</a:p>
          <a:p>
            <a:pPr marL="0" marR="0">
              <a:lnSpc>
                <a:spcPts val="16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estilo a todo um site simplesmente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editando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 único arquivo.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413783"/>
            <a:ext cx="7302650" cy="46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Folhas de estilos externas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não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pode incluir qualquer</a:t>
            </a:r>
            <a:r>
              <a:rPr sz="14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tag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HTML e deve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ser nomeada com a extensão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.css.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9488" y="4474482"/>
            <a:ext cx="794413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&lt;html&gt;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&lt;head&gt;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9488" y="4901201"/>
            <a:ext cx="6322762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&lt;link rel=”stylesheet” href=”estilos.css”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type=”text/css”&gt;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&lt;title&gt;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9123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Folhas de estilos externas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7697" y="1896748"/>
            <a:ext cx="1927781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2270049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Fundo.png, não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repete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2517176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normal: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branco,</a:t>
            </a:r>
            <a:r>
              <a:rPr sz="18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sem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342" y="3155839"/>
            <a:ext cx="66027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430159"/>
            <a:ext cx="2181145" cy="1414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10;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Fundo: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#05A8ED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Margem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topo: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210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0970" y="3430159"/>
            <a:ext cx="327868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mouse:</a:t>
            </a:r>
            <a:r>
              <a:rPr sz="1800" b="1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#015F9C,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20970" y="3978799"/>
            <a:ext cx="2748672" cy="591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visitado:</a:t>
            </a:r>
            <a:r>
              <a:rPr sz="1800" b="1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#015F9C, sem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342" y="5076460"/>
            <a:ext cx="3141410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Tahoma,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13, justificado,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5342" y="5899674"/>
            <a:ext cx="277195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2: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Tahoma,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689679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grupos de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6665797" cy="65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É possível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formatar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uma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série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 propriedades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comuns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 vários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objetos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diferente.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1451" y="3268109"/>
            <a:ext cx="2813880" cy="109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#topo,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#menu,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#conteudo 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font-family: verdana;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font-size: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12;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#ffffff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1451" y="4548523"/>
            <a:ext cx="579442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h1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1451" y="4761883"/>
            <a:ext cx="3132516" cy="66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font-family: "Trebuchet MS";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#D17683;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1862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e flutuando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7279753" cy="65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fluxo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normal os elementos</a:t>
            </a:r>
            <a:r>
              <a:rPr sz="20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são dispostos</a:t>
            </a:r>
            <a:r>
              <a:rPr sz="20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20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layout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final da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parte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superior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a parte</a:t>
            </a:r>
            <a:r>
              <a:rPr sz="20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inferior</a:t>
            </a:r>
            <a:r>
              <a:rPr sz="20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na ordem em que</a:t>
            </a:r>
            <a:r>
              <a:rPr sz="2000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aparecem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na origem.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1451" y="3470800"/>
            <a:ext cx="794413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&lt;html&gt;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1451" y="3684161"/>
            <a:ext cx="6322762" cy="880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&lt;title&gt;Posicionando e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Flutuando&lt;/title&gt;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&lt;link rel="stylesheet" href="estilos.css" type="text/css"&gt;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&lt;/head&gt;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1451" y="4751215"/>
            <a:ext cx="3558634" cy="66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id="coluna1"&gt;Coluna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1&lt;/div&gt;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id="coluna2"&gt;Coluna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2&lt;/div&gt;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id="coluna3"&gt;Coluna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3&lt;/div&gt;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11451" y="5604401"/>
            <a:ext cx="902695" cy="45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1862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e flutuando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2511692" cy="114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“topo”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150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138748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“rodape”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2881265"/>
            <a:ext cx="2395792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35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#4c4c4c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978799"/>
            <a:ext cx="125893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“menu”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0970" y="3978799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5342" y="4252829"/>
            <a:ext cx="2396320" cy="86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0970" y="4255877"/>
            <a:ext cx="3332262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centralizado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5342" y="5350780"/>
            <a:ext cx="160237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5342" y="5624759"/>
            <a:ext cx="2512374" cy="866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500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1862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e flutuando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3107071"/>
            <a:ext cx="346888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Fundo</a:t>
            </a:r>
            <a:r>
              <a:rPr sz="1800" b="1" spc="-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página: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fundo_campo.jpg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5342" y="3655711"/>
            <a:ext cx="281542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#362F2D,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342" y="4204732"/>
            <a:ext cx="6682398" cy="1140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“topo”:</a:t>
            </a:r>
            <a:r>
              <a:rPr sz="1800" b="1" spc="40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830, centralizado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</a:t>
            </a:r>
            <a:r>
              <a:rPr sz="1800" b="1" spc="41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“menu”:</a:t>
            </a: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830;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</a:t>
            </a:r>
            <a:r>
              <a:rPr sz="1800" b="1" spc="41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conteudo”:</a:t>
            </a:r>
            <a:r>
              <a:rPr sz="1800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800; fundo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branco,</a:t>
            </a:r>
            <a:r>
              <a:rPr sz="18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centralizado,</a:t>
            </a:r>
            <a:r>
              <a:rPr sz="1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15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“rodape”: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830, centralizado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742837"/>
            <a:ext cx="450756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Código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colocado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entre as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tags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&lt;head&gt;&lt;/head&gt;: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304306"/>
            <a:ext cx="2600901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&lt;style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type=”text/css”&gt;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2731026"/>
            <a:ext cx="2388684" cy="1947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font-family: Verdana;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font-size: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12;</a:t>
            </a:r>
          </a:p>
          <a:p>
            <a:pPr marL="0" marR="0">
              <a:lnSpc>
                <a:spcPts val="1590"/>
              </a:lnSpc>
              <a:spcBef>
                <a:spcPts val="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font-weight: bold;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font-style: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italic;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line-height: 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2;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text-indent: 20;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text-align: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justify;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#FF0000;</a:t>
            </a:r>
          </a:p>
          <a:p>
            <a:pPr marL="0" marR="0">
              <a:lnSpc>
                <a:spcPts val="1590"/>
              </a:lnSpc>
              <a:spcBef>
                <a:spcPts val="4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651900"/>
            <a:ext cx="1008417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&lt;/style&gt;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7435656" cy="65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Move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um elemento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tão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longe</a:t>
            </a:r>
            <a:r>
              <a:rPr sz="20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quanto possível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 esquerda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ou</a:t>
            </a:r>
            <a:r>
              <a:rPr sz="20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 direita,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permitindo que o conteúdo seguinte o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envolva.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917206"/>
            <a:ext cx="1216385" cy="50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float: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(left, right)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3416" y="6066290"/>
            <a:ext cx="6806278" cy="376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A coluna 1 com propriedade</a:t>
            </a:r>
            <a:r>
              <a:rPr sz="1100" spc="18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float</a:t>
            </a:r>
            <a:r>
              <a:rPr sz="1100" spc="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a esquerda, posiciona a</a:t>
            </a:r>
            <a:r>
              <a:rPr sz="1100" spc="1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div</a:t>
            </a:r>
            <a:r>
              <a:rPr sz="1100" spc="12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à esquerda e</a:t>
            </a:r>
            <a:r>
              <a:rPr sz="1100" spc="-1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as</a:t>
            </a:r>
            <a:r>
              <a:rPr sz="1100" spc="14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divs</a:t>
            </a:r>
            <a:r>
              <a:rPr sz="1100" spc="28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seguintes a</a:t>
            </a:r>
          </a:p>
          <a:p>
            <a:pPr marL="0" marR="0">
              <a:lnSpc>
                <a:spcPts val="1319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envolvem à direita.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085594-FF68-B056-393D-76C4C060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3637300"/>
            <a:ext cx="6257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1639" y="2606945"/>
            <a:ext cx="145119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“coluna1”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1639" y="2881265"/>
            <a:ext cx="2511844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Float: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left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1639" y="3978799"/>
            <a:ext cx="145119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“coluna2”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1639" y="4252829"/>
            <a:ext cx="2512375" cy="86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Float: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left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1639" y="5350780"/>
            <a:ext cx="145119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“coluna3”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1639" y="5624759"/>
            <a:ext cx="2512375" cy="866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Float: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left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1639" y="2606945"/>
            <a:ext cx="2311736" cy="1414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650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235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1639" y="4252829"/>
            <a:ext cx="2523751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#ffffff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1639" y="4802140"/>
            <a:ext cx="6676780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à direita</a:t>
            </a: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da imagem e imagem com espaçamento</a:t>
            </a:r>
            <a:r>
              <a:rPr sz="1800" b="1" spc="-3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5 pixels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8" dirty="0">
                <a:solidFill>
                  <a:srgbClr val="000000"/>
                </a:solidFill>
                <a:latin typeface="Calibri"/>
                <a:cs typeface="Calibri"/>
              </a:rPr>
              <a:t>redor.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56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271" y="1167013"/>
            <a:ext cx="2972647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Desativando o flutuamento (clear)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175367"/>
            <a:ext cx="7163789" cy="958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spc="-28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0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desativar</a:t>
            </a:r>
            <a:r>
              <a:rPr sz="20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envolvimento</a:t>
            </a:r>
            <a:r>
              <a:rPr sz="20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voltar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layout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ao</a:t>
            </a: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normal é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necessário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aplicar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 propriedade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clear</a:t>
            </a:r>
            <a:r>
              <a:rPr sz="20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ao elemento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se quer que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comece abaixo do elemento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com float.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335125"/>
            <a:ext cx="1242306" cy="50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clear: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(left, right,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both)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0765" y="3324736"/>
            <a:ext cx="1611844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0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2213496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colunaesquerda”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450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1386701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“rodapé”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950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342" y="3155839"/>
            <a:ext cx="2346960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esquerda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0970" y="3155839"/>
            <a:ext cx="2295462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Flutuamento anulado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4252829"/>
            <a:ext cx="1953024" cy="592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colunadireita”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450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20970" y="4252829"/>
            <a:ext cx="779876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0970" y="4530868"/>
            <a:ext cx="284190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5342" y="4802140"/>
            <a:ext cx="2311736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direita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49297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Organizado todos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os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58036"/>
            <a:ext cx="7400876" cy="126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spc="-28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0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que um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grupo</a:t>
            </a:r>
            <a:r>
              <a:rPr sz="2000" spc="-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23" dirty="0">
                <a:solidFill>
                  <a:srgbClr val="000000"/>
                </a:solidFill>
                <a:latin typeface="Calibri"/>
                <a:cs typeface="Calibri"/>
              </a:rPr>
              <a:t>DIVs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fique organizado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dentro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 um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espaço</a:t>
            </a:r>
          </a:p>
          <a:p>
            <a:pPr marL="0" marR="0">
              <a:lnSpc>
                <a:spcPts val="2401"/>
              </a:lnSpc>
              <a:spcBef>
                <a:spcPts val="5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específico é necessário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haja uma DIV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principal dentro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qual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estarão</a:t>
            </a:r>
            <a:r>
              <a:rPr sz="20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todas as outras. Essa DIV</a:t>
            </a:r>
            <a:r>
              <a:rPr sz="20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principal definirá propriedades como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largura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total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20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site.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1451" y="3470800"/>
            <a:ext cx="2175467" cy="1093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#principal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900;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margin-left: auto;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margin-right: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auto;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1451" y="4751215"/>
            <a:ext cx="473406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1451" y="5177935"/>
            <a:ext cx="3451649" cy="109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id="principal"&gt;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id="topo"&gt;Topo&lt;/div&gt;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id="menu"&gt;Menu&lt;/div&gt;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id="coluna"&gt;Conteúdo&lt;/div&gt;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1319286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“tudo”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900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208043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direita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3155839"/>
            <a:ext cx="1386701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“rodapé”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950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430159"/>
            <a:ext cx="223227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fundo: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#4c4c4c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0970" y="3704480"/>
            <a:ext cx="2295462" cy="865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Flutuamento anulado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5342" y="3978799"/>
            <a:ext cx="2213496" cy="591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colunaesquerda”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450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342" y="4527820"/>
            <a:ext cx="2346960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esquerda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20970" y="4802140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20970" y="5079508"/>
            <a:ext cx="284190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5342" y="5624759"/>
            <a:ext cx="1953024" cy="866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colunadireita”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450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5342" y="6448314"/>
            <a:ext cx="231173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2511844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“topo”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2395792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“rodape”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#4c4c4c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342" y="3704480"/>
            <a:ext cx="125893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“menu”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0970" y="3704480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3978799"/>
            <a:ext cx="2511844" cy="866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220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esquerda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20970" y="3981847"/>
            <a:ext cx="333202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centralizado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342" y="5076460"/>
            <a:ext cx="160237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5342" y="5350780"/>
            <a:ext cx="2964040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580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#B5C0AF;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direita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 menu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606945"/>
            <a:ext cx="1542597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position: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430159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704480"/>
            <a:ext cx="7160462" cy="141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fixed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: o elemento permanece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posição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fixa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da janela mesmo que 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documento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role.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relative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 como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referência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posicionamento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outro</a:t>
            </a:r>
            <a:r>
              <a:rPr sz="1800" spc="4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objeto.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absolute: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 como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referência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posicionamento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próprio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 e 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área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trabalho.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458452"/>
            <a:ext cx="410183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Escolhe um</a:t>
            </a:r>
            <a:r>
              <a:rPr sz="2000" b="1" spc="-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tipo,</a:t>
            </a:r>
            <a:r>
              <a:rPr sz="2000" b="1" spc="-3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ou família,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fontes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038237"/>
            <a:ext cx="2112726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font-family: valor;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font-family: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861197"/>
            <a:ext cx="236786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8" dirty="0">
                <a:solidFill>
                  <a:srgbClr val="7F7F7F"/>
                </a:solidFill>
                <a:latin typeface="Calibri"/>
                <a:cs typeface="Calibri"/>
              </a:rPr>
              <a:t>Valores:</a:t>
            </a:r>
            <a:r>
              <a:rPr sz="1800" spc="2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nome da</a:t>
            </a:r>
            <a:r>
              <a:rPr sz="1800" spc="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7F7F7F"/>
                </a:solidFill>
                <a:latin typeface="Calibri"/>
                <a:cs typeface="Calibri"/>
              </a:rPr>
              <a:t>fonte.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410092"/>
            <a:ext cx="7008024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Ex.: </a:t>
            </a:r>
            <a:r>
              <a:rPr sz="1800" spc="-14" dirty="0">
                <a:solidFill>
                  <a:srgbClr val="7F7F7F"/>
                </a:solidFill>
                <a:latin typeface="Calibri"/>
                <a:cs typeface="Calibri"/>
              </a:rPr>
              <a:t>Verdana,</a:t>
            </a:r>
            <a:r>
              <a:rPr sz="1800" spc="2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Arial,</a:t>
            </a:r>
            <a:r>
              <a:rPr sz="1800" spc="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23" dirty="0">
                <a:solidFill>
                  <a:srgbClr val="7F7F7F"/>
                </a:solidFill>
                <a:latin typeface="Calibri"/>
                <a:cs typeface="Calibri"/>
              </a:rPr>
              <a:t>Tahoma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1800" spc="88" dirty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1800" spc="-17" dirty="0">
                <a:solidFill>
                  <a:srgbClr val="7F7F7F"/>
                </a:solidFill>
                <a:latin typeface="Calibri"/>
                <a:cs typeface="Calibri"/>
              </a:rPr>
              <a:t>Trebuchet</a:t>
            </a:r>
            <a:r>
              <a:rPr sz="1800" spc="2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44" dirty="0">
                <a:solidFill>
                  <a:srgbClr val="7F7F7F"/>
                </a:solidFill>
                <a:latin typeface="Calibri"/>
                <a:cs typeface="Calibri"/>
              </a:rPr>
              <a:t>MS”.</a:t>
            </a:r>
            <a:r>
              <a:rPr sz="1800" spc="23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Se</a:t>
            </a:r>
            <a:r>
              <a:rPr sz="18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o nome</a:t>
            </a:r>
            <a:r>
              <a:rPr sz="18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da </a:t>
            </a:r>
            <a:r>
              <a:rPr sz="1800" spc="-17" dirty="0">
                <a:solidFill>
                  <a:srgbClr val="7F7F7F"/>
                </a:solidFill>
                <a:latin typeface="Calibri"/>
                <a:cs typeface="Calibri"/>
              </a:rPr>
              <a:t>fonte</a:t>
            </a:r>
            <a:r>
              <a:rPr sz="18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tiver um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espaço </a:t>
            </a:r>
            <a:r>
              <a:rPr sz="1800" spc="-15" dirty="0">
                <a:solidFill>
                  <a:srgbClr val="7F7F7F"/>
                </a:solidFill>
                <a:latin typeface="Calibri"/>
                <a:cs typeface="Calibri"/>
              </a:rPr>
              <a:t>(Trebuchet</a:t>
            </a:r>
            <a:r>
              <a:rPr sz="1800" spc="3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MS)</a:t>
            </a:r>
            <a:r>
              <a:rPr sz="1800" spc="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é preciso</a:t>
            </a:r>
            <a:r>
              <a:rPr sz="18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usar aspas.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822973"/>
            <a:ext cx="2692968" cy="141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Especificando</a:t>
            </a:r>
            <a:r>
              <a:rPr sz="1800" b="1" spc="-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uma posição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left: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right: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top: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4194954"/>
            <a:ext cx="142145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bottom: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743303"/>
            <a:ext cx="3187469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  <a:r>
              <a:rPr sz="1800" b="1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números</a:t>
            </a:r>
            <a:r>
              <a:rPr sz="1800" b="1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e percentuais.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1602372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2884023"/>
            <a:ext cx="2841948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155839"/>
            <a:ext cx="2310263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4252829"/>
            <a:ext cx="2657132" cy="1963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“banner”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150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Posição: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fixed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Espaço a partir do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topo: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1602372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2884023"/>
            <a:ext cx="2841948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155839"/>
            <a:ext cx="2310263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4252829"/>
            <a:ext cx="1397735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“banner”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5342" y="4527820"/>
            <a:ext cx="3182605" cy="141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Largura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Posição: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relativa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principal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Topo:</a:t>
            </a:r>
            <a:r>
              <a:rPr sz="18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342" y="5899674"/>
            <a:ext cx="147704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Esquerda: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100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8617" y="1896748"/>
            <a:ext cx="2448199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1602372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2884023"/>
            <a:ext cx="2841948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155839"/>
            <a:ext cx="2310263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4252829"/>
            <a:ext cx="1397735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“banner”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5342" y="4527820"/>
            <a:ext cx="3060599" cy="1966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Largura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Posição: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absoluta,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relação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página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Topo:</a:t>
            </a:r>
            <a:r>
              <a:rPr sz="1800" spc="4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60;</a:t>
            </a:r>
          </a:p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Esquerda: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378950"/>
            <a:ext cx="4167499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Define o tamanho</a:t>
            </a:r>
            <a:r>
              <a:rPr sz="2000" b="1" spc="-1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spc="-17" dirty="0">
                <a:solidFill>
                  <a:srgbClr val="7F7F7F"/>
                </a:solidFill>
                <a:latin typeface="Calibri"/>
                <a:cs typeface="Calibri"/>
              </a:rPr>
              <a:t>fonte</a:t>
            </a:r>
            <a:r>
              <a:rPr sz="2000" b="1" spc="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em pontos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font-size: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506964"/>
            <a:ext cx="2538264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Define o peso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 </a:t>
            </a:r>
            <a:r>
              <a:rPr sz="2000" b="1" spc="-15" dirty="0">
                <a:solidFill>
                  <a:srgbClr val="7F7F7F"/>
                </a:solidFill>
                <a:latin typeface="Calibri"/>
                <a:cs typeface="Calibri"/>
              </a:rPr>
              <a:t>fonte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font-weight: bold;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088818"/>
            <a:ext cx="1456165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(bold,</a:t>
            </a:r>
            <a:r>
              <a:rPr sz="12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7F7F7F"/>
                </a:solidFill>
                <a:latin typeface="Calibri"/>
                <a:cs typeface="Calibri"/>
              </a:rPr>
              <a:t>bolder,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 lighter)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817985"/>
            <a:ext cx="2827940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Define a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postura do</a:t>
            </a:r>
            <a:r>
              <a:rPr sz="2000" b="1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spc="-18" dirty="0">
                <a:solidFill>
                  <a:srgbClr val="7F7F7F"/>
                </a:solidFill>
                <a:latin typeface="Calibri"/>
                <a:cs typeface="Calibri"/>
              </a:rPr>
              <a:t>texto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font-style: italic;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399839"/>
            <a:ext cx="538236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(italic)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750806"/>
            <a:ext cx="3713999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Sublinhado</a:t>
            </a:r>
            <a:r>
              <a:rPr sz="2000" b="1" spc="-2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 outras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“decorações”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text-decoration: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none;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332660"/>
            <a:ext cx="2639170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(underline,</a:t>
            </a:r>
            <a:r>
              <a:rPr sz="1200" spc="-23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overline,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line-through,</a:t>
            </a:r>
            <a:r>
              <a:rPr sz="1200" spc="-3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none)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695396"/>
            <a:ext cx="1865916" cy="805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Espacejamentos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Entre</a:t>
            </a:r>
            <a:r>
              <a:rPr sz="12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letras:</a:t>
            </a:r>
          </a:p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letter-spacing: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643554"/>
            <a:ext cx="1688901" cy="497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Entre</a:t>
            </a:r>
            <a:r>
              <a:rPr sz="12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palavras:</a:t>
            </a:r>
          </a:p>
          <a:p>
            <a:pPr marL="0" marR="0">
              <a:lnSpc>
                <a:spcPts val="199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word-spacing: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3391B73DDC3D47ADEF1F7D53836D4A" ma:contentTypeVersion="12" ma:contentTypeDescription="Criar um novo documento." ma:contentTypeScope="" ma:versionID="c2a381d69249f386c6597ca041f7e3b5">
  <xsd:schema xmlns:xsd="http://www.w3.org/2001/XMLSchema" xmlns:xs="http://www.w3.org/2001/XMLSchema" xmlns:p="http://schemas.microsoft.com/office/2006/metadata/properties" xmlns:ns2="04138801-cf08-4b78-8ddb-d722cdb22ba7" xmlns:ns3="b0615d51-1b5b-4af8-9751-20fec560946e" targetNamespace="http://schemas.microsoft.com/office/2006/metadata/properties" ma:root="true" ma:fieldsID="077b5059e698c7e65795fb1bdc761d88" ns2:_="" ns3:_="">
    <xsd:import namespace="04138801-cf08-4b78-8ddb-d722cdb22ba7"/>
    <xsd:import namespace="b0615d51-1b5b-4af8-9751-20fec560946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38801-cf08-4b78-8ddb-d722cdb22ba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f561c7a7-02ae-4874-a2c5-b757c263c9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15d51-1b5b-4af8-9751-20fec560946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c4aecb5-00be-4863-82a1-af32a08d60a4}" ma:internalName="TaxCatchAll" ma:showField="CatchAllData" ma:web="b0615d51-1b5b-4af8-9751-20fec56094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138801-cf08-4b78-8ddb-d722cdb22ba7">
      <Terms xmlns="http://schemas.microsoft.com/office/infopath/2007/PartnerControls"/>
    </lcf76f155ced4ddcb4097134ff3c332f>
    <TaxCatchAll xmlns="b0615d51-1b5b-4af8-9751-20fec560946e" xsi:nil="true"/>
  </documentManagement>
</p:properties>
</file>

<file path=customXml/itemProps1.xml><?xml version="1.0" encoding="utf-8"?>
<ds:datastoreItem xmlns:ds="http://schemas.openxmlformats.org/officeDocument/2006/customXml" ds:itemID="{D0AF8F85-44E9-450D-8A21-9FE495574411}"/>
</file>

<file path=customXml/itemProps2.xml><?xml version="1.0" encoding="utf-8"?>
<ds:datastoreItem xmlns:ds="http://schemas.openxmlformats.org/officeDocument/2006/customXml" ds:itemID="{75D7BB5C-5A04-46FD-BF28-16C721007815}"/>
</file>

<file path=customXml/itemProps3.xml><?xml version="1.0" encoding="utf-8"?>
<ds:datastoreItem xmlns:ds="http://schemas.openxmlformats.org/officeDocument/2006/customXml" ds:itemID="{A40BF9B7-2C29-41D4-97A0-F56DA8AE38B3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4056</Words>
  <Application>Microsoft Office PowerPoint</Application>
  <PresentationFormat>Apresentação no Ecrã (4:3)</PresentationFormat>
  <Paragraphs>786</Paragraphs>
  <Slides>73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73</vt:i4>
      </vt:variant>
    </vt:vector>
  </HeadingPairs>
  <TitlesOfParts>
    <vt:vector size="80" baseType="lpstr">
      <vt:lpstr>Wingdings 3</vt:lpstr>
      <vt:lpstr>Tw Cen MT Condensed</vt:lpstr>
      <vt:lpstr>Verdana</vt:lpstr>
      <vt:lpstr>Calibri</vt:lpstr>
      <vt:lpstr>Tw Cen MT</vt:lpstr>
      <vt:lpstr>Courier New</vt:lpstr>
      <vt:lpstr>Integral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Bruno Reis</dc:creator>
  <cp:lastModifiedBy>Bruno Miguel Angélico Reis</cp:lastModifiedBy>
  <cp:revision>5</cp:revision>
  <dcterms:modified xsi:type="dcterms:W3CDTF">2023-01-09T11:22:50Z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0x010100F33391B73DDC3D47ADEF1F7D53836D4A</vt:lpwstr>
  </property>
</Properties>
</file>